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54"/>
  </p:notesMasterIdLst>
  <p:handoutMasterIdLst>
    <p:handoutMasterId r:id="rId55"/>
  </p:handoutMasterIdLst>
  <p:sldIdLst>
    <p:sldId id="439" r:id="rId2"/>
    <p:sldId id="260" r:id="rId3"/>
    <p:sldId id="258" r:id="rId4"/>
    <p:sldId id="570" r:id="rId5"/>
    <p:sldId id="571" r:id="rId6"/>
    <p:sldId id="365" r:id="rId7"/>
    <p:sldId id="366" r:id="rId8"/>
    <p:sldId id="572" r:id="rId9"/>
    <p:sldId id="573" r:id="rId10"/>
    <p:sldId id="440" r:id="rId11"/>
    <p:sldId id="367" r:id="rId12"/>
    <p:sldId id="407" r:id="rId13"/>
    <p:sldId id="404" r:id="rId14"/>
    <p:sldId id="408" r:id="rId15"/>
    <p:sldId id="442" r:id="rId16"/>
    <p:sldId id="445" r:id="rId17"/>
    <p:sldId id="450" r:id="rId18"/>
    <p:sldId id="371" r:id="rId19"/>
    <p:sldId id="409" r:id="rId20"/>
    <p:sldId id="449" r:id="rId21"/>
    <p:sldId id="453" r:id="rId22"/>
    <p:sldId id="454" r:id="rId23"/>
    <p:sldId id="455" r:id="rId24"/>
    <p:sldId id="463" r:id="rId25"/>
    <p:sldId id="457" r:id="rId26"/>
    <p:sldId id="527" r:id="rId27"/>
    <p:sldId id="574" r:id="rId28"/>
    <p:sldId id="584" r:id="rId29"/>
    <p:sldId id="585" r:id="rId30"/>
    <p:sldId id="586" r:id="rId31"/>
    <p:sldId id="587" r:id="rId32"/>
    <p:sldId id="588" r:id="rId33"/>
    <p:sldId id="589" r:id="rId34"/>
    <p:sldId id="593" r:id="rId35"/>
    <p:sldId id="594" r:id="rId36"/>
    <p:sldId id="595" r:id="rId37"/>
    <p:sldId id="596" r:id="rId38"/>
    <p:sldId id="597" r:id="rId39"/>
    <p:sldId id="598" r:id="rId40"/>
    <p:sldId id="599" r:id="rId41"/>
    <p:sldId id="580" r:id="rId42"/>
    <p:sldId id="581" r:id="rId43"/>
    <p:sldId id="582" r:id="rId44"/>
    <p:sldId id="583" r:id="rId45"/>
    <p:sldId id="592" r:id="rId46"/>
    <p:sldId id="575" r:id="rId47"/>
    <p:sldId id="576" r:id="rId48"/>
    <p:sldId id="577" r:id="rId49"/>
    <p:sldId id="578" r:id="rId50"/>
    <p:sldId id="579" r:id="rId51"/>
    <p:sldId id="600" r:id="rId52"/>
    <p:sldId id="590" r:id="rId53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2082" autoAdjust="0"/>
  </p:normalViewPr>
  <p:slideViewPr>
    <p:cSldViewPr>
      <p:cViewPr>
        <p:scale>
          <a:sx n="85" d="100"/>
          <a:sy n="85" d="100"/>
        </p:scale>
        <p:origin x="-2376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5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50A8B-2A9A-4FCD-BDBC-8B3EF5FF2482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58BED-27E5-4057-9AAC-2B2C6390D7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797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8D649-E00E-428A-BEBA-597396126C3A}" type="datetimeFigureOut">
              <a:rPr lang="pt-BR" smtClean="0"/>
              <a:t>16/04/2018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885FF-F9CA-413D-8C4B-555D75F1ED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21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85FF-F9CA-413D-8C4B-555D75F1ED6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85FF-F9CA-413D-8C4B-555D75F1ED6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28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85FF-F9CA-413D-8C4B-555D75F1ED61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699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85FF-F9CA-413D-8C4B-555D75F1ED61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6352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85FF-F9CA-413D-8C4B-555D75F1ED61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588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885FF-F9CA-413D-8C4B-555D75F1ED61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806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17DCC-4812-4C8E-B369-02A70834B013}" type="datetime1">
              <a:rPr lang="pt-BR" smtClean="0"/>
              <a:t>16/04/2018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5366C-A3C3-46EF-BCDB-3A119F69F61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A7EC5E-A4EF-44F2-BCED-88E9FEE06C4F}" type="datetime1">
              <a:rPr lang="pt-BR" smtClean="0"/>
              <a:t>16/04/2018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5366C-A3C3-46EF-BCDB-3A119F69F61D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dirty="0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0DDCFB-5956-4440-A62E-138A98D66E80}" type="datetime1">
              <a:rPr lang="pt-BR" smtClean="0"/>
              <a:t>16/04/2018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5366C-A3C3-46EF-BCDB-3A119F69F61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471F9-F688-44F2-BD3C-00FE2F45BE6A}" type="datetime1">
              <a:rPr lang="pt-BR" smtClean="0"/>
              <a:t>16/04/2018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5366C-A3C3-46EF-BCDB-3A119F69F61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EC7D79-92BD-426D-AE30-BE3A3D939867}" type="datetime1">
              <a:rPr lang="pt-BR" smtClean="0"/>
              <a:t>16/04/2018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5366C-A3C3-46EF-BCDB-3A119F69F61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441C56-2EB4-4C07-81E8-97CD871BAD3F}" type="datetime1">
              <a:rPr lang="pt-BR" smtClean="0"/>
              <a:t>16/04/2018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5366C-A3C3-46EF-BCDB-3A119F69F61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91DC14-EC35-4DB6-9163-252D64CEDE82}" type="datetime1">
              <a:rPr lang="pt-BR" smtClean="0"/>
              <a:t>16/04/2018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5366C-A3C3-46EF-BCDB-3A119F69F61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E95321-08D8-40B1-A15F-BC271BFB3041}" type="datetime1">
              <a:rPr lang="pt-BR" smtClean="0"/>
              <a:t>16/04/2018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5366C-A3C3-46EF-BCDB-3A119F69F61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2E050-CD7C-47F9-B6CC-CF6BB023373D}" type="datetime1">
              <a:rPr lang="pt-BR" smtClean="0"/>
              <a:t>16/04/2018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5366C-A3C3-46EF-BCDB-3A119F69F61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4BF0D0-AB0B-4A51-835E-4110EF6C0AFD}" type="datetime1">
              <a:rPr lang="pt-BR" smtClean="0"/>
              <a:t>16/04/2018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5366C-A3C3-46EF-BCDB-3A119F69F61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EAB0-36FD-46A6-B923-77CC6C440AD7}" type="datetime1">
              <a:rPr lang="pt-BR" smtClean="0"/>
              <a:t>16/04/2018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073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5872C5-C745-4C5F-9865-0B79B472D62A}" type="datetime1">
              <a:rPr lang="pt-BR" smtClean="0"/>
              <a:t>16/04/2018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35366C-A3C3-46EF-BCDB-3A119F69F61D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9FEE8A0-BFE5-43D7-B980-4ED4CCC01E2F}" type="datetime1">
              <a:rPr lang="pt-BR" smtClean="0"/>
              <a:t>16/04/2018</a:t>
            </a:fld>
            <a:endParaRPr lang="pt-BR" dirty="0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035366C-A3C3-46EF-BCDB-3A119F69F61D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4" r:id="rId8"/>
    <p:sldLayoutId id="2147484280" r:id="rId9"/>
    <p:sldLayoutId id="2147484281" r:id="rId10"/>
    <p:sldLayoutId id="2147484282" r:id="rId11"/>
    <p:sldLayoutId id="2147484283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ndeley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1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18956"/>
            <a:ext cx="1872208" cy="532320"/>
          </a:xfrm>
          <a:prstGeom prst="rect">
            <a:avLst/>
          </a:prstGeom>
        </p:spPr>
      </p:pic>
      <p:pic>
        <p:nvPicPr>
          <p:cNvPr id="10" name="Picture 2" descr="https://prod-stack-20150109-s3bucketdrupal-1q2lugja61lfq.s3.amazonaws.com/atoms/files/Vertical_Full_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22" y="2132856"/>
            <a:ext cx="244496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77479" y="479715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Ana Paula </a:t>
            </a:r>
            <a:r>
              <a:rPr lang="pt-BR" dirty="0" err="1" smtClean="0"/>
              <a:t>Calabrez</a:t>
            </a:r>
            <a:r>
              <a:rPr lang="pt-BR" dirty="0" smtClean="0"/>
              <a:t> (PUSP-SC)</a:t>
            </a:r>
          </a:p>
          <a:p>
            <a:pPr algn="ctr"/>
            <a:r>
              <a:rPr lang="pt-BR" dirty="0" smtClean="0"/>
              <a:t>Flávia Cassin (EESC)</a:t>
            </a:r>
          </a:p>
          <a:p>
            <a:pPr algn="ctr"/>
            <a:endParaRPr lang="pt-BR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8439"/>
            <a:ext cx="1512168" cy="69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6588224" y="1196752"/>
            <a:ext cx="1997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00" b="1" dirty="0"/>
              <a:t>Biblioteca da Prefeitura do </a:t>
            </a:r>
            <a:r>
              <a:rPr lang="pt-BR" sz="500" b="1" dirty="0" smtClean="0"/>
              <a:t>Campus</a:t>
            </a:r>
            <a:br>
              <a:rPr lang="pt-BR" sz="500" b="1" dirty="0" smtClean="0"/>
            </a:br>
            <a:r>
              <a:rPr lang="pt-BR" sz="500" b="1" dirty="0" smtClean="0"/>
              <a:t>USP </a:t>
            </a:r>
            <a:r>
              <a:rPr lang="pt-BR" sz="500" b="1" dirty="0"/>
              <a:t>de São Carlos</a:t>
            </a:r>
          </a:p>
        </p:txBody>
      </p:sp>
    </p:spTree>
    <p:extLst>
      <p:ext uri="{BB962C8B-B14F-4D97-AF65-F5344CB8AC3E}">
        <p14:creationId xmlns:p14="http://schemas.microsoft.com/office/powerpoint/2010/main" val="11782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10</a:t>
            </a:fld>
            <a:endParaRPr lang="pt-BR" dirty="0"/>
          </a:p>
        </p:txBody>
      </p:sp>
      <p:pic>
        <p:nvPicPr>
          <p:cNvPr id="5" name="Picture 2" descr="https://prod-stack-20150109-s3bucketdrupal-1q2lugja61lfq.s3.amazonaws.com/atoms/files/Vertical_Full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9593"/>
            <a:ext cx="1440160" cy="11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54" y="1404351"/>
            <a:ext cx="799288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1281934" y="2022293"/>
            <a:ext cx="936104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de seta reta 2"/>
          <p:cNvCxnSpPr/>
          <p:nvPr/>
        </p:nvCxnSpPr>
        <p:spPr>
          <a:xfrm flipH="1">
            <a:off x="683568" y="928786"/>
            <a:ext cx="327534" cy="3860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4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11</a:t>
            </a:fld>
            <a:endParaRPr lang="pt-BR" dirty="0"/>
          </a:p>
        </p:txBody>
      </p:sp>
      <p:pic>
        <p:nvPicPr>
          <p:cNvPr id="4" name="Picture 2" descr="https://prod-stack-20150109-s3bucketdrupal-1q2lugja61lfq.s3.amazonaws.com/atoms/files/Vertical_Full_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9593"/>
            <a:ext cx="1440160" cy="11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66975"/>
            <a:ext cx="8496944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/>
          <p:cNvSpPr/>
          <p:nvPr/>
        </p:nvSpPr>
        <p:spPr>
          <a:xfrm>
            <a:off x="3730206" y="3467555"/>
            <a:ext cx="121328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356034" y="1988840"/>
            <a:ext cx="327534" cy="3860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9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12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12968" cy="534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395536" y="2060848"/>
            <a:ext cx="141785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579190" y="342900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Pesquisa de documentos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03648" y="6926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Conhecendo o </a:t>
            </a:r>
            <a:r>
              <a:rPr lang="pt-BR" b="1" dirty="0" err="1" smtClean="0"/>
              <a:t>Mendeley</a:t>
            </a:r>
            <a:r>
              <a:rPr lang="pt-BR" b="1" dirty="0" smtClean="0"/>
              <a:t> Desktop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78851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13</a:t>
            </a:fld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0" y="147957"/>
            <a:ext cx="8712968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/>
          <p:cNvSpPr/>
          <p:nvPr/>
        </p:nvSpPr>
        <p:spPr>
          <a:xfrm>
            <a:off x="337880" y="1385372"/>
            <a:ext cx="1417858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555938" y="1988840"/>
            <a:ext cx="4976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Sugestão de documentos </a:t>
            </a:r>
            <a:r>
              <a:rPr lang="pt-BR" dirty="0" err="1" smtClean="0"/>
              <a:t>Mendeley</a:t>
            </a:r>
            <a:r>
              <a:rPr lang="pt-BR" dirty="0" smtClean="0"/>
              <a:t> sobre um determinado assunto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79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14</a:t>
            </a:fld>
            <a:endParaRPr lang="pt-B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76456" cy="583264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Seta para baixo 2"/>
          <p:cNvSpPr/>
          <p:nvPr/>
        </p:nvSpPr>
        <p:spPr>
          <a:xfrm rot="5400000">
            <a:off x="1295636" y="1954270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843808" y="332656"/>
            <a:ext cx="381642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347864" y="51732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Todos os documentos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25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15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2" y="277870"/>
            <a:ext cx="885698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baixo 4"/>
          <p:cNvSpPr/>
          <p:nvPr/>
        </p:nvSpPr>
        <p:spPr>
          <a:xfrm rot="5400000">
            <a:off x="1327974" y="2981908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843808" y="332656"/>
            <a:ext cx="381642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203848" y="51732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Adicionados recentemente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16</a:t>
            </a:fld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baixo 4"/>
          <p:cNvSpPr/>
          <p:nvPr/>
        </p:nvSpPr>
        <p:spPr>
          <a:xfrm rot="5400000">
            <a:off x="1361183" y="2646021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843808" y="332656"/>
            <a:ext cx="381642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203848" y="51732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Lidos recentemente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7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17</a:t>
            </a:fld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4" y="300407"/>
            <a:ext cx="892899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baixo 4"/>
          <p:cNvSpPr/>
          <p:nvPr/>
        </p:nvSpPr>
        <p:spPr>
          <a:xfrm rot="3361076">
            <a:off x="935596" y="2816931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843808" y="332656"/>
            <a:ext cx="381642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203848" y="51732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Meus artigos favoritos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1547664" y="2204863"/>
            <a:ext cx="288032" cy="9341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1700064" y="3212975"/>
            <a:ext cx="288032" cy="2880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 rot="20406102">
            <a:off x="1841576" y="3609020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894638" y="4581128"/>
            <a:ext cx="381642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2267744" y="4703382"/>
            <a:ext cx="3303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Bolinha verde – significa texto lido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386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18</a:t>
            </a:fld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 rot="5400000">
            <a:off x="1367644" y="2888940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843808" y="332656"/>
            <a:ext cx="3816424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203848" y="51732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Documentos que precisam de correção bibliográfica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271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19</a:t>
            </a:fld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835696" y="332656"/>
            <a:ext cx="65527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339752" y="476671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Selecionar o item que necessita de revisão e na barra a direita efetuar as correções.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62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4385" y="1988840"/>
            <a:ext cx="8183880" cy="4187952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É um gerenciador de referências e citações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É gratuito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Possui versões: web e desktop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Funciona como uma rede social (estilos são criados por grupos de pesquisa)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Funciona nos sistemas operacionais (Windows, Mac e Linux)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2</a:t>
            </a:fld>
            <a:endParaRPr lang="pt-BR" dirty="0"/>
          </a:p>
        </p:txBody>
      </p:sp>
      <p:pic>
        <p:nvPicPr>
          <p:cNvPr id="6" name="Picture 2" descr="https://prod-stack-20150109-s3bucketdrupal-1q2lugja61lfq.s3.amazonaws.com/atoms/files/Vertical_Full_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9593"/>
            <a:ext cx="1440160" cy="11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20</a:t>
            </a:fld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835696" y="332656"/>
            <a:ext cx="65527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411760" y="36588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Caso o documento esteja correto, clicar “</a:t>
            </a:r>
            <a:r>
              <a:rPr lang="pt-BR" dirty="0" err="1" smtClean="0"/>
              <a:t>Details</a:t>
            </a:r>
            <a:r>
              <a:rPr lang="pt-BR" dirty="0" smtClean="0"/>
              <a:t> are </a:t>
            </a:r>
            <a:r>
              <a:rPr lang="pt-BR" dirty="0" err="1" smtClean="0"/>
              <a:t>correct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7" name="Seta para baixo 6"/>
          <p:cNvSpPr/>
          <p:nvPr/>
        </p:nvSpPr>
        <p:spPr>
          <a:xfrm rot="10800000">
            <a:off x="7668344" y="2492896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9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21</a:t>
            </a:fld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5180"/>
            <a:ext cx="878497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475656" y="155412"/>
            <a:ext cx="65527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051720" y="1886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Publicações em que sou autor ou </a:t>
            </a:r>
            <a:r>
              <a:rPr lang="pt-BR" dirty="0" err="1" smtClean="0"/>
              <a:t>co-autor</a:t>
            </a:r>
            <a:endParaRPr lang="pt-BR" dirty="0"/>
          </a:p>
        </p:txBody>
      </p:sp>
      <p:sp>
        <p:nvSpPr>
          <p:cNvPr id="7" name="Seta para baixo 6"/>
          <p:cNvSpPr/>
          <p:nvPr/>
        </p:nvSpPr>
        <p:spPr>
          <a:xfrm rot="5400000">
            <a:off x="1583668" y="3176972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7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22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020269" y="583813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Permite exibir as pastas compartilhadas por outros usuários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475656" y="155412"/>
            <a:ext cx="65527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051720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Documentos que não estão organizados e precisam de uma pasta definida</a:t>
            </a:r>
            <a:endParaRPr lang="pt-BR" dirty="0"/>
          </a:p>
        </p:txBody>
      </p:sp>
      <p:sp>
        <p:nvSpPr>
          <p:cNvPr id="7" name="Seta para baixo 6"/>
          <p:cNvSpPr/>
          <p:nvPr/>
        </p:nvSpPr>
        <p:spPr>
          <a:xfrm rot="5400000">
            <a:off x="1259632" y="3897052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9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23</a:t>
            </a:fld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60648"/>
            <a:ext cx="852805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75656" y="155412"/>
            <a:ext cx="65527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051720" y="1886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Para criar pastas</a:t>
            </a:r>
            <a:endParaRPr lang="pt-BR" dirty="0"/>
          </a:p>
        </p:txBody>
      </p:sp>
      <p:sp>
        <p:nvSpPr>
          <p:cNvPr id="6" name="Seta para baixo 5"/>
          <p:cNvSpPr/>
          <p:nvPr/>
        </p:nvSpPr>
        <p:spPr>
          <a:xfrm rot="5400000">
            <a:off x="1439652" y="5409220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7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>
                <a:solidFill>
                  <a:srgbClr val="E9E5DC">
                    <a:shade val="50000"/>
                  </a:srgbClr>
                </a:solidFill>
              </a:rPr>
              <a:pPr/>
              <a:t>24</a:t>
            </a:fld>
            <a:endParaRPr lang="pt-BR" dirty="0">
              <a:solidFill>
                <a:srgbClr val="E9E5DC">
                  <a:shade val="50000"/>
                </a:srgb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7664"/>
            <a:ext cx="7380820" cy="4934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75656" y="155412"/>
            <a:ext cx="6552728" cy="1152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619672" y="332656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Criar um grupo e definir:</a:t>
            </a:r>
          </a:p>
          <a:p>
            <a:pPr algn="ctr"/>
            <a:r>
              <a:rPr lang="pt-BR" dirty="0" smtClean="0"/>
              <a:t>Se quero privado, somente os convidados ou aberto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04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25</a:t>
            </a:fld>
            <a:endParaRPr lang="pt-B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0737"/>
            <a:ext cx="60579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073482" y="404664"/>
            <a:ext cx="4746990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7" name="CaixaDeTexto 6"/>
          <p:cNvSpPr txBox="1"/>
          <p:nvPr/>
        </p:nvSpPr>
        <p:spPr>
          <a:xfrm>
            <a:off x="4229070" y="539952"/>
            <a:ext cx="45193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err="1" smtClean="0"/>
              <a:t>Add</a:t>
            </a:r>
            <a:r>
              <a:rPr lang="pt-BR" sz="1100" dirty="0" smtClean="0"/>
              <a:t> Files - Adicionar arquivos</a:t>
            </a:r>
          </a:p>
          <a:p>
            <a:r>
              <a:rPr lang="pt-BR" sz="1100" dirty="0" err="1" smtClean="0"/>
              <a:t>Add</a:t>
            </a:r>
            <a:r>
              <a:rPr lang="pt-BR" sz="1100" dirty="0" smtClean="0"/>
              <a:t> Folder - Adicionar pastas</a:t>
            </a:r>
          </a:p>
          <a:p>
            <a:r>
              <a:rPr lang="pt-BR" sz="1100" dirty="0" err="1" smtClean="0"/>
              <a:t>Watch</a:t>
            </a:r>
            <a:r>
              <a:rPr lang="pt-BR" sz="1100" dirty="0" smtClean="0"/>
              <a:t> Folder - Importar os </a:t>
            </a:r>
            <a:r>
              <a:rPr lang="pt-BR" sz="1100" dirty="0" err="1" smtClean="0"/>
              <a:t>pdfs</a:t>
            </a:r>
            <a:r>
              <a:rPr lang="pt-BR" sz="1100" dirty="0" smtClean="0"/>
              <a:t> das pastas para o </a:t>
            </a:r>
            <a:r>
              <a:rPr lang="pt-BR" sz="1100" dirty="0" err="1" smtClean="0"/>
              <a:t>Mendeley</a:t>
            </a:r>
            <a:endParaRPr lang="pt-BR" sz="1100" dirty="0" smtClean="0"/>
          </a:p>
          <a:p>
            <a:r>
              <a:rPr lang="pt-BR" sz="1100" dirty="0" err="1" smtClean="0"/>
              <a:t>Add</a:t>
            </a:r>
            <a:r>
              <a:rPr lang="pt-BR" sz="1100" dirty="0" smtClean="0"/>
              <a:t> </a:t>
            </a:r>
            <a:r>
              <a:rPr lang="pt-BR" sz="1100" dirty="0" err="1" smtClean="0"/>
              <a:t>Entry</a:t>
            </a:r>
            <a:r>
              <a:rPr lang="pt-BR" sz="1100" dirty="0" smtClean="0"/>
              <a:t> </a:t>
            </a:r>
            <a:r>
              <a:rPr lang="pt-BR" sz="1100" dirty="0" err="1" smtClean="0"/>
              <a:t>Manually</a:t>
            </a:r>
            <a:r>
              <a:rPr lang="pt-BR" sz="1100" dirty="0" smtClean="0"/>
              <a:t> – Adicionar referências manualmente</a:t>
            </a:r>
          </a:p>
          <a:p>
            <a:r>
              <a:rPr lang="pt-BR" sz="1100" dirty="0" err="1" smtClean="0"/>
              <a:t>Import</a:t>
            </a:r>
            <a:r>
              <a:rPr lang="pt-BR" sz="1100" dirty="0" smtClean="0"/>
              <a:t> – Importar de outros gerenciadores</a:t>
            </a:r>
          </a:p>
          <a:p>
            <a:r>
              <a:rPr lang="pt-BR" sz="1100" dirty="0" err="1" smtClean="0"/>
              <a:t>Export</a:t>
            </a:r>
            <a:r>
              <a:rPr lang="pt-BR" sz="1100" dirty="0" smtClean="0"/>
              <a:t> – Exportar para outros gerenciadores</a:t>
            </a:r>
          </a:p>
          <a:p>
            <a:r>
              <a:rPr lang="pt-BR" sz="1100" dirty="0" smtClean="0"/>
              <a:t>Merge </a:t>
            </a:r>
            <a:r>
              <a:rPr lang="pt-BR" sz="1100" dirty="0" err="1" smtClean="0"/>
              <a:t>documents</a:t>
            </a:r>
            <a:r>
              <a:rPr lang="pt-BR" sz="1100" dirty="0" smtClean="0"/>
              <a:t> – Mesclar documentos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6660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26</a:t>
            </a:fld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899592" y="0"/>
            <a:ext cx="7776863" cy="1124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5" name="CaixaDeTexto 4"/>
          <p:cNvSpPr txBox="1"/>
          <p:nvPr/>
        </p:nvSpPr>
        <p:spPr>
          <a:xfrm>
            <a:off x="1763688" y="251920"/>
            <a:ext cx="65527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Arrastar uma pasta para o </a:t>
            </a:r>
            <a:r>
              <a:rPr lang="pt-BR" sz="1200" b="1" dirty="0" err="1" smtClean="0"/>
              <a:t>Mendeley</a:t>
            </a:r>
            <a:endParaRPr lang="pt-BR" sz="1100" b="1" dirty="0" smtClean="0"/>
          </a:p>
          <a:p>
            <a:r>
              <a:rPr lang="pt-BR" sz="1100" dirty="0" smtClean="0"/>
              <a:t>Clicar em </a:t>
            </a:r>
            <a:r>
              <a:rPr lang="pt-BR" sz="1100" dirty="0" err="1" smtClean="0"/>
              <a:t>My</a:t>
            </a:r>
            <a:r>
              <a:rPr lang="pt-BR" sz="1100" dirty="0" smtClean="0"/>
              <a:t> </a:t>
            </a:r>
            <a:r>
              <a:rPr lang="pt-BR" sz="1100" dirty="0" err="1" smtClean="0"/>
              <a:t>library</a:t>
            </a:r>
            <a:endParaRPr lang="pt-BR" sz="1100" dirty="0" smtClean="0"/>
          </a:p>
          <a:p>
            <a:r>
              <a:rPr lang="pt-BR" sz="1100" dirty="0"/>
              <a:t>	</a:t>
            </a:r>
            <a:r>
              <a:rPr lang="pt-BR" sz="1100" dirty="0" err="1" smtClean="0"/>
              <a:t>All</a:t>
            </a:r>
            <a:r>
              <a:rPr lang="pt-BR" sz="1100" dirty="0" smtClean="0"/>
              <a:t> </a:t>
            </a:r>
            <a:r>
              <a:rPr lang="pt-BR" sz="1100" dirty="0" err="1" smtClean="0"/>
              <a:t>documents</a:t>
            </a:r>
            <a:endParaRPr lang="pt-BR" sz="1100" dirty="0" smtClean="0"/>
          </a:p>
          <a:p>
            <a:r>
              <a:rPr lang="pt-BR" sz="1100" dirty="0"/>
              <a:t>	</a:t>
            </a:r>
            <a:r>
              <a:rPr lang="pt-BR" sz="1100" dirty="0" smtClean="0"/>
              <a:t>	Selecionar pasta e arrastar para </a:t>
            </a:r>
            <a:r>
              <a:rPr lang="pt-BR" sz="1100" dirty="0" err="1" smtClean="0"/>
              <a:t>All</a:t>
            </a:r>
            <a:r>
              <a:rPr lang="pt-BR" sz="1100" dirty="0" smtClean="0"/>
              <a:t> </a:t>
            </a:r>
            <a:r>
              <a:rPr lang="pt-BR" sz="1100" dirty="0" err="1" smtClean="0"/>
              <a:t>documents</a:t>
            </a:r>
            <a:endParaRPr lang="pt-BR" sz="11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340768"/>
            <a:ext cx="7920880" cy="449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27</a:t>
            </a:fld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881313"/>
            <a:ext cx="75057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8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28</a:t>
            </a:fld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844824"/>
            <a:ext cx="827405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77488" y="310682"/>
            <a:ext cx="7776863" cy="1124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6" name="CaixaDeTexto 5"/>
          <p:cNvSpPr txBox="1"/>
          <p:nvPr/>
        </p:nvSpPr>
        <p:spPr>
          <a:xfrm>
            <a:off x="1597568" y="545581"/>
            <a:ext cx="655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Importando da Web </a:t>
            </a:r>
            <a:r>
              <a:rPr lang="pt-BR" sz="1200" b="1" dirty="0" err="1" smtClean="0"/>
              <a:t>of</a:t>
            </a:r>
            <a:r>
              <a:rPr lang="pt-BR" sz="1200" b="1" dirty="0" smtClean="0"/>
              <a:t> Science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41108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29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548680"/>
            <a:ext cx="82169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1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3</a:t>
            </a:fld>
            <a:endParaRPr lang="pt-BR" dirty="0"/>
          </a:p>
        </p:txBody>
      </p:sp>
      <p:pic>
        <p:nvPicPr>
          <p:cNvPr id="5" name="Picture 2" descr="https://prod-stack-20150109-s3bucketdrupal-1q2lugja61lfq.s3.amazonaws.com/atoms/files/Vertical_Full_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9593"/>
            <a:ext cx="1440160" cy="11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71600" y="1556792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Criar uma conta no </a:t>
            </a:r>
            <a:r>
              <a:rPr lang="pt-BR" b="1" dirty="0" err="1" smtClean="0"/>
              <a:t>Mendeley</a:t>
            </a:r>
            <a:endParaRPr lang="pt-BR" b="1" dirty="0"/>
          </a:p>
          <a:p>
            <a:endParaRPr lang="pt-BR" dirty="0" smtClean="0"/>
          </a:p>
          <a:p>
            <a:r>
              <a:rPr lang="pt-BR" dirty="0" smtClean="0"/>
              <a:t>1º Passo: acesse o endereço: </a:t>
            </a:r>
            <a:r>
              <a:rPr lang="pt-BR" dirty="0" smtClean="0">
                <a:hlinkClick r:id="rId4"/>
              </a:rPr>
              <a:t>www.mendeley.com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2º Passo: Crie a conta: </a:t>
            </a:r>
            <a:r>
              <a:rPr lang="pt-BR" dirty="0" err="1" smtClean="0"/>
              <a:t>Create</a:t>
            </a:r>
            <a:r>
              <a:rPr lang="pt-BR" dirty="0" smtClean="0"/>
              <a:t> </a:t>
            </a:r>
            <a:r>
              <a:rPr lang="pt-BR" dirty="0"/>
              <a:t>a </a:t>
            </a:r>
            <a:r>
              <a:rPr lang="pt-BR" dirty="0" err="1"/>
              <a:t>free</a:t>
            </a:r>
            <a:r>
              <a:rPr lang="pt-BR" dirty="0"/>
              <a:t> </a:t>
            </a:r>
            <a:r>
              <a:rPr lang="pt-BR" dirty="0" err="1" smtClean="0"/>
              <a:t>account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3º Passo: Preencha os campos com seus dados (Especifique o campo de estudo, status acadêmico e Origem da Instituição)</a:t>
            </a:r>
          </a:p>
          <a:p>
            <a:endParaRPr lang="pt-BR" dirty="0" smtClean="0"/>
          </a:p>
          <a:p>
            <a:r>
              <a:rPr lang="pt-BR" dirty="0" smtClean="0"/>
              <a:t>4º Passo: Faça Download </a:t>
            </a:r>
            <a:r>
              <a:rPr lang="pt-BR" dirty="0" err="1" smtClean="0"/>
              <a:t>Mendeley</a:t>
            </a:r>
            <a:r>
              <a:rPr lang="pt-BR" dirty="0" smtClean="0"/>
              <a:t> Desktop</a:t>
            </a:r>
          </a:p>
          <a:p>
            <a:endParaRPr lang="pt-BR" dirty="0"/>
          </a:p>
          <a:p>
            <a:r>
              <a:rPr lang="pt-BR" dirty="0" smtClean="0"/>
              <a:t>5º Passo: Acesse sua conta em “</a:t>
            </a:r>
            <a:r>
              <a:rPr lang="pt-BR" b="1" dirty="0" err="1" smtClean="0"/>
              <a:t>Sign</a:t>
            </a:r>
            <a:r>
              <a:rPr lang="pt-BR" b="1" dirty="0" smtClean="0"/>
              <a:t> in </a:t>
            </a:r>
            <a:r>
              <a:rPr lang="pt-BR" b="1" dirty="0" err="1" smtClean="0"/>
              <a:t>to</a:t>
            </a:r>
            <a:r>
              <a:rPr lang="pt-BR" b="1" dirty="0" smtClean="0"/>
              <a:t> </a:t>
            </a:r>
            <a:r>
              <a:rPr lang="pt-BR" b="1" dirty="0" err="1" smtClean="0"/>
              <a:t>Mendeley</a:t>
            </a:r>
            <a:r>
              <a:rPr lang="pt-BR" dirty="0" smtClean="0"/>
              <a:t>” (insira e-mail e senha)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7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30</a:t>
            </a:fld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548680"/>
            <a:ext cx="826135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31</a:t>
            </a:fld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54" y="1665857"/>
            <a:ext cx="7687637" cy="457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755576" y="373398"/>
            <a:ext cx="7776863" cy="1124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6" name="CaixaDeTexto 5"/>
          <p:cNvSpPr txBox="1"/>
          <p:nvPr/>
        </p:nvSpPr>
        <p:spPr>
          <a:xfrm>
            <a:off x="1475656" y="608297"/>
            <a:ext cx="655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/>
              <a:t>programa vai gerar um arquivo com a chamado “</a:t>
            </a:r>
            <a:r>
              <a:rPr lang="pt-BR" sz="1200" b="1" dirty="0" err="1"/>
              <a:t>savedrecs.bib</a:t>
            </a:r>
            <a:r>
              <a:rPr lang="pt-BR" sz="1200" b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2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32</a:t>
            </a:fld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4961"/>
            <a:ext cx="8306891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3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33</a:t>
            </a:fld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7525"/>
            <a:ext cx="8136904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115616" y="5445224"/>
            <a:ext cx="7776864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3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34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77488" y="310682"/>
            <a:ext cx="7776863" cy="1124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4" name="CaixaDeTexto 3"/>
          <p:cNvSpPr txBox="1"/>
          <p:nvPr/>
        </p:nvSpPr>
        <p:spPr>
          <a:xfrm>
            <a:off x="1597568" y="545581"/>
            <a:ext cx="655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Importando do Google Acadêmico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90" y="1628800"/>
            <a:ext cx="7248525" cy="444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ta para baixo 6"/>
          <p:cNvSpPr/>
          <p:nvPr/>
        </p:nvSpPr>
        <p:spPr>
          <a:xfrm rot="7050006">
            <a:off x="7759348" y="1607245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22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35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190625"/>
            <a:ext cx="70929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 rot="8053461">
            <a:off x="6878689" y="4606884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 rot="5400000">
            <a:off x="5328084" y="3609020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0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36</a:t>
            </a:fld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757488"/>
            <a:ext cx="7191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 rot="8053461">
            <a:off x="6158610" y="4118198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74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37</a:t>
            </a:fld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 rot="8053461">
            <a:off x="7526761" y="5552222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403648" y="602128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Gerou um arquivo chamado scholar.txt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95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38</a:t>
            </a:fld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938213"/>
            <a:ext cx="737235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 rot="8053461">
            <a:off x="6014593" y="2601922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5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39</a:t>
            </a:fld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25" y="692696"/>
            <a:ext cx="7885799" cy="530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 rot="8053461">
            <a:off x="6883555" y="4976159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86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4</a:t>
            </a:fld>
            <a:endParaRPr lang="pt-BR" dirty="0"/>
          </a:p>
        </p:txBody>
      </p:sp>
      <p:pic>
        <p:nvPicPr>
          <p:cNvPr id="5" name="Picture 2" descr="https://prod-stack-20150109-s3bucketdrupal-1q2lugja61lfq.s3.amazonaws.com/atoms/files/Vertical_Full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9593"/>
            <a:ext cx="1440160" cy="11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691680" y="177281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Instalação da versão Desktop: abra a sua conta e clique em Download </a:t>
            </a:r>
            <a:r>
              <a:rPr lang="pt-BR" dirty="0" err="1" smtClean="0"/>
              <a:t>Mendeley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8" y="3068960"/>
            <a:ext cx="8496944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/>
          <p:cNvSpPr/>
          <p:nvPr/>
        </p:nvSpPr>
        <p:spPr>
          <a:xfrm>
            <a:off x="7081129" y="4257873"/>
            <a:ext cx="151216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884368" y="3140968"/>
            <a:ext cx="1008112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32128" y="3861048"/>
            <a:ext cx="6184088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8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40</a:t>
            </a:fld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70485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 rot="8053461">
            <a:off x="4646441" y="3355979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78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41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55576" y="0"/>
            <a:ext cx="7776863" cy="1124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4" name="CaixaDeTexto 3"/>
          <p:cNvSpPr txBox="1"/>
          <p:nvPr/>
        </p:nvSpPr>
        <p:spPr>
          <a:xfrm>
            <a:off x="1475656" y="234899"/>
            <a:ext cx="655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Como definir o estilo bibliográfico para trabalhar no Word</a:t>
            </a:r>
            <a:endParaRPr lang="pt-BR" sz="11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52550"/>
            <a:ext cx="78867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7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42</a:t>
            </a:fld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771525"/>
            <a:ext cx="68770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43</a:t>
            </a:fld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628650"/>
            <a:ext cx="81343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26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44</a:t>
            </a:fld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814388"/>
            <a:ext cx="64770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ta para baixo 3"/>
          <p:cNvSpPr/>
          <p:nvPr/>
        </p:nvSpPr>
        <p:spPr>
          <a:xfrm rot="5400000">
            <a:off x="7344308" y="2312876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62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45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38338"/>
            <a:ext cx="825817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31640" y="786791"/>
            <a:ext cx="6696743" cy="1124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5" name="CaixaDeTexto 4"/>
          <p:cNvSpPr txBox="1"/>
          <p:nvPr/>
        </p:nvSpPr>
        <p:spPr>
          <a:xfrm>
            <a:off x="1881701" y="1021690"/>
            <a:ext cx="564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 smtClean="0"/>
              <a:t>Sync</a:t>
            </a:r>
            <a:r>
              <a:rPr lang="pt-BR" sz="1200" b="1" dirty="0" smtClean="0"/>
              <a:t>: sincronize a sua Biblioteca com a sua conta </a:t>
            </a:r>
            <a:r>
              <a:rPr lang="pt-BR" sz="1200" b="1" dirty="0" err="1" smtClean="0"/>
              <a:t>Mendeley</a:t>
            </a:r>
            <a:r>
              <a:rPr lang="pt-BR" sz="1200" b="1" dirty="0" smtClean="0"/>
              <a:t> na Web</a:t>
            </a:r>
            <a:endParaRPr lang="pt-BR" sz="1100" dirty="0"/>
          </a:p>
        </p:txBody>
      </p:sp>
      <p:sp>
        <p:nvSpPr>
          <p:cNvPr id="6" name="Retângulo 5"/>
          <p:cNvSpPr/>
          <p:nvPr/>
        </p:nvSpPr>
        <p:spPr>
          <a:xfrm>
            <a:off x="539553" y="2492896"/>
            <a:ext cx="432048" cy="5623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39684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46</a:t>
            </a:fld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899592" y="0"/>
            <a:ext cx="7776863" cy="11247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/>
          </a:p>
        </p:txBody>
      </p:sp>
      <p:sp>
        <p:nvSpPr>
          <p:cNvPr id="4" name="CaixaDeTexto 3"/>
          <p:cNvSpPr txBox="1"/>
          <p:nvPr/>
        </p:nvSpPr>
        <p:spPr>
          <a:xfrm>
            <a:off x="1763688" y="251920"/>
            <a:ext cx="6552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Modelos de citações e referências ABNT geradas no Word</a:t>
            </a:r>
            <a:endParaRPr lang="pt-BR" sz="11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2" y="1196752"/>
            <a:ext cx="856895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72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47</a:t>
            </a:fld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184275"/>
            <a:ext cx="655955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1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48</a:t>
            </a:fld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1127125"/>
            <a:ext cx="650875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3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49</a:t>
            </a:fld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993775"/>
            <a:ext cx="649605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2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5</a:t>
            </a:fld>
            <a:endParaRPr lang="pt-BR" dirty="0"/>
          </a:p>
        </p:txBody>
      </p:sp>
      <p:pic>
        <p:nvPicPr>
          <p:cNvPr id="5" name="Picture 2" descr="https://prod-stack-20150109-s3bucketdrupal-1q2lugja61lfq.s3.amazonaws.com/atoms/files/Vertical_Full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9593"/>
            <a:ext cx="1440160" cy="11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340768"/>
            <a:ext cx="4824535" cy="485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1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50</a:t>
            </a:fld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060450"/>
            <a:ext cx="64325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9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51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47664" y="47667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Instalação de outros estilos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47664" y="1268760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Por exemplo o estilo: ABNT ordem numérica</a:t>
            </a:r>
          </a:p>
          <a:p>
            <a:endParaRPr lang="pt-BR" dirty="0"/>
          </a:p>
          <a:p>
            <a:r>
              <a:rPr lang="pt-BR" dirty="0" smtClean="0"/>
              <a:t>É um arquivo </a:t>
            </a:r>
            <a:r>
              <a:rPr lang="pt-BR" dirty="0" err="1" smtClean="0"/>
              <a:t>csl</a:t>
            </a:r>
            <a:r>
              <a:rPr lang="pt-BR" dirty="0" smtClean="0"/>
              <a:t> (</a:t>
            </a:r>
            <a:r>
              <a:rPr lang="pt-BR" dirty="0" err="1" smtClean="0"/>
              <a:t>citation</a:t>
            </a:r>
            <a:r>
              <a:rPr lang="pt-BR" dirty="0" smtClean="0"/>
              <a:t> </a:t>
            </a:r>
            <a:r>
              <a:rPr lang="pt-BR" dirty="0" err="1" smtClean="0"/>
              <a:t>style</a:t>
            </a:r>
            <a:r>
              <a:rPr lang="pt-BR" dirty="0" smtClean="0"/>
              <a:t> </a:t>
            </a:r>
            <a:r>
              <a:rPr lang="pt-BR" dirty="0" err="1" smtClean="0"/>
              <a:t>language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r>
              <a:rPr lang="pt-BR" dirty="0" smtClean="0"/>
              <a:t>Coloca o arquivo ABNT-</a:t>
            </a:r>
            <a:r>
              <a:rPr lang="pt-BR" dirty="0" err="1" smtClean="0"/>
              <a:t>numerico.csl</a:t>
            </a:r>
            <a:r>
              <a:rPr lang="pt-BR" dirty="0" smtClean="0"/>
              <a:t> na pasta CitationStyles-1.0 do </a:t>
            </a:r>
            <a:r>
              <a:rPr lang="pt-BR" dirty="0" err="1" smtClean="0"/>
              <a:t>Mendeley</a:t>
            </a:r>
            <a:r>
              <a:rPr lang="pt-BR" dirty="0" smtClean="0"/>
              <a:t> Desktop que fica dentro de Arquivos de Programa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7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52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2843808" y="27809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Obrigada!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1983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7291" y="1772816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800" dirty="0" smtClean="0"/>
          </a:p>
          <a:p>
            <a:pPr algn="ctr"/>
            <a:r>
              <a:rPr lang="pt-B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</a:p>
          <a:p>
            <a:pPr algn="ctr"/>
            <a:r>
              <a:rPr lang="pt-BR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t-BR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iretamente no endereço:</a:t>
            </a:r>
          </a:p>
          <a:p>
            <a:pPr algn="ctr"/>
            <a:endParaRPr lang="pt-BR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https://www.mendeley.com/download-mendeley-desktop/</a:t>
            </a:r>
            <a:endParaRPr lang="pt-B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6</a:t>
            </a:fld>
            <a:endParaRPr lang="pt-BR" dirty="0"/>
          </a:p>
        </p:txBody>
      </p:sp>
      <p:pic>
        <p:nvPicPr>
          <p:cNvPr id="6" name="Picture 2" descr="https://prod-stack-20150109-s3bucketdrupal-1q2lugja61lfq.s3.amazonaws.com/atoms/files/Vertical_Full_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9593"/>
            <a:ext cx="1440160" cy="11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7</a:t>
            </a:fld>
            <a:endParaRPr lang="pt-BR" dirty="0"/>
          </a:p>
        </p:txBody>
      </p:sp>
      <p:pic>
        <p:nvPicPr>
          <p:cNvPr id="5" name="Picture 2" descr="https://prod-stack-20150109-s3bucketdrupal-1q2lugja61lfq.s3.amazonaws.com/atoms/files/Vertical_Full_Colou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9593"/>
            <a:ext cx="1440160" cy="11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206084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Para instalar o </a:t>
            </a:r>
            <a:r>
              <a:rPr lang="pt-BR" sz="2400" dirty="0" err="1" smtClean="0"/>
              <a:t>plugin</a:t>
            </a:r>
            <a:r>
              <a:rPr lang="pt-BR" sz="2400" dirty="0" smtClean="0"/>
              <a:t> no </a:t>
            </a:r>
            <a:r>
              <a:rPr lang="pt-BR" sz="2400" dirty="0" err="1" smtClean="0"/>
              <a:t>word</a:t>
            </a:r>
            <a:r>
              <a:rPr lang="pt-BR" sz="2400" dirty="0" smtClean="0"/>
              <a:t> basta fazer o seguinte:</a:t>
            </a:r>
          </a:p>
          <a:p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Instalar o </a:t>
            </a:r>
            <a:r>
              <a:rPr lang="pt-BR" sz="2400" dirty="0" err="1" smtClean="0"/>
              <a:t>mendeley</a:t>
            </a:r>
            <a:r>
              <a:rPr lang="pt-BR" sz="2400" dirty="0" smtClean="0"/>
              <a:t> Desktop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Durante a instalação manter o Word fechado</a:t>
            </a:r>
          </a:p>
        </p:txBody>
      </p:sp>
    </p:spTree>
    <p:extLst>
      <p:ext uri="{BB962C8B-B14F-4D97-AF65-F5344CB8AC3E}">
        <p14:creationId xmlns:p14="http://schemas.microsoft.com/office/powerpoint/2010/main" val="34058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8</a:t>
            </a:fld>
            <a:endParaRPr lang="pt-BR" dirty="0"/>
          </a:p>
        </p:txBody>
      </p:sp>
      <p:pic>
        <p:nvPicPr>
          <p:cNvPr id="5" name="Picture 2" descr="https://prod-stack-20150109-s3bucketdrupal-1q2lugja61lfq.s3.amazonaws.com/atoms/files/Vertical_Full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9593"/>
            <a:ext cx="1440160" cy="11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88" y="1556792"/>
            <a:ext cx="749940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4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5366C-A3C3-46EF-BCDB-3A119F69F61D}" type="slidenum">
              <a:rPr lang="pt-BR" smtClean="0"/>
              <a:t>9</a:t>
            </a:fld>
            <a:endParaRPr lang="pt-BR" dirty="0"/>
          </a:p>
        </p:txBody>
      </p:sp>
      <p:pic>
        <p:nvPicPr>
          <p:cNvPr id="5" name="Picture 2" descr="https://prod-stack-20150109-s3bucketdrupal-1q2lugja61lfq.s3.amazonaws.com/atoms/files/Vertical_Full_Colou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9593"/>
            <a:ext cx="1440160" cy="11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1560" y="2348880"/>
            <a:ext cx="79928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No </a:t>
            </a:r>
            <a:r>
              <a:rPr lang="pt-BR" sz="2800" b="1" dirty="0"/>
              <a:t>separador “Tools” no </a:t>
            </a:r>
            <a:r>
              <a:rPr lang="pt-BR" sz="2800" b="1" dirty="0" err="1"/>
              <a:t>Mendeley</a:t>
            </a:r>
            <a:r>
              <a:rPr lang="pt-BR" sz="2800" b="1" dirty="0"/>
              <a:t> Desktop selecionar “</a:t>
            </a:r>
            <a:r>
              <a:rPr lang="pt-BR" sz="2800" b="1" dirty="0" err="1"/>
              <a:t>Install</a:t>
            </a:r>
            <a:r>
              <a:rPr lang="pt-BR" sz="2800" b="1" dirty="0"/>
              <a:t> MS Word </a:t>
            </a:r>
            <a:r>
              <a:rPr lang="pt-BR" sz="2800" b="1" dirty="0" err="1"/>
              <a:t>Plugin</a:t>
            </a:r>
            <a:r>
              <a:rPr lang="pt-BR" sz="2800" b="1" dirty="0"/>
              <a:t>”</a:t>
            </a:r>
          </a:p>
          <a:p>
            <a:pPr algn="ctr"/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4507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13700</TotalTime>
  <Words>507</Words>
  <Application>Microsoft Office PowerPoint</Application>
  <PresentationFormat>Apresentação na tela (4:3)</PresentationFormat>
  <Paragraphs>130</Paragraphs>
  <Slides>52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Aspecto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Endnote web</dc:title>
  <dc:creator>Flavia</dc:creator>
  <cp:lastModifiedBy>Ana Paula Aparecida Calabrez</cp:lastModifiedBy>
  <cp:revision>354</cp:revision>
  <cp:lastPrinted>2014-03-26T11:46:44Z</cp:lastPrinted>
  <dcterms:created xsi:type="dcterms:W3CDTF">2011-05-21T17:12:59Z</dcterms:created>
  <dcterms:modified xsi:type="dcterms:W3CDTF">2018-04-16T16:17:03Z</dcterms:modified>
</cp:coreProperties>
</file>