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9" r:id="rId19"/>
    <p:sldId id="280" r:id="rId20"/>
    <p:sldId id="281" r:id="rId21"/>
    <p:sldId id="282" r:id="rId22"/>
    <p:sldId id="283" r:id="rId23"/>
    <p:sldId id="273" r:id="rId24"/>
    <p:sldId id="277" r:id="rId25"/>
    <p:sldId id="274" r:id="rId26"/>
    <p:sldId id="275" r:id="rId27"/>
    <p:sldId id="276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22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2819-4F32-2043-8FB5-D93A0C15579A}" type="datetimeFigureOut">
              <a:rPr lang="en-US" smtClean="0"/>
              <a:t>24/11/16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996B-9ACB-6F4B-BB16-14F614B82D6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0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2819-4F32-2043-8FB5-D93A0C15579A}" type="datetimeFigureOut">
              <a:rPr lang="en-US" smtClean="0"/>
              <a:t>24/11/16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996B-9ACB-6F4B-BB16-14F614B82D6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2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2819-4F32-2043-8FB5-D93A0C15579A}" type="datetimeFigureOut">
              <a:rPr lang="en-US" smtClean="0"/>
              <a:t>24/11/16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996B-9ACB-6F4B-BB16-14F614B82D6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14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2819-4F32-2043-8FB5-D93A0C15579A}" type="datetimeFigureOut">
              <a:rPr lang="en-US" smtClean="0"/>
              <a:t>24/11/16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996B-9ACB-6F4B-BB16-14F614B82D6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54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2819-4F32-2043-8FB5-D93A0C15579A}" type="datetimeFigureOut">
              <a:rPr lang="en-US" smtClean="0"/>
              <a:t>24/11/16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996B-9ACB-6F4B-BB16-14F614B82D6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70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2819-4F32-2043-8FB5-D93A0C15579A}" type="datetimeFigureOut">
              <a:rPr lang="en-US" smtClean="0"/>
              <a:t>24/11/16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996B-9ACB-6F4B-BB16-14F614B82D6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0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2819-4F32-2043-8FB5-D93A0C15579A}" type="datetimeFigureOut">
              <a:rPr lang="en-US" smtClean="0"/>
              <a:t>24/11/16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996B-9ACB-6F4B-BB16-14F614B82D6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23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2819-4F32-2043-8FB5-D93A0C15579A}" type="datetimeFigureOut">
              <a:rPr lang="en-US" smtClean="0"/>
              <a:t>24/11/16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996B-9ACB-6F4B-BB16-14F614B82D6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28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2819-4F32-2043-8FB5-D93A0C15579A}" type="datetimeFigureOut">
              <a:rPr lang="en-US" smtClean="0"/>
              <a:t>24/11/16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996B-9ACB-6F4B-BB16-14F614B82D6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88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2819-4F32-2043-8FB5-D93A0C15579A}" type="datetimeFigureOut">
              <a:rPr lang="en-US" smtClean="0"/>
              <a:t>24/11/16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996B-9ACB-6F4B-BB16-14F614B82D6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22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2819-4F32-2043-8FB5-D93A0C15579A}" type="datetimeFigureOut">
              <a:rPr lang="en-US" smtClean="0"/>
              <a:t>24/11/16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996B-9ACB-6F4B-BB16-14F614B82D6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52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52819-4F32-2043-8FB5-D93A0C15579A}" type="datetimeFigureOut">
              <a:rPr lang="en-US" smtClean="0"/>
              <a:t>24/11/16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C996B-9ACB-6F4B-BB16-14F614B82D6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52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1.folha.uol.com.br/mercado/2016/11/1832539-filhos-de-pais-com-escolaridade-mais-alta-tem-renda-maior-diz-ibge.s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1.folha.uol.com.br/educacao/2016/11/1832327-estudos-apontam-bom-desempenho-de-beneficiados-por-bonus-ou-cotas.s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Classe, Estratificação e Desigualdade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Giddens</a:t>
            </a:r>
            <a:r>
              <a:rPr lang="pt-BR" dirty="0" smtClean="0"/>
              <a:t>, capitulo 10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6097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493" y="492125"/>
            <a:ext cx="8901949" cy="55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7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3" y="1063625"/>
            <a:ext cx="8934689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54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167"/>
            <a:ext cx="4603750" cy="42749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196" y="1794328"/>
            <a:ext cx="4519315" cy="382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 alta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Riqueza concentrada em uma minoria e que conseguem passar seus privilégios para seus filhos</a:t>
            </a:r>
          </a:p>
          <a:p>
            <a:r>
              <a:rPr lang="pt-BR" dirty="0" smtClean="0"/>
              <a:t>Velho rico: riqueza que existe há muito tempo e foi passada através de gerações.</a:t>
            </a:r>
          </a:p>
          <a:p>
            <a:r>
              <a:rPr lang="pt-BR" dirty="0" smtClean="0"/>
              <a:t> Novo rico: riqueza construída a partir de esforço próprio.</a:t>
            </a:r>
          </a:p>
          <a:p>
            <a:r>
              <a:rPr lang="pt-BR" dirty="0" smtClean="0"/>
              <a:t>Na Inglaterra, 2000, 70% dos 1000 mais ricos. Mulheres são 64, em 1989 eram 6.</a:t>
            </a:r>
          </a:p>
          <a:p>
            <a:r>
              <a:rPr lang="pt-BR" dirty="0" smtClean="0"/>
              <a:t>Executivos seniores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738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 média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 smtClean="0"/>
              <a:t>Por mérito de suas credenciais educacionais ou de suas qualificações técnicas, a classe media ocupa posições que proporcionam vantagem materiais e culturais maiores do que os desfrutados pelos trabalhadores manuais.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Classes médias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Origem 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Crescimento: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Grandes organizações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Setores da economia nos quais o governo desempenha papel principal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Desenvolvimento econômico e industrial demanda especialistas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640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Natureza mutante da Classe trabalhadora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Marx acreditava que a classe trabalhadora </a:t>
            </a:r>
            <a:r>
              <a:rPr lang="mr-IN" dirty="0" smtClean="0"/>
              <a:t>–</a:t>
            </a:r>
            <a:r>
              <a:rPr lang="pt-BR" dirty="0" smtClean="0"/>
              <a:t> as pessoas que trabalham como operários na manufatura </a:t>
            </a:r>
            <a:r>
              <a:rPr lang="mr-IN" dirty="0" smtClean="0"/>
              <a:t>–</a:t>
            </a:r>
            <a:r>
              <a:rPr lang="pt-BR" dirty="0" smtClean="0"/>
              <a:t> apresentaria um crescimento crescente, mas está diminuindo. Era 40% ,25 anos, hoje 18%, no Reino Unido.</a:t>
            </a:r>
          </a:p>
          <a:p>
            <a:r>
              <a:rPr lang="pt-BR" dirty="0" smtClean="0"/>
              <a:t>Operários se tornam classe média, adotar valores, perspectiva e estilo de vida?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3933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Mobilidade social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Deslocamento de indivíduos e grupos entre posições socioeconômica diferentes.</a:t>
            </a:r>
          </a:p>
          <a:p>
            <a:r>
              <a:rPr lang="pt-BR" dirty="0" smtClean="0"/>
              <a:t>Mobilidade Vertical: subida ou descida</a:t>
            </a:r>
          </a:p>
          <a:p>
            <a:r>
              <a:rPr lang="pt-BR" dirty="0" smtClean="0"/>
              <a:t>Mobilidade </a:t>
            </a:r>
            <a:r>
              <a:rPr lang="pt-BR" dirty="0" err="1" smtClean="0"/>
              <a:t>intrageracional</a:t>
            </a:r>
            <a:r>
              <a:rPr lang="pt-BR" dirty="0" smtClean="0"/>
              <a:t>: a carreira do individuo, no decorrer da sua vida de trabalho. Perda do emprego</a:t>
            </a:r>
          </a:p>
          <a:p>
            <a:r>
              <a:rPr lang="pt-BR" dirty="0" smtClean="0"/>
              <a:t>Mobilidade </a:t>
            </a:r>
            <a:r>
              <a:rPr lang="pt-BR" dirty="0" err="1" smtClean="0"/>
              <a:t>intergeracional</a:t>
            </a:r>
            <a:r>
              <a:rPr lang="pt-BR" dirty="0" smtClean="0"/>
              <a:t>: mobilidade através das gerações. Metade dos filhos de trabalhadores que ocupavam cargos profissionais e gerenciais desenvolviam ocupações semelhantes.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4769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desigualdade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2800" b="1" dirty="0"/>
              <a:t>EDITORIAL</a:t>
            </a:r>
          </a:p>
          <a:p>
            <a:r>
              <a:rPr lang="pt-BR" sz="2800" dirty="0" smtClean="0"/>
              <a:t>Desigualdade perene</a:t>
            </a:r>
            <a:endParaRPr lang="pt-BR" sz="2800" dirty="0"/>
          </a:p>
          <a:p>
            <a:r>
              <a:rPr lang="en-US" sz="2800" i="1" dirty="0"/>
              <a:t>DATA21/11/</a:t>
            </a:r>
            <a:r>
              <a:rPr lang="en-US" sz="2800" i="1" dirty="0" smtClean="0"/>
              <a:t>2016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70796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5000" y="1465263"/>
            <a:ext cx="8051799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Segundo o estudo, em 2014 era de </a:t>
            </a:r>
            <a:r>
              <a:rPr lang="pt-BR" sz="2800" dirty="0" err="1"/>
              <a:t>R</a:t>
            </a:r>
            <a:r>
              <a:rPr lang="pt-BR" sz="2800" dirty="0"/>
              <a:t>$ 6.739 o rendimento médio do trabalho de pessoas de 25 anos ou mais, com ensino superior completo, cujo pai tinha a mesma escolaridade. </a:t>
            </a:r>
            <a:endParaRPr lang="pt-BR" sz="2800" dirty="0" smtClean="0"/>
          </a:p>
          <a:p>
            <a:r>
              <a:rPr lang="pt-BR" sz="2800" dirty="0" smtClean="0"/>
              <a:t>Já </a:t>
            </a:r>
            <a:r>
              <a:rPr lang="pt-BR" sz="2800" dirty="0"/>
              <a:t>os brasileiros com diploma universitário e pai sem nenhuma instrução recebiam </a:t>
            </a:r>
            <a:r>
              <a:rPr lang="pt-BR" sz="2800" dirty="0" err="1"/>
              <a:t>R</a:t>
            </a:r>
            <a:r>
              <a:rPr lang="pt-BR" sz="2800" dirty="0"/>
              <a:t>$ 2.603.</a:t>
            </a:r>
          </a:p>
          <a:p>
            <a:r>
              <a:rPr lang="pt-BR" sz="2800" dirty="0"/>
              <a:t>Por trás da diferença há a combinação de várias causas. Jovens nascidos em famílias de renda mais alta têm maior oportunidade de estabelecer uma rede de contatos para ajudá-los a conseguir boas colocações no mercado de trabalho. Aí estaria parte da explicação.</a:t>
            </a:r>
            <a:endParaRPr lang="pt-BR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"Mobilidade Sócio-Ocupacional", divulgada nesta semana pelo IBGE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8906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75" y="1031091"/>
            <a:ext cx="744537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dirty="0"/>
              <a:t>Por trás da diferença há a combinação de várias causas. Jovens nascidos em famílias de renda mais alta têm maior oportunidade de estabelecer uma rede de contatos para ajudá-los a conseguir boas colocações no mercado de trabalho. Aí estaria parte da explicação.</a:t>
            </a:r>
          </a:p>
          <a:p>
            <a:pPr>
              <a:lnSpc>
                <a:spcPct val="120000"/>
              </a:lnSpc>
            </a:pPr>
            <a:r>
              <a:rPr lang="pt-BR" sz="2400" dirty="0"/>
              <a:t>Estudos recentes indicam também que os acontecimentos nos primeiros anos de vida de uma criança exercem influência significativa sobre seu desempenho no futuro. Pais mais escolarizados tendem a interagir mais com seus filhos desde o nascimento, leem para eles, têm mais livros em casa e podem pagar creches de qualidade.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2445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Teorias de classe e estratificação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533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6" y="681841"/>
            <a:ext cx="7350124" cy="539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dirty="0"/>
              <a:t>Em consequência, desde os primeiros meses de vida se registra uma divergência de aprendizagem entre bebês nascidos em famílias de renda alta e baixa.</a:t>
            </a:r>
          </a:p>
          <a:p>
            <a:pPr>
              <a:lnSpc>
                <a:spcPct val="120000"/>
              </a:lnSpc>
            </a:pPr>
            <a:r>
              <a:rPr lang="pt-BR" sz="2400" dirty="0"/>
              <a:t>Esse hiato cognitivo -medido por indicadores como o desenvolvimento motor e o número de palavras que a criança fala- atinge a distância mais significativa por volta dos seis anos. A partir daí, permanece estável até a juventude.</a:t>
            </a:r>
          </a:p>
          <a:p>
            <a:pPr>
              <a:lnSpc>
                <a:spcPct val="120000"/>
              </a:lnSpc>
            </a:pPr>
            <a:r>
              <a:rPr lang="pt-BR" sz="2400" dirty="0"/>
              <a:t>Há que se tomar em conta, ao considerar essas conclusões, que só 16% dos brasileiros de 25 a 34 anos possuem diploma de ensino superior. Mas há pelo menos dois motivos para otimismo moderado.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48800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251" y="1137841"/>
            <a:ext cx="8080374" cy="406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dirty="0"/>
              <a:t>Um deles é que a escolaridade média da população do país tem aumentado nas últimas décadas. Isso ajuda a explicar por que, segundo a mesma pesquisa do IBGE, cerca da metade dos brasileiros com 16 anos ou mais, em 2014, tinham condição socioeconômica melhor que a dos pais.</a:t>
            </a:r>
          </a:p>
          <a:p>
            <a:pPr>
              <a:lnSpc>
                <a:spcPct val="120000"/>
              </a:lnSpc>
            </a:pPr>
            <a:r>
              <a:rPr lang="pt-BR" sz="2400" dirty="0"/>
              <a:t>Outro fato auspicioso: há mecanismos, como boas creches e programas de visitação que instruam as famílias a estimular seus bebês, que conseguem reduzir o impacto negativo da baixa escolaridade do pai sobre o futuro das crianças.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63175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Inclusão desigual amplia distância entre negros e brancos na educação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b="1" dirty="0" smtClean="0"/>
          </a:p>
          <a:p>
            <a:r>
              <a:rPr lang="pt-BR" sz="2400" b="1" dirty="0" smtClean="0"/>
              <a:t>Se</a:t>
            </a:r>
            <a:r>
              <a:rPr lang="pt-BR" sz="2400" b="1" dirty="0" smtClean="0"/>
              <a:t>ção EDUCAÇÃO</a:t>
            </a:r>
          </a:p>
          <a:p>
            <a:r>
              <a:rPr lang="pt-BR" sz="2400" b="1" dirty="0" smtClean="0"/>
              <a:t>ANGELA </a:t>
            </a:r>
            <a:r>
              <a:rPr lang="pt-BR" sz="2400" b="1" dirty="0"/>
              <a:t>PINHO</a:t>
            </a:r>
            <a:endParaRPr lang="pt-BR" sz="2400" dirty="0"/>
          </a:p>
          <a:p>
            <a:r>
              <a:rPr lang="en-US" sz="2400" i="1" dirty="0" smtClean="0"/>
              <a:t>DATA19</a:t>
            </a:r>
            <a:r>
              <a:rPr lang="en-US" sz="2400" i="1" dirty="0"/>
              <a:t>/11/</a:t>
            </a:r>
            <a:r>
              <a:rPr lang="en-US" sz="2400" i="1" dirty="0" smtClean="0"/>
              <a:t>2016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9342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6459" y="1463937"/>
            <a:ext cx="8136904" cy="292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pt-BR" sz="2800" dirty="0"/>
              <a:t>Com exceção do ensino fundamental, praticamente universalizado, a distância entre a população negra e branca subiu em todas as etapas nos últimos anos, segundo o trabalho (veja quadro ao lado). </a:t>
            </a:r>
            <a:endParaRPr lang="pt-BR" sz="2800" dirty="0" smtClean="0"/>
          </a:p>
          <a:p>
            <a:pPr>
              <a:lnSpc>
                <a:spcPct val="110000"/>
              </a:lnSpc>
            </a:pPr>
            <a:r>
              <a:rPr lang="pt-BR" sz="2800" dirty="0" smtClean="0"/>
              <a:t>O </a:t>
            </a:r>
            <a:r>
              <a:rPr lang="pt-BR" sz="2800" dirty="0"/>
              <a:t>monitoramento usa dados de 2004 a 2014, ano com estatísticas mais recentes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02568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8834" y="1241687"/>
            <a:ext cx="8136904" cy="4350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pt-BR" sz="2800" dirty="0" smtClean="0"/>
              <a:t>A </a:t>
            </a:r>
            <a:r>
              <a:rPr lang="pt-BR" sz="2800" dirty="0"/>
              <a:t>fase mais problemática é a de 0 a 3 anos, correspondente à creche. Em 2014, 38% das crianças brancas nessa faixa etária estavam matriculadas. Entre as negras, o índice era de 29%. </a:t>
            </a:r>
            <a:endParaRPr lang="pt-BR" sz="2800" dirty="0" smtClean="0"/>
          </a:p>
          <a:p>
            <a:pPr>
              <a:lnSpc>
                <a:spcPct val="110000"/>
              </a:lnSpc>
            </a:pPr>
            <a:r>
              <a:rPr lang="pt-BR" sz="2800" dirty="0" smtClean="0"/>
              <a:t>Em </a:t>
            </a:r>
            <a:r>
              <a:rPr lang="pt-BR" sz="2800" dirty="0"/>
              <a:t>2009, a distância era menor –28% ante 24%.</a:t>
            </a:r>
          </a:p>
          <a:p>
            <a:pPr>
              <a:lnSpc>
                <a:spcPct val="110000"/>
              </a:lnSpc>
            </a:pPr>
            <a:r>
              <a:rPr lang="pt-BR" sz="2800" dirty="0"/>
              <a:t>Na faixa de 4 e 5 anos, correspondente à pré-escola, a diferença subiu 2,3 pontos de 2013 para 2014. No mesmo ano, cresceu também entre jovens de 15 a 17 anos, com idade para o ensino médio.</a:t>
            </a:r>
          </a:p>
        </p:txBody>
      </p:sp>
    </p:spTree>
    <p:extLst>
      <p:ext uri="{BB962C8B-B14F-4D97-AF65-F5344CB8AC3E}">
        <p14:creationId xmlns:p14="http://schemas.microsoft.com/office/powerpoint/2010/main" val="3116927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36" y="0"/>
            <a:ext cx="8742660" cy="700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86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4709" y="1311300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Segundo o estudo, nos dois países negros ganham menos do que brancos com a mesma escolaridade.</a:t>
            </a:r>
          </a:p>
          <a:p>
            <a:r>
              <a:rPr lang="pt-BR" sz="2800" dirty="0"/>
              <a:t>A diferença é o </a:t>
            </a:r>
            <a:r>
              <a:rPr lang="pt-BR" sz="2800" dirty="0" smtClean="0">
                <a:hlinkClick r:id="rId2"/>
              </a:rPr>
              <a:t>valor </a:t>
            </a:r>
            <a:r>
              <a:rPr lang="pt-BR" sz="2800" dirty="0">
                <a:hlinkClick r:id="rId2"/>
              </a:rPr>
              <a:t>do diploma para reduzir essa distância. Nos EUA, os negros têm ganho salarial maior do que os brancos quando obtêm nível superior –181% contra 177%.</a:t>
            </a:r>
          </a:p>
          <a:p>
            <a:r>
              <a:rPr lang="pt-BR" sz="2800" dirty="0"/>
              <a:t>Já no Brasil, ocorre o contrário. Quando um negro obtém diploma universitário, passa a receber, em média, 268% a mais. Quando o mesmo ocorre com um branco, o ganho aumenta em 363%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0140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701" y="1024930"/>
            <a:ext cx="8208912" cy="3402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pt-BR" sz="2800" dirty="0"/>
              <a:t>O estudo mostra ainda que também no ensino superior o acesso da população negra aumentou nos últimos anos, mas continua desigual.</a:t>
            </a:r>
          </a:p>
          <a:p>
            <a:pPr>
              <a:lnSpc>
                <a:spcPct val="110000"/>
              </a:lnSpc>
            </a:pPr>
            <a:r>
              <a:rPr lang="pt-BR" sz="2800" dirty="0"/>
              <a:t>Em 2014, ano com dados mais recentes, 7% dos jovens de 18 a 24 anos </a:t>
            </a:r>
            <a:r>
              <a:rPr lang="pt-BR" sz="2800" dirty="0">
                <a:hlinkClick r:id="rId2"/>
              </a:rPr>
              <a:t>negros estavam no ensino superior. Em 2009, esse índice era de apenas 2%</a:t>
            </a:r>
            <a:r>
              <a:rPr lang="pt-BR" sz="2800" dirty="0" smtClean="0">
                <a:hlinkClick r:id="rId2"/>
              </a:rPr>
              <a:t>.</a:t>
            </a:r>
            <a:endParaRPr lang="pt-BR" sz="28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238638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826" y="1278930"/>
            <a:ext cx="8208912" cy="4350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pt-BR" sz="2800" dirty="0" smtClean="0"/>
              <a:t>Entre </a:t>
            </a:r>
            <a:r>
              <a:rPr lang="pt-BR" sz="2800" dirty="0"/>
              <a:t>os brancos da mesma faixa etária, no entanto, essa proporção cresceu de 6% para 14% no mesmo período.</a:t>
            </a:r>
          </a:p>
          <a:p>
            <a:pPr>
              <a:lnSpc>
                <a:spcPct val="110000"/>
              </a:lnSpc>
            </a:pPr>
            <a:r>
              <a:rPr lang="pt-BR" sz="2800" dirty="0"/>
              <a:t>Melhorar a equidade no atendimento de creche e pré-escola é fundamental para reduzir a desigualdade entre os jovens, diz Frei David Santos, diretor-executivo da ONG </a:t>
            </a:r>
            <a:r>
              <a:rPr lang="pt-BR" sz="2800" dirty="0" err="1"/>
              <a:t>Educafro</a:t>
            </a:r>
            <a:r>
              <a:rPr lang="pt-BR" sz="2800" dirty="0"/>
              <a:t>.</a:t>
            </a:r>
          </a:p>
          <a:p>
            <a:pPr>
              <a:lnSpc>
                <a:spcPct val="110000"/>
              </a:lnSpc>
            </a:pPr>
            <a:r>
              <a:rPr lang="pt-BR" sz="2800" dirty="0"/>
              <a:t>"A criança negra começa a ser discriminada desde quando nasce", afirma. </a:t>
            </a:r>
          </a:p>
        </p:txBody>
      </p:sp>
    </p:spTree>
    <p:extLst>
      <p:ext uri="{BB962C8B-B14F-4D97-AF65-F5344CB8AC3E}">
        <p14:creationId xmlns:p14="http://schemas.microsoft.com/office/powerpoint/2010/main" val="87056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Karl Marx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Classe é um grupo de pessoas que se encontram em uma relação comum com os meios de produção </a:t>
            </a:r>
            <a:r>
              <a:rPr lang="mr-IN" dirty="0" smtClean="0"/>
              <a:t>–</a:t>
            </a:r>
            <a:r>
              <a:rPr lang="pt-BR" dirty="0" smtClean="0"/>
              <a:t> os meios pelos quais elas extraem seu sustento.</a:t>
            </a:r>
          </a:p>
          <a:p>
            <a:r>
              <a:rPr lang="pt-BR" dirty="0" smtClean="0"/>
              <a:t>Antes os meios de produção consistiam na terra e nos instrumentos para colheita ou dos animais.</a:t>
            </a:r>
          </a:p>
          <a:p>
            <a:r>
              <a:rPr lang="pt-BR" dirty="0" smtClean="0"/>
              <a:t>Sociedades pré-industriais: dono da terra e os que produziam a partir da terra.</a:t>
            </a:r>
          </a:p>
          <a:p>
            <a:r>
              <a:rPr lang="pt-BR" dirty="0" smtClean="0"/>
              <a:t>Sociedade industrial: fabricas, equipamentos ou capital tornam-se mais importantes: possuidores dos meios de produção </a:t>
            </a:r>
            <a:r>
              <a:rPr lang="mr-IN" dirty="0" smtClean="0"/>
              <a:t>–</a:t>
            </a:r>
            <a:r>
              <a:rPr lang="pt-BR" dirty="0" smtClean="0"/>
              <a:t> capitalistas e os que vendem seu trabalho </a:t>
            </a:r>
            <a:r>
              <a:rPr lang="mr-IN" dirty="0" smtClean="0"/>
              <a:t>–</a:t>
            </a:r>
            <a:r>
              <a:rPr lang="pt-BR" dirty="0" smtClean="0"/>
              <a:t> classe operaria (proletariado)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9667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Segundo Marx, entre as classes, existe uma relação de exploração. </a:t>
            </a:r>
          </a:p>
          <a:p>
            <a:r>
              <a:rPr lang="pt-BR" dirty="0" smtClean="0"/>
              <a:t>Nas sociedades feudais, servos eram obrigador a dar parte da produção ou trabalhar nas terras do senhor.</a:t>
            </a:r>
          </a:p>
          <a:p>
            <a:r>
              <a:rPr lang="pt-BR" dirty="0" smtClean="0"/>
              <a:t>Nas sociedades capitalistas modernas é menos óbvio.</a:t>
            </a:r>
          </a:p>
          <a:p>
            <a:r>
              <a:rPr lang="pt-BR" dirty="0" smtClean="0"/>
              <a:t>No decorrer de um dia de trabalho, os trabalhadores produzem mais do que o custo de sua contratação. Essa "mais valia" é a fonte do lucro do capitalista.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92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Weber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Concorda com Marx, mas não é somente uma questão de </a:t>
            </a:r>
            <a:r>
              <a:rPr lang="pt-BR" u="sng" dirty="0" smtClean="0"/>
              <a:t>classe social </a:t>
            </a:r>
            <a:r>
              <a:rPr lang="pt-BR" dirty="0" smtClean="0"/>
              <a:t>(conflito entre poder e recursos).</a:t>
            </a:r>
          </a:p>
          <a:p>
            <a:r>
              <a:rPr lang="pt-BR" dirty="0" smtClean="0"/>
              <a:t>As divisões de classe originam-se não apenas no controle ou falta de controle dos meios de produção, mas em diferenças econômicas que não possuem relação direta com a propriedade.</a:t>
            </a:r>
          </a:p>
          <a:p>
            <a:r>
              <a:rPr lang="pt-BR" dirty="0" smtClean="0"/>
              <a:t>Mais dois aspectos:</a:t>
            </a:r>
          </a:p>
          <a:p>
            <a:pPr lvl="1"/>
            <a:r>
              <a:rPr lang="pt-BR" dirty="0" smtClean="0"/>
              <a:t>Status </a:t>
            </a:r>
          </a:p>
          <a:p>
            <a:pPr lvl="1"/>
            <a:r>
              <a:rPr lang="pt-BR" dirty="0" smtClean="0"/>
              <a:t>Partido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266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Status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Status: qualificações que influenciam o tipo de emprego que as pessoas vão conseguir.</a:t>
            </a:r>
          </a:p>
          <a:p>
            <a:r>
              <a:rPr lang="pt-BR" dirty="0" smtClean="0"/>
              <a:t>A posição de mercado exerce uma forte influencia sobre as oportunidades de vida.</a:t>
            </a:r>
          </a:p>
          <a:p>
            <a:r>
              <a:rPr lang="pt-BR" dirty="0" smtClean="0"/>
              <a:t>As qualificações que possuem os tornam mais negociáveis do que os que não possuem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193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Status: conceito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Refere-se as </a:t>
            </a:r>
            <a:r>
              <a:rPr lang="pt-BR" dirty="0" err="1" smtClean="0"/>
              <a:t>diferencas</a:t>
            </a:r>
            <a:r>
              <a:rPr lang="pt-BR" dirty="0" smtClean="0"/>
              <a:t> existentes entre os grupos sociais quanto a honra ou ao prestigio social conferido pelos demais. </a:t>
            </a:r>
          </a:p>
          <a:p>
            <a:r>
              <a:rPr lang="pt-BR" dirty="0" smtClean="0"/>
              <a:t>Antes era determinado pelo conhecimento, passou a ser expresso por meio dos estilos de vida das pessoas.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572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Partido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Define um conjunto de indivíduos que trabalham juntos por terem formações, objetivos e interesses em comum.</a:t>
            </a:r>
          </a:p>
          <a:p>
            <a:r>
              <a:rPr lang="pt-BR" dirty="0" smtClean="0"/>
              <a:t>É usual um partido trabalhar de maneira organizada em prol de uma meta especifica que seja interesse dos membros do partido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309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mensurar classe social?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Ocupação</a:t>
            </a:r>
          </a:p>
          <a:p>
            <a:pPr lvl="1"/>
            <a:r>
              <a:rPr lang="pt-BR" dirty="0" smtClean="0"/>
              <a:t>Não manual, não manual profissionalizada, manual profissionalizada, parcialmente não profissionalizada e não profissionalizada.</a:t>
            </a:r>
          </a:p>
          <a:p>
            <a:r>
              <a:rPr lang="pt-BR" dirty="0" smtClean="0"/>
              <a:t>Estilo de vida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9628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1460</Words>
  <Application>Microsoft Macintosh PowerPoint</Application>
  <PresentationFormat>On-screen Show (4:3)</PresentationFormat>
  <Paragraphs>87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Classe, Estratificação e Desigualdade</vt:lpstr>
      <vt:lpstr>Teorias de classe e estratificação</vt:lpstr>
      <vt:lpstr>Karl Marx</vt:lpstr>
      <vt:lpstr>PowerPoint Presentation</vt:lpstr>
      <vt:lpstr>Weber</vt:lpstr>
      <vt:lpstr>Status</vt:lpstr>
      <vt:lpstr>Status: conceito</vt:lpstr>
      <vt:lpstr>Partido </vt:lpstr>
      <vt:lpstr>Como mensurar classe social?</vt:lpstr>
      <vt:lpstr>PowerPoint Presentation</vt:lpstr>
      <vt:lpstr>PowerPoint Presentation</vt:lpstr>
      <vt:lpstr>PowerPoint Presentation</vt:lpstr>
      <vt:lpstr>Classe alta</vt:lpstr>
      <vt:lpstr>Classe média</vt:lpstr>
      <vt:lpstr>Natureza mutante da Classe trabalhadora</vt:lpstr>
      <vt:lpstr>Mobilidade social</vt:lpstr>
      <vt:lpstr>desigualdade</vt:lpstr>
      <vt:lpstr>"Mobilidade Sócio-Ocupacional", divulgada nesta semana pelo IBGE</vt:lpstr>
      <vt:lpstr>PowerPoint Presentation</vt:lpstr>
      <vt:lpstr>PowerPoint Presentation</vt:lpstr>
      <vt:lpstr>PowerPoint Presentation</vt:lpstr>
      <vt:lpstr>Inclusão desigual amplia distância entre negros e brancos na educação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FEARP-USP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Classe, Estratificação e Desigualdade</dc:title>
  <dc:creator>Gilberto Shinyashiki</dc:creator>
  <cp:lastModifiedBy>Gilberto Shinyashiki</cp:lastModifiedBy>
  <cp:revision>9</cp:revision>
  <dcterms:created xsi:type="dcterms:W3CDTF">2016-11-24T10:47:23Z</dcterms:created>
  <dcterms:modified xsi:type="dcterms:W3CDTF">2016-11-24T12:04:34Z</dcterms:modified>
</cp:coreProperties>
</file>