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20" r:id="rId1"/>
  </p:sldMasterIdLst>
  <p:sldIdLst>
    <p:sldId id="256" r:id="rId2"/>
    <p:sldId id="257" r:id="rId3"/>
    <p:sldId id="258" r:id="rId4"/>
    <p:sldId id="259" r:id="rId5"/>
    <p:sldId id="260" r:id="rId6"/>
    <p:sldId id="261" r:id="rId7"/>
    <p:sldId id="262" r:id="rId8"/>
    <p:sldId id="263" r:id="rId9"/>
    <p:sldId id="264" r:id="rId10"/>
    <p:sldId id="288" r:id="rId11"/>
    <p:sldId id="289" r:id="rId12"/>
    <p:sldId id="287"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11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7484135-A859-4180-95F5-D4DEDA6B3C2A}" type="datetimeFigureOut">
              <a:rPr lang="es-ES" smtClean="0"/>
              <a:t>23/09/2015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7F97A05-5A52-46AA-BA86-1FBF04786624}"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7484135-A859-4180-95F5-D4DEDA6B3C2A}" type="datetimeFigureOut">
              <a:rPr lang="es-ES" smtClean="0"/>
              <a:t>23/09/2015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7F97A05-5A52-46AA-BA86-1FBF04786624}"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7484135-A859-4180-95F5-D4DEDA6B3C2A}" type="datetimeFigureOut">
              <a:rPr lang="es-ES" smtClean="0"/>
              <a:t>23/09/2015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7F97A05-5A52-46AA-BA86-1FBF04786624}" type="slidenum">
              <a:rPr lang="es-ES" smtClean="0"/>
              <a:t>‹Nº›</a:t>
            </a:fld>
            <a:endParaRPr lang="es-E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7484135-A859-4180-95F5-D4DEDA6B3C2A}" type="datetimeFigureOut">
              <a:rPr lang="es-ES" smtClean="0"/>
              <a:t>23/09/2015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7F97A05-5A52-46AA-BA86-1FBF04786624}" type="slidenum">
              <a:rPr lang="es-ES" smtClean="0"/>
              <a:t>‹Nº›</a:t>
            </a:fld>
            <a:endParaRPr lang="es-ES"/>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7484135-A859-4180-95F5-D4DEDA6B3C2A}" type="datetimeFigureOut">
              <a:rPr lang="es-ES" smtClean="0"/>
              <a:t>23/09/2015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7F97A05-5A52-46AA-BA86-1FBF04786624}"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87484135-A859-4180-95F5-D4DEDA6B3C2A}" type="datetimeFigureOut">
              <a:rPr lang="es-ES" smtClean="0"/>
              <a:t>23/09/2015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7F97A05-5A52-46AA-BA86-1FBF04786624}" type="slidenum">
              <a:rPr lang="es-ES" smtClean="0"/>
              <a:t>‹Nº›</a:t>
            </a:fld>
            <a:endParaRPr lang="es-ES"/>
          </a:p>
        </p:txBody>
      </p:sp>
      <p:sp>
        <p:nvSpPr>
          <p:cNvPr id="9" name="Content Placeholder 8"/>
          <p:cNvSpPr>
            <a:spLocks noGrp="1"/>
          </p:cNvSpPr>
          <p:nvPr>
            <p:ph sz="quarter" idx="13"/>
          </p:nvPr>
        </p:nvSpPr>
        <p:spPr>
          <a:xfrm>
            <a:off x="676655"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7484135-A859-4180-95F5-D4DEDA6B3C2A}" type="datetimeFigureOut">
              <a:rPr lang="es-ES" smtClean="0"/>
              <a:t>23/09/2015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7F97A05-5A52-46AA-BA86-1FBF04786624}"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87484135-A859-4180-95F5-D4DEDA6B3C2A}" type="datetimeFigureOut">
              <a:rPr lang="es-ES" smtClean="0"/>
              <a:t>23/09/2015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7F97A05-5A52-46AA-BA86-1FBF04786624}"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87484135-A859-4180-95F5-D4DEDA6B3C2A}" type="datetimeFigureOut">
              <a:rPr lang="es-ES" smtClean="0"/>
              <a:t>23/09/2015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7F97A05-5A52-46AA-BA86-1FBF04786624}"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7484135-A859-4180-95F5-D4DEDA6B3C2A}" type="datetimeFigureOut">
              <a:rPr lang="es-ES" smtClean="0"/>
              <a:t>23/09/2015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7F97A05-5A52-46AA-BA86-1FBF04786624}" type="slidenum">
              <a:rPr lang="es-ES" smtClean="0"/>
              <a:t>‹Nº›</a:t>
            </a:fld>
            <a:endParaRPr lang="es-E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7484135-A859-4180-95F5-D4DEDA6B3C2A}" type="datetimeFigureOut">
              <a:rPr lang="es-ES" smtClean="0"/>
              <a:t>23/09/2015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7F97A05-5A52-46AA-BA86-1FBF04786624}" type="slidenum">
              <a:rPr lang="es-ES" smtClean="0"/>
              <a:t>‹Nº›</a:t>
            </a:fld>
            <a:endParaRPr lang="es-E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87484135-A859-4180-95F5-D4DEDA6B3C2A}" type="datetimeFigureOut">
              <a:rPr lang="es-ES" smtClean="0"/>
              <a:t>23/09/2015</a:t>
            </a:fld>
            <a:endParaRPr lang="es-E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s-E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7F97A05-5A52-46AA-BA86-1FBF04786624}" type="slidenum">
              <a:rPr lang="es-ES" smtClean="0"/>
              <a:t>‹Nº›</a:t>
            </a:fld>
            <a:endParaRPr lang="es-E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7" Type="http://schemas.microsoft.com/office/2007/relationships/hdphoto" Target="../media/hdphoto5.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8.png"/><Relationship Id="rId5" Type="http://schemas.microsoft.com/office/2007/relationships/hdphoto" Target="../media/hdphoto4.wdp"/><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10.png"/><Relationship Id="rId5" Type="http://schemas.openxmlformats.org/officeDocument/2006/relationships/image" Target="../media/image200.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7.png"/><Relationship Id="rId5" Type="http://schemas.microsoft.com/office/2007/relationships/hdphoto" Target="../media/hdphoto6.wdp"/><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7" Type="http://schemas.microsoft.com/office/2007/relationships/hdphoto" Target="../media/hdphoto8.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9.png"/><Relationship Id="rId5" Type="http://schemas.microsoft.com/office/2007/relationships/hdphoto" Target="../media/hdphoto7.wdp"/><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0.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1.emf"/><Relationship Id="rId5" Type="http://schemas.openxmlformats.org/officeDocument/2006/relationships/package" Target="../embeddings/Hoja_de_c_lculo_de_Microsoft_Excel1.xlsx"/><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9.wdp"/><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10.wdp"/><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pt-BR" sz="3200" dirty="0" smtClean="0">
                <a:solidFill>
                  <a:schemeClr val="bg2"/>
                </a:solidFill>
              </a:rPr>
              <a:t>Comportamento mecânico dos materiais </a:t>
            </a:r>
            <a:endParaRPr lang="es-ES" sz="3200" dirty="0">
              <a:solidFill>
                <a:schemeClr val="bg2"/>
              </a:solidFill>
            </a:endParaRPr>
          </a:p>
        </p:txBody>
      </p:sp>
      <p:sp>
        <p:nvSpPr>
          <p:cNvPr id="3" name="2 Subtítulo"/>
          <p:cNvSpPr>
            <a:spLocks noGrp="1"/>
          </p:cNvSpPr>
          <p:nvPr>
            <p:ph type="subTitle" idx="1"/>
          </p:nvPr>
        </p:nvSpPr>
        <p:spPr/>
        <p:txBody>
          <a:bodyPr>
            <a:normAutofit/>
          </a:bodyPr>
          <a:lstStyle/>
          <a:p>
            <a:r>
              <a:rPr lang="pt-BR" sz="1600" dirty="0" smtClean="0">
                <a:solidFill>
                  <a:schemeClr val="bg2"/>
                </a:solidFill>
              </a:rPr>
              <a:t>Professor: Waldek Bose Filho </a:t>
            </a:r>
            <a:endParaRPr lang="es-ES" sz="1600" dirty="0">
              <a:solidFill>
                <a:schemeClr val="bg2"/>
              </a:solidFill>
            </a:endParaRPr>
          </a:p>
        </p:txBody>
      </p:sp>
      <p:sp>
        <p:nvSpPr>
          <p:cNvPr id="4" name="AutoShape 8" descr="data:image/jpeg;base64,/9j/4AAQSkZJRgABAQAAAQABAAD/2wCEAAkGBw8PDw8NDRAQDw8NDQ4NDQ4ODA8PDg4NFREWFhQRFhYYHCgiGRolHBcUITMhJSkrLi4wFx8zODMsNygtLisBCgoKDQ0OGBAQGCwkHiQsLDAsKywsLDcrLC0sLCwsLCwtLC8sLCwsLDAsLC8sLCwsLCwsLCwsLCwsLCwsLCwsLP/AABEIAMoA+QMBEQACEQEDEQH/xAAcAAEBAQADAQEBAAAAAAAAAAAAAgEFBgcEAwj/xABCEAACAgIAAwUGAgYIBAcAAAABAgADBBEFEiEGEzFBUQcUImFxgTKRI1JiobHRFUJDU4KyweEzcpOiJDREVMLS8f/EABoBAQEAAwEBAAAAAAAAAAAAAAABAgQFAwb/xAA0EQEAAgECBAMHAgYCAwAAAAAAAQIDBBESITFBBRNRYXGBobHR8JHhFBUiIzLBsvFCQ1L/2gAMAwEAAhEDEQA/APX5m12QjYUhCAhSAgICAgICAgICAgICAgICAgICAgIQgIVkIQN3AyFbCEKQNgNQGoDUKagNQGoDUBqA1AagNQGoDUBqA1AagNQGoDUBqEICBkBAQMhCBsKQEDYGwrQIG6gNQGoDUBqA1AagNQIqsVxtGDDZXasGGwdEbEsxMdYStotziV6kU1AagNQGoDUBqA1AQM1AyAgZCMgICEZA2FIGiBsK0QN1A2RSAgICAgcHx7tPj4m033t390hHwn9s/wBX+Pym3p9Hkzc+kev2aOq1+LBy629Pv6OgcX7SZOVsO/JWf7Kvapr5+bfednDpMWLpHP1l8/qNdmzcpnaPSPzm9H7L4/d4WMnhuoWH6v8AGf8ANOHqrcWa0+36cn0mipwaekez683KTXbRAQEBAQEBAQEIzUoyBkDIRkAYRkDYUgVCtEDRIqoGwpqA1AagNQOgdsO23KWxsFuo2tuQp8D5rWf/AJfl6zraPQb/ANeSPdH3+zj63XzG9MU++ft93QTcT1J2Sdkk9SZ19nDmu/OV44NjpWvjY61r9WOh/GS0xWJmey0xTa0Vju95RAoCjwUBR9ANCfJzO87vsojaNm6hTUBqA1AagNQGoDUBqBkIzUDIRkoyBMIGBkI2FaIFCFaJBQhWiFbA2AgIHQPaR2qNIOBjtqx13kuD1rQjpWPmR1PyI9enU8P0sW/uW6dvu5uv1M1jy69e7zHvZ2nF4X28J4ffl2inGQ2Oep8lRf1mPgBPPLlpirxWl6YtPfJbasPQ+D9mMXBK2Xt71lIQwCkrRU46jXqQfM/kJxNR4hfJvWvKPm7On8Ppj2tbnPyd6qcMoYeDAEfQzQb64CAgICAgICA1AkiBkIzUDJUSYGGEZAyEbCtEChCqEiqEKoQN1IrdQGoHH8e4muHi3ZT9RTWWCnpzOeiL92IH3nrhxzkvFI7sMl4pWbS/njKzXtse21iz2uzux82J2TPqa1isRWOkPn7b2mZl9nAOF252QmLR+J+rMfw11j8Tt8h+8kDznnmzVxUm9mWLBOS3DD1yuqnAq9ywxrX/AB7v7Syzz2fX+HgJ83mzXy24rO5ixVx14auT4bwbYD3+fUV+HT9r+U8Xq5S2+qkAMVQAdFHjr5AQOLzuMb0KCR6lkXqPlKPkXi14/r7+qL/KB9NXHWH40U/NSV/nA5DH4rS/Tm5D6P0/f4SD7dQN1AagNQM1AwiVGGBJhGGBJlRJhGQMhGwqhCqEgoQqgIVQEKqRSAgec+2rPKY2NjA67+9rG+aVKOh+7qftOp4XTe9rekfVpa221Ij1eP8ANO25mz1/2e4IweGNnMNX5x/Rk+K1AkVgf9z/AD2PScDxHNx5OCOkfV1dJj4Kb95Xzk+pJ+5Jmg2XZsniFlFSUlua/lHO3j3YPgPmdeciuFa0kkkkk9SSdkyonngOeB9fDcY3WBB+EdXPosDmeIHFoGjWrMR0Tz16knwEivz4dkVPoUu1D/3THnrb6A/6aMDmoUgICBhEqJIkRJlEmEYZUSYEwjIRsKoQqxIqhCqECxIybAQEDyL26E99g+nc5GvrzJv/AEnZ8K/xv8Gjrezy8t0nWaMQ957SAUpiYi9FoxkAHloAIP8AKfznyd7Ta02nu7W20RDOA4FguW26t1rrRruZkIU6Gx1Pz0ftMFh8l+QXZnbxdix+8qI54DngVUC7BF1tjobIA+5gdmturwaQqEPa/n+s36x/ZHkP95FdZtvZmLMSWY7JPiTKieeBznCu0BXVeQdr4CzxZf8Am9R8/H6yLu7MjhgGUhgfAgggwrYCBhgSYRJlRJhEkSokwJhGQjYVYhVCRViFWBIqhCq1CmoDUDy/27YROPh5I/srrKW+QsUMD+df751PC77WtX1j6f8AbU1dd6xLxsvrr6dZ2mhEPdO21w7+th4PiVsp+RZ58lPV15dy4s+sW5h4GhtfQr/vIyef88rE54DngOeA54H742PbbvukZ+Xx5VJ1A/FmIJBBBB0QehB9IH18NwLchuWsfCD8Tn8C/f1+Uiu88OwVorFabOurE+LMfEwy2fTqA1AkwMMMUmEQZRJhEGVEwjIGiBYhViRViFWJGShCrgICBwvbLgvv+Bk4g1z2V81JPQC9DzV/bmAB+RM9tPl8rJF/zZjevFWYfzA4IJVgVYEqysNFWHQgjyM+o3crbZ7Dk3NlcL4TmVguxp9ytCgsxur+HwHqUsP3E+Z1VODNaPb9XTpO9Il3/Brtt4ctdqMlzYprKuNNzhSqkj56B+813p2dA55WBzwM54HL5FWFj10e+Pett9Zt5agpCoT8OwR06fwM2MOlyZomatbUazDgmIvPOXytxbhSeC5lvyPdqP4gzYjw3NPWYalvGNNHSJn897vHZ1qzi12VVGpbQbBXz87aJ0CSfEkAGaWbH5d5rvvs6WDJ5mOL7bbvjzseprGt9yssdtbLc3KSBrfKCQZ5vT4OX4fcj1qawFA+EoBrkbzXXlCvpgICBJgSYRJhEGVEmEQZUQYRkChAsSKsQyWIVYkVYhWyK2FICB4T7Z+yhxsj+kqF/wDD5b/pwo6VZR8Sfk/j/wA3N6idzw/UcdfLt1jp7v2aWoxc+KHMewXjYK5PDXPVSMugE+KnSWgfIHuz/jM8fE8X+OSPdP8Apnprctnr05LadO7T9mXLNkYo5ubbWUjx35snr9Py9JWE1dLNuuh6EdCD4gysXJcAxhdbuwhaKFN+S5/CtS9SCfnr8t+kREzO0G8Rzno6p2i7QHLybcg9FZuWpT/VqHRR+XU/MmfUafDGLHFPzd8vqrTnyzf9Pc+3spwG/iFihVZccH9LeRpQvmFJ8W+X5zz1Oqphr7e0MtN4fbNbptHeXt1NSoq1oAqoqoijwVQNAflPmptMzMy+prWKxER0hcjJwecXpyqzSNnIB5696DEeJ+XTrv6ysZ6uckZEBCJMqJMCTDFBlRBhEmEQZUTAoQLEKsSMn6LIqxCrEMmyKQEBA+XifD6sqmzGyED1XIUsU+YPmD5EdCD5ECZUvalotXrCTETG0v584hw7J7NcVovPNZSthem0D/zOKfhsrPl3gUka9eU+Gp363pq8Mx3+k/ZqcPl337P6IxMlLq0uqYPXai2Vup2GRhtWH1Bnz9qzWZiW4/WQdK7d8ENj0WY1e7rrDU4XoH+EsGbyGgp6/wC0rC0Ok9uOKrhUDg+O4a1ytvErkPTm8VxwfQdCft6kTr+Hab/22+H3aGsy7R5cfF17sPxf3fiGMzANXZauParAEd3YQu+voeVv8M6Grx8eK0d+v6NTS/0ZIf0WBroJ8u7rYCBxXFzyXYl2ugtapvl3i6BhJcrCkBAwwiTKiTCIMIgyogysUGETAoQLEirEMliFWJFWIVUjIgICAgcZ2i4Fj8Qx3xMtOet+oI6PXYPCxD5MP5g7BInpiy2xW4qsbVi0bS672Bxsnhxfg2Ye8Svnt4blAEJdjE7ao/quhO+X0PTYWbGptXL/AHa/GPaleXJ3K+5K1ayxlREBZ3dgqqo8SSegE1IiZnaGW7zDtx7VKUVsfhTC20gq2Xr9FUPPu9/jb5/h+vhOppfDrTPFl5R6NXNqYjlXq8ce8sSzEszEszMSWZidkknxM7UcnOmJnnLmuxnDLM3PxqKgT+lS21h4V0IwLufTp0HzIHnPDU5Yx4rWn8l6Ycc2vD+jOJ49xHPjWclg/qt1rsHoQfA/Mf8A58u68+xwmbx7Mxiq5FVO2/Dyv1b56BJlTeYfZj8Q4hYNriogPgbbCP8At8YN5UvDsq6xHy7axXW62CqkHRYeGyf94Np7uckZEBAkyokwiTCIMrFBhEmVEGETA0QLEKsSKsQqxIyUIVcBAQEBAQMKg62AdHY2PA+sDwn23cfvszv6P2y4+NXU/d9Qttrrzd4fUAEAehDTueHYqxj8zvLV1Fp32dP7J9n7+J5PumMUVhW1zvYxCJUpUEnQJPVlGvnNvPnrhpxWeFMU3nZ6Zwv2KqCDmZrMOnwY1Ir+3O5b/KJzr+KT/wCFf1bEaavd6P2f7PYnD6zVh0rUG0Xbq1lhHmznqfP5DfTU52XNfLO953bFaxWNoXxzi9eJUbbOrHpWm9F39Pp6meSzOzi+znDbLHOfmD9K/WpGGu7XyOvL5Dy+phI9XZYUgICAgSYEmESYRBlRJhEGVEGEZA2BYhViRVCFWJFUIVW4U3AbgNwG4DcBuB07t/2Ao4sFtD+75Va8iXhOdXr3vksXY2Op0QdjZ8fCbem1dsPLrHowvSLOh8C9l3G8LJW/Fy8Shl2vfLZa5NZ8Qa2r03l0PTp49AZu5NdgyU2tWZ9n5Lzrims8pevcFw76a+XKyny7mPM9rVVUoP2URANL9ST18fDXKyWraf6a7Q94fczEAkDZA6Detn0mA4nH4KGu97yyLrx/w1/sMdfJUB8T+0fE9dCEcvuFNwG4DcBuA3AwmBJhEmGKDKJMIgyokwjIRsKsQqhIqhCrEgoQyVAQr8nyEU6Z0U+jOoP75lFLT0hjNojrLBl1f3lf/UX+cvl39J/Q46+o2VWCQbEBB0QbFBB9PGTgtPaTir6tTJrJ0roSfAB1JP2iaWjnMSRas922Xop0zqp9GdQf3xFbT0gm0R1krvRuiOrHx0rAnX2ia2jrBFonpLGyawdGxAR4guoI/fEUtPSJOKvqqu1W6qysB0JVgev2kmsx1hYmJ6LkUgfm16A8pdQx1pSwBO/DpMoraY3iGPFEctyy9F6M6qT4BmAJ/OIrM9IJtEdZbZaq9XZV34czAfxkiJnpCzMR1SuTWToWISfAB1JP75ZpaOsSnFX1T73V/eV/9RP5y+Xf/wCZ/Q46+sP1VwRsEEHwIIIMxmNuUru0yCTCIMqMMIgwiTKJhGQjYVQhVCQUIVQhVgyK2FbA8dF1fFOMZKPaKqQ136Usg/R1arXXN06nR+5n0lcltLpa8Mbzy5e/m419PGfPabTy+3J2anshhUA5vvTWph/+IcDuSpFY5+UlfDwmnbxLPk/t8O3Fy79+T3r4fhpPHvPLn27OqdkMKvib5NuVkCjlZW5uasGy2wszfi8hr94m/qtVbTxWuOu/2hrYdHXLM2vO37uxcQ4PRwnGt4nRkNc6VmrHJFRQW2Hu+cFR1IBY/YzTrq8mqvGG9do6z16Rz2bH8HTBE5KTz7dO/JxnY3gFXE6WvtyiLja6mtWre3lAHxPzbOydz31evvp7RSleW3w+Dxw6CmWOK0830dq8ZOCYxFF1jW57rUWblVkorBZ+Xl9SyAzz0+edZkiclY2rz+M9HpfTRp6TFJne30fXwXsEl+NRfbfaj3UpayLXXpeccwHUb3oiY5vFr0yWrWsTET7Up4ZjmsTMzv8AB3Hs9wVMGk01sz81jWM7gBixAHl8gJzNTqbai/FaO2zf0+CuGvDV82f2vwKLjjXXhbFIV/hYrWT5MwGh/p5zLHoc+SnHWvL6pfU4qW4Znn7nOA78Ou/DXnNRsPLMDM9/7QuB8VePdY30THHICPkXCn/FO/afI0G3eY/5c/o5XleZquOe3+v3fnx7iS5PHe6YjusVlFh8QKqEN1u/TqHEun3xaLl1n6zygzYoy6mJnpG3y5vk7NEcayr3y8num5Q6LzJztzMdIgb+qoHl6ieufNOjxVrirv8AnWfbLzpp41F5tkl2Hi3ZunhWPfxAXWO9VLpUHVABbaO6Vug8i+5qY9fk1V64prG0zG/ujn/p7fwWPDE3rM77Tt8eTrvBeCpdwzI4pdY9a0993SqqEWBFGtk+r7X7Tdza61c9cVY3323+P7NfHoKTjm9nY/ZBY705dpP6M3V1qvkLFQs5/J0/KaHi9om1I77T+fKW14fi4It6O/kzjugkwiTKMMIkwiTKJhGQjYVogUIVQkVQhVCBW5FcX2o4p7ng5eX50Y9jp87daQfdionrgx+ZkrX1lJnaHinYHsticQputzMz3bu7RVWotoVn0gZmIfy+ID7Gd7V6vJitEUrv+rUx4a2jeXau09GLwjgWRj4V/f8AvuWlTW89btzMAXU8nQDu6yPvNPBfJqNTW9422j8+cvW1YpjmIcN2T7D4GXh05WXn9xbdzsaluxhyIHIXYbrsgA/ee+o12XHkmtK7xHvYVwVmN5eitwfhn9HU8MuurbGVF7tzlV1u7K5JsDKQN83NvXTxE5nnZvOnLEc/c9+CvDw9nlPtD7PYHDhRZhZhva2xwa2tpsatFG+cMmtdSB1Hn49J2NHqcubeL12/VrZMNY/xfl2hyLMi/hHDciw7qxMOq97X01b5BFj8zN+rW1Y6/qxh2pXJkrHWZ2+HT57revFNay93q4pi/CiZGOfBERcisk+QUAGfPzS/WYlt7w+3cwHkPaX2XZ1+fddjX0DGybnuZrWcW087czjlC/Fok66jfTevGdnD4lSmOK2id4hrW08TO70nieUvD+H22gkrg4bFObqzGuvSA/MkD85zKVnLliPWfq2OkPLvY3lUUJn8Qyrq1KItaiy1RYwUGywgE7O/g+4M6viXFeaY6x+dIa+CsRvZ+PsmWvJyeIZ2cUWt6moc2uEre3KZmsUMSOvKrfZpl4haaUpjp+bdDFXnNpX247H8JxcS7LxMwl6+QJje8UXq5Z1XlGvi8yd7OtGNLrM97xS9fjzj9kvhpEbw6zl8Vtr4JRS9jFcviF99aliwXHorWvQ34A2Meg/UmzWtZ1M2iOkRHxnn9GM1ny4h23B9mPEnorrfPWqmxFdsfmyHRC3xkd3sKSCfzmpbxLDFpmKbz68vqyjBO20zyen9m+C1cPxq8Skkqm2Z2/FZYx2zn+XkABOVnzWzXm9mxWsVjaHIkzyVhgSYRhgSZUSYRkDIRsK0QKEKoSK2BoMKrcD4uM8MqzMe3EyAWqvTkcA6YdQQwPkQQCPpM8d7Y7RavWCY3eeN7EsA/wDqsv79wT/km/8AzTL6R8/ux4IcynsxwBw/+jGe8p70cwXhkW4X8vJv8PKRy9NEfv6zx/jsvm+Zy6bLwxts4U+xLA/91l/lR/8ASe380y+kfP7pwQ+7ivslwsj3cNkZCLi4tWJWqCnXIhZix2v4izMT9ZhTxDJTfaI5zus1iU8K9jvDKLVtsfIyQhDCq1qxSxHhzBVBYfLej57lv4lmtG0bQnBD7u1fsyweI5DZj2X022Kot7lqyjlVChuVlOjoAdPSYYddkxV4Y2mCaxPN8nAfZJg4eVRmLfkWtj2C1EsFPIXA+EnSg9Do/aZZfEcuSk1mI5kViHoW5oMjcD5eK8PqyqLcW8Fqr62rsAOjynzB8j5/aZUvNLRavWB50fYngb371ma9N4+/z5J0P5pl9I+f3YcEOX4n7McG7EowK3ux6Me1727soz33soXvLGZTsgAga0OvyE8qa7LW83naZn5e5lwxts4mj2KcOVgWyMtwCCVDUpzD0JCb19J6z4pmntHz+6cEOY417M8HKtxXL21U4dNVFWLXydz3SOWIPMCTzbOzvrPHHrslItHee/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http://www.eesc.usp.br/portaleesc/images/novo_logo_eesc/logo_eesc_padra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634" y="5537827"/>
            <a:ext cx="1039662" cy="109623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www.imagens.usp.br/wp-content/uploads/US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5" y="5861812"/>
            <a:ext cx="1332187" cy="749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928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descr="data:image/jpeg;base64,/9j/4AAQSkZJRgABAQAAAQABAAD/2wCEAAkGBw8PDw8NDRAQDw8NDQ4NDQ4ODA8PDg4NFREWFhQRFhYYHCgiGRolHBcUITMhJSkrLi4wFx8zODMsNygtLisBCgoKDQ0OGBAQGCwkHiQsLDAsKywsLDcrLC0sLCwsLCwtLC8sLCwsLDAsLC8sLCwsLCwsLCwsLCwsLCwsLCwsLP/AABEIAMoA+QMBEQACEQEDEQH/xAAcAAEBAQADAQEBAAAAAAAAAAAAAgEFBgcEAwj/xABCEAACAgIAAwUGAgYIBAcAAAABAgADBBEFEiEGEzFBUQcUImFxgTKRI1JiobHRFUJDU4KyweEzcpOiJDREVMLS8f/EABoBAQEAAwEBAAAAAAAAAAAAAAABAgQFAwb/xAA0EQEAAgECBAMHAgYCAwAAAAAAAQIDBBESITFBBRNRYXGBobHR8JHhFBUiIzLBsvFCQ1L/2gAMAwEAAhEDEQA/APX5m12QjYUhCAhSAgICAgICAgICAgICAgICAgICAgIQgIVkIQN3AyFbCEKQNgNQGoDUKagNQGoDUBqA1AagNQGoDUBqA1AagNQGoDUBqEICBkBAQMhCBsKQEDYGwrQIG6gNQGoDUBqA1AagNQIqsVxtGDDZXasGGwdEbEsxMdYStotziV6kU1AagNQGoDUBqA1AQM1AyAgZCMgICEZA2FIGiBsK0QN1A2RSAgICAgcHx7tPj4m033t390hHwn9s/wBX+Pym3p9Hkzc+kev2aOq1+LBy629Pv6OgcX7SZOVsO/JWf7Kvapr5+bfednDpMWLpHP1l8/qNdmzcpnaPSPzm9H7L4/d4WMnhuoWH6v8AGf8ANOHqrcWa0+36cn0mipwaekez683KTXbRAQEBAQEBAQEIzUoyBkDIRkAYRkDYUgVCtEDRIqoGwpqA1AagNQOgdsO23KWxsFuo2tuQp8D5rWf/AJfl6zraPQb/ANeSPdH3+zj63XzG9MU++ft93QTcT1J2Sdkk9SZ19nDmu/OV44NjpWvjY61r9WOh/GS0xWJmey0xTa0Vju95RAoCjwUBR9ANCfJzO87vsojaNm6hTUBqA1AagNQGoDUBqBkIzUDIRkoyBMIGBkI2FaIFCFaJBQhWiFbA2AgIHQPaR2qNIOBjtqx13kuD1rQjpWPmR1PyI9enU8P0sW/uW6dvu5uv1M1jy69e7zHvZ2nF4X28J4ffl2inGQ2Oep8lRf1mPgBPPLlpirxWl6YtPfJbasPQ+D9mMXBK2Xt71lIQwCkrRU46jXqQfM/kJxNR4hfJvWvKPm7On8Ppj2tbnPyd6qcMoYeDAEfQzQb64CAgICAgICA1AkiBkIzUDJUSYGGEZAyEbCtEChCqEiqEKoQN1IrdQGoHH8e4muHi3ZT9RTWWCnpzOeiL92IH3nrhxzkvFI7sMl4pWbS/njKzXtse21iz2uzux82J2TPqa1isRWOkPn7b2mZl9nAOF252QmLR+J+rMfw11j8Tt8h+8kDznnmzVxUm9mWLBOS3DD1yuqnAq9ywxrX/AB7v7Syzz2fX+HgJ83mzXy24rO5ixVx14auT4bwbYD3+fUV+HT9r+U8Xq5S2+qkAMVQAdFHjr5AQOLzuMb0KCR6lkXqPlKPkXi14/r7+qL/KB9NXHWH40U/NSV/nA5DH4rS/Tm5D6P0/f4SD7dQN1AagNQM1AwiVGGBJhGGBJlRJhGQMhGwqhCqEgoQqgIVQEKqRSAgec+2rPKY2NjA67+9rG+aVKOh+7qftOp4XTe9rekfVpa221Ij1eP8ANO25mz1/2e4IweGNnMNX5x/Rk+K1AkVgf9z/AD2PScDxHNx5OCOkfV1dJj4Kb95Xzk+pJ+5Jmg2XZsniFlFSUlua/lHO3j3YPgPmdeciuFa0kkkkk9SSdkyonngOeB9fDcY3WBB+EdXPosDmeIHFoGjWrMR0Tz16knwEivz4dkVPoUu1D/3THnrb6A/6aMDmoUgICBhEqJIkRJlEmEYZUSYEwjIRsKoQqxIqhCqECxIybAQEDyL26E99g+nc5GvrzJv/AEnZ8K/xv8Gjrezy8t0nWaMQ957SAUpiYi9FoxkAHloAIP8AKfznyd7Ta02nu7W20RDOA4FguW26t1rrRruZkIU6Gx1Pz0ftMFh8l+QXZnbxdix+8qI54DngVUC7BF1tjobIA+5gdmturwaQqEPa/n+s36x/ZHkP95FdZtvZmLMSWY7JPiTKieeBznCu0BXVeQdr4CzxZf8Am9R8/H6yLu7MjhgGUhgfAgggwrYCBhgSYRJlRJhEkSokwJhGQjYVYhVCRViFWBIqhCq1CmoDUDy/27YROPh5I/srrKW+QsUMD+df751PC77WtX1j6f8AbU1dd6xLxsvrr6dZ2mhEPdO21w7+th4PiVsp+RZ58lPV15dy4s+sW5h4GhtfQr/vIyef88rE54DngOeA54H742PbbvukZ+Xx5VJ1A/FmIJBBBB0QehB9IH18NwLchuWsfCD8Tn8C/f1+Uiu88OwVorFabOurE+LMfEwy2fTqA1AkwMMMUmEQZRJhEGVEwjIGiBYhViRViFWJGShCrgICBwvbLgvv+Bk4g1z2V81JPQC9DzV/bmAB+RM9tPl8rJF/zZjevFWYfzA4IJVgVYEqysNFWHQgjyM+o3crbZ7Dk3NlcL4TmVguxp9ytCgsxur+HwHqUsP3E+Z1VODNaPb9XTpO9Il3/Brtt4ctdqMlzYprKuNNzhSqkj56B+813p2dA55WBzwM54HL5FWFj10e+Pett9Zt5agpCoT8OwR06fwM2MOlyZomatbUazDgmIvPOXytxbhSeC5lvyPdqP4gzYjw3NPWYalvGNNHSJn897vHZ1qzi12VVGpbQbBXz87aJ0CSfEkAGaWbH5d5rvvs6WDJ5mOL7bbvjzseprGt9yssdtbLc3KSBrfKCQZ5vT4OX4fcj1qawFA+EoBrkbzXXlCvpgICBJgSYRJhEGVEmEQZUQYRkChAsSKsQyWIVYkVYhWyK2FICB4T7Z+yhxsj+kqF/wDD5b/pwo6VZR8Sfk/j/wA3N6idzw/UcdfLt1jp7v2aWoxc+KHMewXjYK5PDXPVSMugE+KnSWgfIHuz/jM8fE8X+OSPdP8Apnprctnr05LadO7T9mXLNkYo5ubbWUjx35snr9Py9JWE1dLNuuh6EdCD4gysXJcAxhdbuwhaKFN+S5/CtS9SCfnr8t+kREzO0G8Rzno6p2i7QHLybcg9FZuWpT/VqHRR+XU/MmfUafDGLHFPzd8vqrTnyzf9Pc+3spwG/iFihVZccH9LeRpQvmFJ8W+X5zz1Oqphr7e0MtN4fbNbptHeXt1NSoq1oAqoqoijwVQNAflPmptMzMy+prWKxER0hcjJwecXpyqzSNnIB5696DEeJ+XTrv6ysZ6uckZEBCJMqJMCTDFBlRBhEmEQZUTAoQLEKsSMn6LIqxCrEMmyKQEBA+XifD6sqmzGyED1XIUsU+YPmD5EdCD5ECZUvalotXrCTETG0v584hw7J7NcVovPNZSthem0D/zOKfhsrPl3gUka9eU+Gp363pq8Mx3+k/ZqcPl337P6IxMlLq0uqYPXai2Vup2GRhtWH1Bnz9qzWZiW4/WQdK7d8ENj0WY1e7rrDU4XoH+EsGbyGgp6/wC0rC0Ok9uOKrhUDg+O4a1ytvErkPTm8VxwfQdCft6kTr+Hab/22+H3aGsy7R5cfF17sPxf3fiGMzANXZauParAEd3YQu+voeVv8M6Grx8eK0d+v6NTS/0ZIf0WBroJ8u7rYCBxXFzyXYl2ugtapvl3i6BhJcrCkBAwwiTKiTCIMIgyogysUGETAoQLEirEMliFWJFWIVUjIgICAgcZ2i4Fj8Qx3xMtOet+oI6PXYPCxD5MP5g7BInpiy2xW4qsbVi0bS672Bxsnhxfg2Ye8Svnt4blAEJdjE7ao/quhO+X0PTYWbGptXL/AHa/GPaleXJ3K+5K1ayxlREBZ3dgqqo8SSegE1IiZnaGW7zDtx7VKUVsfhTC20gq2Xr9FUPPu9/jb5/h+vhOppfDrTPFl5R6NXNqYjlXq8ce8sSzEszEszMSWZidkknxM7UcnOmJnnLmuxnDLM3PxqKgT+lS21h4V0IwLufTp0HzIHnPDU5Yx4rWn8l6Ycc2vD+jOJ49xHPjWclg/qt1rsHoQfA/Mf8A58u68+xwmbx7Mxiq5FVO2/Dyv1b56BJlTeYfZj8Q4hYNriogPgbbCP8At8YN5UvDsq6xHy7axXW62CqkHRYeGyf94Np7uckZEBAkyokwiTCIMrFBhEmVEGETA0QLEKsSKsQqxIyUIVcBAQEBAQMKg62AdHY2PA+sDwn23cfvszv6P2y4+NXU/d9Qttrrzd4fUAEAehDTueHYqxj8zvLV1Fp32dP7J9n7+J5PumMUVhW1zvYxCJUpUEnQJPVlGvnNvPnrhpxWeFMU3nZ6Zwv2KqCDmZrMOnwY1Ir+3O5b/KJzr+KT/wCFf1bEaavd6P2f7PYnD6zVh0rUG0Xbq1lhHmznqfP5DfTU52XNfLO953bFaxWNoXxzi9eJUbbOrHpWm9F39Pp6meSzOzi+znDbLHOfmD9K/WpGGu7XyOvL5Dy+phI9XZYUgICAgSYEmESYRBlRJhEGVEGEZA2BYhViRVCFWJFUIVW4U3AbgNwG4DcBuB07t/2Ao4sFtD+75Va8iXhOdXr3vksXY2Op0QdjZ8fCbem1dsPLrHowvSLOh8C9l3G8LJW/Fy8Shl2vfLZa5NZ8Qa2r03l0PTp49AZu5NdgyU2tWZ9n5Lzrims8pevcFw76a+XKyny7mPM9rVVUoP2URANL9ST18fDXKyWraf6a7Q94fczEAkDZA6Detn0mA4nH4KGu97yyLrx/w1/sMdfJUB8T+0fE9dCEcvuFNwG4DcBuA3AwmBJhEmGKDKJMIgyokwjIRsKsQqhIqhCrEgoQyVAQr8nyEU6Z0U+jOoP75lFLT0hjNojrLBl1f3lf/UX+cvl39J/Q46+o2VWCQbEBB0QbFBB9PGTgtPaTir6tTJrJ0roSfAB1JP2iaWjnMSRas922Xop0zqp9GdQf3xFbT0gm0R1krvRuiOrHx0rAnX2ia2jrBFonpLGyawdGxAR4guoI/fEUtPSJOKvqqu1W6qysB0JVgev2kmsx1hYmJ6LkUgfm16A8pdQx1pSwBO/DpMoraY3iGPFEctyy9F6M6qT4BmAJ/OIrM9IJtEdZbZaq9XZV34czAfxkiJnpCzMR1SuTWToWISfAB1JP75ZpaOsSnFX1T73V/eV/9RP5y+Xf/wCZ/Q46+sP1VwRsEEHwIIIMxmNuUru0yCTCIMqMMIgwiTKJhGQjYVQhVCQUIVQhVgyK2FbA8dF1fFOMZKPaKqQ136Usg/R1arXXN06nR+5n0lcltLpa8Mbzy5e/m419PGfPabTy+3J2anshhUA5vvTWph/+IcDuSpFY5+UlfDwmnbxLPk/t8O3Fy79+T3r4fhpPHvPLn27OqdkMKvib5NuVkCjlZW5uasGy2wszfi8hr94m/qtVbTxWuOu/2hrYdHXLM2vO37uxcQ4PRwnGt4nRkNc6VmrHJFRQW2Hu+cFR1IBY/YzTrq8mqvGG9do6z16Rz2bH8HTBE5KTz7dO/JxnY3gFXE6WvtyiLja6mtWre3lAHxPzbOydz31evvp7RSleW3w+Dxw6CmWOK0830dq8ZOCYxFF1jW57rUWblVkorBZ+Xl9SyAzz0+edZkiclY2rz+M9HpfTRp6TFJne30fXwXsEl+NRfbfaj3UpayLXXpeccwHUb3oiY5vFr0yWrWsTET7Up4ZjmsTMzv8AB3Hs9wVMGk01sz81jWM7gBixAHl8gJzNTqbai/FaO2zf0+CuGvDV82f2vwKLjjXXhbFIV/hYrWT5MwGh/p5zLHoc+SnHWvL6pfU4qW4Znn7nOA78Ou/DXnNRsPLMDM9/7QuB8VePdY30THHICPkXCn/FO/afI0G3eY/5c/o5XleZquOe3+v3fnx7iS5PHe6YjusVlFh8QKqEN1u/TqHEun3xaLl1n6zygzYoy6mJnpG3y5vk7NEcayr3y8num5Q6LzJztzMdIgb+qoHl6ieufNOjxVrirv8AnWfbLzpp41F5tkl2Hi3ZunhWPfxAXWO9VLpUHVABbaO6Vug8i+5qY9fk1V64prG0zG/ujn/p7fwWPDE3rM77Tt8eTrvBeCpdwzI4pdY9a0993SqqEWBFGtk+r7X7Tdza61c9cVY3323+P7NfHoKTjm9nY/ZBY705dpP6M3V1qvkLFQs5/J0/KaHi9om1I77T+fKW14fi4It6O/kzjugkwiTKMMIkwiTKJhGQjYVogUIVQkVQhVCBW5FcX2o4p7ng5eX50Y9jp87daQfdionrgx+ZkrX1lJnaHinYHsticQputzMz3bu7RVWotoVn0gZmIfy+ID7Gd7V6vJitEUrv+rUx4a2jeXau09GLwjgWRj4V/f8AvuWlTW89btzMAXU8nQDu6yPvNPBfJqNTW9422j8+cvW1YpjmIcN2T7D4GXh05WXn9xbdzsaluxhyIHIXYbrsgA/ee+o12XHkmtK7xHvYVwVmN5eitwfhn9HU8MuurbGVF7tzlV1u7K5JsDKQN83NvXTxE5nnZvOnLEc/c9+CvDw9nlPtD7PYHDhRZhZhva2xwa2tpsatFG+cMmtdSB1Hn49J2NHqcubeL12/VrZMNY/xfl2hyLMi/hHDciw7qxMOq97X01b5BFj8zN+rW1Y6/qxh2pXJkrHWZ2+HT57revFNay93q4pi/CiZGOfBERcisk+QUAGfPzS/WYlt7w+3cwHkPaX2XZ1+fddjX0DGybnuZrWcW087czjlC/Fok66jfTevGdnD4lSmOK2id4hrW08TO70nieUvD+H22gkrg4bFObqzGuvSA/MkD85zKVnLliPWfq2OkPLvY3lUUJn8Qyrq1KItaiy1RYwUGywgE7O/g+4M6viXFeaY6x+dIa+CsRvZ+PsmWvJyeIZ2cUWt6moc2uEre3KZmsUMSOvKrfZpl4haaUpjp+bdDFXnNpX247H8JxcS7LxMwl6+QJje8UXq5Z1XlGvi8yd7OtGNLrM97xS9fjzj9kvhpEbw6zl8Vtr4JRS9jFcviF99aliwXHorWvQ34A2Meg/UmzWtZ1M2iOkRHxnn9GM1ny4h23B9mPEnorrfPWqmxFdsfmyHRC3xkd3sKSCfzmpbxLDFpmKbz68vqyjBO20zyen9m+C1cPxq8Skkqm2Z2/FZYx2zn+XkABOVnzWzXm9mxWsVjaHIkzyVhgSYRhgSZUSYRkDIRsK0QKEKoSK2BoMKrcD4uM8MqzMe3EyAWqvTkcA6YdQQwPkQQCPpM8d7Y7RavWCY3eeN7EsA/wDqsv79wT/km/8AzTL6R8/ux4IcynsxwBw/+jGe8p70cwXhkW4X8vJv8PKRy9NEfv6zx/jsvm+Zy6bLwxts4U+xLA/91l/lR/8ASe380y+kfP7pwQ+7ivslwsj3cNkZCLi4tWJWqCnXIhZix2v4izMT9ZhTxDJTfaI5zus1iU8K9jvDKLVtsfIyQhDCq1qxSxHhzBVBYfLej57lv4lmtG0bQnBD7u1fsyweI5DZj2X022Kot7lqyjlVChuVlOjoAdPSYYddkxV4Y2mCaxPN8nAfZJg4eVRmLfkWtj2C1EsFPIXA+EnSg9Do/aZZfEcuSk1mI5kViHoW5oMjcD5eK8PqyqLcW8Fqr62rsAOjynzB8j5/aZUvNLRavWB50fYngb371ma9N4+/z5J0P5pl9I+f3YcEOX4n7McG7EowK3ux6Me1727soz33soXvLGZTsgAga0OvyE8qa7LW83naZn5e5lwxts4mj2KcOVgWyMtwCCVDUpzD0JCb19J6z4pmntHz+6cEOY417M8HKtxXL21U4dNVFWLXydz3SOWIPMCTzbOzvrPHHrslItHee/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http://www.eesc.usp.br/portaleesc/images/novo_logo_eesc/logo_eesc_padra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634" y="5537827"/>
            <a:ext cx="1039662" cy="109623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www.imagens.usp.br/wp-content/uploads/US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5" y="5861812"/>
            <a:ext cx="1332187" cy="74935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735165" y="548680"/>
            <a:ext cx="7941291" cy="646331"/>
          </a:xfrm>
          <a:prstGeom prst="rect">
            <a:avLst/>
          </a:prstGeom>
        </p:spPr>
        <p:txBody>
          <a:bodyPr wrap="square">
            <a:spAutoFit/>
          </a:bodyPr>
          <a:lstStyle/>
          <a:p>
            <a:pPr lvl="0"/>
            <a:r>
              <a:rPr lang="pt-BR" dirty="0">
                <a:solidFill>
                  <a:schemeClr val="bg2"/>
                </a:solidFill>
                <a:latin typeface="Arial" pitchFamily="34" charset="0"/>
                <a:cs typeface="Arial" pitchFamily="34" charset="0"/>
              </a:rPr>
              <a:t>b) Se a força em serviço P = 5 </a:t>
            </a:r>
            <a:r>
              <a:rPr lang="pt-BR" dirty="0" err="1">
                <a:solidFill>
                  <a:schemeClr val="bg2"/>
                </a:solidFill>
                <a:latin typeface="Arial" pitchFamily="34" charset="0"/>
                <a:cs typeface="Arial" pitchFamily="34" charset="0"/>
              </a:rPr>
              <a:t>kN</a:t>
            </a:r>
            <a:r>
              <a:rPr lang="pt-BR" dirty="0">
                <a:solidFill>
                  <a:schemeClr val="bg2"/>
                </a:solidFill>
                <a:latin typeface="Arial" pitchFamily="34" charset="0"/>
                <a:cs typeface="Arial" pitchFamily="34" charset="0"/>
              </a:rPr>
              <a:t>, qual seria o maior tamanho de trinca que poderia existir sem causar a falha do mesmo.</a:t>
            </a:r>
            <a:endParaRPr lang="es-ES" dirty="0">
              <a:solidFill>
                <a:schemeClr val="bg2"/>
              </a:solidFill>
              <a:latin typeface="Arial" pitchFamily="34" charset="0"/>
              <a:cs typeface="Arial" pitchFamily="34" charset="0"/>
            </a:endParaRPr>
          </a:p>
        </p:txBody>
      </p:sp>
      <mc:AlternateContent xmlns:mc="http://schemas.openxmlformats.org/markup-compatibility/2006">
        <mc:Choice xmlns:a14="http://schemas.microsoft.com/office/drawing/2010/main" Requires="a14">
          <p:sp>
            <p:nvSpPr>
              <p:cNvPr id="5" name="4 CuadroTexto"/>
              <p:cNvSpPr txBox="1"/>
              <p:nvPr/>
            </p:nvSpPr>
            <p:spPr>
              <a:xfrm>
                <a:off x="899592" y="1484784"/>
                <a:ext cx="7776864" cy="3973395"/>
              </a:xfrm>
              <a:prstGeom prst="rect">
                <a:avLst/>
              </a:prstGeom>
              <a:noFill/>
            </p:spPr>
            <p:txBody>
              <a:bodyPr wrap="square" rtlCol="0">
                <a:spAutoFit/>
              </a:bodyPr>
              <a:lstStyle/>
              <a:p>
                <a:r>
                  <a:rPr lang="pt-BR" dirty="0" smtClean="0">
                    <a:solidFill>
                      <a:schemeClr val="bg2"/>
                    </a:solidFill>
                    <a:latin typeface="Arial" pitchFamily="34" charset="0"/>
                    <a:cs typeface="Arial" pitchFamily="34" charset="0"/>
                  </a:rPr>
                  <a:t>Parte frágil:</a:t>
                </a:r>
              </a:p>
              <a:p>
                <a:endParaRPr lang="pt-BR" dirty="0">
                  <a:solidFill>
                    <a:schemeClr val="bg2"/>
                  </a:solidFill>
                  <a:latin typeface="Arial" pitchFamily="34" charset="0"/>
                  <a:cs typeface="Arial" pitchFamily="34" charset="0"/>
                </a:endParaRPr>
              </a:p>
              <a:p>
                <a:r>
                  <a:rPr lang="en-US" dirty="0">
                    <a:solidFill>
                      <a:schemeClr val="bg2"/>
                    </a:solidFill>
                    <a:latin typeface="Arial" pitchFamily="34" charset="0"/>
                    <a:cs typeface="Arial" pitchFamily="34" charset="0"/>
                  </a:rPr>
                  <a:t>KIC=1,12Sg</a:t>
                </a:r>
                <a14:m>
                  <m:oMath xmlns:m="http://schemas.openxmlformats.org/officeDocument/2006/math">
                    <m:rad>
                      <m:radPr>
                        <m:degHide m:val="on"/>
                        <m:ctrlPr>
                          <a:rPr lang="es-ES" i="1">
                            <a:solidFill>
                              <a:schemeClr val="bg2"/>
                            </a:solidFill>
                            <a:latin typeface="Cambria Math"/>
                          </a:rPr>
                        </m:ctrlPr>
                      </m:radPr>
                      <m:deg/>
                      <m:e>
                        <m:r>
                          <a:rPr lang="pt-BR" i="1">
                            <a:solidFill>
                              <a:schemeClr val="bg2"/>
                            </a:solidFill>
                            <a:latin typeface="Cambria Math"/>
                          </a:rPr>
                          <m:t>𝜋</m:t>
                        </m:r>
                        <m:r>
                          <a:rPr lang="en-US" i="1">
                            <a:solidFill>
                              <a:schemeClr val="bg2"/>
                            </a:solidFill>
                            <a:latin typeface="Cambria Math"/>
                          </a:rPr>
                          <m:t>∗</m:t>
                        </m:r>
                        <m:r>
                          <a:rPr lang="en-US" i="1">
                            <a:solidFill>
                              <a:schemeClr val="bg2"/>
                            </a:solidFill>
                            <a:latin typeface="Cambria Math"/>
                          </a:rPr>
                          <m:t>𝑎</m:t>
                        </m:r>
                      </m:e>
                    </m:rad>
                  </m:oMath>
                </a14:m>
                <a:r>
                  <a:rPr lang="en-US" dirty="0">
                    <a:solidFill>
                      <a:schemeClr val="bg2"/>
                    </a:solidFill>
                    <a:latin typeface="Arial" pitchFamily="34" charset="0"/>
                    <a:cs typeface="Arial" pitchFamily="34" charset="0"/>
                  </a:rPr>
                  <a:t>    24Mpa.m</a:t>
                </a:r>
                <a:r>
                  <a:rPr lang="en-US" baseline="30000" dirty="0">
                    <a:solidFill>
                      <a:schemeClr val="bg2"/>
                    </a:solidFill>
                    <a:latin typeface="Arial" pitchFamily="34" charset="0"/>
                    <a:cs typeface="Arial" pitchFamily="34" charset="0"/>
                  </a:rPr>
                  <a:t>0,5</a:t>
                </a:r>
                <a:r>
                  <a:rPr lang="en-US" dirty="0">
                    <a:solidFill>
                      <a:schemeClr val="bg2"/>
                    </a:solidFill>
                    <a:latin typeface="Arial" pitchFamily="34" charset="0"/>
                    <a:cs typeface="Arial" pitchFamily="34" charset="0"/>
                  </a:rPr>
                  <a:t>/3 =</a:t>
                </a:r>
                <a:r>
                  <a:rPr lang="en-US" dirty="0">
                    <a:solidFill>
                      <a:schemeClr val="bg2"/>
                    </a:solidFill>
                    <a:latin typeface="Arial" pitchFamily="34" charset="0"/>
                    <a:cs typeface="Arial" pitchFamily="34" charset="0"/>
                  </a:rPr>
                  <a:t>1,12*5x10-3/5x10-3*50-3*</a:t>
                </a:r>
                <a14:m>
                  <m:oMath xmlns:m="http://schemas.openxmlformats.org/officeDocument/2006/math">
                    <m:rad>
                      <m:radPr>
                        <m:degHide m:val="on"/>
                        <m:ctrlPr>
                          <a:rPr lang="es-ES" i="1">
                            <a:solidFill>
                              <a:schemeClr val="bg2"/>
                            </a:solidFill>
                            <a:latin typeface="Cambria Math"/>
                          </a:rPr>
                        </m:ctrlPr>
                      </m:radPr>
                      <m:deg/>
                      <m:e>
                        <m:r>
                          <a:rPr lang="pt-BR" i="1">
                            <a:solidFill>
                              <a:schemeClr val="bg2"/>
                            </a:solidFill>
                            <a:latin typeface="Cambria Math"/>
                          </a:rPr>
                          <m:t>𝜋</m:t>
                        </m:r>
                        <m:r>
                          <a:rPr lang="en-US" i="1">
                            <a:solidFill>
                              <a:schemeClr val="bg2"/>
                            </a:solidFill>
                            <a:latin typeface="Cambria Math"/>
                          </a:rPr>
                          <m:t>∗</m:t>
                        </m:r>
                        <m:r>
                          <a:rPr lang="en-US" i="1">
                            <a:solidFill>
                              <a:schemeClr val="bg2"/>
                            </a:solidFill>
                            <a:latin typeface="Cambria Math"/>
                          </a:rPr>
                          <m:t>𝑎</m:t>
                        </m:r>
                      </m:e>
                    </m:rad>
                  </m:oMath>
                </a14:m>
                <a:endParaRPr lang="es-ES" dirty="0">
                  <a:solidFill>
                    <a:schemeClr val="bg2"/>
                  </a:solidFill>
                  <a:latin typeface="Arial" pitchFamily="34" charset="0"/>
                  <a:cs typeface="Arial" pitchFamily="34" charset="0"/>
                </a:endParaRPr>
              </a:p>
              <a:p>
                <a:r>
                  <a:rPr lang="pt-BR" dirty="0" smtClean="0">
                    <a:solidFill>
                      <a:schemeClr val="bg2"/>
                    </a:solidFill>
                    <a:latin typeface="Arial" pitchFamily="34" charset="0"/>
                    <a:cs typeface="Arial" pitchFamily="34" charset="0"/>
                  </a:rPr>
                  <a:t>a=0,0406 </a:t>
                </a:r>
                <a:r>
                  <a:rPr lang="pt-BR" dirty="0" smtClean="0">
                    <a:solidFill>
                      <a:schemeClr val="bg2"/>
                    </a:solidFill>
                    <a:latin typeface="Arial" pitchFamily="34" charset="0"/>
                    <a:cs typeface="Arial" pitchFamily="34" charset="0"/>
                  </a:rPr>
                  <a:t>m        a=40,6 mm</a:t>
                </a:r>
                <a:endParaRPr lang="es-ES" dirty="0">
                  <a:solidFill>
                    <a:schemeClr val="bg2"/>
                  </a:solidFill>
                  <a:latin typeface="Arial" pitchFamily="34" charset="0"/>
                  <a:cs typeface="Arial" pitchFamily="34" charset="0"/>
                </a:endParaRPr>
              </a:p>
              <a:p>
                <a:endParaRPr lang="es-ES" dirty="0">
                  <a:solidFill>
                    <a:schemeClr val="bg2"/>
                  </a:solidFill>
                  <a:latin typeface="Arial" pitchFamily="34" charset="0"/>
                  <a:cs typeface="Arial" pitchFamily="34" charset="0"/>
                </a:endParaRPr>
              </a:p>
              <a:p>
                <a:r>
                  <a:rPr lang="pt-BR" dirty="0" smtClean="0">
                    <a:solidFill>
                      <a:schemeClr val="bg2"/>
                    </a:solidFill>
                    <a:latin typeface="Arial" pitchFamily="34" charset="0"/>
                    <a:cs typeface="Arial" pitchFamily="34" charset="0"/>
                  </a:rPr>
                  <a:t>a/b= 40,6/50 =0,8 não cumpre</a:t>
                </a:r>
                <a:endParaRPr lang="pt-BR" dirty="0" smtClean="0">
                  <a:solidFill>
                    <a:schemeClr val="bg2"/>
                  </a:solidFill>
                  <a:latin typeface="Arial" pitchFamily="34" charset="0"/>
                  <a:cs typeface="Arial" pitchFamily="34" charset="0"/>
                </a:endParaRPr>
              </a:p>
              <a:p>
                <a:endParaRPr lang="pt-BR" dirty="0" smtClean="0">
                  <a:solidFill>
                    <a:schemeClr val="bg2"/>
                  </a:solidFill>
                  <a:latin typeface="Arial" pitchFamily="34" charset="0"/>
                  <a:cs typeface="Arial" pitchFamily="34" charset="0"/>
                </a:endParaRPr>
              </a:p>
              <a:p>
                <a:endParaRPr lang="pt-BR" dirty="0" smtClean="0">
                  <a:solidFill>
                    <a:schemeClr val="bg2"/>
                  </a:solidFill>
                  <a:latin typeface="Arial" pitchFamily="34" charset="0"/>
                  <a:cs typeface="Arial" pitchFamily="34" charset="0"/>
                </a:endParaRPr>
              </a:p>
              <a:p>
                <a:endParaRPr lang="pt-BR" dirty="0" smtClean="0">
                  <a:solidFill>
                    <a:schemeClr val="bg2"/>
                  </a:solidFill>
                  <a:latin typeface="Arial" pitchFamily="34" charset="0"/>
                  <a:cs typeface="Arial" pitchFamily="34" charset="0"/>
                </a:endParaRPr>
              </a:p>
              <a:p>
                <a:r>
                  <a:rPr lang="pt-BR" dirty="0" smtClean="0">
                    <a:solidFill>
                      <a:schemeClr val="bg2"/>
                    </a:solidFill>
                    <a:latin typeface="Arial" pitchFamily="34" charset="0"/>
                    <a:cs typeface="Arial" pitchFamily="34" charset="0"/>
                  </a:rPr>
                  <a:t>Conhecendo que KIC </a:t>
                </a:r>
                <a:r>
                  <a:rPr lang="en-US" dirty="0" smtClean="0">
                    <a:solidFill>
                      <a:schemeClr val="bg2"/>
                    </a:solidFill>
                    <a:latin typeface="Arial" pitchFamily="34" charset="0"/>
                    <a:cs typeface="Arial" pitchFamily="34" charset="0"/>
                  </a:rPr>
                  <a:t>24Mpa.m</a:t>
                </a:r>
                <a:r>
                  <a:rPr lang="en-US" baseline="30000" dirty="0" smtClean="0">
                    <a:solidFill>
                      <a:schemeClr val="bg2"/>
                    </a:solidFill>
                    <a:latin typeface="Arial" pitchFamily="34" charset="0"/>
                    <a:cs typeface="Arial" pitchFamily="34" charset="0"/>
                  </a:rPr>
                  <a:t>0,5</a:t>
                </a:r>
                <a:r>
                  <a:rPr lang="en-US" dirty="0" smtClean="0">
                    <a:solidFill>
                      <a:schemeClr val="bg2"/>
                    </a:solidFill>
                    <a:latin typeface="Arial" pitchFamily="34" charset="0"/>
                    <a:cs typeface="Arial" pitchFamily="34" charset="0"/>
                  </a:rPr>
                  <a:t> </a:t>
                </a:r>
                <a:r>
                  <a:rPr lang="en-US" dirty="0" err="1" smtClean="0">
                    <a:solidFill>
                      <a:schemeClr val="bg2"/>
                    </a:solidFill>
                    <a:latin typeface="Arial" pitchFamily="34" charset="0"/>
                    <a:cs typeface="Arial" pitchFamily="34" charset="0"/>
                  </a:rPr>
                  <a:t>fator</a:t>
                </a:r>
                <a:r>
                  <a:rPr lang="en-US" dirty="0" smtClean="0">
                    <a:solidFill>
                      <a:schemeClr val="bg2"/>
                    </a:solidFill>
                    <a:latin typeface="Arial" pitchFamily="34" charset="0"/>
                    <a:cs typeface="Arial" pitchFamily="34" charset="0"/>
                  </a:rPr>
                  <a:t> </a:t>
                </a:r>
                <a:r>
                  <a:rPr lang="en-US" dirty="0" err="1" smtClean="0">
                    <a:solidFill>
                      <a:schemeClr val="bg2"/>
                    </a:solidFill>
                    <a:latin typeface="Arial" pitchFamily="34" charset="0"/>
                    <a:cs typeface="Arial" pitchFamily="34" charset="0"/>
                  </a:rPr>
                  <a:t>segurança</a:t>
                </a:r>
                <a:r>
                  <a:rPr lang="en-US" dirty="0" smtClean="0">
                    <a:solidFill>
                      <a:schemeClr val="bg2"/>
                    </a:solidFill>
                    <a:latin typeface="Arial" pitchFamily="34" charset="0"/>
                    <a:cs typeface="Arial" pitchFamily="34" charset="0"/>
                  </a:rPr>
                  <a:t> 3 a </a:t>
                </a:r>
                <a:r>
                  <a:rPr lang="en-US" dirty="0" err="1" smtClean="0">
                    <a:solidFill>
                      <a:schemeClr val="bg2"/>
                    </a:solidFill>
                    <a:latin typeface="Arial" pitchFamily="34" charset="0"/>
                    <a:cs typeface="Arial" pitchFamily="34" charset="0"/>
                  </a:rPr>
                  <a:t>relaçao</a:t>
                </a:r>
                <a:r>
                  <a:rPr lang="en-US" dirty="0" smtClean="0">
                    <a:solidFill>
                      <a:schemeClr val="bg2"/>
                    </a:solidFill>
                    <a:latin typeface="Arial" pitchFamily="34" charset="0"/>
                    <a:cs typeface="Arial" pitchFamily="34" charset="0"/>
                  </a:rPr>
                  <a:t> deles é </a:t>
                </a:r>
              </a:p>
              <a:p>
                <a:r>
                  <a:rPr lang="en-US" dirty="0" smtClean="0">
                    <a:solidFill>
                      <a:schemeClr val="bg2"/>
                    </a:solidFill>
                    <a:latin typeface="Arial" pitchFamily="34" charset="0"/>
                    <a:cs typeface="Arial" pitchFamily="34" charset="0"/>
                  </a:rPr>
                  <a:t>8Mpa.m</a:t>
                </a:r>
                <a:r>
                  <a:rPr lang="en-US" baseline="30000" dirty="0" smtClean="0">
                    <a:solidFill>
                      <a:schemeClr val="bg2"/>
                    </a:solidFill>
                    <a:latin typeface="Arial" pitchFamily="34" charset="0"/>
                    <a:cs typeface="Arial" pitchFamily="34" charset="0"/>
                  </a:rPr>
                  <a:t>0,5</a:t>
                </a:r>
                <a:endParaRPr lang="en-US" dirty="0" smtClean="0">
                  <a:solidFill>
                    <a:schemeClr val="bg2"/>
                  </a:solidFill>
                  <a:latin typeface="Arial" pitchFamily="34" charset="0"/>
                  <a:cs typeface="Arial" pitchFamily="34" charset="0"/>
                </a:endParaRPr>
              </a:p>
              <a:p>
                <a:endParaRPr lang="en-US" dirty="0">
                  <a:solidFill>
                    <a:schemeClr val="bg2"/>
                  </a:solidFill>
                  <a:latin typeface="Arial" pitchFamily="34" charset="0"/>
                  <a:cs typeface="Arial" pitchFamily="34" charset="0"/>
                </a:endParaRPr>
              </a:p>
              <a:p>
                <a:endParaRPr lang="pt-BR" dirty="0">
                  <a:solidFill>
                    <a:schemeClr val="bg2"/>
                  </a:solidFill>
                  <a:latin typeface="Arial" pitchFamily="34" charset="0"/>
                  <a:cs typeface="Arial" pitchFamily="34" charset="0"/>
                </a:endParaRPr>
              </a:p>
              <a:p>
                <a:endParaRPr lang="es-ES" dirty="0">
                  <a:solidFill>
                    <a:schemeClr val="bg2"/>
                  </a:solidFill>
                  <a:latin typeface="Arial" pitchFamily="34" charset="0"/>
                  <a:cs typeface="Arial" pitchFamily="34" charset="0"/>
                </a:endParaRPr>
              </a:p>
            </p:txBody>
          </p:sp>
        </mc:Choice>
        <mc:Fallback>
          <p:sp>
            <p:nvSpPr>
              <p:cNvPr id="5" name="4 CuadroTexto"/>
              <p:cNvSpPr txBox="1">
                <a:spLocks noRot="1" noChangeAspect="1" noMove="1" noResize="1" noEditPoints="1" noAdjustHandles="1" noChangeArrowheads="1" noChangeShapeType="1" noTextEdit="1"/>
              </p:cNvSpPr>
              <p:nvPr/>
            </p:nvSpPr>
            <p:spPr>
              <a:xfrm>
                <a:off x="899592" y="1484784"/>
                <a:ext cx="7776864" cy="3973395"/>
              </a:xfrm>
              <a:prstGeom prst="rect">
                <a:avLst/>
              </a:prstGeom>
              <a:blipFill rotWithShape="1">
                <a:blip r:embed="rId4"/>
                <a:stretch>
                  <a:fillRect l="-706" t="-768"/>
                </a:stretch>
              </a:blipFill>
            </p:spPr>
            <p:txBody>
              <a:bodyPr/>
              <a:lstStyle/>
              <a:p>
                <a:r>
                  <a:rPr lang="es-ES">
                    <a:noFill/>
                  </a:rPr>
                  <a:t> </a:t>
                </a:r>
              </a:p>
            </p:txBody>
          </p:sp>
        </mc:Fallback>
      </mc:AlternateContent>
      <p:pic>
        <p:nvPicPr>
          <p:cNvPr id="9218" name="Picture 2"/>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73000"/>
                    </a14:imgEffect>
                  </a14:imgLayer>
                </a14:imgProps>
              </a:ext>
              <a:ext uri="{28A0092B-C50C-407E-A947-70E740481C1C}">
                <a14:useLocalDpi xmlns:a14="http://schemas.microsoft.com/office/drawing/2010/main" val="0"/>
              </a:ext>
            </a:extLst>
          </a:blip>
          <a:srcRect/>
          <a:stretch>
            <a:fillRect/>
          </a:stretch>
        </p:blipFill>
        <p:spPr bwMode="auto">
          <a:xfrm>
            <a:off x="4121076" y="2760813"/>
            <a:ext cx="1819076" cy="882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0122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descr="data:image/jpeg;base64,/9j/4AAQSkZJRgABAQAAAQABAAD/2wCEAAkGBw8PDw8NDRAQDw8NDQ4NDQ4ODA8PDg4NFREWFhQRFhYYHCgiGRolHBcUITMhJSkrLi4wFx8zODMsNygtLisBCgoKDQ0OGBAQGCwkHiQsLDAsKywsLDcrLC0sLCwsLCwtLC8sLCwsLDAsLC8sLCwsLCwsLCwsLCwsLCwsLCwsLP/AABEIAMoA+QMBEQACEQEDEQH/xAAcAAEBAQADAQEBAAAAAAAAAAAAAgEFBgcEAwj/xABCEAACAgIAAwUGAgYIBAcAAAABAgADBBEFEiEGEzFBUQcUImFxgTKRI1JiobHRFUJDU4KyweEzcpOiJDREVMLS8f/EABoBAQEAAwEBAAAAAAAAAAAAAAABAgQFAwb/xAA0EQEAAgECBAMHAgYCAwAAAAAAAQIDBBESITFBBRNRYXGBobHR8JHhFBUiIzLBsvFCQ1L/2gAMAwEAAhEDEQA/APX5m12QjYUhCAhSAgICAgICAgICAgICAgICAgICAgIQgIVkIQN3AyFbCEKQNgNQGoDUKagNQGoDUBqA1AagNQGoDUBqA1AagNQGoDUBqEICBkBAQMhCBsKQEDYGwrQIG6gNQGoDUBqA1AagNQIqsVxtGDDZXasGGwdEbEsxMdYStotziV6kU1AagNQGoDUBqA1AQM1AyAgZCMgICEZA2FIGiBsK0QN1A2RSAgICAgcHx7tPj4m033t390hHwn9s/wBX+Pym3p9Hkzc+kev2aOq1+LBy629Pv6OgcX7SZOVsO/JWf7Kvapr5+bfednDpMWLpHP1l8/qNdmzcpnaPSPzm9H7L4/d4WMnhuoWH6v8AGf8ANOHqrcWa0+36cn0mipwaekez683KTXbRAQEBAQEBAQEIzUoyBkDIRkAYRkDYUgVCtEDRIqoGwpqA1AagNQOgdsO23KWxsFuo2tuQp8D5rWf/AJfl6zraPQb/ANeSPdH3+zj63XzG9MU++ft93QTcT1J2Sdkk9SZ19nDmu/OV44NjpWvjY61r9WOh/GS0xWJmey0xTa0Vju95RAoCjwUBR9ANCfJzO87vsojaNm6hTUBqA1AagNQGoDUBqBkIzUDIRkoyBMIGBkI2FaIFCFaJBQhWiFbA2AgIHQPaR2qNIOBjtqx13kuD1rQjpWPmR1PyI9enU8P0sW/uW6dvu5uv1M1jy69e7zHvZ2nF4X28J4ffl2inGQ2Oep8lRf1mPgBPPLlpirxWl6YtPfJbasPQ+D9mMXBK2Xt71lIQwCkrRU46jXqQfM/kJxNR4hfJvWvKPm7On8Ppj2tbnPyd6qcMoYeDAEfQzQb64CAgICAgICA1AkiBkIzUDJUSYGGEZAyEbCtEChCqEiqEKoQN1IrdQGoHH8e4muHi3ZT9RTWWCnpzOeiL92IH3nrhxzkvFI7sMl4pWbS/njKzXtse21iz2uzux82J2TPqa1isRWOkPn7b2mZl9nAOF252QmLR+J+rMfw11j8Tt8h+8kDznnmzVxUm9mWLBOS3DD1yuqnAq9ywxrX/AB7v7Syzz2fX+HgJ83mzXy24rO5ixVx14auT4bwbYD3+fUV+HT9r+U8Xq5S2+qkAMVQAdFHjr5AQOLzuMb0KCR6lkXqPlKPkXi14/r7+qL/KB9NXHWH40U/NSV/nA5DH4rS/Tm5D6P0/f4SD7dQN1AagNQM1AwiVGGBJhGGBJlRJhGQMhGwqhCqEgoQqgIVQEKqRSAgec+2rPKY2NjA67+9rG+aVKOh+7qftOp4XTe9rekfVpa221Ij1eP8ANO25mz1/2e4IweGNnMNX5x/Rk+K1AkVgf9z/AD2PScDxHNx5OCOkfV1dJj4Kb95Xzk+pJ+5Jmg2XZsniFlFSUlua/lHO3j3YPgPmdeciuFa0kkkkk9SSdkyonngOeB9fDcY3WBB+EdXPosDmeIHFoGjWrMR0Tz16knwEivz4dkVPoUu1D/3THnrb6A/6aMDmoUgICBhEqJIkRJlEmEYZUSYEwjIRsKoQqxIqhCqECxIybAQEDyL26E99g+nc5GvrzJv/AEnZ8K/xv8Gjrezy8t0nWaMQ957SAUpiYi9FoxkAHloAIP8AKfznyd7Ta02nu7W20RDOA4FguW26t1rrRruZkIU6Gx1Pz0ftMFh8l+QXZnbxdix+8qI54DngVUC7BF1tjobIA+5gdmturwaQqEPa/n+s36x/ZHkP95FdZtvZmLMSWY7JPiTKieeBznCu0BXVeQdr4CzxZf8Am9R8/H6yLu7MjhgGUhgfAgggwrYCBhgSYRJlRJhEkSokwJhGQjYVYhVCRViFWBIqhCq1CmoDUDy/27YROPh5I/srrKW+QsUMD+df751PC77WtX1j6f8AbU1dd6xLxsvrr6dZ2mhEPdO21w7+th4PiVsp+RZ58lPV15dy4s+sW5h4GhtfQr/vIyef88rE54DngOeA54H742PbbvukZ+Xx5VJ1A/FmIJBBBB0QehB9IH18NwLchuWsfCD8Tn8C/f1+Uiu88OwVorFabOurE+LMfEwy2fTqA1AkwMMMUmEQZRJhEGVEwjIGiBYhViRViFWJGShCrgICBwvbLgvv+Bk4g1z2V81JPQC9DzV/bmAB+RM9tPl8rJF/zZjevFWYfzA4IJVgVYEqysNFWHQgjyM+o3crbZ7Dk3NlcL4TmVguxp9ytCgsxur+HwHqUsP3E+Z1VODNaPb9XTpO9Il3/Brtt4ctdqMlzYprKuNNzhSqkj56B+813p2dA55WBzwM54HL5FWFj10e+Pett9Zt5agpCoT8OwR06fwM2MOlyZomatbUazDgmIvPOXytxbhSeC5lvyPdqP4gzYjw3NPWYalvGNNHSJn897vHZ1qzi12VVGpbQbBXz87aJ0CSfEkAGaWbH5d5rvvs6WDJ5mOL7bbvjzseprGt9yssdtbLc3KSBrfKCQZ5vT4OX4fcj1qawFA+EoBrkbzXXlCvpgICBJgSYRJhEGVEmEQZUQYRkChAsSKsQyWIVYkVYhWyK2FICB4T7Z+yhxsj+kqF/wDD5b/pwo6VZR8Sfk/j/wA3N6idzw/UcdfLt1jp7v2aWoxc+KHMewXjYK5PDXPVSMugE+KnSWgfIHuz/jM8fE8X+OSPdP8Apnprctnr05LadO7T9mXLNkYo5ubbWUjx35snr9Py9JWE1dLNuuh6EdCD4gysXJcAxhdbuwhaKFN+S5/CtS9SCfnr8t+kREzO0G8Rzno6p2i7QHLybcg9FZuWpT/VqHRR+XU/MmfUafDGLHFPzd8vqrTnyzf9Pc+3spwG/iFihVZccH9LeRpQvmFJ8W+X5zz1Oqphr7e0MtN4fbNbptHeXt1NSoq1oAqoqoijwVQNAflPmptMzMy+prWKxER0hcjJwecXpyqzSNnIB5696DEeJ+XTrv6ysZ6uckZEBCJMqJMCTDFBlRBhEmEQZUTAoQLEKsSMn6LIqxCrEMmyKQEBA+XifD6sqmzGyED1XIUsU+YPmD5EdCD5ECZUvalotXrCTETG0v584hw7J7NcVovPNZSthem0D/zOKfhsrPl3gUka9eU+Gp363pq8Mx3+k/ZqcPl337P6IxMlLq0uqYPXai2Vup2GRhtWH1Bnz9qzWZiW4/WQdK7d8ENj0WY1e7rrDU4XoH+EsGbyGgp6/wC0rC0Ok9uOKrhUDg+O4a1ytvErkPTm8VxwfQdCft6kTr+Hab/22+H3aGsy7R5cfF17sPxf3fiGMzANXZauParAEd3YQu+voeVv8M6Grx8eK0d+v6NTS/0ZIf0WBroJ8u7rYCBxXFzyXYl2ugtapvl3i6BhJcrCkBAwwiTKiTCIMIgyogysUGETAoQLEirEMliFWJFWIVUjIgICAgcZ2i4Fj8Qx3xMtOet+oI6PXYPCxD5MP5g7BInpiy2xW4qsbVi0bS672Bxsnhxfg2Ye8Svnt4blAEJdjE7ao/quhO+X0PTYWbGptXL/AHa/GPaleXJ3K+5K1ayxlREBZ3dgqqo8SSegE1IiZnaGW7zDtx7VKUVsfhTC20gq2Xr9FUPPu9/jb5/h+vhOppfDrTPFl5R6NXNqYjlXq8ce8sSzEszEszMSWZidkknxM7UcnOmJnnLmuxnDLM3PxqKgT+lS21h4V0IwLufTp0HzIHnPDU5Yx4rWn8l6Ycc2vD+jOJ49xHPjWclg/qt1rsHoQfA/Mf8A58u68+xwmbx7Mxiq5FVO2/Dyv1b56BJlTeYfZj8Q4hYNriogPgbbCP8At8YN5UvDsq6xHy7axXW62CqkHRYeGyf94Np7uckZEBAkyokwiTCIMrFBhEmVEGETA0QLEKsSKsQqxIyUIVcBAQEBAQMKg62AdHY2PA+sDwn23cfvszv6P2y4+NXU/d9Qttrrzd4fUAEAehDTueHYqxj8zvLV1Fp32dP7J9n7+J5PumMUVhW1zvYxCJUpUEnQJPVlGvnNvPnrhpxWeFMU3nZ6Zwv2KqCDmZrMOnwY1Ir+3O5b/KJzr+KT/wCFf1bEaavd6P2f7PYnD6zVh0rUG0Xbq1lhHmznqfP5DfTU52XNfLO953bFaxWNoXxzi9eJUbbOrHpWm9F39Pp6meSzOzi+znDbLHOfmD9K/WpGGu7XyOvL5Dy+phI9XZYUgICAgSYEmESYRBlRJhEGVEGEZA2BYhViRVCFWJFUIVW4U3AbgNwG4DcBuB07t/2Ao4sFtD+75Va8iXhOdXr3vksXY2Op0QdjZ8fCbem1dsPLrHowvSLOh8C9l3G8LJW/Fy8Shl2vfLZa5NZ8Qa2r03l0PTp49AZu5NdgyU2tWZ9n5Lzrims8pevcFw76a+XKyny7mPM9rVVUoP2URANL9ST18fDXKyWraf6a7Q94fczEAkDZA6Detn0mA4nH4KGu97yyLrx/w1/sMdfJUB8T+0fE9dCEcvuFNwG4DcBuA3AwmBJhEmGKDKJMIgyokwjIRsKsQqhIqhCrEgoQyVAQr8nyEU6Z0U+jOoP75lFLT0hjNojrLBl1f3lf/UX+cvl39J/Q46+o2VWCQbEBB0QbFBB9PGTgtPaTir6tTJrJ0roSfAB1JP2iaWjnMSRas922Xop0zqp9GdQf3xFbT0gm0R1krvRuiOrHx0rAnX2ia2jrBFonpLGyawdGxAR4guoI/fEUtPSJOKvqqu1W6qysB0JVgev2kmsx1hYmJ6LkUgfm16A8pdQx1pSwBO/DpMoraY3iGPFEctyy9F6M6qT4BmAJ/OIrM9IJtEdZbZaq9XZV34czAfxkiJnpCzMR1SuTWToWISfAB1JP75ZpaOsSnFX1T73V/eV/9RP5y+Xf/wCZ/Q46+sP1VwRsEEHwIIIMxmNuUru0yCTCIMqMMIgwiTKJhGQjYVQhVCQUIVQhVgyK2FbA8dF1fFOMZKPaKqQ136Usg/R1arXXN06nR+5n0lcltLpa8Mbzy5e/m419PGfPabTy+3J2anshhUA5vvTWph/+IcDuSpFY5+UlfDwmnbxLPk/t8O3Fy79+T3r4fhpPHvPLn27OqdkMKvib5NuVkCjlZW5uasGy2wszfi8hr94m/qtVbTxWuOu/2hrYdHXLM2vO37uxcQ4PRwnGt4nRkNc6VmrHJFRQW2Hu+cFR1IBY/YzTrq8mqvGG9do6z16Rz2bH8HTBE5KTz7dO/JxnY3gFXE6WvtyiLja6mtWre3lAHxPzbOydz31evvp7RSleW3w+Dxw6CmWOK0830dq8ZOCYxFF1jW57rUWblVkorBZ+Xl9SyAzz0+edZkiclY2rz+M9HpfTRp6TFJne30fXwXsEl+NRfbfaj3UpayLXXpeccwHUb3oiY5vFr0yWrWsTET7Up4ZjmsTMzv8AB3Hs9wVMGk01sz81jWM7gBixAHl8gJzNTqbai/FaO2zf0+CuGvDV82f2vwKLjjXXhbFIV/hYrWT5MwGh/p5zLHoc+SnHWvL6pfU4qW4Znn7nOA78Ou/DXnNRsPLMDM9/7QuB8VePdY30THHICPkXCn/FO/afI0G3eY/5c/o5XleZquOe3+v3fnx7iS5PHe6YjusVlFh8QKqEN1u/TqHEun3xaLl1n6zygzYoy6mJnpG3y5vk7NEcayr3y8num5Q6LzJztzMdIgb+qoHl6ieufNOjxVrirv8AnWfbLzpp41F5tkl2Hi3ZunhWPfxAXWO9VLpUHVABbaO6Vug8i+5qY9fk1V64prG0zG/ujn/p7fwWPDE3rM77Tt8eTrvBeCpdwzI4pdY9a0993SqqEWBFGtk+r7X7Tdza61c9cVY3323+P7NfHoKTjm9nY/ZBY705dpP6M3V1qvkLFQs5/J0/KaHi9om1I77T+fKW14fi4It6O/kzjugkwiTKMMIkwiTKJhGQjYVogUIVQkVQhVCBW5FcX2o4p7ng5eX50Y9jp87daQfdionrgx+ZkrX1lJnaHinYHsticQputzMz3bu7RVWotoVn0gZmIfy+ID7Gd7V6vJitEUrv+rUx4a2jeXau09GLwjgWRj4V/f8AvuWlTW89btzMAXU8nQDu6yPvNPBfJqNTW9422j8+cvW1YpjmIcN2T7D4GXh05WXn9xbdzsaluxhyIHIXYbrsgA/ee+o12XHkmtK7xHvYVwVmN5eitwfhn9HU8MuurbGVF7tzlV1u7K5JsDKQN83NvXTxE5nnZvOnLEc/c9+CvDw9nlPtD7PYHDhRZhZhva2xwa2tpsatFG+cMmtdSB1Hn49J2NHqcubeL12/VrZMNY/xfl2hyLMi/hHDciw7qxMOq97X01b5BFj8zN+rW1Y6/qxh2pXJkrHWZ2+HT57revFNay93q4pi/CiZGOfBERcisk+QUAGfPzS/WYlt7w+3cwHkPaX2XZ1+fddjX0DGybnuZrWcW087czjlC/Fok66jfTevGdnD4lSmOK2id4hrW08TO70nieUvD+H22gkrg4bFObqzGuvSA/MkD85zKVnLliPWfq2OkPLvY3lUUJn8Qyrq1KItaiy1RYwUGywgE7O/g+4M6viXFeaY6x+dIa+CsRvZ+PsmWvJyeIZ2cUWt6moc2uEre3KZmsUMSOvKrfZpl4haaUpjp+bdDFXnNpX247H8JxcS7LxMwl6+QJje8UXq5Z1XlGvi8yd7OtGNLrM97xS9fjzj9kvhpEbw6zl8Vtr4JRS9jFcviF99aliwXHorWvQ34A2Meg/UmzWtZ1M2iOkRHxnn9GM1ny4h23B9mPEnorrfPWqmxFdsfmyHRC3xkd3sKSCfzmpbxLDFpmKbz68vqyjBO20zyen9m+C1cPxq8Skkqm2Z2/FZYx2zn+XkABOVnzWzXm9mxWsVjaHIkzyVhgSYRhgSZUSYRkDIRsK0QKEKoSK2BoMKrcD4uM8MqzMe3EyAWqvTkcA6YdQQwPkQQCPpM8d7Y7RavWCY3eeN7EsA/wDqsv79wT/km/8AzTL6R8/ux4IcynsxwBw/+jGe8p70cwXhkW4X8vJv8PKRy9NEfv6zx/jsvm+Zy6bLwxts4U+xLA/91l/lR/8ASe380y+kfP7pwQ+7ivslwsj3cNkZCLi4tWJWqCnXIhZix2v4izMT9ZhTxDJTfaI5zus1iU8K9jvDKLVtsfIyQhDCq1qxSxHhzBVBYfLej57lv4lmtG0bQnBD7u1fsyweI5DZj2X022Kot7lqyjlVChuVlOjoAdPSYYddkxV4Y2mCaxPN8nAfZJg4eVRmLfkWtj2C1EsFPIXA+EnSg9Do/aZZfEcuSk1mI5kViHoW5oMjcD5eK8PqyqLcW8Fqr62rsAOjynzB8j5/aZUvNLRavWB50fYngb371ma9N4+/z5J0P5pl9I+f3YcEOX4n7McG7EowK3ux6Me1727soz33soXvLGZTsgAga0OvyE8qa7LW83naZn5e5lwxts4mj2KcOVgWyMtwCCVDUpzD0JCb19J6z4pmntHz+6cEOY417M8HKtxXL21U4dNVFWLXydz3SOWIPMCTzbOzvrPHHrslItHee/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http://www.eesc.usp.br/portaleesc/images/novo_logo_eesc/logo_eesc_padra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634" y="5537827"/>
            <a:ext cx="1039662" cy="109623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www.imagens.usp.br/wp-content/uploads/US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5" y="5861812"/>
            <a:ext cx="1332187" cy="74935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735165" y="548680"/>
            <a:ext cx="7941291" cy="1200329"/>
          </a:xfrm>
          <a:prstGeom prst="rect">
            <a:avLst/>
          </a:prstGeom>
        </p:spPr>
        <p:txBody>
          <a:bodyPr wrap="square">
            <a:spAutoFit/>
          </a:bodyPr>
          <a:lstStyle/>
          <a:p>
            <a:pPr lvl="0"/>
            <a:r>
              <a:rPr lang="pt-BR" dirty="0">
                <a:solidFill>
                  <a:schemeClr val="bg2"/>
                </a:solidFill>
                <a:latin typeface="Arial" pitchFamily="34" charset="0"/>
                <a:cs typeface="Arial" pitchFamily="34" charset="0"/>
              </a:rPr>
              <a:t>b) Se a força em serviço P = 5 </a:t>
            </a:r>
            <a:r>
              <a:rPr lang="pt-BR" dirty="0" err="1">
                <a:solidFill>
                  <a:schemeClr val="bg2"/>
                </a:solidFill>
                <a:latin typeface="Arial" pitchFamily="34" charset="0"/>
                <a:cs typeface="Arial" pitchFamily="34" charset="0"/>
              </a:rPr>
              <a:t>kN</a:t>
            </a:r>
            <a:r>
              <a:rPr lang="pt-BR" dirty="0">
                <a:solidFill>
                  <a:schemeClr val="bg2"/>
                </a:solidFill>
                <a:latin typeface="Arial" pitchFamily="34" charset="0"/>
                <a:cs typeface="Arial" pitchFamily="34" charset="0"/>
              </a:rPr>
              <a:t>, qual seria o maior tamanho de trinca que poderia existir sem causar a falha do mesmo</a:t>
            </a:r>
            <a:r>
              <a:rPr lang="pt-BR" dirty="0" smtClean="0">
                <a:solidFill>
                  <a:schemeClr val="bg2"/>
                </a:solidFill>
                <a:latin typeface="Arial" pitchFamily="34" charset="0"/>
                <a:cs typeface="Arial" pitchFamily="34" charset="0"/>
              </a:rPr>
              <a:t>.</a:t>
            </a:r>
          </a:p>
          <a:p>
            <a:pPr lvl="0"/>
            <a:endParaRPr lang="pt-BR" dirty="0">
              <a:solidFill>
                <a:schemeClr val="bg2"/>
              </a:solidFill>
              <a:latin typeface="Arial" pitchFamily="34" charset="0"/>
              <a:cs typeface="Arial" pitchFamily="34" charset="0"/>
            </a:endParaRPr>
          </a:p>
          <a:p>
            <a:pPr lvl="0"/>
            <a:endParaRPr lang="es-ES" dirty="0">
              <a:solidFill>
                <a:schemeClr val="bg2"/>
              </a:solidFill>
              <a:latin typeface="Arial" pitchFamily="34" charset="0"/>
              <a:cs typeface="Arial" pitchFamily="34" charset="0"/>
            </a:endParaRPr>
          </a:p>
        </p:txBody>
      </p:sp>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1414463"/>
            <a:ext cx="4176464"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4495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descr="data:image/jpeg;base64,/9j/4AAQSkZJRgABAQAAAQABAAD/2wCEAAkGBw8PDw8NDRAQDw8NDQ4NDQ4ODA8PDg4NFREWFhQRFhYYHCgiGRolHBcUITMhJSkrLi4wFx8zODMsNygtLisBCgoKDQ0OGBAQGCwkHiQsLDAsKywsLDcrLC0sLCwsLCwtLC8sLCwsLDAsLC8sLCwsLCwsLCwsLCwsLCwsLCwsLP/AABEIAMoA+QMBEQACEQEDEQH/xAAcAAEBAQADAQEBAAAAAAAAAAAAAgEFBgcEAwj/xABCEAACAgIAAwUGAgYIBAcAAAABAgADBBEFEiEGEzFBUQcUImFxgTKRI1JiobHRFUJDU4KyweEzcpOiJDREVMLS8f/EABoBAQEAAwEBAAAAAAAAAAAAAAABAgQFAwb/xAA0EQEAAgECBAMHAgYCAwAAAAAAAQIDBBESITFBBRNRYXGBobHR8JHhFBUiIzLBsvFCQ1L/2gAMAwEAAhEDEQA/APX5m12QjYUhCAhSAgICAgICAgICAgICAgICAgICAgIQgIVkIQN3AyFbCEKQNgNQGoDUKagNQGoDUBqA1AagNQGoDUBqA1AagNQGoDUBqEICBkBAQMhCBsKQEDYGwrQIG6gNQGoDUBqA1AagNQIqsVxtGDDZXasGGwdEbEsxMdYStotziV6kU1AagNQGoDUBqA1AQM1AyAgZCMgICEZA2FIGiBsK0QN1A2RSAgICAgcHx7tPj4m033t390hHwn9s/wBX+Pym3p9Hkzc+kev2aOq1+LBy629Pv6OgcX7SZOVsO/JWf7Kvapr5+bfednDpMWLpHP1l8/qNdmzcpnaPSPzm9H7L4/d4WMnhuoWH6v8AGf8ANOHqrcWa0+36cn0mipwaekez683KTXbRAQEBAQEBAQEIzUoyBkDIRkAYRkDYUgVCtEDRIqoGwpqA1AagNQOgdsO23KWxsFuo2tuQp8D5rWf/AJfl6zraPQb/ANeSPdH3+zj63XzG9MU++ft93QTcT1J2Sdkk9SZ19nDmu/OV44NjpWvjY61r9WOh/GS0xWJmey0xTa0Vju95RAoCjwUBR9ANCfJzO87vsojaNm6hTUBqA1AagNQGoDUBqBkIzUDIRkoyBMIGBkI2FaIFCFaJBQhWiFbA2AgIHQPaR2qNIOBjtqx13kuD1rQjpWPmR1PyI9enU8P0sW/uW6dvu5uv1M1jy69e7zHvZ2nF4X28J4ffl2inGQ2Oep8lRf1mPgBPPLlpirxWl6YtPfJbasPQ+D9mMXBK2Xt71lIQwCkrRU46jXqQfM/kJxNR4hfJvWvKPm7On8Ppj2tbnPyd6qcMoYeDAEfQzQb64CAgICAgICA1AkiBkIzUDJUSYGGEZAyEbCtEChCqEiqEKoQN1IrdQGoHH8e4muHi3ZT9RTWWCnpzOeiL92IH3nrhxzkvFI7sMl4pWbS/njKzXtse21iz2uzux82J2TPqa1isRWOkPn7b2mZl9nAOF252QmLR+J+rMfw11j8Tt8h+8kDznnmzVxUm9mWLBOS3DD1yuqnAq9ywxrX/AB7v7Syzz2fX+HgJ83mzXy24rO5ixVx14auT4bwbYD3+fUV+HT9r+U8Xq5S2+qkAMVQAdFHjr5AQOLzuMb0KCR6lkXqPlKPkXi14/r7+qL/KB9NXHWH40U/NSV/nA5DH4rS/Tm5D6P0/f4SD7dQN1AagNQM1AwiVGGBJhGGBJlRJhGQMhGwqhCqEgoQqgIVQEKqRSAgec+2rPKY2NjA67+9rG+aVKOh+7qftOp4XTe9rekfVpa221Ij1eP8ANO25mz1/2e4IweGNnMNX5x/Rk+K1AkVgf9z/AD2PScDxHNx5OCOkfV1dJj4Kb95Xzk+pJ+5Jmg2XZsniFlFSUlua/lHO3j3YPgPmdeciuFa0kkkkk9SSdkyonngOeB9fDcY3WBB+EdXPosDmeIHFoGjWrMR0Tz16knwEivz4dkVPoUu1D/3THnrb6A/6aMDmoUgICBhEqJIkRJlEmEYZUSYEwjIRsKoQqxIqhCqECxIybAQEDyL26E99g+nc5GvrzJv/AEnZ8K/xv8Gjrezy8t0nWaMQ957SAUpiYi9FoxkAHloAIP8AKfznyd7Ta02nu7W20RDOA4FguW26t1rrRruZkIU6Gx1Pz0ftMFh8l+QXZnbxdix+8qI54DngVUC7BF1tjobIA+5gdmturwaQqEPa/n+s36x/ZHkP95FdZtvZmLMSWY7JPiTKieeBznCu0BXVeQdr4CzxZf8Am9R8/H6yLu7MjhgGUhgfAgggwrYCBhgSYRJlRJhEkSokwJhGQjYVYhVCRViFWBIqhCq1CmoDUDy/27YROPh5I/srrKW+QsUMD+df751PC77WtX1j6f8AbU1dd6xLxsvrr6dZ2mhEPdO21w7+th4PiVsp+RZ58lPV15dy4s+sW5h4GhtfQr/vIyef88rE54DngOeA54H742PbbvukZ+Xx5VJ1A/FmIJBBBB0QehB9IH18NwLchuWsfCD8Tn8C/f1+Uiu88OwVorFabOurE+LMfEwy2fTqA1AkwMMMUmEQZRJhEGVEwjIGiBYhViRViFWJGShCrgICBwvbLgvv+Bk4g1z2V81JPQC9DzV/bmAB+RM9tPl8rJF/zZjevFWYfzA4IJVgVYEqysNFWHQgjyM+o3crbZ7Dk3NlcL4TmVguxp9ytCgsxur+HwHqUsP3E+Z1VODNaPb9XTpO9Il3/Brtt4ctdqMlzYprKuNNzhSqkj56B+813p2dA55WBzwM54HL5FWFj10e+Pett9Zt5agpCoT8OwR06fwM2MOlyZomatbUazDgmIvPOXytxbhSeC5lvyPdqP4gzYjw3NPWYalvGNNHSJn897vHZ1qzi12VVGpbQbBXz87aJ0CSfEkAGaWbH5d5rvvs6WDJ5mOL7bbvjzseprGt9yssdtbLc3KSBrfKCQZ5vT4OX4fcj1qawFA+EoBrkbzXXlCvpgICBJgSYRJhEGVEmEQZUQYRkChAsSKsQyWIVYkVYhWyK2FICB4T7Z+yhxsj+kqF/wDD5b/pwo6VZR8Sfk/j/wA3N6idzw/UcdfLt1jp7v2aWoxc+KHMewXjYK5PDXPVSMugE+KnSWgfIHuz/jM8fE8X+OSPdP8Apnprctnr05LadO7T9mXLNkYo5ubbWUjx35snr9Py9JWE1dLNuuh6EdCD4gysXJcAxhdbuwhaKFN+S5/CtS9SCfnr8t+kREzO0G8Rzno6p2i7QHLybcg9FZuWpT/VqHRR+XU/MmfUafDGLHFPzd8vqrTnyzf9Pc+3spwG/iFihVZccH9LeRpQvmFJ8W+X5zz1Oqphr7e0MtN4fbNbptHeXt1NSoq1oAqoqoijwVQNAflPmptMzMy+prWKxER0hcjJwecXpyqzSNnIB5696DEeJ+XTrv6ysZ6uckZEBCJMqJMCTDFBlRBhEmEQZUTAoQLEKsSMn6LIqxCrEMmyKQEBA+XifD6sqmzGyED1XIUsU+YPmD5EdCD5ECZUvalotXrCTETG0v584hw7J7NcVovPNZSthem0D/zOKfhsrPl3gUka9eU+Gp363pq8Mx3+k/ZqcPl337P6IxMlLq0uqYPXai2Vup2GRhtWH1Bnz9qzWZiW4/WQdK7d8ENj0WY1e7rrDU4XoH+EsGbyGgp6/wC0rC0Ok9uOKrhUDg+O4a1ytvErkPTm8VxwfQdCft6kTr+Hab/22+H3aGsy7R5cfF17sPxf3fiGMzANXZauParAEd3YQu+voeVv8M6Grx8eK0d+v6NTS/0ZIf0WBroJ8u7rYCBxXFzyXYl2ugtapvl3i6BhJcrCkBAwwiTKiTCIMIgyogysUGETAoQLEirEMliFWJFWIVUjIgICAgcZ2i4Fj8Qx3xMtOet+oI6PXYPCxD5MP5g7BInpiy2xW4qsbVi0bS672Bxsnhxfg2Ye8Svnt4blAEJdjE7ao/quhO+X0PTYWbGptXL/AHa/GPaleXJ3K+5K1ayxlREBZ3dgqqo8SSegE1IiZnaGW7zDtx7VKUVsfhTC20gq2Xr9FUPPu9/jb5/h+vhOppfDrTPFl5R6NXNqYjlXq8ce8sSzEszEszMSWZidkknxM7UcnOmJnnLmuxnDLM3PxqKgT+lS21h4V0IwLufTp0HzIHnPDU5Yx4rWn8l6Ycc2vD+jOJ49xHPjWclg/qt1rsHoQfA/Mf8A58u68+xwmbx7Mxiq5FVO2/Dyv1b56BJlTeYfZj8Q4hYNriogPgbbCP8At8YN5UvDsq6xHy7axXW62CqkHRYeGyf94Np7uckZEBAkyokwiTCIMrFBhEmVEGETA0QLEKsSKsQqxIyUIVcBAQEBAQMKg62AdHY2PA+sDwn23cfvszv6P2y4+NXU/d9Qttrrzd4fUAEAehDTueHYqxj8zvLV1Fp32dP7J9n7+J5PumMUVhW1zvYxCJUpUEnQJPVlGvnNvPnrhpxWeFMU3nZ6Zwv2KqCDmZrMOnwY1Ir+3O5b/KJzr+KT/wCFf1bEaavd6P2f7PYnD6zVh0rUG0Xbq1lhHmznqfP5DfTU52XNfLO953bFaxWNoXxzi9eJUbbOrHpWm9F39Pp6meSzOzi+znDbLHOfmD9K/WpGGu7XyOvL5Dy+phI9XZYUgICAgSYEmESYRBlRJhEGVEGEZA2BYhViRVCFWJFUIVW4U3AbgNwG4DcBuB07t/2Ao4sFtD+75Va8iXhOdXr3vksXY2Op0QdjZ8fCbem1dsPLrHowvSLOh8C9l3G8LJW/Fy8Shl2vfLZa5NZ8Qa2r03l0PTp49AZu5NdgyU2tWZ9n5Lzrims8pevcFw76a+XKyny7mPM9rVVUoP2URANL9ST18fDXKyWraf6a7Q94fczEAkDZA6Detn0mA4nH4KGu97yyLrx/w1/sMdfJUB8T+0fE9dCEcvuFNwG4DcBuA3AwmBJhEmGKDKJMIgyokwjIRsKsQqhIqhCrEgoQyVAQr8nyEU6Z0U+jOoP75lFLT0hjNojrLBl1f3lf/UX+cvl39J/Q46+o2VWCQbEBB0QbFBB9PGTgtPaTir6tTJrJ0roSfAB1JP2iaWjnMSRas922Xop0zqp9GdQf3xFbT0gm0R1krvRuiOrHx0rAnX2ia2jrBFonpLGyawdGxAR4guoI/fEUtPSJOKvqqu1W6qysB0JVgev2kmsx1hYmJ6LkUgfm16A8pdQx1pSwBO/DpMoraY3iGPFEctyy9F6M6qT4BmAJ/OIrM9IJtEdZbZaq9XZV34czAfxkiJnpCzMR1SuTWToWISfAB1JP75ZpaOsSnFX1T73V/eV/9RP5y+Xf/wCZ/Q46+sP1VwRsEEHwIIIMxmNuUru0yCTCIMqMMIgwiTKJhGQjYVQhVCQUIVQhVgyK2FbA8dF1fFOMZKPaKqQ136Usg/R1arXXN06nR+5n0lcltLpa8Mbzy5e/m419PGfPabTy+3J2anshhUA5vvTWph/+IcDuSpFY5+UlfDwmnbxLPk/t8O3Fy79+T3r4fhpPHvPLn27OqdkMKvib5NuVkCjlZW5uasGy2wszfi8hr94m/qtVbTxWuOu/2hrYdHXLM2vO37uxcQ4PRwnGt4nRkNc6VmrHJFRQW2Hu+cFR1IBY/YzTrq8mqvGG9do6z16Rz2bH8HTBE5KTz7dO/JxnY3gFXE6WvtyiLja6mtWre3lAHxPzbOydz31evvp7RSleW3w+Dxw6CmWOK0830dq8ZOCYxFF1jW57rUWblVkorBZ+Xl9SyAzz0+edZkiclY2rz+M9HpfTRp6TFJne30fXwXsEl+NRfbfaj3UpayLXXpeccwHUb3oiY5vFr0yWrWsTET7Up4ZjmsTMzv8AB3Hs9wVMGk01sz81jWM7gBixAHl8gJzNTqbai/FaO2zf0+CuGvDV82f2vwKLjjXXhbFIV/hYrWT5MwGh/p5zLHoc+SnHWvL6pfU4qW4Znn7nOA78Ou/DXnNRsPLMDM9/7QuB8VePdY30THHICPkXCn/FO/afI0G3eY/5c/o5XleZquOe3+v3fnx7iS5PHe6YjusVlFh8QKqEN1u/TqHEun3xaLl1n6zygzYoy6mJnpG3y5vk7NEcayr3y8num5Q6LzJztzMdIgb+qoHl6ieufNOjxVrirv8AnWfbLzpp41F5tkl2Hi3ZunhWPfxAXWO9VLpUHVABbaO6Vug8i+5qY9fk1V64prG0zG/ujn/p7fwWPDE3rM77Tt8eTrvBeCpdwzI4pdY9a0993SqqEWBFGtk+r7X7Tdza61c9cVY3323+P7NfHoKTjm9nY/ZBY705dpP6M3V1qvkLFQs5/J0/KaHi9om1I77T+fKW14fi4It6O/kzjugkwiTKMMIkwiTKJhGQjYVogUIVQkVQhVCBW5FcX2o4p7ng5eX50Y9jp87daQfdionrgx+ZkrX1lJnaHinYHsticQputzMz3bu7RVWotoVn0gZmIfy+ID7Gd7V6vJitEUrv+rUx4a2jeXau09GLwjgWRj4V/f8AvuWlTW89btzMAXU8nQDu6yPvNPBfJqNTW9422j8+cvW1YpjmIcN2T7D4GXh05WXn9xbdzsaluxhyIHIXYbrsgA/ee+o12XHkmtK7xHvYVwVmN5eitwfhn9HU8MuurbGVF7tzlV1u7K5JsDKQN83NvXTxE5nnZvOnLEc/c9+CvDw9nlPtD7PYHDhRZhZhva2xwa2tpsatFG+cMmtdSB1Hn49J2NHqcubeL12/VrZMNY/xfl2hyLMi/hHDciw7qxMOq97X01b5BFj8zN+rW1Y6/qxh2pXJkrHWZ2+HT57revFNay93q4pi/CiZGOfBERcisk+QUAGfPzS/WYlt7w+3cwHkPaX2XZ1+fddjX0DGybnuZrWcW087czjlC/Fok66jfTevGdnD4lSmOK2id4hrW08TO70nieUvD+H22gkrg4bFObqzGuvSA/MkD85zKVnLliPWfq2OkPLvY3lUUJn8Qyrq1KItaiy1RYwUGywgE7O/g+4M6viXFeaY6x+dIa+CsRvZ+PsmWvJyeIZ2cUWt6moc2uEre3KZmsUMSOvKrfZpl4haaUpjp+bdDFXnNpX247H8JxcS7LxMwl6+QJje8UXq5Z1XlGvi8yd7OtGNLrM97xS9fjzj9kvhpEbw6zl8Vtr4JRS9jFcviF99aliwXHorWvQ34A2Meg/UmzWtZ1M2iOkRHxnn9GM1ny4h23B9mPEnorrfPWqmxFdsfmyHRC3xkd3sKSCfzmpbxLDFpmKbz68vqyjBO20zyen9m+C1cPxq8Skkqm2Z2/FZYx2zn+XkABOVnzWzXm9mxWsVjaHIkzyVhgSYRhgSZUSYRkDIRsK0QKEKoSK2BoMKrcD4uM8MqzMe3EyAWqvTkcA6YdQQwPkQQCPpM8d7Y7RavWCY3eeN7EsA/wDqsv79wT/km/8AzTL6R8/ux4IcynsxwBw/+jGe8p70cwXhkW4X8vJv8PKRy9NEfv6zx/jsvm+Zy6bLwxts4U+xLA/91l/lR/8ASe380y+kfP7pwQ+7ivslwsj3cNkZCLi4tWJWqCnXIhZix2v4izMT9ZhTxDJTfaI5zus1iU8K9jvDKLVtsfIyQhDCq1qxSxHhzBVBYfLej57lv4lmtG0bQnBD7u1fsyweI5DZj2X022Kot7lqyjlVChuVlOjoAdPSYYddkxV4Y2mCaxPN8nAfZJg4eVRmLfkWtj2C1EsFPIXA+EnSg9Do/aZZfEcuSk1mI5kViHoW5oMjcD5eK8PqyqLcW8Fqr62rsAOjynzB8j5/aZUvNLRavWB50fYngb371ma9N4+/z5J0P5pl9I+f3YcEOX4n7McG7EowK3ux6Me1727soz33soXvLGZTsgAga0OvyE8qa7LW83naZn5e5lwxts4mj2KcOVgWyMtwCCVDUpzD0JCb19J6z4pmntHz+6cEOY417M8HKtxXL21U4dNVFWLXydz3SOWIPMCTzbOzvrPHHrslItHee/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http://www.eesc.usp.br/portaleesc/images/novo_logo_eesc/logo_eesc_padra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634" y="5537827"/>
            <a:ext cx="1039662" cy="109623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www.imagens.usp.br/wp-content/uploads/US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5" y="5861812"/>
            <a:ext cx="1332187" cy="74935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735165" y="548680"/>
            <a:ext cx="7941291" cy="646331"/>
          </a:xfrm>
          <a:prstGeom prst="rect">
            <a:avLst/>
          </a:prstGeom>
        </p:spPr>
        <p:txBody>
          <a:bodyPr wrap="square">
            <a:spAutoFit/>
          </a:bodyPr>
          <a:lstStyle/>
          <a:p>
            <a:pPr lvl="0"/>
            <a:r>
              <a:rPr lang="pt-BR" dirty="0">
                <a:solidFill>
                  <a:schemeClr val="bg2"/>
                </a:solidFill>
                <a:latin typeface="Arial" pitchFamily="34" charset="0"/>
                <a:cs typeface="Arial" pitchFamily="34" charset="0"/>
              </a:rPr>
              <a:t>b) Se a força em serviço P = 5 </a:t>
            </a:r>
            <a:r>
              <a:rPr lang="pt-BR" dirty="0" err="1">
                <a:solidFill>
                  <a:schemeClr val="bg2"/>
                </a:solidFill>
                <a:latin typeface="Arial" pitchFamily="34" charset="0"/>
                <a:cs typeface="Arial" pitchFamily="34" charset="0"/>
              </a:rPr>
              <a:t>kN</a:t>
            </a:r>
            <a:r>
              <a:rPr lang="pt-BR" dirty="0">
                <a:solidFill>
                  <a:schemeClr val="bg2"/>
                </a:solidFill>
                <a:latin typeface="Arial" pitchFamily="34" charset="0"/>
                <a:cs typeface="Arial" pitchFamily="34" charset="0"/>
              </a:rPr>
              <a:t>, qual seria o maior tamanho de trinca que poderia existir sem causar a falha do mesmo.</a:t>
            </a:r>
            <a:endParaRPr lang="es-ES" dirty="0">
              <a:solidFill>
                <a:schemeClr val="bg2"/>
              </a:solidFill>
              <a:latin typeface="Arial" pitchFamily="34" charset="0"/>
              <a:cs typeface="Arial" pitchFamily="34" charset="0"/>
            </a:endParaRPr>
          </a:p>
        </p:txBody>
      </p:sp>
      <p:sp>
        <p:nvSpPr>
          <p:cNvPr id="5" name="4 CuadroTexto"/>
          <p:cNvSpPr txBox="1"/>
          <p:nvPr/>
        </p:nvSpPr>
        <p:spPr>
          <a:xfrm>
            <a:off x="899592" y="1484784"/>
            <a:ext cx="7776864" cy="2954655"/>
          </a:xfrm>
          <a:prstGeom prst="rect">
            <a:avLst/>
          </a:prstGeom>
          <a:noFill/>
        </p:spPr>
        <p:txBody>
          <a:bodyPr wrap="square" rtlCol="0">
            <a:spAutoFit/>
          </a:bodyPr>
          <a:lstStyle/>
          <a:p>
            <a:r>
              <a:rPr lang="pt-BR" dirty="0" smtClean="0">
                <a:solidFill>
                  <a:schemeClr val="bg2"/>
                </a:solidFill>
                <a:latin typeface="Arial" pitchFamily="34" charset="0"/>
                <a:cs typeface="Arial" pitchFamily="34" charset="0"/>
              </a:rPr>
              <a:t>Parte </a:t>
            </a:r>
            <a:r>
              <a:rPr lang="pt-BR" dirty="0" smtClean="0">
                <a:solidFill>
                  <a:schemeClr val="bg2"/>
                </a:solidFill>
                <a:latin typeface="Arial" pitchFamily="34" charset="0"/>
                <a:cs typeface="Arial" pitchFamily="34" charset="0"/>
              </a:rPr>
              <a:t>dútil</a:t>
            </a:r>
          </a:p>
          <a:p>
            <a:endParaRPr lang="pt-BR" dirty="0">
              <a:solidFill>
                <a:schemeClr val="bg2"/>
              </a:solidFill>
              <a:latin typeface="Arial" pitchFamily="34" charset="0"/>
              <a:cs typeface="Arial" pitchFamily="34" charset="0"/>
            </a:endParaRPr>
          </a:p>
          <a:p>
            <a:endParaRPr lang="pt-BR" dirty="0" smtClean="0">
              <a:solidFill>
                <a:schemeClr val="bg2"/>
              </a:solidFill>
              <a:latin typeface="Arial" pitchFamily="34" charset="0"/>
              <a:cs typeface="Arial" pitchFamily="34" charset="0"/>
            </a:endParaRPr>
          </a:p>
          <a:p>
            <a:endParaRPr lang="pt-BR" dirty="0">
              <a:solidFill>
                <a:schemeClr val="bg2"/>
              </a:solidFill>
              <a:latin typeface="Arial" pitchFamily="34" charset="0"/>
              <a:cs typeface="Arial" pitchFamily="34" charset="0"/>
            </a:endParaRPr>
          </a:p>
          <a:p>
            <a:r>
              <a:rPr lang="pt-BR" dirty="0">
                <a:solidFill>
                  <a:schemeClr val="bg2"/>
                </a:solidFill>
                <a:latin typeface="Arial" pitchFamily="34" charset="0"/>
                <a:cs typeface="Arial" pitchFamily="34" charset="0"/>
              </a:rPr>
              <a:t>P’=(5000/3)/(5*50*415) =0,01606</a:t>
            </a:r>
            <a:endParaRPr lang="es-ES" dirty="0">
              <a:solidFill>
                <a:schemeClr val="bg2"/>
              </a:solidFill>
              <a:latin typeface="Arial" pitchFamily="34" charset="0"/>
              <a:cs typeface="Arial" pitchFamily="34" charset="0"/>
            </a:endParaRPr>
          </a:p>
          <a:p>
            <a:r>
              <a:rPr lang="pt-BR" sz="2400" dirty="0">
                <a:solidFill>
                  <a:schemeClr val="bg2"/>
                </a:solidFill>
                <a:latin typeface="Arial" pitchFamily="34" charset="0"/>
                <a:cs typeface="Arial" pitchFamily="34" charset="0"/>
              </a:rPr>
              <a:t>a</a:t>
            </a:r>
            <a:r>
              <a:rPr lang="pt-BR" dirty="0">
                <a:solidFill>
                  <a:schemeClr val="bg2"/>
                </a:solidFill>
                <a:latin typeface="Arial" pitchFamily="34" charset="0"/>
                <a:cs typeface="Arial" pitchFamily="34" charset="0"/>
              </a:rPr>
              <a:t>o= 41,8mm</a:t>
            </a:r>
            <a:endParaRPr lang="es-ES" dirty="0">
              <a:solidFill>
                <a:schemeClr val="bg2"/>
              </a:solidFill>
              <a:latin typeface="Arial" pitchFamily="34" charset="0"/>
              <a:cs typeface="Arial" pitchFamily="34" charset="0"/>
            </a:endParaRPr>
          </a:p>
          <a:p>
            <a:endParaRPr lang="pt-BR" dirty="0" smtClean="0">
              <a:solidFill>
                <a:schemeClr val="bg2"/>
              </a:solidFill>
              <a:latin typeface="Arial" pitchFamily="34" charset="0"/>
              <a:cs typeface="Arial" pitchFamily="34" charset="0"/>
            </a:endParaRPr>
          </a:p>
          <a:p>
            <a:endParaRPr lang="pt-BR" dirty="0" smtClean="0">
              <a:solidFill>
                <a:schemeClr val="bg2"/>
              </a:solidFill>
              <a:latin typeface="Arial" pitchFamily="34" charset="0"/>
              <a:cs typeface="Arial" pitchFamily="34" charset="0"/>
            </a:endParaRPr>
          </a:p>
          <a:p>
            <a:endParaRPr lang="pt-BR" dirty="0">
              <a:solidFill>
                <a:schemeClr val="bg2"/>
              </a:solidFill>
              <a:latin typeface="Arial" pitchFamily="34" charset="0"/>
              <a:cs typeface="Arial" pitchFamily="34" charset="0"/>
            </a:endParaRPr>
          </a:p>
          <a:p>
            <a:endParaRPr lang="es-ES" dirty="0">
              <a:solidFill>
                <a:schemeClr val="bg2"/>
              </a:solidFill>
              <a:latin typeface="Arial" pitchFamily="34" charset="0"/>
              <a:cs typeface="Arial" pitchFamily="34" charset="0"/>
            </a:endParaRPr>
          </a:p>
        </p:txBody>
      </p:sp>
      <p:pic>
        <p:nvPicPr>
          <p:cNvPr id="4098"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66000"/>
                    </a14:imgEffect>
                  </a14:imgLayer>
                </a14:imgProps>
              </a:ext>
              <a:ext uri="{28A0092B-C50C-407E-A947-70E740481C1C}">
                <a14:useLocalDpi xmlns:a14="http://schemas.microsoft.com/office/drawing/2010/main" val="0"/>
              </a:ext>
            </a:extLst>
          </a:blip>
          <a:srcRect/>
          <a:stretch>
            <a:fillRect/>
          </a:stretch>
        </p:blipFill>
        <p:spPr bwMode="auto">
          <a:xfrm>
            <a:off x="928253" y="2060848"/>
            <a:ext cx="3132348"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88000"/>
                    </a14:imgEffect>
                  </a14:imgLayer>
                </a14:imgProps>
              </a:ext>
              <a:ext uri="{28A0092B-C50C-407E-A947-70E740481C1C}">
                <a14:useLocalDpi xmlns:a14="http://schemas.microsoft.com/office/drawing/2010/main" val="0"/>
              </a:ext>
            </a:extLst>
          </a:blip>
          <a:srcRect/>
          <a:stretch>
            <a:fillRect/>
          </a:stretch>
        </p:blipFill>
        <p:spPr bwMode="auto">
          <a:xfrm>
            <a:off x="4320046" y="2060848"/>
            <a:ext cx="1260065" cy="51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17772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descr="data:image/jpeg;base64,/9j/4AAQSkZJRgABAQAAAQABAAD/2wCEAAkGBw8PDw8NDRAQDw8NDQ4NDQ4ODA8PDg4NFREWFhQRFhYYHCgiGRolHBcUITMhJSkrLi4wFx8zODMsNygtLisBCgoKDQ0OGBAQGCwkHiQsLDAsKywsLDcrLC0sLCwsLCwtLC8sLCwsLDAsLC8sLCwsLCwsLCwsLCwsLCwsLCwsLP/AABEIAMoA+QMBEQACEQEDEQH/xAAcAAEBAQADAQEBAAAAAAAAAAAAAgEFBgcEAwj/xABCEAACAgIAAwUGAgYIBAcAAAABAgADBBEFEiEGEzFBUQcUImFxgTKRI1JiobHRFUJDU4KyweEzcpOiJDREVMLS8f/EABoBAQEAAwEBAAAAAAAAAAAAAAABAgQFAwb/xAA0EQEAAgECBAMHAgYCAwAAAAAAAQIDBBESITFBBRNRYXGBobHR8JHhFBUiIzLBsvFCQ1L/2gAMAwEAAhEDEQA/APX5m12QjYUhCAhSAgICAgICAgICAgICAgICAgICAgIQgIVkIQN3AyFbCEKQNgNQGoDUKagNQGoDUBqA1AagNQGoDUBqA1AagNQGoDUBqEICBkBAQMhCBsKQEDYGwrQIG6gNQGoDUBqA1AagNQIqsVxtGDDZXasGGwdEbEsxMdYStotziV6kU1AagNQGoDUBqA1AQM1AyAgZCMgICEZA2FIGiBsK0QN1A2RSAgICAgcHx7tPj4m033t390hHwn9s/wBX+Pym3p9Hkzc+kev2aOq1+LBy629Pv6OgcX7SZOVsO/JWf7Kvapr5+bfednDpMWLpHP1l8/qNdmzcpnaPSPzm9H7L4/d4WMnhuoWH6v8AGf8ANOHqrcWa0+36cn0mipwaekez683KTXbRAQEBAQEBAQEIzUoyBkDIRkAYRkDYUgVCtEDRIqoGwpqA1AagNQOgdsO23KWxsFuo2tuQp8D5rWf/AJfl6zraPQb/ANeSPdH3+zj63XzG9MU++ft93QTcT1J2Sdkk9SZ19nDmu/OV44NjpWvjY61r9WOh/GS0xWJmey0xTa0Vju95RAoCjwUBR9ANCfJzO87vsojaNm6hTUBqA1AagNQGoDUBqBkIzUDIRkoyBMIGBkI2FaIFCFaJBQhWiFbA2AgIHQPaR2qNIOBjtqx13kuD1rQjpWPmR1PyI9enU8P0sW/uW6dvu5uv1M1jy69e7zHvZ2nF4X28J4ffl2inGQ2Oep8lRf1mPgBPPLlpirxWl6YtPfJbasPQ+D9mMXBK2Xt71lIQwCkrRU46jXqQfM/kJxNR4hfJvWvKPm7On8Ppj2tbnPyd6qcMoYeDAEfQzQb64CAgICAgICA1AkiBkIzUDJUSYGGEZAyEbCtEChCqEiqEKoQN1IrdQGoHH8e4muHi3ZT9RTWWCnpzOeiL92IH3nrhxzkvFI7sMl4pWbS/njKzXtse21iz2uzux82J2TPqa1isRWOkPn7b2mZl9nAOF252QmLR+J+rMfw11j8Tt8h+8kDznnmzVxUm9mWLBOS3DD1yuqnAq9ywxrX/AB7v7Syzz2fX+HgJ83mzXy24rO5ixVx14auT4bwbYD3+fUV+HT9r+U8Xq5S2+qkAMVQAdFHjr5AQOLzuMb0KCR6lkXqPlKPkXi14/r7+qL/KB9NXHWH40U/NSV/nA5DH4rS/Tm5D6P0/f4SD7dQN1AagNQM1AwiVGGBJhGGBJlRJhGQMhGwqhCqEgoQqgIVQEKqRSAgec+2rPKY2NjA67+9rG+aVKOh+7qftOp4XTe9rekfVpa221Ij1eP8ANO25mz1/2e4IweGNnMNX5x/Rk+K1AkVgf9z/AD2PScDxHNx5OCOkfV1dJj4Kb95Xzk+pJ+5Jmg2XZsniFlFSUlua/lHO3j3YPgPmdeciuFa0kkkkk9SSdkyonngOeB9fDcY3WBB+EdXPosDmeIHFoGjWrMR0Tz16knwEivz4dkVPoUu1D/3THnrb6A/6aMDmoUgICBhEqJIkRJlEmEYZUSYEwjIRsKoQqxIqhCqECxIybAQEDyL26E99g+nc5GvrzJv/AEnZ8K/xv8Gjrezy8t0nWaMQ957SAUpiYi9FoxkAHloAIP8AKfznyd7Ta02nu7W20RDOA4FguW26t1rrRruZkIU6Gx1Pz0ftMFh8l+QXZnbxdix+8qI54DngVUC7BF1tjobIA+5gdmturwaQqEPa/n+s36x/ZHkP95FdZtvZmLMSWY7JPiTKieeBznCu0BXVeQdr4CzxZf8Am9R8/H6yLu7MjhgGUhgfAgggwrYCBhgSYRJlRJhEkSokwJhGQjYVYhVCRViFWBIqhCq1CmoDUDy/27YROPh5I/srrKW+QsUMD+df751PC77WtX1j6f8AbU1dd6xLxsvrr6dZ2mhEPdO21w7+th4PiVsp+RZ58lPV15dy4s+sW5h4GhtfQr/vIyef88rE54DngOeA54H742PbbvukZ+Xx5VJ1A/FmIJBBBB0QehB9IH18NwLchuWsfCD8Tn8C/f1+Uiu88OwVorFabOurE+LMfEwy2fTqA1AkwMMMUmEQZRJhEGVEwjIGiBYhViRViFWJGShCrgICBwvbLgvv+Bk4g1z2V81JPQC9DzV/bmAB+RM9tPl8rJF/zZjevFWYfzA4IJVgVYEqysNFWHQgjyM+o3crbZ7Dk3NlcL4TmVguxp9ytCgsxur+HwHqUsP3E+Z1VODNaPb9XTpO9Il3/Brtt4ctdqMlzYprKuNNzhSqkj56B+813p2dA55WBzwM54HL5FWFj10e+Pett9Zt5agpCoT8OwR06fwM2MOlyZomatbUazDgmIvPOXytxbhSeC5lvyPdqP4gzYjw3NPWYalvGNNHSJn897vHZ1qzi12VVGpbQbBXz87aJ0CSfEkAGaWbH5d5rvvs6WDJ5mOL7bbvjzseprGt9yssdtbLc3KSBrfKCQZ5vT4OX4fcj1qawFA+EoBrkbzXXlCvpgICBJgSYRJhEGVEmEQZUQYRkChAsSKsQyWIVYkVYhWyK2FICB4T7Z+yhxsj+kqF/wDD5b/pwo6VZR8Sfk/j/wA3N6idzw/UcdfLt1jp7v2aWoxc+KHMewXjYK5PDXPVSMugE+KnSWgfIHuz/jM8fE8X+OSPdP8Apnprctnr05LadO7T9mXLNkYo5ubbWUjx35snr9Py9JWE1dLNuuh6EdCD4gysXJcAxhdbuwhaKFN+S5/CtS9SCfnr8t+kREzO0G8Rzno6p2i7QHLybcg9FZuWpT/VqHRR+XU/MmfUafDGLHFPzd8vqrTnyzf9Pc+3spwG/iFihVZccH9LeRpQvmFJ8W+X5zz1Oqphr7e0MtN4fbNbptHeXt1NSoq1oAqoqoijwVQNAflPmptMzMy+prWKxER0hcjJwecXpyqzSNnIB5696DEeJ+XTrv6ysZ6uckZEBCJMqJMCTDFBlRBhEmEQZUTAoQLEKsSMn6LIqxCrEMmyKQEBA+XifD6sqmzGyED1XIUsU+YPmD5EdCD5ECZUvalotXrCTETG0v584hw7J7NcVovPNZSthem0D/zOKfhsrPl3gUka9eU+Gp363pq8Mx3+k/ZqcPl337P6IxMlLq0uqYPXai2Vup2GRhtWH1Bnz9qzWZiW4/WQdK7d8ENj0WY1e7rrDU4XoH+EsGbyGgp6/wC0rC0Ok9uOKrhUDg+O4a1ytvErkPTm8VxwfQdCft6kTr+Hab/22+H3aGsy7R5cfF17sPxf3fiGMzANXZauParAEd3YQu+voeVv8M6Grx8eK0d+v6NTS/0ZIf0WBroJ8u7rYCBxXFzyXYl2ugtapvl3i6BhJcrCkBAwwiTKiTCIMIgyogysUGETAoQLEirEMliFWJFWIVUjIgICAgcZ2i4Fj8Qx3xMtOet+oI6PXYPCxD5MP5g7BInpiy2xW4qsbVi0bS672Bxsnhxfg2Ye8Svnt4blAEJdjE7ao/quhO+X0PTYWbGptXL/AHa/GPaleXJ3K+5K1ayxlREBZ3dgqqo8SSegE1IiZnaGW7zDtx7VKUVsfhTC20gq2Xr9FUPPu9/jb5/h+vhOppfDrTPFl5R6NXNqYjlXq8ce8sSzEszEszMSWZidkknxM7UcnOmJnnLmuxnDLM3PxqKgT+lS21h4V0IwLufTp0HzIHnPDU5Yx4rWn8l6Ycc2vD+jOJ49xHPjWclg/qt1rsHoQfA/Mf8A58u68+xwmbx7Mxiq5FVO2/Dyv1b56BJlTeYfZj8Q4hYNriogPgbbCP8At8YN5UvDsq6xHy7axXW62CqkHRYeGyf94Np7uckZEBAkyokwiTCIMrFBhEmVEGETA0QLEKsSKsQqxIyUIVcBAQEBAQMKg62AdHY2PA+sDwn23cfvszv6P2y4+NXU/d9Qttrrzd4fUAEAehDTueHYqxj8zvLV1Fp32dP7J9n7+J5PumMUVhW1zvYxCJUpUEnQJPVlGvnNvPnrhpxWeFMU3nZ6Zwv2KqCDmZrMOnwY1Ir+3O5b/KJzr+KT/wCFf1bEaavd6P2f7PYnD6zVh0rUG0Xbq1lhHmznqfP5DfTU52XNfLO953bFaxWNoXxzi9eJUbbOrHpWm9F39Pp6meSzOzi+znDbLHOfmD9K/WpGGu7XyOvL5Dy+phI9XZYUgICAgSYEmESYRBlRJhEGVEGEZA2BYhViRVCFWJFUIVW4U3AbgNwG4DcBuB07t/2Ao4sFtD+75Va8iXhOdXr3vksXY2Op0QdjZ8fCbem1dsPLrHowvSLOh8C9l3G8LJW/Fy8Shl2vfLZa5NZ8Qa2r03l0PTp49AZu5NdgyU2tWZ9n5Lzrims8pevcFw76a+XKyny7mPM9rVVUoP2URANL9ST18fDXKyWraf6a7Q94fczEAkDZA6Detn0mA4nH4KGu97yyLrx/w1/sMdfJUB8T+0fE9dCEcvuFNwG4DcBuA3AwmBJhEmGKDKJMIgyokwjIRsKsQqhIqhCrEgoQyVAQr8nyEU6Z0U+jOoP75lFLT0hjNojrLBl1f3lf/UX+cvl39J/Q46+o2VWCQbEBB0QbFBB9PGTgtPaTir6tTJrJ0roSfAB1JP2iaWjnMSRas922Xop0zqp9GdQf3xFbT0gm0R1krvRuiOrHx0rAnX2ia2jrBFonpLGyawdGxAR4guoI/fEUtPSJOKvqqu1W6qysB0JVgev2kmsx1hYmJ6LkUgfm16A8pdQx1pSwBO/DpMoraY3iGPFEctyy9F6M6qT4BmAJ/OIrM9IJtEdZbZaq9XZV34czAfxkiJnpCzMR1SuTWToWISfAB1JP75ZpaOsSnFX1T73V/eV/9RP5y+Xf/wCZ/Q46+sP1VwRsEEHwIIIMxmNuUru0yCTCIMqMMIgwiTKJhGQjYVQhVCQUIVQhVgyK2FbA8dF1fFOMZKPaKqQ136Usg/R1arXXN06nR+5n0lcltLpa8Mbzy5e/m419PGfPabTy+3J2anshhUA5vvTWph/+IcDuSpFY5+UlfDwmnbxLPk/t8O3Fy79+T3r4fhpPHvPLn27OqdkMKvib5NuVkCjlZW5uasGy2wszfi8hr94m/qtVbTxWuOu/2hrYdHXLM2vO37uxcQ4PRwnGt4nRkNc6VmrHJFRQW2Hu+cFR1IBY/YzTrq8mqvGG9do6z16Rz2bH8HTBE5KTz7dO/JxnY3gFXE6WvtyiLja6mtWre3lAHxPzbOydz31evvp7RSleW3w+Dxw6CmWOK0830dq8ZOCYxFF1jW57rUWblVkorBZ+Xl9SyAzz0+edZkiclY2rz+M9HpfTRp6TFJne30fXwXsEl+NRfbfaj3UpayLXXpeccwHUb3oiY5vFr0yWrWsTET7Up4ZjmsTMzv8AB3Hs9wVMGk01sz81jWM7gBixAHl8gJzNTqbai/FaO2zf0+CuGvDV82f2vwKLjjXXhbFIV/hYrWT5MwGh/p5zLHoc+SnHWvL6pfU4qW4Znn7nOA78Ou/DXnNRsPLMDM9/7QuB8VePdY30THHICPkXCn/FO/afI0G3eY/5c/o5XleZquOe3+v3fnx7iS5PHe6YjusVlFh8QKqEN1u/TqHEun3xaLl1n6zygzYoy6mJnpG3y5vk7NEcayr3y8num5Q6LzJztzMdIgb+qoHl6ieufNOjxVrirv8AnWfbLzpp41F5tkl2Hi3ZunhWPfxAXWO9VLpUHVABbaO6Vug8i+5qY9fk1V64prG0zG/ujn/p7fwWPDE3rM77Tt8eTrvBeCpdwzI4pdY9a0993SqqEWBFGtk+r7X7Tdza61c9cVY3323+P7NfHoKTjm9nY/ZBY705dpP6M3V1qvkLFQs5/J0/KaHi9om1I77T+fKW14fi4It6O/kzjugkwiTKMMIkwiTKJhGQjYVogUIVQkVQhVCBW5FcX2o4p7ng5eX50Y9jp87daQfdionrgx+ZkrX1lJnaHinYHsticQputzMz3bu7RVWotoVn0gZmIfy+ID7Gd7V6vJitEUrv+rUx4a2jeXau09GLwjgWRj4V/f8AvuWlTW89btzMAXU8nQDu6yPvNPBfJqNTW9422j8+cvW1YpjmIcN2T7D4GXh05WXn9xbdzsaluxhyIHIXYbrsgA/ee+o12XHkmtK7xHvYVwVmN5eitwfhn9HU8MuurbGVF7tzlV1u7K5JsDKQN83NvXTxE5nnZvOnLEc/c9+CvDw9nlPtD7PYHDhRZhZhva2xwa2tpsatFG+cMmtdSB1Hn49J2NHqcubeL12/VrZMNY/xfl2hyLMi/hHDciw7qxMOq97X01b5BFj8zN+rW1Y6/qxh2pXJkrHWZ2+HT57revFNay93q4pi/CiZGOfBERcisk+QUAGfPzS/WYlt7w+3cwHkPaX2XZ1+fddjX0DGybnuZrWcW087czjlC/Fok66jfTevGdnD4lSmOK2id4hrW08TO70nieUvD+H22gkrg4bFObqzGuvSA/MkD85zKVnLliPWfq2OkPLvY3lUUJn8Qyrq1KItaiy1RYwUGywgE7O/g+4M6viXFeaY6x+dIa+CsRvZ+PsmWvJyeIZ2cUWt6moc2uEre3KZmsUMSOvKrfZpl4haaUpjp+bdDFXnNpX247H8JxcS7LxMwl6+QJje8UXq5Z1XlGvi8yd7OtGNLrM97xS9fjzj9kvhpEbw6zl8Vtr4JRS9jFcviF99aliwXHorWvQ34A2Meg/UmzWtZ1M2iOkRHxnn9GM1ny4h23B9mPEnorrfPWqmxFdsfmyHRC3xkd3sKSCfzmpbxLDFpmKbz68vqyjBO20zyen9m+C1cPxq8Skkqm2Z2/FZYx2zn+XkABOVnzWzXm9mxWsVjaHIkzyVhgSYRhgSZUSYRkDIRsK0QKEKoSK2BoMKrcD4uM8MqzMe3EyAWqvTkcA6YdQQwPkQQCPpM8d7Y7RavWCY3eeN7EsA/wDqsv79wT/km/8AzTL6R8/ux4IcynsxwBw/+jGe8p70cwXhkW4X8vJv8PKRy9NEfv6zx/jsvm+Zy6bLwxts4U+xLA/91l/lR/8ASe380y+kfP7pwQ+7ivslwsj3cNkZCLi4tWJWqCnXIhZix2v4izMT9ZhTxDJTfaI5zus1iU8K9jvDKLVtsfIyQhDCq1qxSxHhzBVBYfLej57lv4lmtG0bQnBD7u1fsyweI5DZj2X022Kot7lqyjlVChuVlOjoAdPSYYddkxV4Y2mCaxPN8nAfZJg4eVRmLfkWtj2C1EsFPIXA+EnSg9Do/aZZfEcuSk1mI5kViHoW5oMjcD5eK8PqyqLcW8Fqr62rsAOjynzB8j5/aZUvNLRavWB50fYngb371ma9N4+/z5J0P5pl9I+f3YcEOX4n7McG7EowK3ux6Me1727soz33soXvLGZTsgAga0OvyE8qa7LW83naZn5e5lwxts4mj2KcOVgWyMtwCCVDUpzD0JCb19J6z4pmntHz+6cEOY417M8HKtxXL21U4dNVFWLXydz3SOWIPMCTzbOzvrPHHrslItHee/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http://www.eesc.usp.br/portaleesc/images/novo_logo_eesc/logo_eesc_padra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634" y="5537827"/>
            <a:ext cx="1039662" cy="109623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www.imagens.usp.br/wp-content/uploads/US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5" y="5861812"/>
            <a:ext cx="1332187" cy="74935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662338" y="548680"/>
            <a:ext cx="7941291" cy="4062651"/>
          </a:xfrm>
          <a:prstGeom prst="rect">
            <a:avLst/>
          </a:prstGeom>
        </p:spPr>
        <p:txBody>
          <a:bodyPr wrap="square">
            <a:spAutoFit/>
          </a:bodyPr>
          <a:lstStyle/>
          <a:p>
            <a:r>
              <a:rPr lang="pt-BR" dirty="0">
                <a:solidFill>
                  <a:schemeClr val="bg2"/>
                </a:solidFill>
                <a:latin typeface="Arial" pitchFamily="34" charset="0"/>
                <a:cs typeface="Arial" pitchFamily="34" charset="0"/>
              </a:rPr>
              <a:t> </a:t>
            </a:r>
            <a:endParaRPr lang="es-ES" sz="2000" dirty="0">
              <a:solidFill>
                <a:schemeClr val="bg2"/>
              </a:solidFill>
              <a:latin typeface="Arial" pitchFamily="34" charset="0"/>
              <a:cs typeface="Arial" pitchFamily="34" charset="0"/>
            </a:endParaRPr>
          </a:p>
          <a:p>
            <a:pPr lvl="0"/>
            <a:r>
              <a:rPr lang="pt-BR" sz="2000" dirty="0" smtClean="0">
                <a:solidFill>
                  <a:schemeClr val="bg2"/>
                </a:solidFill>
                <a:latin typeface="Arial" pitchFamily="34" charset="0"/>
                <a:cs typeface="Arial" pitchFamily="34" charset="0"/>
              </a:rPr>
              <a:t>2) Uma </a:t>
            </a:r>
            <a:r>
              <a:rPr lang="pt-BR" sz="2000" dirty="0">
                <a:solidFill>
                  <a:schemeClr val="bg2"/>
                </a:solidFill>
                <a:latin typeface="Arial" pitchFamily="34" charset="0"/>
                <a:cs typeface="Arial" pitchFamily="34" charset="0"/>
              </a:rPr>
              <a:t>peça grande de uma turbina geradora de energia opera próxima a temperatura ambiente e é fabricada de aço ASTM A470-8. Uma trinca superficial foi encontrada e tem geometria de uma </a:t>
            </a:r>
            <a:r>
              <a:rPr lang="pt-BR" sz="2000" dirty="0" err="1">
                <a:solidFill>
                  <a:schemeClr val="bg2"/>
                </a:solidFill>
                <a:latin typeface="Arial" pitchFamily="34" charset="0"/>
                <a:cs typeface="Arial" pitchFamily="34" charset="0"/>
              </a:rPr>
              <a:t>semi-elipse</a:t>
            </a:r>
            <a:r>
              <a:rPr lang="pt-BR" sz="2000" dirty="0">
                <a:solidFill>
                  <a:schemeClr val="bg2"/>
                </a:solidFill>
                <a:latin typeface="Arial" pitchFamily="34" charset="0"/>
                <a:cs typeface="Arial" pitchFamily="34" charset="0"/>
              </a:rPr>
              <a:t> com comprimento superficial </a:t>
            </a:r>
            <a:r>
              <a:rPr lang="pt-BR" sz="2000" dirty="0" smtClean="0">
                <a:solidFill>
                  <a:schemeClr val="bg2"/>
                </a:solidFill>
                <a:latin typeface="Arial" pitchFamily="34" charset="0"/>
                <a:cs typeface="Arial" pitchFamily="34" charset="0"/>
              </a:rPr>
              <a:t>2c=50 </a:t>
            </a:r>
            <a:r>
              <a:rPr lang="pt-BR" sz="2000" dirty="0">
                <a:solidFill>
                  <a:schemeClr val="bg2"/>
                </a:solidFill>
                <a:latin typeface="Arial" pitchFamily="34" charset="0"/>
                <a:cs typeface="Arial" pitchFamily="34" charset="0"/>
              </a:rPr>
              <a:t>mm e profundidade a = </a:t>
            </a:r>
            <a:r>
              <a:rPr lang="pt-BR" sz="2000" dirty="0" smtClean="0">
                <a:solidFill>
                  <a:schemeClr val="bg2"/>
                </a:solidFill>
                <a:latin typeface="Arial" pitchFamily="34" charset="0"/>
                <a:cs typeface="Arial" pitchFamily="34" charset="0"/>
              </a:rPr>
              <a:t>15 </a:t>
            </a:r>
            <a:r>
              <a:rPr lang="pt-BR" sz="2000" dirty="0" err="1">
                <a:solidFill>
                  <a:schemeClr val="bg2"/>
                </a:solidFill>
                <a:latin typeface="Arial" pitchFamily="34" charset="0"/>
                <a:cs typeface="Arial" pitchFamily="34" charset="0"/>
              </a:rPr>
              <a:t>mm.</a:t>
            </a:r>
            <a:r>
              <a:rPr lang="pt-BR" sz="2000" dirty="0">
                <a:solidFill>
                  <a:schemeClr val="bg2"/>
                </a:solidFill>
                <a:latin typeface="Arial" pitchFamily="34" charset="0"/>
                <a:cs typeface="Arial" pitchFamily="34" charset="0"/>
              </a:rPr>
              <a:t> A tensão normal ao plano da trinca é de </a:t>
            </a:r>
            <a:r>
              <a:rPr lang="pt-BR" sz="2000" dirty="0" smtClean="0">
                <a:solidFill>
                  <a:schemeClr val="bg2"/>
                </a:solidFill>
                <a:latin typeface="Arial" pitchFamily="34" charset="0"/>
                <a:cs typeface="Arial" pitchFamily="34" charset="0"/>
              </a:rPr>
              <a:t>250 </a:t>
            </a:r>
            <a:r>
              <a:rPr lang="pt-BR" sz="2000" dirty="0">
                <a:solidFill>
                  <a:schemeClr val="bg2"/>
                </a:solidFill>
                <a:latin typeface="Arial" pitchFamily="34" charset="0"/>
                <a:cs typeface="Arial" pitchFamily="34" charset="0"/>
              </a:rPr>
              <a:t>MPa e a largura e espessura da peça são largas quando comparadas com o tamanho da trinca. </a:t>
            </a:r>
            <a:endParaRPr lang="es-ES" sz="2000" dirty="0">
              <a:solidFill>
                <a:schemeClr val="bg2"/>
              </a:solidFill>
              <a:latin typeface="Arial" pitchFamily="34" charset="0"/>
              <a:cs typeface="Arial" pitchFamily="34" charset="0"/>
            </a:endParaRPr>
          </a:p>
          <a:p>
            <a:pPr lvl="0"/>
            <a:r>
              <a:rPr lang="pt-BR" sz="2000" dirty="0" smtClean="0">
                <a:solidFill>
                  <a:schemeClr val="bg2"/>
                </a:solidFill>
                <a:latin typeface="Arial" pitchFamily="34" charset="0"/>
                <a:cs typeface="Arial" pitchFamily="34" charset="0"/>
              </a:rPr>
              <a:t>a) Qual </a:t>
            </a:r>
            <a:r>
              <a:rPr lang="pt-BR" sz="2000" dirty="0">
                <a:solidFill>
                  <a:schemeClr val="bg2"/>
                </a:solidFill>
                <a:latin typeface="Arial" pitchFamily="34" charset="0"/>
                <a:cs typeface="Arial" pitchFamily="34" charset="0"/>
              </a:rPr>
              <a:t>é o fator de segurança contra fratura frágil? </a:t>
            </a:r>
            <a:endParaRPr lang="es-ES" sz="2000" dirty="0">
              <a:solidFill>
                <a:schemeClr val="bg2"/>
              </a:solidFill>
              <a:latin typeface="Arial" pitchFamily="34" charset="0"/>
              <a:cs typeface="Arial" pitchFamily="34" charset="0"/>
            </a:endParaRPr>
          </a:p>
          <a:p>
            <a:pPr lvl="0"/>
            <a:endParaRPr lang="pt-BR" sz="2000" dirty="0" smtClean="0">
              <a:solidFill>
                <a:schemeClr val="bg2"/>
              </a:solidFill>
              <a:latin typeface="Arial" pitchFamily="34" charset="0"/>
              <a:cs typeface="Arial" pitchFamily="34" charset="0"/>
            </a:endParaRPr>
          </a:p>
          <a:p>
            <a:pPr lvl="0"/>
            <a:r>
              <a:rPr lang="pt-BR" sz="2000" dirty="0" smtClean="0">
                <a:solidFill>
                  <a:schemeClr val="bg2"/>
                </a:solidFill>
                <a:latin typeface="Arial" pitchFamily="34" charset="0"/>
                <a:cs typeface="Arial" pitchFamily="34" charset="0"/>
              </a:rPr>
              <a:t>b) Deve </a:t>
            </a:r>
            <a:r>
              <a:rPr lang="pt-BR" sz="2000" dirty="0">
                <a:solidFill>
                  <a:schemeClr val="bg2"/>
                </a:solidFill>
                <a:latin typeface="Arial" pitchFamily="34" charset="0"/>
                <a:cs typeface="Arial" pitchFamily="34" charset="0"/>
              </a:rPr>
              <a:t>a planta de energia </a:t>
            </a:r>
            <a:r>
              <a:rPr lang="pt-BR" sz="2000" dirty="0" smtClean="0">
                <a:solidFill>
                  <a:schemeClr val="bg2"/>
                </a:solidFill>
                <a:latin typeface="Arial" pitchFamily="34" charset="0"/>
                <a:cs typeface="Arial" pitchFamily="34" charset="0"/>
              </a:rPr>
              <a:t>continuar operando </a:t>
            </a:r>
            <a:r>
              <a:rPr lang="pt-BR" sz="2000" dirty="0">
                <a:solidFill>
                  <a:schemeClr val="bg2"/>
                </a:solidFill>
                <a:latin typeface="Arial" pitchFamily="34" charset="0"/>
                <a:cs typeface="Arial" pitchFamily="34" charset="0"/>
              </a:rPr>
              <a:t>se a falha desta peça é </a:t>
            </a:r>
            <a:r>
              <a:rPr lang="pt-BR" sz="2000" dirty="0" smtClean="0">
                <a:solidFill>
                  <a:schemeClr val="bg2"/>
                </a:solidFill>
                <a:latin typeface="Arial" pitchFamily="34" charset="0"/>
                <a:cs typeface="Arial" pitchFamily="34" charset="0"/>
              </a:rPr>
              <a:t>provável, e poderia </a:t>
            </a:r>
            <a:r>
              <a:rPr lang="pt-BR" sz="2000" dirty="0">
                <a:solidFill>
                  <a:schemeClr val="bg2"/>
                </a:solidFill>
                <a:latin typeface="Arial" pitchFamily="34" charset="0"/>
                <a:cs typeface="Arial" pitchFamily="34" charset="0"/>
              </a:rPr>
              <a:t>causar enormes danos materiais e humanos </a:t>
            </a:r>
            <a:r>
              <a:rPr lang="pt-BR" sz="2000" dirty="0" smtClean="0">
                <a:solidFill>
                  <a:schemeClr val="bg2"/>
                </a:solidFill>
                <a:latin typeface="Arial" pitchFamily="34" charset="0"/>
                <a:cs typeface="Arial" pitchFamily="34" charset="0"/>
              </a:rPr>
              <a:t>na </a:t>
            </a:r>
            <a:r>
              <a:rPr lang="pt-BR" sz="2000" dirty="0">
                <a:solidFill>
                  <a:schemeClr val="bg2"/>
                </a:solidFill>
                <a:latin typeface="Arial" pitchFamily="34" charset="0"/>
                <a:cs typeface="Arial" pitchFamily="34" charset="0"/>
              </a:rPr>
              <a:t>unidade de geração de energia?</a:t>
            </a:r>
            <a:endParaRPr lang="es-ES" sz="2000" dirty="0">
              <a:solidFill>
                <a:schemeClr val="bg2"/>
              </a:solidFill>
              <a:latin typeface="Arial" pitchFamily="34" charset="0"/>
              <a:cs typeface="Arial" pitchFamily="34" charset="0"/>
            </a:endParaRPr>
          </a:p>
        </p:txBody>
      </p:sp>
    </p:spTree>
    <p:extLst>
      <p:ext uri="{BB962C8B-B14F-4D97-AF65-F5344CB8AC3E}">
        <p14:creationId xmlns:p14="http://schemas.microsoft.com/office/powerpoint/2010/main" val="1549983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descr="data:image/jpeg;base64,/9j/4AAQSkZJRgABAQAAAQABAAD/2wCEAAkGBw8PDw8NDRAQDw8NDQ4NDQ4ODA8PDg4NFREWFhQRFhYYHCgiGRolHBcUITMhJSkrLi4wFx8zODMsNygtLisBCgoKDQ0OGBAQGCwkHiQsLDAsKywsLDcrLC0sLCwsLCwtLC8sLCwsLDAsLC8sLCwsLCwsLCwsLCwsLCwsLCwsLP/AABEIAMoA+QMBEQACEQEDEQH/xAAcAAEBAQADAQEBAAAAAAAAAAAAAgEFBgcEAwj/xABCEAACAgIAAwUGAgYIBAcAAAABAgADBBEFEiEGEzFBUQcUImFxgTKRI1JiobHRFUJDU4KyweEzcpOiJDREVMLS8f/EABoBAQEAAwEBAAAAAAAAAAAAAAABAgQFAwb/xAA0EQEAAgECBAMHAgYCAwAAAAAAAQIDBBESITFBBRNRYXGBobHR8JHhFBUiIzLBsvFCQ1L/2gAMAwEAAhEDEQA/APX5m12QjYUhCAhSAgICAgICAgICAgICAgICAgICAgIQgIVkIQN3AyFbCEKQNgNQGoDUKagNQGoDUBqA1AagNQGoDUBqA1AagNQGoDUBqEICBkBAQMhCBsKQEDYGwrQIG6gNQGoDUBqA1AagNQIqsVxtGDDZXasGGwdEbEsxMdYStotziV6kU1AagNQGoDUBqA1AQM1AyAgZCMgICEZA2FIGiBsK0QN1A2RSAgICAgcHx7tPj4m033t390hHwn9s/wBX+Pym3p9Hkzc+kev2aOq1+LBy629Pv6OgcX7SZOVsO/JWf7Kvapr5+bfednDpMWLpHP1l8/qNdmzcpnaPSPzm9H7L4/d4WMnhuoWH6v8AGf8ANOHqrcWa0+36cn0mipwaekez683KTXbRAQEBAQEBAQEIzUoyBkDIRkAYRkDYUgVCtEDRIqoGwpqA1AagNQOgdsO23KWxsFuo2tuQp8D5rWf/AJfl6zraPQb/ANeSPdH3+zj63XzG9MU++ft93QTcT1J2Sdkk9SZ19nDmu/OV44NjpWvjY61r9WOh/GS0xWJmey0xTa0Vju95RAoCjwUBR9ANCfJzO87vsojaNm6hTUBqA1AagNQGoDUBqBkIzUDIRkoyBMIGBkI2FaIFCFaJBQhWiFbA2AgIHQPaR2qNIOBjtqx13kuD1rQjpWPmR1PyI9enU8P0sW/uW6dvu5uv1M1jy69e7zHvZ2nF4X28J4ffl2inGQ2Oep8lRf1mPgBPPLlpirxWl6YtPfJbasPQ+D9mMXBK2Xt71lIQwCkrRU46jXqQfM/kJxNR4hfJvWvKPm7On8Ppj2tbnPyd6qcMoYeDAEfQzQb64CAgICAgICA1AkiBkIzUDJUSYGGEZAyEbCtEChCqEiqEKoQN1IrdQGoHH8e4muHi3ZT9RTWWCnpzOeiL92IH3nrhxzkvFI7sMl4pWbS/njKzXtse21iz2uzux82J2TPqa1isRWOkPn7b2mZl9nAOF252QmLR+J+rMfw11j8Tt8h+8kDznnmzVxUm9mWLBOS3DD1yuqnAq9ywxrX/AB7v7Syzz2fX+HgJ83mzXy24rO5ixVx14auT4bwbYD3+fUV+HT9r+U8Xq5S2+qkAMVQAdFHjr5AQOLzuMb0KCR6lkXqPlKPkXi14/r7+qL/KB9NXHWH40U/NSV/nA5DH4rS/Tm5D6P0/f4SD7dQN1AagNQM1AwiVGGBJhGGBJlRJhGQMhGwqhCqEgoQqgIVQEKqRSAgec+2rPKY2NjA67+9rG+aVKOh+7qftOp4XTe9rekfVpa221Ij1eP8ANO25mz1/2e4IweGNnMNX5x/Rk+K1AkVgf9z/AD2PScDxHNx5OCOkfV1dJj4Kb95Xzk+pJ+5Jmg2XZsniFlFSUlua/lHO3j3YPgPmdeciuFa0kkkkk9SSdkyonngOeB9fDcY3WBB+EdXPosDmeIHFoGjWrMR0Tz16knwEivz4dkVPoUu1D/3THnrb6A/6aMDmoUgICBhEqJIkRJlEmEYZUSYEwjIRsKoQqxIqhCqECxIybAQEDyL26E99g+nc5GvrzJv/AEnZ8K/xv8Gjrezy8t0nWaMQ957SAUpiYi9FoxkAHloAIP8AKfznyd7Ta02nu7W20RDOA4FguW26t1rrRruZkIU6Gx1Pz0ftMFh8l+QXZnbxdix+8qI54DngVUC7BF1tjobIA+5gdmturwaQqEPa/n+s36x/ZHkP95FdZtvZmLMSWY7JPiTKieeBznCu0BXVeQdr4CzxZf8Am9R8/H6yLu7MjhgGUhgfAgggwrYCBhgSYRJlRJhEkSokwJhGQjYVYhVCRViFWBIqhCq1CmoDUDy/27YROPh5I/srrKW+QsUMD+df751PC77WtX1j6f8AbU1dd6xLxsvrr6dZ2mhEPdO21w7+th4PiVsp+RZ58lPV15dy4s+sW5h4GhtfQr/vIyef88rE54DngOeA54H742PbbvukZ+Xx5VJ1A/FmIJBBBB0QehB9IH18NwLchuWsfCD8Tn8C/f1+Uiu88OwVorFabOurE+LMfEwy2fTqA1AkwMMMUmEQZRJhEGVEwjIGiBYhViRViFWJGShCrgICBwvbLgvv+Bk4g1z2V81JPQC9DzV/bmAB+RM9tPl8rJF/zZjevFWYfzA4IJVgVYEqysNFWHQgjyM+o3crbZ7Dk3NlcL4TmVguxp9ytCgsxur+HwHqUsP3E+Z1VODNaPb9XTpO9Il3/Brtt4ctdqMlzYprKuNNzhSqkj56B+813p2dA55WBzwM54HL5FWFj10e+Pett9Zt5agpCoT8OwR06fwM2MOlyZomatbUazDgmIvPOXytxbhSeC5lvyPdqP4gzYjw3NPWYalvGNNHSJn897vHZ1qzi12VVGpbQbBXz87aJ0CSfEkAGaWbH5d5rvvs6WDJ5mOL7bbvjzseprGt9yssdtbLc3KSBrfKCQZ5vT4OX4fcj1qawFA+EoBrkbzXXlCvpgICBJgSYRJhEGVEmEQZUQYRkChAsSKsQyWIVYkVYhWyK2FICB4T7Z+yhxsj+kqF/wDD5b/pwo6VZR8Sfk/j/wA3N6idzw/UcdfLt1jp7v2aWoxc+KHMewXjYK5PDXPVSMugE+KnSWgfIHuz/jM8fE8X+OSPdP8Apnprctnr05LadO7T9mXLNkYo5ubbWUjx35snr9Py9JWE1dLNuuh6EdCD4gysXJcAxhdbuwhaKFN+S5/CtS9SCfnr8t+kREzO0G8Rzno6p2i7QHLybcg9FZuWpT/VqHRR+XU/MmfUafDGLHFPzd8vqrTnyzf9Pc+3spwG/iFihVZccH9LeRpQvmFJ8W+X5zz1Oqphr7e0MtN4fbNbptHeXt1NSoq1oAqoqoijwVQNAflPmptMzMy+prWKxER0hcjJwecXpyqzSNnIB5696DEeJ+XTrv6ysZ6uckZEBCJMqJMCTDFBlRBhEmEQZUTAoQLEKsSMn6LIqxCrEMmyKQEBA+XifD6sqmzGyED1XIUsU+YPmD5EdCD5ECZUvalotXrCTETG0v584hw7J7NcVovPNZSthem0D/zOKfhsrPl3gUka9eU+Gp363pq8Mx3+k/ZqcPl337P6IxMlLq0uqYPXai2Vup2GRhtWH1Bnz9qzWZiW4/WQdK7d8ENj0WY1e7rrDU4XoH+EsGbyGgp6/wC0rC0Ok9uOKrhUDg+O4a1ytvErkPTm8VxwfQdCft6kTr+Hab/22+H3aGsy7R5cfF17sPxf3fiGMzANXZauParAEd3YQu+voeVv8M6Grx8eK0d+v6NTS/0ZIf0WBroJ8u7rYCBxXFzyXYl2ugtapvl3i6BhJcrCkBAwwiTKiTCIMIgyogysUGETAoQLEirEMliFWJFWIVUjIgICAgcZ2i4Fj8Qx3xMtOet+oI6PXYPCxD5MP5g7BInpiy2xW4qsbVi0bS672Bxsnhxfg2Ye8Svnt4blAEJdjE7ao/quhO+X0PTYWbGptXL/AHa/GPaleXJ3K+5K1ayxlREBZ3dgqqo8SSegE1IiZnaGW7zDtx7VKUVsfhTC20gq2Xr9FUPPu9/jb5/h+vhOppfDrTPFl5R6NXNqYjlXq8ce8sSzEszEszMSWZidkknxM7UcnOmJnnLmuxnDLM3PxqKgT+lS21h4V0IwLufTp0HzIHnPDU5Yx4rWn8l6Ycc2vD+jOJ49xHPjWclg/qt1rsHoQfA/Mf8A58u68+xwmbx7Mxiq5FVO2/Dyv1b56BJlTeYfZj8Q4hYNriogPgbbCP8At8YN5UvDsq6xHy7axXW62CqkHRYeGyf94Np7uckZEBAkyokwiTCIMrFBhEmVEGETA0QLEKsSKsQqxIyUIVcBAQEBAQMKg62AdHY2PA+sDwn23cfvszv6P2y4+NXU/d9Qttrrzd4fUAEAehDTueHYqxj8zvLV1Fp32dP7J9n7+J5PumMUVhW1zvYxCJUpUEnQJPVlGvnNvPnrhpxWeFMU3nZ6Zwv2KqCDmZrMOnwY1Ir+3O5b/KJzr+KT/wCFf1bEaavd6P2f7PYnD6zVh0rUG0Xbq1lhHmznqfP5DfTU52XNfLO953bFaxWNoXxzi9eJUbbOrHpWm9F39Pp6meSzOzi+znDbLHOfmD9K/WpGGu7XyOvL5Dy+phI9XZYUgICAgSYEmESYRBlRJhEGVEGEZA2BYhViRVCFWJFUIVW4U3AbgNwG4DcBuB07t/2Ao4sFtD+75Va8iXhOdXr3vksXY2Op0QdjZ8fCbem1dsPLrHowvSLOh8C9l3G8LJW/Fy8Shl2vfLZa5NZ8Qa2r03l0PTp49AZu5NdgyU2tWZ9n5Lzrims8pevcFw76a+XKyny7mPM9rVVUoP2URANL9ST18fDXKyWraf6a7Q94fczEAkDZA6Detn0mA4nH4KGu97yyLrx/w1/sMdfJUB8T+0fE9dCEcvuFNwG4DcBuA3AwmBJhEmGKDKJMIgyokwjIRsKsQqhIqhCrEgoQyVAQr8nyEU6Z0U+jOoP75lFLT0hjNojrLBl1f3lf/UX+cvl39J/Q46+o2VWCQbEBB0QbFBB9PGTgtPaTir6tTJrJ0roSfAB1JP2iaWjnMSRas922Xop0zqp9GdQf3xFbT0gm0R1krvRuiOrHx0rAnX2ia2jrBFonpLGyawdGxAR4guoI/fEUtPSJOKvqqu1W6qysB0JVgev2kmsx1hYmJ6LkUgfm16A8pdQx1pSwBO/DpMoraY3iGPFEctyy9F6M6qT4BmAJ/OIrM9IJtEdZbZaq9XZV34czAfxkiJnpCzMR1SuTWToWISfAB1JP75ZpaOsSnFX1T73V/eV/9RP5y+Xf/wCZ/Q46+sP1VwRsEEHwIIIMxmNuUru0yCTCIMqMMIgwiTKJhGQjYVQhVCQUIVQhVgyK2FbA8dF1fFOMZKPaKqQ136Usg/R1arXXN06nR+5n0lcltLpa8Mbzy5e/m419PGfPabTy+3J2anshhUA5vvTWph/+IcDuSpFY5+UlfDwmnbxLPk/t8O3Fy79+T3r4fhpPHvPLn27OqdkMKvib5NuVkCjlZW5uasGy2wszfi8hr94m/qtVbTxWuOu/2hrYdHXLM2vO37uxcQ4PRwnGt4nRkNc6VmrHJFRQW2Hu+cFR1IBY/YzTrq8mqvGG9do6z16Rz2bH8HTBE5KTz7dO/JxnY3gFXE6WvtyiLja6mtWre3lAHxPzbOydz31evvp7RSleW3w+Dxw6CmWOK0830dq8ZOCYxFF1jW57rUWblVkorBZ+Xl9SyAzz0+edZkiclY2rz+M9HpfTRp6TFJne30fXwXsEl+NRfbfaj3UpayLXXpeccwHUb3oiY5vFr0yWrWsTET7Up4ZjmsTMzv8AB3Hs9wVMGk01sz81jWM7gBixAHl8gJzNTqbai/FaO2zf0+CuGvDV82f2vwKLjjXXhbFIV/hYrWT5MwGh/p5zLHoc+SnHWvL6pfU4qW4Znn7nOA78Ou/DXnNRsPLMDM9/7QuB8VePdY30THHICPkXCn/FO/afI0G3eY/5c/o5XleZquOe3+v3fnx7iS5PHe6YjusVlFh8QKqEN1u/TqHEun3xaLl1n6zygzYoy6mJnpG3y5vk7NEcayr3y8num5Q6LzJztzMdIgb+qoHl6ieufNOjxVrirv8AnWfbLzpp41F5tkl2Hi3ZunhWPfxAXWO9VLpUHVABbaO6Vug8i+5qY9fk1V64prG0zG/ujn/p7fwWPDE3rM77Tt8eTrvBeCpdwzI4pdY9a0993SqqEWBFGtk+r7X7Tdza61c9cVY3323+P7NfHoKTjm9nY/ZBY705dpP6M3V1qvkLFQs5/J0/KaHi9om1I77T+fKW14fi4It6O/kzjugkwiTKMMIkwiTKJhGQjYVogUIVQkVQhVCBW5FcX2o4p7ng5eX50Y9jp87daQfdionrgx+ZkrX1lJnaHinYHsticQputzMz3bu7RVWotoVn0gZmIfy+ID7Gd7V6vJitEUrv+rUx4a2jeXau09GLwjgWRj4V/f8AvuWlTW89btzMAXU8nQDu6yPvNPBfJqNTW9422j8+cvW1YpjmIcN2T7D4GXh05WXn9xbdzsaluxhyIHIXYbrsgA/ee+o12XHkmtK7xHvYVwVmN5eitwfhn9HU8MuurbGVF7tzlV1u7K5JsDKQN83NvXTxE5nnZvOnLEc/c9+CvDw9nlPtD7PYHDhRZhZhva2xwa2tpsatFG+cMmtdSB1Hn49J2NHqcubeL12/VrZMNY/xfl2hyLMi/hHDciw7qxMOq97X01b5BFj8zN+rW1Y6/qxh2pXJkrHWZ2+HT57revFNay93q4pi/CiZGOfBERcisk+QUAGfPzS/WYlt7w+3cwHkPaX2XZ1+fddjX0DGybnuZrWcW087czjlC/Fok66jfTevGdnD4lSmOK2id4hrW08TO70nieUvD+H22gkrg4bFObqzGuvSA/MkD85zKVnLliPWfq2OkPLvY3lUUJn8Qyrq1KItaiy1RYwUGywgE7O/g+4M6viXFeaY6x+dIa+CsRvZ+PsmWvJyeIZ2cUWt6moc2uEre3KZmsUMSOvKrfZpl4haaUpjp+bdDFXnNpX247H8JxcS7LxMwl6+QJje8UXq5Z1XlGvi8yd7OtGNLrM97xS9fjzj9kvhpEbw6zl8Vtr4JRS9jFcviF99aliwXHorWvQ34A2Meg/UmzWtZ1M2iOkRHxnn9GM1ny4h23B9mPEnorrfPWqmxFdsfmyHRC3xkd3sKSCfzmpbxLDFpmKbz68vqyjBO20zyen9m+C1cPxq8Skkqm2Z2/FZYx2zn+XkABOVnzWzXm9mxWsVjaHIkzyVhgSYRhgSZUSYRkDIRsK0QKEKoSK2BoMKrcD4uM8MqzMe3EyAWqvTkcA6YdQQwPkQQCPpM8d7Y7RavWCY3eeN7EsA/wDqsv79wT/km/8AzTL6R8/ux4IcynsxwBw/+jGe8p70cwXhkW4X8vJv8PKRy9NEfv6zx/jsvm+Zy6bLwxts4U+xLA/91l/lR/8ASe380y+kfP7pwQ+7ivslwsj3cNkZCLi4tWJWqCnXIhZix2v4izMT9ZhTxDJTfaI5zus1iU8K9jvDKLVtsfIyQhDCq1qxSxHhzBVBYfLej57lv4lmtG0bQnBD7u1fsyweI5DZj2X022Kot7lqyjlVChuVlOjoAdPSYYddkxV4Y2mCaxPN8nAfZJg4eVRmLfkWtj2C1EsFPIXA+EnSg9Do/aZZfEcuSk1mI5kViHoW5oMjcD5eK8PqyqLcW8Fqr62rsAOjynzB8j5/aZUvNLRavWB50fYngb371ma9N4+/z5J0P5pl9I+f3YcEOX4n7McG7EowK3ux6Me1727soz33soXvLGZTsgAga0OvyE8qa7LW83naZn5e5lwxts4mj2KcOVgWyMtwCCVDUpzD0JCb19J6z4pmntHz+6cEOY417M8HKtxXL21U4dNVFWLXydz3SOWIPMCTzbOzvrPHHrslItHee/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http://www.eesc.usp.br/portaleesc/images/novo_logo_eesc/logo_eesc_padra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634" y="5537827"/>
            <a:ext cx="1039662" cy="109623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www.imagens.usp.br/wp-content/uploads/US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5" y="5861812"/>
            <a:ext cx="1332187" cy="74935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662338" y="548680"/>
            <a:ext cx="7941291" cy="1323439"/>
          </a:xfrm>
          <a:prstGeom prst="rect">
            <a:avLst/>
          </a:prstGeom>
        </p:spPr>
        <p:txBody>
          <a:bodyPr wrap="square">
            <a:spAutoFit/>
          </a:bodyPr>
          <a:lstStyle/>
          <a:p>
            <a:r>
              <a:rPr lang="pt-BR" sz="2000" dirty="0" smtClean="0">
                <a:solidFill>
                  <a:schemeClr val="bg2"/>
                </a:solidFill>
                <a:latin typeface="Arial" pitchFamily="34" charset="0"/>
                <a:cs typeface="Arial" pitchFamily="34" charset="0"/>
              </a:rPr>
              <a:t>ASTM </a:t>
            </a:r>
            <a:r>
              <a:rPr lang="pt-BR" sz="2000" dirty="0">
                <a:solidFill>
                  <a:schemeClr val="bg2"/>
                </a:solidFill>
                <a:latin typeface="Arial" pitchFamily="34" charset="0"/>
                <a:cs typeface="Arial" pitchFamily="34" charset="0"/>
              </a:rPr>
              <a:t>A470-8 aço </a:t>
            </a:r>
            <a:endParaRPr lang="es-ES" sz="2000" dirty="0">
              <a:solidFill>
                <a:schemeClr val="bg2"/>
              </a:solidFill>
              <a:latin typeface="Arial" pitchFamily="34" charset="0"/>
              <a:cs typeface="Arial" pitchFamily="34" charset="0"/>
            </a:endParaRPr>
          </a:p>
          <a:p>
            <a:r>
              <a:rPr lang="pt-BR" sz="2000" dirty="0">
                <a:solidFill>
                  <a:schemeClr val="bg2"/>
                </a:solidFill>
                <a:latin typeface="Arial" pitchFamily="34" charset="0"/>
                <a:cs typeface="Arial" pitchFamily="34" charset="0"/>
              </a:rPr>
              <a:t>Dados do material da tabela 8.1</a:t>
            </a:r>
            <a:endParaRPr lang="es-ES" sz="2000" dirty="0">
              <a:solidFill>
                <a:schemeClr val="bg2"/>
              </a:solidFill>
              <a:latin typeface="Arial" pitchFamily="34" charset="0"/>
              <a:cs typeface="Arial" pitchFamily="34" charset="0"/>
            </a:endParaRPr>
          </a:p>
          <a:p>
            <a:r>
              <a:rPr lang="en-US" sz="2000" dirty="0">
                <a:solidFill>
                  <a:schemeClr val="bg2"/>
                </a:solidFill>
                <a:latin typeface="Arial" pitchFamily="34" charset="0"/>
                <a:cs typeface="Arial" pitchFamily="34" charset="0"/>
              </a:rPr>
              <a:t>So=250 </a:t>
            </a:r>
            <a:r>
              <a:rPr lang="en-US" sz="2000" dirty="0" err="1">
                <a:solidFill>
                  <a:schemeClr val="bg2"/>
                </a:solidFill>
                <a:latin typeface="Arial" pitchFamily="34" charset="0"/>
                <a:cs typeface="Arial" pitchFamily="34" charset="0"/>
              </a:rPr>
              <a:t>Mpa</a:t>
            </a:r>
            <a:r>
              <a:rPr lang="en-US" sz="2000" dirty="0">
                <a:solidFill>
                  <a:schemeClr val="bg2"/>
                </a:solidFill>
                <a:latin typeface="Arial" pitchFamily="34" charset="0"/>
                <a:cs typeface="Arial" pitchFamily="34" charset="0"/>
              </a:rPr>
              <a:t>,  2c=50mm,  a=15mm,  K</a:t>
            </a:r>
            <a:r>
              <a:rPr lang="en-US" sz="2000" baseline="-25000" dirty="0">
                <a:solidFill>
                  <a:schemeClr val="bg2"/>
                </a:solidFill>
                <a:latin typeface="Arial" pitchFamily="34" charset="0"/>
                <a:cs typeface="Arial" pitchFamily="34" charset="0"/>
              </a:rPr>
              <a:t>IC</a:t>
            </a:r>
            <a:r>
              <a:rPr lang="en-US" sz="2000" dirty="0">
                <a:solidFill>
                  <a:schemeClr val="bg2"/>
                </a:solidFill>
                <a:latin typeface="Arial" pitchFamily="34" charset="0"/>
                <a:cs typeface="Arial" pitchFamily="34" charset="0"/>
              </a:rPr>
              <a:t>=60MPa.m</a:t>
            </a:r>
            <a:r>
              <a:rPr lang="en-US" sz="2000" baseline="30000" dirty="0">
                <a:solidFill>
                  <a:schemeClr val="bg2"/>
                </a:solidFill>
                <a:latin typeface="Arial" pitchFamily="34" charset="0"/>
                <a:cs typeface="Arial" pitchFamily="34" charset="0"/>
              </a:rPr>
              <a:t>0,5</a:t>
            </a:r>
            <a:endParaRPr lang="es-ES" sz="2000" dirty="0">
              <a:solidFill>
                <a:schemeClr val="bg2"/>
              </a:solidFill>
              <a:latin typeface="Arial" pitchFamily="34" charset="0"/>
              <a:cs typeface="Arial" pitchFamily="34" charset="0"/>
            </a:endParaRPr>
          </a:p>
          <a:p>
            <a:endParaRPr lang="es-ES" sz="2000" dirty="0">
              <a:solidFill>
                <a:schemeClr val="bg2"/>
              </a:solidFill>
              <a:latin typeface="Arial" pitchFamily="34" charset="0"/>
              <a:cs typeface="Arial" pitchFamily="34" charset="0"/>
            </a:endParaRP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808" y="2348880"/>
            <a:ext cx="3051598" cy="2624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944" y="2346733"/>
            <a:ext cx="478155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4211960" y="4480333"/>
            <a:ext cx="3456384" cy="369332"/>
          </a:xfrm>
          <a:prstGeom prst="rect">
            <a:avLst/>
          </a:prstGeom>
          <a:noFill/>
        </p:spPr>
        <p:txBody>
          <a:bodyPr wrap="square" rtlCol="0">
            <a:spAutoFit/>
          </a:bodyPr>
          <a:lstStyle/>
          <a:p>
            <a:r>
              <a:rPr lang="pt-BR" dirty="0" smtClean="0">
                <a:solidFill>
                  <a:schemeClr val="bg2"/>
                </a:solidFill>
                <a:latin typeface="Arial" pitchFamily="34" charset="0"/>
                <a:cs typeface="Arial" pitchFamily="34" charset="0"/>
              </a:rPr>
              <a:t>Figura 8,19</a:t>
            </a:r>
            <a:endParaRPr lang="es-ES" dirty="0">
              <a:solidFill>
                <a:schemeClr val="bg2"/>
              </a:solidFill>
              <a:latin typeface="Arial" pitchFamily="34" charset="0"/>
              <a:cs typeface="Arial" pitchFamily="34" charset="0"/>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247" y="528076"/>
            <a:ext cx="216217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81495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descr="data:image/jpeg;base64,/9j/4AAQSkZJRgABAQAAAQABAAD/2wCEAAkGBw8PDw8NDRAQDw8NDQ4NDQ4ODA8PDg4NFREWFhQRFhYYHCgiGRolHBcUITMhJSkrLi4wFx8zODMsNygtLisBCgoKDQ0OGBAQGCwkHiQsLDAsKywsLDcrLC0sLCwsLCwtLC8sLCwsLDAsLC8sLCwsLCwsLCwsLCwsLCwsLCwsLP/AABEIAMoA+QMBEQACEQEDEQH/xAAcAAEBAQADAQEBAAAAAAAAAAAAAgEFBgcEAwj/xABCEAACAgIAAwUGAgYIBAcAAAABAgADBBEFEiEGEzFBUQcUImFxgTKRI1JiobHRFUJDU4KyweEzcpOiJDREVMLS8f/EABoBAQEAAwEBAAAAAAAAAAAAAAABAgQFAwb/xAA0EQEAAgECBAMHAgYCAwAAAAAAAQIDBBESITFBBRNRYXGBobHR8JHhFBUiIzLBsvFCQ1L/2gAMAwEAAhEDEQA/APX5m12QjYUhCAhSAgICAgICAgICAgICAgICAgICAgIQgIVkIQN3AyFbCEKQNgNQGoDUKagNQGoDUBqA1AagNQGoDUBqA1AagNQGoDUBqEICBkBAQMhCBsKQEDYGwrQIG6gNQGoDUBqA1AagNQIqsVxtGDDZXasGGwdEbEsxMdYStotziV6kU1AagNQGoDUBqA1AQM1AyAgZCMgICEZA2FIGiBsK0QN1A2RSAgICAgcHx7tPj4m033t390hHwn9s/wBX+Pym3p9Hkzc+kev2aOq1+LBy629Pv6OgcX7SZOVsO/JWf7Kvapr5+bfednDpMWLpHP1l8/qNdmzcpnaPSPzm9H7L4/d4WMnhuoWH6v8AGf8ANOHqrcWa0+36cn0mipwaekez683KTXbRAQEBAQEBAQEIzUoyBkDIRkAYRkDYUgVCtEDRIqoGwpqA1AagNQOgdsO23KWxsFuo2tuQp8D5rWf/AJfl6zraPQb/ANeSPdH3+zj63XzG9MU++ft93QTcT1J2Sdkk9SZ19nDmu/OV44NjpWvjY61r9WOh/GS0xWJmey0xTa0Vju95RAoCjwUBR9ANCfJzO87vsojaNm6hTUBqA1AagNQGoDUBqBkIzUDIRkoyBMIGBkI2FaIFCFaJBQhWiFbA2AgIHQPaR2qNIOBjtqx13kuD1rQjpWPmR1PyI9enU8P0sW/uW6dvu5uv1M1jy69e7zHvZ2nF4X28J4ffl2inGQ2Oep8lRf1mPgBPPLlpirxWl6YtPfJbasPQ+D9mMXBK2Xt71lIQwCkrRU46jXqQfM/kJxNR4hfJvWvKPm7On8Ppj2tbnPyd6qcMoYeDAEfQzQb64CAgICAgICA1AkiBkIzUDJUSYGGEZAyEbCtEChCqEiqEKoQN1IrdQGoHH8e4muHi3ZT9RTWWCnpzOeiL92IH3nrhxzkvFI7sMl4pWbS/njKzXtse21iz2uzux82J2TPqa1isRWOkPn7b2mZl9nAOF252QmLR+J+rMfw11j8Tt8h+8kDznnmzVxUm9mWLBOS3DD1yuqnAq9ywxrX/AB7v7Syzz2fX+HgJ83mzXy24rO5ixVx14auT4bwbYD3+fUV+HT9r+U8Xq5S2+qkAMVQAdFHjr5AQOLzuMb0KCR6lkXqPlKPkXi14/r7+qL/KB9NXHWH40U/NSV/nA5DH4rS/Tm5D6P0/f4SD7dQN1AagNQM1AwiVGGBJhGGBJlRJhGQMhGwqhCqEgoQqgIVQEKqRSAgec+2rPKY2NjA67+9rG+aVKOh+7qftOp4XTe9rekfVpa221Ij1eP8ANO25mz1/2e4IweGNnMNX5x/Rk+K1AkVgf9z/AD2PScDxHNx5OCOkfV1dJj4Kb95Xzk+pJ+5Jmg2XZsniFlFSUlua/lHO3j3YPgPmdeciuFa0kkkkk9SSdkyonngOeB9fDcY3WBB+EdXPosDmeIHFoGjWrMR0Tz16knwEivz4dkVPoUu1D/3THnrb6A/6aMDmoUgICBhEqJIkRJlEmEYZUSYEwjIRsKoQqxIqhCqECxIybAQEDyL26E99g+nc5GvrzJv/AEnZ8K/xv8Gjrezy8t0nWaMQ957SAUpiYi9FoxkAHloAIP8AKfznyd7Ta02nu7W20RDOA4FguW26t1rrRruZkIU6Gx1Pz0ftMFh8l+QXZnbxdix+8qI54DngVUC7BF1tjobIA+5gdmturwaQqEPa/n+s36x/ZHkP95FdZtvZmLMSWY7JPiTKieeBznCu0BXVeQdr4CzxZf8Am9R8/H6yLu7MjhgGUhgfAgggwrYCBhgSYRJlRJhEkSokwJhGQjYVYhVCRViFWBIqhCq1CmoDUDy/27YROPh5I/srrKW+QsUMD+df751PC77WtX1j6f8AbU1dd6xLxsvrr6dZ2mhEPdO21w7+th4PiVsp+RZ58lPV15dy4s+sW5h4GhtfQr/vIyef88rE54DngOeA54H742PbbvukZ+Xx5VJ1A/FmIJBBBB0QehB9IH18NwLchuWsfCD8Tn8C/f1+Uiu88OwVorFabOurE+LMfEwy2fTqA1AkwMMMUmEQZRJhEGVEwjIGiBYhViRViFWJGShCrgICBwvbLgvv+Bk4g1z2V81JPQC9DzV/bmAB+RM9tPl8rJF/zZjevFWYfzA4IJVgVYEqysNFWHQgjyM+o3crbZ7Dk3NlcL4TmVguxp9ytCgsxur+HwHqUsP3E+Z1VODNaPb9XTpO9Il3/Brtt4ctdqMlzYprKuNNzhSqkj56B+813p2dA55WBzwM54HL5FWFj10e+Pett9Zt5agpCoT8OwR06fwM2MOlyZomatbUazDgmIvPOXytxbhSeC5lvyPdqP4gzYjw3NPWYalvGNNHSJn897vHZ1qzi12VVGpbQbBXz87aJ0CSfEkAGaWbH5d5rvvs6WDJ5mOL7bbvjzseprGt9yssdtbLc3KSBrfKCQZ5vT4OX4fcj1qawFA+EoBrkbzXXlCvpgICBJgSYRJhEGVEmEQZUQYRkChAsSKsQyWIVYkVYhWyK2FICB4T7Z+yhxsj+kqF/wDD5b/pwo6VZR8Sfk/j/wA3N6idzw/UcdfLt1jp7v2aWoxc+KHMewXjYK5PDXPVSMugE+KnSWgfIHuz/jM8fE8X+OSPdP8Apnprctnr05LadO7T9mXLNkYo5ubbWUjx35snr9Py9JWE1dLNuuh6EdCD4gysXJcAxhdbuwhaKFN+S5/CtS9SCfnr8t+kREzO0G8Rzno6p2i7QHLybcg9FZuWpT/VqHRR+XU/MmfUafDGLHFPzd8vqrTnyzf9Pc+3spwG/iFihVZccH9LeRpQvmFJ8W+X5zz1Oqphr7e0MtN4fbNbptHeXt1NSoq1oAqoqoijwVQNAflPmptMzMy+prWKxER0hcjJwecXpyqzSNnIB5696DEeJ+XTrv6ysZ6uckZEBCJMqJMCTDFBlRBhEmEQZUTAoQLEKsSMn6LIqxCrEMmyKQEBA+XifD6sqmzGyED1XIUsU+YPmD5EdCD5ECZUvalotXrCTETG0v584hw7J7NcVovPNZSthem0D/zOKfhsrPl3gUka9eU+Gp363pq8Mx3+k/ZqcPl337P6IxMlLq0uqYPXai2Vup2GRhtWH1Bnz9qzWZiW4/WQdK7d8ENj0WY1e7rrDU4XoH+EsGbyGgp6/wC0rC0Ok9uOKrhUDg+O4a1ytvErkPTm8VxwfQdCft6kTr+Hab/22+H3aGsy7R5cfF17sPxf3fiGMzANXZauParAEd3YQu+voeVv8M6Grx8eK0d+v6NTS/0ZIf0WBroJ8u7rYCBxXFzyXYl2ugtapvl3i6BhJcrCkBAwwiTKiTCIMIgyogysUGETAoQLEirEMliFWJFWIVUjIgICAgcZ2i4Fj8Qx3xMtOet+oI6PXYPCxD5MP5g7BInpiy2xW4qsbVi0bS672Bxsnhxfg2Ye8Svnt4blAEJdjE7ao/quhO+X0PTYWbGptXL/AHa/GPaleXJ3K+5K1ayxlREBZ3dgqqo8SSegE1IiZnaGW7zDtx7VKUVsfhTC20gq2Xr9FUPPu9/jb5/h+vhOppfDrTPFl5R6NXNqYjlXq8ce8sSzEszEszMSWZidkknxM7UcnOmJnnLmuxnDLM3PxqKgT+lS21h4V0IwLufTp0HzIHnPDU5Yx4rWn8l6Ycc2vD+jOJ49xHPjWclg/qt1rsHoQfA/Mf8A58u68+xwmbx7Mxiq5FVO2/Dyv1b56BJlTeYfZj8Q4hYNriogPgbbCP8At8YN5UvDsq6xHy7axXW62CqkHRYeGyf94Np7uckZEBAkyokwiTCIMrFBhEmVEGETA0QLEKsSKsQqxIyUIVcBAQEBAQMKg62AdHY2PA+sDwn23cfvszv6P2y4+NXU/d9Qttrrzd4fUAEAehDTueHYqxj8zvLV1Fp32dP7J9n7+J5PumMUVhW1zvYxCJUpUEnQJPVlGvnNvPnrhpxWeFMU3nZ6Zwv2KqCDmZrMOnwY1Ir+3O5b/KJzr+KT/wCFf1bEaavd6P2f7PYnD6zVh0rUG0Xbq1lhHmznqfP5DfTU52XNfLO953bFaxWNoXxzi9eJUbbOrHpWm9F39Pp6meSzOzi+znDbLHOfmD9K/WpGGu7XyOvL5Dy+phI9XZYUgICAgSYEmESYRBlRJhEGVEGEZA2BYhViRVCFWJFUIVW4U3AbgNwG4DcBuB07t/2Ao4sFtD+75Va8iXhOdXr3vksXY2Op0QdjZ8fCbem1dsPLrHowvSLOh8C9l3G8LJW/Fy8Shl2vfLZa5NZ8Qa2r03l0PTp49AZu5NdgyU2tWZ9n5Lzrims8pevcFw76a+XKyny7mPM9rVVUoP2URANL9ST18fDXKyWraf6a7Q94fczEAkDZA6Detn0mA4nH4KGu97yyLrx/w1/sMdfJUB8T+0fE9dCEcvuFNwG4DcBuA3AwmBJhEmGKDKJMIgyokwjIRsKsQqhIqhCrEgoQyVAQr8nyEU6Z0U+jOoP75lFLT0hjNojrLBl1f3lf/UX+cvl39J/Q46+o2VWCQbEBB0QbFBB9PGTgtPaTir6tTJrJ0roSfAB1JP2iaWjnMSRas922Xop0zqp9GdQf3xFbT0gm0R1krvRuiOrHx0rAnX2ia2jrBFonpLGyawdGxAR4guoI/fEUtPSJOKvqqu1W6qysB0JVgev2kmsx1hYmJ6LkUgfm16A8pdQx1pSwBO/DpMoraY3iGPFEctyy9F6M6qT4BmAJ/OIrM9IJtEdZbZaq9XZV34czAfxkiJnpCzMR1SuTWToWISfAB1JP75ZpaOsSnFX1T73V/eV/9RP5y+Xf/wCZ/Q46+sP1VwRsEEHwIIIMxmNuUru0yCTCIMqMMIgwiTKJhGQjYVQhVCQUIVQhVgyK2FbA8dF1fFOMZKPaKqQ136Usg/R1arXXN06nR+5n0lcltLpa8Mbzy5e/m419PGfPabTy+3J2anshhUA5vvTWph/+IcDuSpFY5+UlfDwmnbxLPk/t8O3Fy79+T3r4fhpPHvPLn27OqdkMKvib5NuVkCjlZW5uasGy2wszfi8hr94m/qtVbTxWuOu/2hrYdHXLM2vO37uxcQ4PRwnGt4nRkNc6VmrHJFRQW2Hu+cFR1IBY/YzTrq8mqvGG9do6z16Rz2bH8HTBE5KTz7dO/JxnY3gFXE6WvtyiLja6mtWre3lAHxPzbOydz31evvp7RSleW3w+Dxw6CmWOK0830dq8ZOCYxFF1jW57rUWblVkorBZ+Xl9SyAzz0+edZkiclY2rz+M9HpfTRp6TFJne30fXwXsEl+NRfbfaj3UpayLXXpeccwHUb3oiY5vFr0yWrWsTET7Up4ZjmsTMzv8AB3Hs9wVMGk01sz81jWM7gBixAHl8gJzNTqbai/FaO2zf0+CuGvDV82f2vwKLjjXXhbFIV/hYrWT5MwGh/p5zLHoc+SnHWvL6pfU4qW4Znn7nOA78Ou/DXnNRsPLMDM9/7QuB8VePdY30THHICPkXCn/FO/afI0G3eY/5c/o5XleZquOe3+v3fnx7iS5PHe6YjusVlFh8QKqEN1u/TqHEun3xaLl1n6zygzYoy6mJnpG3y5vk7NEcayr3y8num5Q6LzJztzMdIgb+qoHl6ieufNOjxVrirv8AnWfbLzpp41F5tkl2Hi3ZunhWPfxAXWO9VLpUHVABbaO6Vug8i+5qY9fk1V64prG0zG/ujn/p7fwWPDE3rM77Tt8eTrvBeCpdwzI4pdY9a0993SqqEWBFGtk+r7X7Tdza61c9cVY3323+P7NfHoKTjm9nY/ZBY705dpP6M3V1qvkLFQs5/J0/KaHi9om1I77T+fKW14fi4It6O/kzjugkwiTKMMIkwiTKJhGQjYVogUIVQkVQhVCBW5FcX2o4p7ng5eX50Y9jp87daQfdionrgx+ZkrX1lJnaHinYHsticQputzMz3bu7RVWotoVn0gZmIfy+ID7Gd7V6vJitEUrv+rUx4a2jeXau09GLwjgWRj4V/f8AvuWlTW89btzMAXU8nQDu6yPvNPBfJqNTW9422j8+cvW1YpjmIcN2T7D4GXh05WXn9xbdzsaluxhyIHIXYbrsgA/ee+o12XHkmtK7xHvYVwVmN5eitwfhn9HU8MuurbGVF7tzlV1u7K5JsDKQN83NvXTxE5nnZvOnLEc/c9+CvDw9nlPtD7PYHDhRZhZhva2xwa2tpsatFG+cMmtdSB1Hn49J2NHqcubeL12/VrZMNY/xfl2hyLMi/hHDciw7qxMOq97X01b5BFj8zN+rW1Y6/qxh2pXJkrHWZ2+HT57revFNay93q4pi/CiZGOfBERcisk+QUAGfPzS/WYlt7w+3cwHkPaX2XZ1+fddjX0DGybnuZrWcW087czjlC/Fok66jfTevGdnD4lSmOK2id4hrW08TO70nieUvD+H22gkrg4bFObqzGuvSA/MkD85zKVnLliPWfq2OkPLvY3lUUJn8Qyrq1KItaiy1RYwUGywgE7O/g+4M6viXFeaY6x+dIa+CsRvZ+PsmWvJyeIZ2cUWt6moc2uEre3KZmsUMSOvKrfZpl4haaUpjp+bdDFXnNpX247H8JxcS7LxMwl6+QJje8UXq5Z1XlGvi8yd7OtGNLrM97xS9fjzj9kvhpEbw6zl8Vtr4JRS9jFcviF99aliwXHorWvQ34A2Meg/UmzWtZ1M2iOkRHxnn9GM1ny4h23B9mPEnorrfPWqmxFdsfmyHRC3xkd3sKSCfzmpbxLDFpmKbz68vqyjBO20zyen9m+C1cPxq8Skkqm2Z2/FZYx2zn+XkABOVnzWzXm9mxWsVjaHIkzyVhgSYRhgSZUSYRkDIRsK0QKEKoSK2BoMKrcD4uM8MqzMe3EyAWqvTkcA6YdQQwPkQQCPpM8d7Y7RavWCY3eeN7EsA/wDqsv79wT/km/8AzTL6R8/ux4IcynsxwBw/+jGe8p70cwXhkW4X8vJv8PKRy9NEfv6zx/jsvm+Zy6bLwxts4U+xLA/91l/lR/8ASe380y+kfP7pwQ+7ivslwsj3cNkZCLi4tWJWqCnXIhZix2v4izMT9ZhTxDJTfaI5zus1iU8K9jvDKLVtsfIyQhDCq1qxSxHhzBVBYfLej57lv4lmtG0bQnBD7u1fsyweI5DZj2X022Kot7lqyjlVChuVlOjoAdPSYYddkxV4Y2mCaxPN8nAfZJg4eVRmLfkWtj2C1EsFPIXA+EnSg9Do/aZZfEcuSk1mI5kViHoW5oMjcD5eK8PqyqLcW8Fqr62rsAOjynzB8j5/aZUvNLRavWB50fYngb371ma9N4+/z5J0P5pl9I+f3YcEOX4n7McG7EowK3ux6Me1727soz33soXvLGZTsgAga0OvyE8qa7LW83naZn5e5lwxts4mj2KcOVgWyMtwCCVDUpzD0JCb19J6z4pmntHz+6cEOY417M8HKtxXL21U4dNVFWLXydz3SOWIPMCTzbOzvrPHHrslItHee/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http://www.eesc.usp.br/portaleesc/images/novo_logo_eesc/logo_eesc_padra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634" y="5537827"/>
            <a:ext cx="1039662" cy="109623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www.imagens.usp.br/wp-content/uploads/US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5" y="5861812"/>
            <a:ext cx="1332187" cy="74935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662338" y="548680"/>
            <a:ext cx="7941291" cy="400110"/>
          </a:xfrm>
          <a:prstGeom prst="rect">
            <a:avLst/>
          </a:prstGeom>
        </p:spPr>
        <p:txBody>
          <a:bodyPr wrap="square">
            <a:spAutoFit/>
          </a:bodyPr>
          <a:lstStyle/>
          <a:p>
            <a:endParaRPr lang="es-ES" sz="2000" dirty="0">
              <a:solidFill>
                <a:schemeClr val="bg2"/>
              </a:solidFill>
              <a:latin typeface="Arial" pitchFamily="34" charset="0"/>
              <a:cs typeface="Arial" pitchFamily="34" charset="0"/>
            </a:endParaRPr>
          </a:p>
        </p:txBody>
      </p:sp>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3233" y="548680"/>
            <a:ext cx="478155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2 CuadroTexto"/>
              <p:cNvSpPr txBox="1"/>
              <p:nvPr/>
            </p:nvSpPr>
            <p:spPr>
              <a:xfrm>
                <a:off x="672239" y="2811273"/>
                <a:ext cx="7941291" cy="551689"/>
              </a:xfrm>
              <a:prstGeom prst="rect">
                <a:avLst/>
              </a:prstGeom>
              <a:noFill/>
            </p:spPr>
            <p:txBody>
              <a:bodyPr wrap="square" rtlCol="0">
                <a:spAutoFit/>
              </a:bodyPr>
              <a:lstStyle/>
              <a:p>
                <a:r>
                  <a:rPr lang="en-US" dirty="0" smtClean="0">
                    <a:solidFill>
                      <a:schemeClr val="bg2"/>
                    </a:solidFill>
                    <a:latin typeface="Arial" pitchFamily="34" charset="0"/>
                    <a:cs typeface="Arial" pitchFamily="34" charset="0"/>
                  </a:rPr>
                  <a:t>K</a:t>
                </a:r>
                <a:r>
                  <a:rPr lang="en-US" sz="1400" dirty="0" smtClean="0">
                    <a:solidFill>
                      <a:schemeClr val="bg2"/>
                    </a:solidFill>
                    <a:latin typeface="Arial" pitchFamily="34" charset="0"/>
                    <a:cs typeface="Arial" pitchFamily="34" charset="0"/>
                  </a:rPr>
                  <a:t>D</a:t>
                </a:r>
                <a:r>
                  <a:rPr lang="en-US" dirty="0" smtClean="0">
                    <a:solidFill>
                      <a:schemeClr val="bg2"/>
                    </a:solidFill>
                    <a:latin typeface="Arial" pitchFamily="34" charset="0"/>
                    <a:cs typeface="Arial" pitchFamily="34" charset="0"/>
                  </a:rPr>
                  <a:t>=1,12Sg</a:t>
                </a:r>
                <a14:m>
                  <m:oMath xmlns:m="http://schemas.openxmlformats.org/officeDocument/2006/math">
                    <m:f>
                      <m:fPr>
                        <m:ctrlPr>
                          <a:rPr lang="en-US" i="1">
                            <a:solidFill>
                              <a:schemeClr val="bg2"/>
                            </a:solidFill>
                            <a:latin typeface="Cambria Math"/>
                          </a:rPr>
                        </m:ctrlPr>
                      </m:fPr>
                      <m:num>
                        <m:rad>
                          <m:radPr>
                            <m:degHide m:val="on"/>
                            <m:ctrlPr>
                              <a:rPr lang="es-ES" i="1">
                                <a:solidFill>
                                  <a:schemeClr val="bg2"/>
                                </a:solidFill>
                                <a:latin typeface="Cambria Math"/>
                              </a:rPr>
                            </m:ctrlPr>
                          </m:radPr>
                          <m:deg/>
                          <m:e>
                            <m:r>
                              <a:rPr lang="pt-BR" i="1">
                                <a:solidFill>
                                  <a:schemeClr val="bg2"/>
                                </a:solidFill>
                                <a:latin typeface="Cambria Math"/>
                              </a:rPr>
                              <m:t>𝜋</m:t>
                            </m:r>
                            <m:r>
                              <a:rPr lang="en-US" i="1">
                                <a:solidFill>
                                  <a:schemeClr val="bg2"/>
                                </a:solidFill>
                                <a:latin typeface="Cambria Math"/>
                              </a:rPr>
                              <m:t>∗</m:t>
                            </m:r>
                            <m:r>
                              <a:rPr lang="en-US" i="1">
                                <a:solidFill>
                                  <a:schemeClr val="bg2"/>
                                </a:solidFill>
                                <a:latin typeface="Cambria Math"/>
                              </a:rPr>
                              <m:t>𝑎</m:t>
                            </m:r>
                          </m:e>
                        </m:rad>
                      </m:num>
                      <m:den>
                        <m:r>
                          <a:rPr lang="pt-BR" i="1">
                            <a:solidFill>
                              <a:schemeClr val="bg2"/>
                            </a:solidFill>
                            <a:latin typeface="Cambria Math"/>
                          </a:rPr>
                          <m:t>𝑄</m:t>
                        </m:r>
                      </m:den>
                    </m:f>
                    <m:r>
                      <a:rPr lang="es-ES" b="0" i="1" smtClean="0">
                        <a:solidFill>
                          <a:schemeClr val="bg2"/>
                        </a:solidFill>
                        <a:latin typeface="Cambria Math"/>
                      </a:rPr>
                      <m:t> </m:t>
                    </m:r>
                  </m:oMath>
                </a14:m>
                <a:r>
                  <a:rPr lang="es-ES" dirty="0" smtClean="0">
                    <a:solidFill>
                      <a:schemeClr val="bg2"/>
                    </a:solidFill>
                    <a:latin typeface="Arial" pitchFamily="34" charset="0"/>
                    <a:cs typeface="Arial" pitchFamily="34" charset="0"/>
                  </a:rPr>
                  <a:t>		Q= FATOR DE FORMA DA FALHA</a:t>
                </a:r>
                <a:endParaRPr lang="es-ES" dirty="0">
                  <a:solidFill>
                    <a:schemeClr val="bg2"/>
                  </a:solidFill>
                  <a:latin typeface="Arial" pitchFamily="34" charset="0"/>
                  <a:cs typeface="Arial" pitchFamily="34" charset="0"/>
                </a:endParaRPr>
              </a:p>
            </p:txBody>
          </p:sp>
        </mc:Choice>
        <mc:Fallback xmlns="">
          <p:sp>
            <p:nvSpPr>
              <p:cNvPr id="3" name="2 CuadroTexto"/>
              <p:cNvSpPr txBox="1">
                <a:spLocks noRot="1" noChangeAspect="1" noMove="1" noResize="1" noEditPoints="1" noAdjustHandles="1" noChangeArrowheads="1" noChangeShapeType="1" noTextEdit="1"/>
              </p:cNvSpPr>
              <p:nvPr/>
            </p:nvSpPr>
            <p:spPr>
              <a:xfrm>
                <a:off x="672239" y="2811273"/>
                <a:ext cx="7941291" cy="551689"/>
              </a:xfrm>
              <a:prstGeom prst="rect">
                <a:avLst/>
              </a:prstGeom>
              <a:blipFill rotWithShape="1">
                <a:blip r:embed="rId5"/>
                <a:stretch>
                  <a:fillRect l="-614"/>
                </a:stretch>
              </a:blipFill>
            </p:spPr>
            <p:txBody>
              <a:bodyPr/>
              <a:lstStyle/>
              <a:p>
                <a:r>
                  <a:rPr lang="es-ES">
                    <a:noFill/>
                  </a:rPr>
                  <a:t> </a:t>
                </a:r>
              </a:p>
            </p:txBody>
          </p:sp>
        </mc:Fallback>
      </mc:AlternateContent>
      <p:sp>
        <p:nvSpPr>
          <p:cNvPr id="5" name="4 Flecha derecha"/>
          <p:cNvSpPr/>
          <p:nvPr/>
        </p:nvSpPr>
        <p:spPr>
          <a:xfrm>
            <a:off x="2598231" y="2979105"/>
            <a:ext cx="64807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6" name="5 CuadroTexto"/>
              <p:cNvSpPr txBox="1"/>
              <p:nvPr/>
            </p:nvSpPr>
            <p:spPr>
              <a:xfrm>
                <a:off x="662338" y="3501008"/>
                <a:ext cx="7582070" cy="3197735"/>
              </a:xfrm>
              <a:prstGeom prst="rect">
                <a:avLst/>
              </a:prstGeom>
              <a:noFill/>
            </p:spPr>
            <p:txBody>
              <a:bodyPr wrap="square" rtlCol="0">
                <a:spAutoFit/>
              </a:bodyPr>
              <a:lstStyle/>
              <a:p>
                <a:r>
                  <a:rPr lang="en-US" dirty="0" smtClean="0">
                    <a:solidFill>
                      <a:schemeClr val="bg2"/>
                    </a:solidFill>
                    <a:latin typeface="Arial" pitchFamily="34" charset="0"/>
                    <a:cs typeface="Arial" pitchFamily="34" charset="0"/>
                  </a:rPr>
                  <a:t>Q=1+1,464(a/c)</a:t>
                </a:r>
                <a:r>
                  <a:rPr lang="en-US" baseline="30000" dirty="0">
                    <a:solidFill>
                      <a:schemeClr val="bg2"/>
                    </a:solidFill>
                    <a:latin typeface="Arial" pitchFamily="34" charset="0"/>
                    <a:cs typeface="Arial" pitchFamily="34" charset="0"/>
                  </a:rPr>
                  <a:t>1,65</a:t>
                </a:r>
                <a:r>
                  <a:rPr lang="en-US" dirty="0">
                    <a:solidFill>
                      <a:schemeClr val="bg2"/>
                    </a:solidFill>
                    <a:latin typeface="Arial" pitchFamily="34" charset="0"/>
                    <a:cs typeface="Arial" pitchFamily="34" charset="0"/>
                  </a:rPr>
                  <a:t>  =  1+1,464*(15mm/25mm</a:t>
                </a:r>
                <a:r>
                  <a:rPr lang="en-US" dirty="0" smtClean="0">
                    <a:solidFill>
                      <a:schemeClr val="bg2"/>
                    </a:solidFill>
                    <a:latin typeface="Arial" pitchFamily="34" charset="0"/>
                    <a:cs typeface="Arial" pitchFamily="34" charset="0"/>
                  </a:rPr>
                  <a:t>) =1,630</a:t>
                </a:r>
              </a:p>
              <a:p>
                <a:endParaRPr lang="en-US" dirty="0">
                  <a:solidFill>
                    <a:schemeClr val="bg2"/>
                  </a:solidFill>
                  <a:latin typeface="Arial" pitchFamily="34" charset="0"/>
                  <a:cs typeface="Arial" pitchFamily="34" charset="0"/>
                </a:endParaRPr>
              </a:p>
              <a:p>
                <a:r>
                  <a:rPr lang="en-US" dirty="0">
                    <a:solidFill>
                      <a:schemeClr val="bg2"/>
                    </a:solidFill>
                    <a:latin typeface="Arial" pitchFamily="34" charset="0"/>
                    <a:cs typeface="Arial" pitchFamily="34" charset="0"/>
                  </a:rPr>
                  <a:t>KD=1,12*250Mpa</a:t>
                </a:r>
                <a14:m>
                  <m:oMath xmlns:m="http://schemas.openxmlformats.org/officeDocument/2006/math">
                    <m:rad>
                      <m:radPr>
                        <m:degHide m:val="on"/>
                        <m:ctrlPr>
                          <a:rPr lang="es-ES" i="1">
                            <a:solidFill>
                              <a:schemeClr val="bg2"/>
                            </a:solidFill>
                            <a:latin typeface="Cambria Math"/>
                          </a:rPr>
                        </m:ctrlPr>
                      </m:radPr>
                      <m:deg/>
                      <m:e>
                        <m:r>
                          <a:rPr lang="pt-BR" i="1">
                            <a:solidFill>
                              <a:schemeClr val="bg2"/>
                            </a:solidFill>
                            <a:latin typeface="Cambria Math"/>
                          </a:rPr>
                          <m:t>𝜋</m:t>
                        </m:r>
                        <m:r>
                          <a:rPr lang="en-US" i="1">
                            <a:solidFill>
                              <a:schemeClr val="bg2"/>
                            </a:solidFill>
                            <a:latin typeface="Cambria Math"/>
                          </a:rPr>
                          <m:t>∗0,015</m:t>
                        </m:r>
                      </m:e>
                    </m:rad>
                    <m:r>
                      <a:rPr lang="en-US" i="1">
                        <a:solidFill>
                          <a:schemeClr val="bg2"/>
                        </a:solidFill>
                        <a:latin typeface="Cambria Math"/>
                      </a:rPr>
                      <m:t>/1,630</m:t>
                    </m:r>
                  </m:oMath>
                </a14:m>
                <a:r>
                  <a:rPr lang="en-US" dirty="0">
                    <a:solidFill>
                      <a:schemeClr val="bg2"/>
                    </a:solidFill>
                    <a:latin typeface="Arial" pitchFamily="34" charset="0"/>
                    <a:cs typeface="Arial" pitchFamily="34" charset="0"/>
                  </a:rPr>
                  <a:t>  </a:t>
                </a:r>
                <a:r>
                  <a:rPr lang="en-US" dirty="0" smtClean="0">
                    <a:solidFill>
                      <a:schemeClr val="bg2"/>
                    </a:solidFill>
                    <a:latin typeface="Arial" pitchFamily="34" charset="0"/>
                    <a:cs typeface="Arial" pitchFamily="34" charset="0"/>
                  </a:rPr>
                  <a:t>   </a:t>
                </a:r>
                <a:r>
                  <a:rPr lang="en-US" dirty="0">
                    <a:solidFill>
                      <a:schemeClr val="bg2"/>
                    </a:solidFill>
                    <a:latin typeface="Arial" pitchFamily="34" charset="0"/>
                    <a:cs typeface="Arial" pitchFamily="34" charset="0"/>
                  </a:rPr>
                  <a:t>KD=47,6 </a:t>
                </a:r>
                <a:r>
                  <a:rPr lang="en-US" dirty="0" smtClean="0">
                    <a:solidFill>
                      <a:schemeClr val="bg2"/>
                    </a:solidFill>
                    <a:latin typeface="Arial" pitchFamily="34" charset="0"/>
                    <a:cs typeface="Arial" pitchFamily="34" charset="0"/>
                  </a:rPr>
                  <a:t>Mpa.m</a:t>
                </a:r>
                <a:r>
                  <a:rPr lang="en-US" baseline="30000" dirty="0" smtClean="0">
                    <a:solidFill>
                      <a:schemeClr val="bg2"/>
                    </a:solidFill>
                    <a:latin typeface="Arial" pitchFamily="34" charset="0"/>
                    <a:cs typeface="Arial" pitchFamily="34" charset="0"/>
                  </a:rPr>
                  <a:t>0,5</a:t>
                </a:r>
              </a:p>
              <a:p>
                <a:endParaRPr lang="en-US" baseline="30000" dirty="0">
                  <a:solidFill>
                    <a:schemeClr val="bg2"/>
                  </a:solidFill>
                  <a:latin typeface="Arial" pitchFamily="34" charset="0"/>
                  <a:cs typeface="Arial" pitchFamily="34" charset="0"/>
                </a:endParaRPr>
              </a:p>
              <a:p>
                <a:r>
                  <a:rPr lang="en-US" dirty="0" err="1">
                    <a:solidFill>
                      <a:schemeClr val="bg2"/>
                    </a:solidFill>
                    <a:latin typeface="Arial" pitchFamily="34" charset="0"/>
                    <a:cs typeface="Arial" pitchFamily="34" charset="0"/>
                  </a:rPr>
                  <a:t>Xk</a:t>
                </a:r>
                <a:r>
                  <a:rPr lang="en-US" dirty="0">
                    <a:solidFill>
                      <a:schemeClr val="bg2"/>
                    </a:solidFill>
                    <a:latin typeface="Arial" pitchFamily="34" charset="0"/>
                    <a:cs typeface="Arial" pitchFamily="34" charset="0"/>
                  </a:rPr>
                  <a:t>=KIC/KD      </a:t>
                </a:r>
                <a:r>
                  <a:rPr lang="en-US" dirty="0" err="1" smtClean="0">
                    <a:solidFill>
                      <a:schemeClr val="bg2"/>
                    </a:solidFill>
                    <a:latin typeface="Arial" pitchFamily="34" charset="0"/>
                    <a:cs typeface="Arial" pitchFamily="34" charset="0"/>
                  </a:rPr>
                  <a:t>Xk</a:t>
                </a:r>
                <a:r>
                  <a:rPr lang="en-US" dirty="0" smtClean="0">
                    <a:solidFill>
                      <a:schemeClr val="bg2"/>
                    </a:solidFill>
                    <a:latin typeface="Arial" pitchFamily="34" charset="0"/>
                    <a:cs typeface="Arial" pitchFamily="34" charset="0"/>
                  </a:rPr>
                  <a:t>=60/47,6 </a:t>
                </a:r>
                <a:r>
                  <a:rPr lang="en-US" baseline="30000" dirty="0" smtClean="0">
                    <a:solidFill>
                      <a:schemeClr val="bg2"/>
                    </a:solidFill>
                    <a:latin typeface="Arial" pitchFamily="34" charset="0"/>
                    <a:cs typeface="Arial" pitchFamily="34" charset="0"/>
                  </a:rPr>
                  <a:t>   </a:t>
                </a:r>
                <a:r>
                  <a:rPr lang="en-US" dirty="0" err="1">
                    <a:solidFill>
                      <a:schemeClr val="bg2"/>
                    </a:solidFill>
                    <a:latin typeface="Arial" pitchFamily="34" charset="0"/>
                    <a:cs typeface="Arial" pitchFamily="34" charset="0"/>
                  </a:rPr>
                  <a:t>Xk</a:t>
                </a:r>
                <a:r>
                  <a:rPr lang="en-US" dirty="0">
                    <a:solidFill>
                      <a:schemeClr val="bg2"/>
                    </a:solidFill>
                    <a:latin typeface="Arial" pitchFamily="34" charset="0"/>
                    <a:cs typeface="Arial" pitchFamily="34" charset="0"/>
                  </a:rPr>
                  <a:t>=1,26</a:t>
                </a:r>
                <a:endParaRPr lang="es-ES" dirty="0">
                  <a:solidFill>
                    <a:schemeClr val="bg2"/>
                  </a:solidFill>
                  <a:latin typeface="Arial" pitchFamily="34" charset="0"/>
                  <a:cs typeface="Arial" pitchFamily="34" charset="0"/>
                </a:endParaRPr>
              </a:p>
              <a:p>
                <a:endParaRPr lang="en-US" baseline="30000" dirty="0" smtClean="0">
                  <a:solidFill>
                    <a:schemeClr val="bg2"/>
                  </a:solidFill>
                  <a:latin typeface="Arial" pitchFamily="34" charset="0"/>
                  <a:cs typeface="Arial" pitchFamily="34" charset="0"/>
                </a:endParaRPr>
              </a:p>
              <a:p>
                <a:endParaRPr lang="en-US" baseline="30000" dirty="0">
                  <a:solidFill>
                    <a:schemeClr val="bg2"/>
                  </a:solidFill>
                  <a:latin typeface="Arial" pitchFamily="34" charset="0"/>
                  <a:cs typeface="Arial" pitchFamily="34" charset="0"/>
                </a:endParaRPr>
              </a:p>
              <a:p>
                <a:endParaRPr lang="es-ES" dirty="0">
                  <a:solidFill>
                    <a:schemeClr val="bg2"/>
                  </a:solidFill>
                  <a:latin typeface="Arial" pitchFamily="34" charset="0"/>
                  <a:cs typeface="Arial" pitchFamily="34" charset="0"/>
                </a:endParaRPr>
              </a:p>
              <a:p>
                <a:endParaRPr lang="en-US" dirty="0" smtClean="0">
                  <a:solidFill>
                    <a:schemeClr val="bg2"/>
                  </a:solidFill>
                  <a:latin typeface="Arial" pitchFamily="34" charset="0"/>
                  <a:cs typeface="Arial" pitchFamily="34" charset="0"/>
                </a:endParaRPr>
              </a:p>
              <a:p>
                <a:r>
                  <a:rPr lang="en-US" dirty="0" smtClean="0">
                    <a:solidFill>
                      <a:schemeClr val="bg2"/>
                    </a:solidFill>
                    <a:latin typeface="Arial" pitchFamily="34" charset="0"/>
                    <a:cs typeface="Arial" pitchFamily="34" charset="0"/>
                  </a:rPr>
                  <a:t>  </a:t>
                </a:r>
                <a:endParaRPr lang="es-ES" dirty="0">
                  <a:solidFill>
                    <a:schemeClr val="bg2"/>
                  </a:solidFill>
                  <a:latin typeface="Arial" pitchFamily="34" charset="0"/>
                  <a:cs typeface="Arial" pitchFamily="34" charset="0"/>
                </a:endParaRPr>
              </a:p>
              <a:p>
                <a:endParaRPr lang="es-ES" dirty="0">
                  <a:solidFill>
                    <a:schemeClr val="bg2"/>
                  </a:solidFill>
                  <a:latin typeface="Arial" pitchFamily="34" charset="0"/>
                  <a:cs typeface="Arial" pitchFamily="34" charset="0"/>
                </a:endParaRPr>
              </a:p>
              <a:p>
                <a:endParaRPr lang="es-ES" dirty="0">
                  <a:solidFill>
                    <a:schemeClr val="bg2"/>
                  </a:solidFill>
                  <a:latin typeface="Arial" pitchFamily="34" charset="0"/>
                  <a:cs typeface="Arial" pitchFamily="34" charset="0"/>
                </a:endParaRPr>
              </a:p>
            </p:txBody>
          </p:sp>
        </mc:Choice>
        <mc:Fallback xmlns="">
          <p:sp>
            <p:nvSpPr>
              <p:cNvPr id="6" name="5 CuadroTexto"/>
              <p:cNvSpPr txBox="1">
                <a:spLocks noRot="1" noChangeAspect="1" noMove="1" noResize="1" noEditPoints="1" noAdjustHandles="1" noChangeArrowheads="1" noChangeShapeType="1" noTextEdit="1"/>
              </p:cNvSpPr>
              <p:nvPr/>
            </p:nvSpPr>
            <p:spPr>
              <a:xfrm>
                <a:off x="662338" y="3501008"/>
                <a:ext cx="7582070" cy="3197735"/>
              </a:xfrm>
              <a:prstGeom prst="rect">
                <a:avLst/>
              </a:prstGeom>
              <a:blipFill rotWithShape="1">
                <a:blip r:embed="rId6"/>
                <a:stretch>
                  <a:fillRect l="-724" t="-952"/>
                </a:stretch>
              </a:blipFill>
            </p:spPr>
            <p:txBody>
              <a:bodyPr/>
              <a:lstStyle/>
              <a:p>
                <a:r>
                  <a:rPr lang="es-ES">
                    <a:noFill/>
                  </a:rPr>
                  <a:t> </a:t>
                </a:r>
              </a:p>
            </p:txBody>
          </p:sp>
        </mc:Fallback>
      </mc:AlternateContent>
      <p:sp>
        <p:nvSpPr>
          <p:cNvPr id="7" name="6 CuadroTexto"/>
          <p:cNvSpPr txBox="1"/>
          <p:nvPr/>
        </p:nvSpPr>
        <p:spPr>
          <a:xfrm>
            <a:off x="4498625" y="4554754"/>
            <a:ext cx="1585300" cy="369332"/>
          </a:xfrm>
          <a:prstGeom prst="rect">
            <a:avLst/>
          </a:prstGeom>
          <a:noFill/>
        </p:spPr>
        <p:txBody>
          <a:bodyPr wrap="square" rtlCol="0">
            <a:spAutoFit/>
          </a:bodyPr>
          <a:lstStyle/>
          <a:p>
            <a:r>
              <a:rPr lang="es-ES" dirty="0" smtClean="0">
                <a:solidFill>
                  <a:schemeClr val="bg2"/>
                </a:solidFill>
                <a:latin typeface="Arial" pitchFamily="34" charset="0"/>
                <a:cs typeface="Arial" pitchFamily="34" charset="0"/>
              </a:rPr>
              <a:t>NAO</a:t>
            </a:r>
            <a:endParaRPr lang="es-ES" dirty="0">
              <a:solidFill>
                <a:schemeClr val="bg2"/>
              </a:solidFill>
              <a:latin typeface="Arial" pitchFamily="34" charset="0"/>
              <a:cs typeface="Arial" pitchFamily="34" charset="0"/>
            </a:endParaRPr>
          </a:p>
        </p:txBody>
      </p:sp>
    </p:spTree>
    <p:extLst>
      <p:ext uri="{BB962C8B-B14F-4D97-AF65-F5344CB8AC3E}">
        <p14:creationId xmlns:p14="http://schemas.microsoft.com/office/powerpoint/2010/main" val="2748364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descr="data:image/jpeg;base64,/9j/4AAQSkZJRgABAQAAAQABAAD/2wCEAAkGBw8PDw8NDRAQDw8NDQ4NDQ4ODA8PDg4NFREWFhQRFhYYHCgiGRolHBcUITMhJSkrLi4wFx8zODMsNygtLisBCgoKDQ0OGBAQGCwkHiQsLDAsKywsLDcrLC0sLCwsLCwtLC8sLCwsLDAsLC8sLCwsLCwsLCwsLCwsLCwsLCwsLP/AABEIAMoA+QMBEQACEQEDEQH/xAAcAAEBAQADAQEBAAAAAAAAAAAAAgEFBgcEAwj/xABCEAACAgIAAwUGAgYIBAcAAAABAgADBBEFEiEGEzFBUQcUImFxgTKRI1JiobHRFUJDU4KyweEzcpOiJDREVMLS8f/EABoBAQEAAwEBAAAAAAAAAAAAAAABAgQFAwb/xAA0EQEAAgECBAMHAgYCAwAAAAAAAQIDBBESITFBBRNRYXGBobHR8JHhFBUiIzLBsvFCQ1L/2gAMAwEAAhEDEQA/APX5m12QjYUhCAhSAgICAgICAgICAgICAgICAgICAgIQgIVkIQN3AyFbCEKQNgNQGoDUKagNQGoDUBqA1AagNQGoDUBqA1AagNQGoDUBqEICBkBAQMhCBsKQEDYGwrQIG6gNQGoDUBqA1AagNQIqsVxtGDDZXasGGwdEbEsxMdYStotziV6kU1AagNQGoDUBqA1AQM1AyAgZCMgICEZA2FIGiBsK0QN1A2RSAgICAgcHx7tPj4m033t390hHwn9s/wBX+Pym3p9Hkzc+kev2aOq1+LBy629Pv6OgcX7SZOVsO/JWf7Kvapr5+bfednDpMWLpHP1l8/qNdmzcpnaPSPzm9H7L4/d4WMnhuoWH6v8AGf8ANOHqrcWa0+36cn0mipwaekez683KTXbRAQEBAQEBAQEIzUoyBkDIRkAYRkDYUgVCtEDRIqoGwpqA1AagNQOgdsO23KWxsFuo2tuQp8D5rWf/AJfl6zraPQb/ANeSPdH3+zj63XzG9MU++ft93QTcT1J2Sdkk9SZ19nDmu/OV44NjpWvjY61r9WOh/GS0xWJmey0xTa0Vju95RAoCjwUBR9ANCfJzO87vsojaNm6hTUBqA1AagNQGoDUBqBkIzUDIRkoyBMIGBkI2FaIFCFaJBQhWiFbA2AgIHQPaR2qNIOBjtqx13kuD1rQjpWPmR1PyI9enU8P0sW/uW6dvu5uv1M1jy69e7zHvZ2nF4X28J4ffl2inGQ2Oep8lRf1mPgBPPLlpirxWl6YtPfJbasPQ+D9mMXBK2Xt71lIQwCkrRU46jXqQfM/kJxNR4hfJvWvKPm7On8Ppj2tbnPyd6qcMoYeDAEfQzQb64CAgICAgICA1AkiBkIzUDJUSYGGEZAyEbCtEChCqEiqEKoQN1IrdQGoHH8e4muHi3ZT9RTWWCnpzOeiL92IH3nrhxzkvFI7sMl4pWbS/njKzXtse21iz2uzux82J2TPqa1isRWOkPn7b2mZl9nAOF252QmLR+J+rMfw11j8Tt8h+8kDznnmzVxUm9mWLBOS3DD1yuqnAq9ywxrX/AB7v7Syzz2fX+HgJ83mzXy24rO5ixVx14auT4bwbYD3+fUV+HT9r+U8Xq5S2+qkAMVQAdFHjr5AQOLzuMb0KCR6lkXqPlKPkXi14/r7+qL/KB9NXHWH40U/NSV/nA5DH4rS/Tm5D6P0/f4SD7dQN1AagNQM1AwiVGGBJhGGBJlRJhGQMhGwqhCqEgoQqgIVQEKqRSAgec+2rPKY2NjA67+9rG+aVKOh+7qftOp4XTe9rekfVpa221Ij1eP8ANO25mz1/2e4IweGNnMNX5x/Rk+K1AkVgf9z/AD2PScDxHNx5OCOkfV1dJj4Kb95Xzk+pJ+5Jmg2XZsniFlFSUlua/lHO3j3YPgPmdeciuFa0kkkkk9SSdkyonngOeB9fDcY3WBB+EdXPosDmeIHFoGjWrMR0Tz16knwEivz4dkVPoUu1D/3THnrb6A/6aMDmoUgICBhEqJIkRJlEmEYZUSYEwjIRsKoQqxIqhCqECxIybAQEDyL26E99g+nc5GvrzJv/AEnZ8K/xv8Gjrezy8t0nWaMQ957SAUpiYi9FoxkAHloAIP8AKfznyd7Ta02nu7W20RDOA4FguW26t1rrRruZkIU6Gx1Pz0ftMFh8l+QXZnbxdix+8qI54DngVUC7BF1tjobIA+5gdmturwaQqEPa/n+s36x/ZHkP95FdZtvZmLMSWY7JPiTKieeBznCu0BXVeQdr4CzxZf8Am9R8/H6yLu7MjhgGUhgfAgggwrYCBhgSYRJlRJhEkSokwJhGQjYVYhVCRViFWBIqhCq1CmoDUDy/27YROPh5I/srrKW+QsUMD+df751PC77WtX1j6f8AbU1dd6xLxsvrr6dZ2mhEPdO21w7+th4PiVsp+RZ58lPV15dy4s+sW5h4GhtfQr/vIyef88rE54DngOeA54H742PbbvukZ+Xx5VJ1A/FmIJBBBB0QehB9IH18NwLchuWsfCD8Tn8C/f1+Uiu88OwVorFabOurE+LMfEwy2fTqA1AkwMMMUmEQZRJhEGVEwjIGiBYhViRViFWJGShCrgICBwvbLgvv+Bk4g1z2V81JPQC9DzV/bmAB+RM9tPl8rJF/zZjevFWYfzA4IJVgVYEqysNFWHQgjyM+o3crbZ7Dk3NlcL4TmVguxp9ytCgsxur+HwHqUsP3E+Z1VODNaPb9XTpO9Il3/Brtt4ctdqMlzYprKuNNzhSqkj56B+813p2dA55WBzwM54HL5FWFj10e+Pett9Zt5agpCoT8OwR06fwM2MOlyZomatbUazDgmIvPOXytxbhSeC5lvyPdqP4gzYjw3NPWYalvGNNHSJn897vHZ1qzi12VVGpbQbBXz87aJ0CSfEkAGaWbH5d5rvvs6WDJ5mOL7bbvjzseprGt9yssdtbLc3KSBrfKCQZ5vT4OX4fcj1qawFA+EoBrkbzXXlCvpgICBJgSYRJhEGVEmEQZUQYRkChAsSKsQyWIVYkVYhWyK2FICB4T7Z+yhxsj+kqF/wDD5b/pwo6VZR8Sfk/j/wA3N6idzw/UcdfLt1jp7v2aWoxc+KHMewXjYK5PDXPVSMugE+KnSWgfIHuz/jM8fE8X+OSPdP8Apnprctnr05LadO7T9mXLNkYo5ubbWUjx35snr9Py9JWE1dLNuuh6EdCD4gysXJcAxhdbuwhaKFN+S5/CtS9SCfnr8t+kREzO0G8Rzno6p2i7QHLybcg9FZuWpT/VqHRR+XU/MmfUafDGLHFPzd8vqrTnyzf9Pc+3spwG/iFihVZccH9LeRpQvmFJ8W+X5zz1Oqphr7e0MtN4fbNbptHeXt1NSoq1oAqoqoijwVQNAflPmptMzMy+prWKxER0hcjJwecXpyqzSNnIB5696DEeJ+XTrv6ysZ6uckZEBCJMqJMCTDFBlRBhEmEQZUTAoQLEKsSMn6LIqxCrEMmyKQEBA+XifD6sqmzGyED1XIUsU+YPmD5EdCD5ECZUvalotXrCTETG0v584hw7J7NcVovPNZSthem0D/zOKfhsrPl3gUka9eU+Gp363pq8Mx3+k/ZqcPl337P6IxMlLq0uqYPXai2Vup2GRhtWH1Bnz9qzWZiW4/WQdK7d8ENj0WY1e7rrDU4XoH+EsGbyGgp6/wC0rC0Ok9uOKrhUDg+O4a1ytvErkPTm8VxwfQdCft6kTr+Hab/22+H3aGsy7R5cfF17sPxf3fiGMzANXZauParAEd3YQu+voeVv8M6Grx8eK0d+v6NTS/0ZIf0WBroJ8u7rYCBxXFzyXYl2ugtapvl3i6BhJcrCkBAwwiTKiTCIMIgyogysUGETAoQLEirEMliFWJFWIVUjIgICAgcZ2i4Fj8Qx3xMtOet+oI6PXYPCxD5MP5g7BInpiy2xW4qsbVi0bS672Bxsnhxfg2Ye8Svnt4blAEJdjE7ao/quhO+X0PTYWbGptXL/AHa/GPaleXJ3K+5K1ayxlREBZ3dgqqo8SSegE1IiZnaGW7zDtx7VKUVsfhTC20gq2Xr9FUPPu9/jb5/h+vhOppfDrTPFl5R6NXNqYjlXq8ce8sSzEszEszMSWZidkknxM7UcnOmJnnLmuxnDLM3PxqKgT+lS21h4V0IwLufTp0HzIHnPDU5Yx4rWn8l6Ycc2vD+jOJ49xHPjWclg/qt1rsHoQfA/Mf8A58u68+xwmbx7Mxiq5FVO2/Dyv1b56BJlTeYfZj8Q4hYNriogPgbbCP8At8YN5UvDsq6xHy7axXW62CqkHRYeGyf94Np7uckZEBAkyokwiTCIMrFBhEmVEGETA0QLEKsSKsQqxIyUIVcBAQEBAQMKg62AdHY2PA+sDwn23cfvszv6P2y4+NXU/d9Qttrrzd4fUAEAehDTueHYqxj8zvLV1Fp32dP7J9n7+J5PumMUVhW1zvYxCJUpUEnQJPVlGvnNvPnrhpxWeFMU3nZ6Zwv2KqCDmZrMOnwY1Ir+3O5b/KJzr+KT/wCFf1bEaavd6P2f7PYnD6zVh0rUG0Xbq1lhHmznqfP5DfTU52XNfLO953bFaxWNoXxzi9eJUbbOrHpWm9F39Pp6meSzOzi+znDbLHOfmD9K/WpGGu7XyOvL5Dy+phI9XZYUgICAgSYEmESYRBlRJhEGVEGEZA2BYhViRVCFWJFUIVW4U3AbgNwG4DcBuB07t/2Ao4sFtD+75Va8iXhOdXr3vksXY2Op0QdjZ8fCbem1dsPLrHowvSLOh8C9l3G8LJW/Fy8Shl2vfLZa5NZ8Qa2r03l0PTp49AZu5NdgyU2tWZ9n5Lzrims8pevcFw76a+XKyny7mPM9rVVUoP2URANL9ST18fDXKyWraf6a7Q94fczEAkDZA6Detn0mA4nH4KGu97yyLrx/w1/sMdfJUB8T+0fE9dCEcvuFNwG4DcBuA3AwmBJhEmGKDKJMIgyokwjIRsKsQqhIqhCrEgoQyVAQr8nyEU6Z0U+jOoP75lFLT0hjNojrLBl1f3lf/UX+cvl39J/Q46+o2VWCQbEBB0QbFBB9PGTgtPaTir6tTJrJ0roSfAB1JP2iaWjnMSRas922Xop0zqp9GdQf3xFbT0gm0R1krvRuiOrHx0rAnX2ia2jrBFonpLGyawdGxAR4guoI/fEUtPSJOKvqqu1W6qysB0JVgev2kmsx1hYmJ6LkUgfm16A8pdQx1pSwBO/DpMoraY3iGPFEctyy9F6M6qT4BmAJ/OIrM9IJtEdZbZaq9XZV34czAfxkiJnpCzMR1SuTWToWISfAB1JP75ZpaOsSnFX1T73V/eV/9RP5y+Xf/wCZ/Q46+sP1VwRsEEHwIIIMxmNuUru0yCTCIMqMMIgwiTKJhGQjYVQhVCQUIVQhVgyK2FbA8dF1fFOMZKPaKqQ136Usg/R1arXXN06nR+5n0lcltLpa8Mbzy5e/m419PGfPabTy+3J2anshhUA5vvTWph/+IcDuSpFY5+UlfDwmnbxLPk/t8O3Fy79+T3r4fhpPHvPLn27OqdkMKvib5NuVkCjlZW5uasGy2wszfi8hr94m/qtVbTxWuOu/2hrYdHXLM2vO37uxcQ4PRwnGt4nRkNc6VmrHJFRQW2Hu+cFR1IBY/YzTrq8mqvGG9do6z16Rz2bH8HTBE5KTz7dO/JxnY3gFXE6WvtyiLja6mtWre3lAHxPzbOydz31evvp7RSleW3w+Dxw6CmWOK0830dq8ZOCYxFF1jW57rUWblVkorBZ+Xl9SyAzz0+edZkiclY2rz+M9HpfTRp6TFJne30fXwXsEl+NRfbfaj3UpayLXXpeccwHUb3oiY5vFr0yWrWsTET7Up4ZjmsTMzv8AB3Hs9wVMGk01sz81jWM7gBixAHl8gJzNTqbai/FaO2zf0+CuGvDV82f2vwKLjjXXhbFIV/hYrWT5MwGh/p5zLHoc+SnHWvL6pfU4qW4Znn7nOA78Ou/DXnNRsPLMDM9/7QuB8VePdY30THHICPkXCn/FO/afI0G3eY/5c/o5XleZquOe3+v3fnx7iS5PHe6YjusVlFh8QKqEN1u/TqHEun3xaLl1n6zygzYoy6mJnpG3y5vk7NEcayr3y8num5Q6LzJztzMdIgb+qoHl6ieufNOjxVrirv8AnWfbLzpp41F5tkl2Hi3ZunhWPfxAXWO9VLpUHVABbaO6Vug8i+5qY9fk1V64prG0zG/ujn/p7fwWPDE3rM77Tt8eTrvBeCpdwzI4pdY9a0993SqqEWBFGtk+r7X7Tdza61c9cVY3323+P7NfHoKTjm9nY/ZBY705dpP6M3V1qvkLFQs5/J0/KaHi9om1I77T+fKW14fi4It6O/kzjugkwiTKMMIkwiTKJhGQjYVogUIVQkVQhVCBW5FcX2o4p7ng5eX50Y9jp87daQfdionrgx+ZkrX1lJnaHinYHsticQputzMz3bu7RVWotoVn0gZmIfy+ID7Gd7V6vJitEUrv+rUx4a2jeXau09GLwjgWRj4V/f8AvuWlTW89btzMAXU8nQDu6yPvNPBfJqNTW9422j8+cvW1YpjmIcN2T7D4GXh05WXn9xbdzsaluxhyIHIXYbrsgA/ee+o12XHkmtK7xHvYVwVmN5eitwfhn9HU8MuurbGVF7tzlV1u7K5JsDKQN83NvXTxE5nnZvOnLEc/c9+CvDw9nlPtD7PYHDhRZhZhva2xwa2tpsatFG+cMmtdSB1Hn49J2NHqcubeL12/VrZMNY/xfl2hyLMi/hHDciw7qxMOq97X01b5BFj8zN+rW1Y6/qxh2pXJkrHWZ2+HT57revFNay93q4pi/CiZGOfBERcisk+QUAGfPzS/WYlt7w+3cwHkPaX2XZ1+fddjX0DGybnuZrWcW087czjlC/Fok66jfTevGdnD4lSmOK2id4hrW08TO70nieUvD+H22gkrg4bFObqzGuvSA/MkD85zKVnLliPWfq2OkPLvY3lUUJn8Qyrq1KItaiy1RYwUGywgE7O/g+4M6viXFeaY6x+dIa+CsRvZ+PsmWvJyeIZ2cUWt6moc2uEre3KZmsUMSOvKrfZpl4haaUpjp+bdDFXnNpX247H8JxcS7LxMwl6+QJje8UXq5Z1XlGvi8yd7OtGNLrM97xS9fjzj9kvhpEbw6zl8Vtr4JRS9jFcviF99aliwXHorWvQ34A2Meg/UmzWtZ1M2iOkRHxnn9GM1ny4h23B9mPEnorrfPWqmxFdsfmyHRC3xkd3sKSCfzmpbxLDFpmKbz68vqyjBO20zyen9m+C1cPxq8Skkqm2Z2/FZYx2zn+XkABOVnzWzXm9mxWsVjaHIkzyVhgSYRhgSZUSYRkDIRsK0QKEKoSK2BoMKrcD4uM8MqzMe3EyAWqvTkcA6YdQQwPkQQCPpM8d7Y7RavWCY3eeN7EsA/wDqsv79wT/km/8AzTL6R8/ux4IcynsxwBw/+jGe8p70cwXhkW4X8vJv8PKRy9NEfv6zx/jsvm+Zy6bLwxts4U+xLA/91l/lR/8ASe380y+kfP7pwQ+7ivslwsj3cNkZCLi4tWJWqCnXIhZix2v4izMT9ZhTxDJTfaI5zus1iU8K9jvDKLVtsfIyQhDCq1qxSxHhzBVBYfLej57lv4lmtG0bQnBD7u1fsyweI5DZj2X022Kot7lqyjlVChuVlOjoAdPSYYddkxV4Y2mCaxPN8nAfZJg4eVRmLfkWtj2C1EsFPIXA+EnSg9Do/aZZfEcuSk1mI5kViHoW5oMjcD5eK8PqyqLcW8Fqr62rsAOjynzB8j5/aZUvNLRavWB50fYngb371ma9N4+/z5J0P5pl9I+f3YcEOX4n7McG7EowK3ux6Me1727soz33soXvLGZTsgAga0OvyE8qa7LW83naZn5e5lwxts4mj2KcOVgWyMtwCCVDUpzD0JCb19J6z4pmntHz+6cEOY417M8HKtxXL21U4dNVFWLXydz3SOWIPMCTzbOzvrPHHrslItHee/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http://www.eesc.usp.br/portaleesc/images/novo_logo_eesc/logo_eesc_padra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634" y="5537827"/>
            <a:ext cx="1039662" cy="109623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www.imagens.usp.br/wp-content/uploads/US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5" y="5861812"/>
            <a:ext cx="1332187" cy="74935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662338" y="548680"/>
            <a:ext cx="7941291" cy="400110"/>
          </a:xfrm>
          <a:prstGeom prst="rect">
            <a:avLst/>
          </a:prstGeom>
        </p:spPr>
        <p:txBody>
          <a:bodyPr wrap="square">
            <a:spAutoFit/>
          </a:bodyPr>
          <a:lstStyle/>
          <a:p>
            <a:endParaRPr lang="es-ES" sz="2000" dirty="0">
              <a:solidFill>
                <a:schemeClr val="bg2"/>
              </a:solidFill>
              <a:latin typeface="Arial" pitchFamily="34" charset="0"/>
              <a:cs typeface="Arial" pitchFamily="34" charset="0"/>
            </a:endParaRPr>
          </a:p>
        </p:txBody>
      </p:sp>
      <p:sp>
        <p:nvSpPr>
          <p:cNvPr id="8" name="7 CuadroTexto"/>
          <p:cNvSpPr txBox="1"/>
          <p:nvPr/>
        </p:nvSpPr>
        <p:spPr>
          <a:xfrm>
            <a:off x="827584" y="948790"/>
            <a:ext cx="7560840" cy="2677656"/>
          </a:xfrm>
          <a:prstGeom prst="rect">
            <a:avLst/>
          </a:prstGeom>
          <a:noFill/>
        </p:spPr>
        <p:txBody>
          <a:bodyPr wrap="square" rtlCol="0">
            <a:spAutoFit/>
          </a:bodyPr>
          <a:lstStyle/>
          <a:p>
            <a:pPr lvl="0"/>
            <a:r>
              <a:rPr lang="pt-BR" sz="2400" dirty="0" smtClean="0">
                <a:solidFill>
                  <a:schemeClr val="bg2"/>
                </a:solidFill>
                <a:latin typeface="Arial" pitchFamily="34" charset="0"/>
                <a:cs typeface="Arial" pitchFamily="34" charset="0"/>
              </a:rPr>
              <a:t>3. Um </a:t>
            </a:r>
            <a:r>
              <a:rPr lang="pt-BR" sz="2400" dirty="0">
                <a:solidFill>
                  <a:schemeClr val="bg2"/>
                </a:solidFill>
                <a:latin typeface="Arial" pitchFamily="34" charset="0"/>
                <a:cs typeface="Arial" pitchFamily="34" charset="0"/>
              </a:rPr>
              <a:t>eixo de 50 mm de diâmetro tem uma trinca superficial de profundidade de a= 5</a:t>
            </a:r>
            <a:r>
              <a:rPr lang="pt-BR" sz="2400" dirty="0" smtClean="0">
                <a:solidFill>
                  <a:schemeClr val="bg2"/>
                </a:solidFill>
                <a:latin typeface="Arial" pitchFamily="34" charset="0"/>
                <a:cs typeface="Arial" pitchFamily="34" charset="0"/>
              </a:rPr>
              <a:t> </a:t>
            </a:r>
            <a:r>
              <a:rPr lang="pt-BR" sz="2400" dirty="0">
                <a:solidFill>
                  <a:schemeClr val="bg2"/>
                </a:solidFill>
                <a:latin typeface="Arial" pitchFamily="34" charset="0"/>
                <a:cs typeface="Arial" pitchFamily="34" charset="0"/>
              </a:rPr>
              <a:t>mm, como mostrada na figura abaixo. O eixo é fabricado de aço maraging18Ni (fundido ao ar), conforme dados da </a:t>
            </a:r>
            <a:r>
              <a:rPr lang="pt-BR" sz="2400" dirty="0" smtClean="0">
                <a:solidFill>
                  <a:schemeClr val="bg2"/>
                </a:solidFill>
                <a:latin typeface="Arial" pitchFamily="34" charset="0"/>
                <a:cs typeface="Arial" pitchFamily="34" charset="0"/>
              </a:rPr>
              <a:t>Tabela.</a:t>
            </a:r>
            <a:endParaRPr lang="es-ES" sz="2400" dirty="0">
              <a:solidFill>
                <a:schemeClr val="bg2"/>
              </a:solidFill>
              <a:latin typeface="Arial" pitchFamily="34" charset="0"/>
              <a:cs typeface="Arial" pitchFamily="34" charset="0"/>
            </a:endParaRPr>
          </a:p>
          <a:p>
            <a:pPr lvl="0"/>
            <a:endParaRPr lang="es-ES" sz="2400" dirty="0">
              <a:solidFill>
                <a:schemeClr val="bg2"/>
              </a:solidFill>
              <a:latin typeface="Arial" pitchFamily="34" charset="0"/>
              <a:cs typeface="Arial" pitchFamily="34" charset="0"/>
            </a:endParaRPr>
          </a:p>
          <a:p>
            <a:endParaRPr lang="es-ES" sz="2400" dirty="0">
              <a:solidFill>
                <a:schemeClr val="bg2"/>
              </a:solidFill>
              <a:latin typeface="Arial" pitchFamily="34" charset="0"/>
              <a:cs typeface="Arial" pitchFamily="34" charset="0"/>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2596249"/>
            <a:ext cx="4536504" cy="2725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83014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descr="data:image/jpeg;base64,/9j/4AAQSkZJRgABAQAAAQABAAD/2wCEAAkGBw8PDw8NDRAQDw8NDQ4NDQ4ODA8PDg4NFREWFhQRFhYYHCgiGRolHBcUITMhJSkrLi4wFx8zODMsNygtLisBCgoKDQ0OGBAQGCwkHiQsLDAsKywsLDcrLC0sLCwsLCwtLC8sLCwsLDAsLC8sLCwsLCwsLCwsLCwsLCwsLCwsLP/AABEIAMoA+QMBEQACEQEDEQH/xAAcAAEBAQADAQEBAAAAAAAAAAAAAgEFBgcEAwj/xABCEAACAgIAAwUGAgYIBAcAAAABAgADBBEFEiEGEzFBUQcUImFxgTKRI1JiobHRFUJDU4KyweEzcpOiJDREVMLS8f/EABoBAQEAAwEBAAAAAAAAAAAAAAABAgQFAwb/xAA0EQEAAgECBAMHAgYCAwAAAAAAAQIDBBESITFBBRNRYXGBobHR8JHhFBUiIzLBsvFCQ1L/2gAMAwEAAhEDEQA/APX5m12QjYUhCAhSAgICAgICAgICAgICAgICAgICAgIQgIVkIQN3AyFbCEKQNgNQGoDUKagNQGoDUBqA1AagNQGoDUBqA1AagNQGoDUBqEICBkBAQMhCBsKQEDYGwrQIG6gNQGoDUBqA1AagNQIqsVxtGDDZXasGGwdEbEsxMdYStotziV6kU1AagNQGoDUBqA1AQM1AyAgZCMgICEZA2FIGiBsK0QN1A2RSAgICAgcHx7tPj4m033t390hHwn9s/wBX+Pym3p9Hkzc+kev2aOq1+LBy629Pv6OgcX7SZOVsO/JWf7Kvapr5+bfednDpMWLpHP1l8/qNdmzcpnaPSPzm9H7L4/d4WMnhuoWH6v8AGf8ANOHqrcWa0+36cn0mipwaekez683KTXbRAQEBAQEBAQEIzUoyBkDIRkAYRkDYUgVCtEDRIqoGwpqA1AagNQOgdsO23KWxsFuo2tuQp8D5rWf/AJfl6zraPQb/ANeSPdH3+zj63XzG9MU++ft93QTcT1J2Sdkk9SZ19nDmu/OV44NjpWvjY61r9WOh/GS0xWJmey0xTa0Vju95RAoCjwUBR9ANCfJzO87vsojaNm6hTUBqA1AagNQGoDUBqBkIzUDIRkoyBMIGBkI2FaIFCFaJBQhWiFbA2AgIHQPaR2qNIOBjtqx13kuD1rQjpWPmR1PyI9enU8P0sW/uW6dvu5uv1M1jy69e7zHvZ2nF4X28J4ffl2inGQ2Oep8lRf1mPgBPPLlpirxWl6YtPfJbasPQ+D9mMXBK2Xt71lIQwCkrRU46jXqQfM/kJxNR4hfJvWvKPm7On8Ppj2tbnPyd6qcMoYeDAEfQzQb64CAgICAgICA1AkiBkIzUDJUSYGGEZAyEbCtEChCqEiqEKoQN1IrdQGoHH8e4muHi3ZT9RTWWCnpzOeiL92IH3nrhxzkvFI7sMl4pWbS/njKzXtse21iz2uzux82J2TPqa1isRWOkPn7b2mZl9nAOF252QmLR+J+rMfw11j8Tt8h+8kDznnmzVxUm9mWLBOS3DD1yuqnAq9ywxrX/AB7v7Syzz2fX+HgJ83mzXy24rO5ixVx14auT4bwbYD3+fUV+HT9r+U8Xq5S2+qkAMVQAdFHjr5AQOLzuMb0KCR6lkXqPlKPkXi14/r7+qL/KB9NXHWH40U/NSV/nA5DH4rS/Tm5D6P0/f4SD7dQN1AagNQM1AwiVGGBJhGGBJlRJhGQMhGwqhCqEgoQqgIVQEKqRSAgec+2rPKY2NjA67+9rG+aVKOh+7qftOp4XTe9rekfVpa221Ij1eP8ANO25mz1/2e4IweGNnMNX5x/Rk+K1AkVgf9z/AD2PScDxHNx5OCOkfV1dJj4Kb95Xzk+pJ+5Jmg2XZsniFlFSUlua/lHO3j3YPgPmdeciuFa0kkkkk9SSdkyonngOeB9fDcY3WBB+EdXPosDmeIHFoGjWrMR0Tz16knwEivz4dkVPoUu1D/3THnrb6A/6aMDmoUgICBhEqJIkRJlEmEYZUSYEwjIRsKoQqxIqhCqECxIybAQEDyL26E99g+nc5GvrzJv/AEnZ8K/xv8Gjrezy8t0nWaMQ957SAUpiYi9FoxkAHloAIP8AKfznyd7Ta02nu7W20RDOA4FguW26t1rrRruZkIU6Gx1Pz0ftMFh8l+QXZnbxdix+8qI54DngVUC7BF1tjobIA+5gdmturwaQqEPa/n+s36x/ZHkP95FdZtvZmLMSWY7JPiTKieeBznCu0BXVeQdr4CzxZf8Am9R8/H6yLu7MjhgGUhgfAgggwrYCBhgSYRJlRJhEkSokwJhGQjYVYhVCRViFWBIqhCq1CmoDUDy/27YROPh5I/srrKW+QsUMD+df751PC77WtX1j6f8AbU1dd6xLxsvrr6dZ2mhEPdO21w7+th4PiVsp+RZ58lPV15dy4s+sW5h4GhtfQr/vIyef88rE54DngOeA54H742PbbvukZ+Xx5VJ1A/FmIJBBBB0QehB9IH18NwLchuWsfCD8Tn8C/f1+Uiu88OwVorFabOurE+LMfEwy2fTqA1AkwMMMUmEQZRJhEGVEwjIGiBYhViRViFWJGShCrgICBwvbLgvv+Bk4g1z2V81JPQC9DzV/bmAB+RM9tPl8rJF/zZjevFWYfzA4IJVgVYEqysNFWHQgjyM+o3crbZ7Dk3NlcL4TmVguxp9ytCgsxur+HwHqUsP3E+Z1VODNaPb9XTpO9Il3/Brtt4ctdqMlzYprKuNNzhSqkj56B+813p2dA55WBzwM54HL5FWFj10e+Pett9Zt5agpCoT8OwR06fwM2MOlyZomatbUazDgmIvPOXytxbhSeC5lvyPdqP4gzYjw3NPWYalvGNNHSJn897vHZ1qzi12VVGpbQbBXz87aJ0CSfEkAGaWbH5d5rvvs6WDJ5mOL7bbvjzseprGt9yssdtbLc3KSBrfKCQZ5vT4OX4fcj1qawFA+EoBrkbzXXlCvpgICBJgSYRJhEGVEmEQZUQYRkChAsSKsQyWIVYkVYhWyK2FICB4T7Z+yhxsj+kqF/wDD5b/pwo6VZR8Sfk/j/wA3N6idzw/UcdfLt1jp7v2aWoxc+KHMewXjYK5PDXPVSMugE+KnSWgfIHuz/jM8fE8X+OSPdP8Apnprctnr05LadO7T9mXLNkYo5ubbWUjx35snr9Py9JWE1dLNuuh6EdCD4gysXJcAxhdbuwhaKFN+S5/CtS9SCfnr8t+kREzO0G8Rzno6p2i7QHLybcg9FZuWpT/VqHRR+XU/MmfUafDGLHFPzd8vqrTnyzf9Pc+3spwG/iFihVZccH9LeRpQvmFJ8W+X5zz1Oqphr7e0MtN4fbNbptHeXt1NSoq1oAqoqoijwVQNAflPmptMzMy+prWKxER0hcjJwecXpyqzSNnIB5696DEeJ+XTrv6ysZ6uckZEBCJMqJMCTDFBlRBhEmEQZUTAoQLEKsSMn6LIqxCrEMmyKQEBA+XifD6sqmzGyED1XIUsU+YPmD5EdCD5ECZUvalotXrCTETG0v584hw7J7NcVovPNZSthem0D/zOKfhsrPl3gUka9eU+Gp363pq8Mx3+k/ZqcPl337P6IxMlLq0uqYPXai2Vup2GRhtWH1Bnz9qzWZiW4/WQdK7d8ENj0WY1e7rrDU4XoH+EsGbyGgp6/wC0rC0Ok9uOKrhUDg+O4a1ytvErkPTm8VxwfQdCft6kTr+Hab/22+H3aGsy7R5cfF17sPxf3fiGMzANXZauParAEd3YQu+voeVv8M6Grx8eK0d+v6NTS/0ZIf0WBroJ8u7rYCBxXFzyXYl2ugtapvl3i6BhJcrCkBAwwiTKiTCIMIgyogysUGETAoQLEirEMliFWJFWIVUjIgICAgcZ2i4Fj8Qx3xMtOet+oI6PXYPCxD5MP5g7BInpiy2xW4qsbVi0bS672Bxsnhxfg2Ye8Svnt4blAEJdjE7ao/quhO+X0PTYWbGptXL/AHa/GPaleXJ3K+5K1ayxlREBZ3dgqqo8SSegE1IiZnaGW7zDtx7VKUVsfhTC20gq2Xr9FUPPu9/jb5/h+vhOppfDrTPFl5R6NXNqYjlXq8ce8sSzEszEszMSWZidkknxM7UcnOmJnnLmuxnDLM3PxqKgT+lS21h4V0IwLufTp0HzIHnPDU5Yx4rWn8l6Ycc2vD+jOJ49xHPjWclg/qt1rsHoQfA/Mf8A58u68+xwmbx7Mxiq5FVO2/Dyv1b56BJlTeYfZj8Q4hYNriogPgbbCP8At8YN5UvDsq6xHy7axXW62CqkHRYeGyf94Np7uckZEBAkyokwiTCIMrFBhEmVEGETA0QLEKsSKsQqxIyUIVcBAQEBAQMKg62AdHY2PA+sDwn23cfvszv6P2y4+NXU/d9Qttrrzd4fUAEAehDTueHYqxj8zvLV1Fp32dP7J9n7+J5PumMUVhW1zvYxCJUpUEnQJPVlGvnNvPnrhpxWeFMU3nZ6Zwv2KqCDmZrMOnwY1Ir+3O5b/KJzr+KT/wCFf1bEaavd6P2f7PYnD6zVh0rUG0Xbq1lhHmznqfP5DfTU52XNfLO953bFaxWNoXxzi9eJUbbOrHpWm9F39Pp6meSzOzi+znDbLHOfmD9K/WpGGu7XyOvL5Dy+phI9XZYUgICAgSYEmESYRBlRJhEGVEGEZA2BYhViRVCFWJFUIVW4U3AbgNwG4DcBuB07t/2Ao4sFtD+75Va8iXhOdXr3vksXY2Op0QdjZ8fCbem1dsPLrHowvSLOh8C9l3G8LJW/Fy8Shl2vfLZa5NZ8Qa2r03l0PTp49AZu5NdgyU2tWZ9n5Lzrims8pevcFw76a+XKyny7mPM9rVVUoP2URANL9ST18fDXKyWraf6a7Q94fczEAkDZA6Detn0mA4nH4KGu97yyLrx/w1/sMdfJUB8T+0fE9dCEcvuFNwG4DcBuA3AwmBJhEmGKDKJMIgyokwjIRsKsQqhIqhCrEgoQyVAQr8nyEU6Z0U+jOoP75lFLT0hjNojrLBl1f3lf/UX+cvl39J/Q46+o2VWCQbEBB0QbFBB9PGTgtPaTir6tTJrJ0roSfAB1JP2iaWjnMSRas922Xop0zqp9GdQf3xFbT0gm0R1krvRuiOrHx0rAnX2ia2jrBFonpLGyawdGxAR4guoI/fEUtPSJOKvqqu1W6qysB0JVgev2kmsx1hYmJ6LkUgfm16A8pdQx1pSwBO/DpMoraY3iGPFEctyy9F6M6qT4BmAJ/OIrM9IJtEdZbZaq9XZV34czAfxkiJnpCzMR1SuTWToWISfAB1JP75ZpaOsSnFX1T73V/eV/9RP5y+Xf/wCZ/Q46+sP1VwRsEEHwIIIMxmNuUru0yCTCIMqMMIgwiTKJhGQjYVQhVCQUIVQhVgyK2FbA8dF1fFOMZKPaKqQ136Usg/R1arXXN06nR+5n0lcltLpa8Mbzy5e/m419PGfPabTy+3J2anshhUA5vvTWph/+IcDuSpFY5+UlfDwmnbxLPk/t8O3Fy79+T3r4fhpPHvPLn27OqdkMKvib5NuVkCjlZW5uasGy2wszfi8hr94m/qtVbTxWuOu/2hrYdHXLM2vO37uxcQ4PRwnGt4nRkNc6VmrHJFRQW2Hu+cFR1IBY/YzTrq8mqvGG9do6z16Rz2bH8HTBE5KTz7dO/JxnY3gFXE6WvtyiLja6mtWre3lAHxPzbOydz31evvp7RSleW3w+Dxw6CmWOK0830dq8ZOCYxFF1jW57rUWblVkorBZ+Xl9SyAzz0+edZkiclY2rz+M9HpfTRp6TFJne30fXwXsEl+NRfbfaj3UpayLXXpeccwHUb3oiY5vFr0yWrWsTET7Up4ZjmsTMzv8AB3Hs9wVMGk01sz81jWM7gBixAHl8gJzNTqbai/FaO2zf0+CuGvDV82f2vwKLjjXXhbFIV/hYrWT5MwGh/p5zLHoc+SnHWvL6pfU4qW4Znn7nOA78Ou/DXnNRsPLMDM9/7QuB8VePdY30THHICPkXCn/FO/afI0G3eY/5c/o5XleZquOe3+v3fnx7iS5PHe6YjusVlFh8QKqEN1u/TqHEun3xaLl1n6zygzYoy6mJnpG3y5vk7NEcayr3y8num5Q6LzJztzMdIgb+qoHl6ieufNOjxVrirv8AnWfbLzpp41F5tkl2Hi3ZunhWPfxAXWO9VLpUHVABbaO6Vug8i+5qY9fk1V64prG0zG/ujn/p7fwWPDE3rM77Tt8eTrvBeCpdwzI4pdY9a0993SqqEWBFGtk+r7X7Tdza61c9cVY3323+P7NfHoKTjm9nY/ZBY705dpP6M3V1qvkLFQs5/J0/KaHi9om1I77T+fKW14fi4It6O/kzjugkwiTKMMIkwiTKJhGQjYVogUIVQkVQhVCBW5FcX2o4p7ng5eX50Y9jp87daQfdionrgx+ZkrX1lJnaHinYHsticQputzMz3bu7RVWotoVn0gZmIfy+ID7Gd7V6vJitEUrv+rUx4a2jeXau09GLwjgWRj4V/f8AvuWlTW89btzMAXU8nQDu6yPvNPBfJqNTW9422j8+cvW1YpjmIcN2T7D4GXh05WXn9xbdzsaluxhyIHIXYbrsgA/ee+o12XHkmtK7xHvYVwVmN5eitwfhn9HU8MuurbGVF7tzlV1u7K5JsDKQN83NvXTxE5nnZvOnLEc/c9+CvDw9nlPtD7PYHDhRZhZhva2xwa2tpsatFG+cMmtdSB1Hn49J2NHqcubeL12/VrZMNY/xfl2hyLMi/hHDciw7qxMOq97X01b5BFj8zN+rW1Y6/qxh2pXJkrHWZ2+HT57revFNay93q4pi/CiZGOfBERcisk+QUAGfPzS/WYlt7w+3cwHkPaX2XZ1+fddjX0DGybnuZrWcW087czjlC/Fok66jfTevGdnD4lSmOK2id4hrW08TO70nieUvD+H22gkrg4bFObqzGuvSA/MkD85zKVnLliPWfq2OkPLvY3lUUJn8Qyrq1KItaiy1RYwUGywgE7O/g+4M6viXFeaY6x+dIa+CsRvZ+PsmWvJyeIZ2cUWt6moc2uEre3KZmsUMSOvKrfZpl4haaUpjp+bdDFXnNpX247H8JxcS7LxMwl6+QJje8UXq5Z1XlGvi8yd7OtGNLrM97xS9fjzj9kvhpEbw6zl8Vtr4JRS9jFcviF99aliwXHorWvQ34A2Meg/UmzWtZ1M2iOkRHxnn9GM1ny4h23B9mPEnorrfPWqmxFdsfmyHRC3xkd3sKSCfzmpbxLDFpmKbz68vqyjBO20zyen9m+C1cPxq8Skkqm2Z2/FZYx2zn+XkABOVnzWzXm9mxWsVjaHIkzyVhgSYRhgSZUSYRkDIRsK0QKEKoSK2BoMKrcD4uM8MqzMe3EyAWqvTkcA6YdQQwPkQQCPpM8d7Y7RavWCY3eeN7EsA/wDqsv79wT/km/8AzTL6R8/ux4IcynsxwBw/+jGe8p70cwXhkW4X8vJv8PKRy9NEfv6zx/jsvm+Zy6bLwxts4U+xLA/91l/lR/8ASe380y+kfP7pwQ+7ivslwsj3cNkZCLi4tWJWqCnXIhZix2v4izMT9ZhTxDJTfaI5zus1iU8K9jvDKLVtsfIyQhDCq1qxSxHhzBVBYfLej57lv4lmtG0bQnBD7u1fsyweI5DZj2X022Kot7lqyjlVChuVlOjoAdPSYYddkxV4Y2mCaxPN8nAfZJg4eVRmLfkWtj2C1EsFPIXA+EnSg9Do/aZZfEcuSk1mI5kViHoW5oMjcD5eK8PqyqLcW8Fqr62rsAOjynzB8j5/aZUvNLRavWB50fYngb371ma9N4+/z5J0P5pl9I+f3YcEOX4n7McG7EowK3ux6Me1727soz33soXvLGZTsgAga0OvyE8qa7LW83naZn5e5lwxts4mj2KcOVgWyMtwCCVDUpzD0JCb19J6z4pmntHz+6cEOY417M8HKtxXL21U4dNVFWLXydz3SOWIPMCTzbOzvrPHHrslItHee/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http://www.eesc.usp.br/portaleesc/images/novo_logo_eesc/logo_eesc_padra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634" y="5537827"/>
            <a:ext cx="1039662" cy="109623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www.imagens.usp.br/wp-content/uploads/US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5" y="5861812"/>
            <a:ext cx="1332187" cy="74935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662338" y="548680"/>
            <a:ext cx="7941291" cy="400110"/>
          </a:xfrm>
          <a:prstGeom prst="rect">
            <a:avLst/>
          </a:prstGeom>
        </p:spPr>
        <p:txBody>
          <a:bodyPr wrap="square">
            <a:spAutoFit/>
          </a:bodyPr>
          <a:lstStyle/>
          <a:p>
            <a:endParaRPr lang="es-ES" sz="2000" dirty="0">
              <a:solidFill>
                <a:schemeClr val="bg2"/>
              </a:solidFill>
              <a:latin typeface="Arial" pitchFamily="34" charset="0"/>
              <a:cs typeface="Arial" pitchFamily="34" charset="0"/>
            </a:endParaRPr>
          </a:p>
        </p:txBody>
      </p:sp>
      <p:sp>
        <p:nvSpPr>
          <p:cNvPr id="8" name="7 CuadroTexto"/>
          <p:cNvSpPr txBox="1"/>
          <p:nvPr/>
        </p:nvSpPr>
        <p:spPr>
          <a:xfrm>
            <a:off x="827584" y="948790"/>
            <a:ext cx="7560840" cy="5262979"/>
          </a:xfrm>
          <a:prstGeom prst="rect">
            <a:avLst/>
          </a:prstGeom>
          <a:noFill/>
        </p:spPr>
        <p:txBody>
          <a:bodyPr wrap="square" rtlCol="0">
            <a:spAutoFit/>
          </a:bodyPr>
          <a:lstStyle/>
          <a:p>
            <a:pPr lvl="0"/>
            <a:r>
              <a:rPr lang="pt-BR" sz="2400" dirty="0" smtClean="0">
                <a:solidFill>
                  <a:schemeClr val="bg2"/>
                </a:solidFill>
                <a:latin typeface="Arial" pitchFamily="34" charset="0"/>
                <a:cs typeface="Arial" pitchFamily="34" charset="0"/>
              </a:rPr>
              <a:t>a) Se </a:t>
            </a:r>
            <a:r>
              <a:rPr lang="pt-BR" sz="2400" dirty="0">
                <a:solidFill>
                  <a:schemeClr val="bg2"/>
                </a:solidFill>
                <a:latin typeface="Arial" pitchFamily="34" charset="0"/>
                <a:cs typeface="Arial" pitchFamily="34" charset="0"/>
              </a:rPr>
              <a:t>o eixo é carregado com um momento </a:t>
            </a:r>
            <a:r>
              <a:rPr lang="pt-BR" sz="2400" dirty="0" err="1">
                <a:solidFill>
                  <a:schemeClr val="bg2"/>
                </a:solidFill>
                <a:latin typeface="Arial" pitchFamily="34" charset="0"/>
                <a:cs typeface="Arial" pitchFamily="34" charset="0"/>
              </a:rPr>
              <a:t>fletor</a:t>
            </a:r>
            <a:r>
              <a:rPr lang="pt-BR" sz="2400" dirty="0">
                <a:solidFill>
                  <a:schemeClr val="bg2"/>
                </a:solidFill>
                <a:latin typeface="Arial" pitchFamily="34" charset="0"/>
                <a:cs typeface="Arial" pitchFamily="34" charset="0"/>
              </a:rPr>
              <a:t> de </a:t>
            </a:r>
            <a:r>
              <a:rPr lang="pt-BR" sz="2400" dirty="0" smtClean="0">
                <a:solidFill>
                  <a:schemeClr val="bg2"/>
                </a:solidFill>
                <a:latin typeface="Arial" pitchFamily="34" charset="0"/>
                <a:cs typeface="Arial" pitchFamily="34" charset="0"/>
              </a:rPr>
              <a:t>1,5 </a:t>
            </a:r>
            <a:r>
              <a:rPr lang="pt-BR" sz="2400" dirty="0" err="1">
                <a:solidFill>
                  <a:schemeClr val="bg2"/>
                </a:solidFill>
                <a:latin typeface="Arial" pitchFamily="34" charset="0"/>
                <a:cs typeface="Arial" pitchFamily="34" charset="0"/>
              </a:rPr>
              <a:t>kN.m</a:t>
            </a:r>
            <a:r>
              <a:rPr lang="pt-BR" sz="2400" dirty="0">
                <a:solidFill>
                  <a:schemeClr val="bg2"/>
                </a:solidFill>
                <a:latin typeface="Arial" pitchFamily="34" charset="0"/>
                <a:cs typeface="Arial" pitchFamily="34" charset="0"/>
              </a:rPr>
              <a:t>, qual seria o fator de segurança contra fratura frágil</a:t>
            </a:r>
            <a:r>
              <a:rPr lang="pt-BR" sz="2400" dirty="0" smtClean="0">
                <a:solidFill>
                  <a:schemeClr val="bg2"/>
                </a:solidFill>
                <a:latin typeface="Arial" pitchFamily="34" charset="0"/>
                <a:cs typeface="Arial" pitchFamily="34" charset="0"/>
              </a:rPr>
              <a:t>?</a:t>
            </a:r>
          </a:p>
          <a:p>
            <a:pPr lvl="0"/>
            <a:endParaRPr lang="es-ES" sz="2400" dirty="0">
              <a:solidFill>
                <a:schemeClr val="bg2"/>
              </a:solidFill>
              <a:latin typeface="Arial" pitchFamily="34" charset="0"/>
              <a:cs typeface="Arial" pitchFamily="34" charset="0"/>
            </a:endParaRPr>
          </a:p>
          <a:p>
            <a:r>
              <a:rPr lang="es-ES" sz="2400" dirty="0" smtClean="0">
                <a:solidFill>
                  <a:schemeClr val="bg2"/>
                </a:solidFill>
                <a:latin typeface="Arial" pitchFamily="34" charset="0"/>
                <a:cs typeface="Arial" pitchFamily="34" charset="0"/>
              </a:rPr>
              <a:t>Dados do material:</a:t>
            </a:r>
          </a:p>
          <a:p>
            <a:r>
              <a:rPr lang="pt-BR" sz="2400" dirty="0">
                <a:solidFill>
                  <a:schemeClr val="bg2"/>
                </a:solidFill>
                <a:latin typeface="Arial" pitchFamily="34" charset="0"/>
                <a:cs typeface="Arial" pitchFamily="34" charset="0"/>
              </a:rPr>
              <a:t>aço </a:t>
            </a:r>
            <a:r>
              <a:rPr lang="pt-BR" sz="2400" dirty="0" smtClean="0">
                <a:solidFill>
                  <a:schemeClr val="bg2"/>
                </a:solidFill>
                <a:latin typeface="Arial" pitchFamily="34" charset="0"/>
                <a:cs typeface="Arial" pitchFamily="34" charset="0"/>
              </a:rPr>
              <a:t>maraging18Ni,fundido ao ar</a:t>
            </a:r>
          </a:p>
          <a:p>
            <a:endParaRPr lang="pt-BR" sz="2400" dirty="0">
              <a:solidFill>
                <a:schemeClr val="bg2"/>
              </a:solidFill>
              <a:latin typeface="Arial" pitchFamily="34" charset="0"/>
              <a:cs typeface="Arial" pitchFamily="34" charset="0"/>
            </a:endParaRPr>
          </a:p>
          <a:p>
            <a:r>
              <a:rPr lang="en-US" sz="2400" dirty="0">
                <a:solidFill>
                  <a:schemeClr val="bg2"/>
                </a:solidFill>
                <a:latin typeface="Arial" pitchFamily="34" charset="0"/>
                <a:cs typeface="Arial" pitchFamily="34" charset="0"/>
              </a:rPr>
              <a:t>KIC=123 Mpa.m</a:t>
            </a:r>
            <a:r>
              <a:rPr lang="en-US" sz="2400" baseline="30000" dirty="0">
                <a:solidFill>
                  <a:schemeClr val="bg2"/>
                </a:solidFill>
                <a:latin typeface="Arial" pitchFamily="34" charset="0"/>
                <a:cs typeface="Arial" pitchFamily="34" charset="0"/>
              </a:rPr>
              <a:t>0,5    </a:t>
            </a:r>
            <a:endParaRPr lang="en-US" sz="2400" baseline="30000" dirty="0" smtClean="0">
              <a:solidFill>
                <a:schemeClr val="bg2"/>
              </a:solidFill>
              <a:latin typeface="Arial" pitchFamily="34" charset="0"/>
              <a:cs typeface="Arial" pitchFamily="34" charset="0"/>
            </a:endParaRPr>
          </a:p>
          <a:p>
            <a:endParaRPr lang="es-ES" sz="2400" dirty="0">
              <a:solidFill>
                <a:schemeClr val="bg2"/>
              </a:solidFill>
              <a:latin typeface="Arial" pitchFamily="34" charset="0"/>
              <a:cs typeface="Arial" pitchFamily="34" charset="0"/>
            </a:endParaRPr>
          </a:p>
          <a:p>
            <a:r>
              <a:rPr lang="pt-BR" sz="2400" dirty="0">
                <a:solidFill>
                  <a:schemeClr val="bg2"/>
                </a:solidFill>
                <a:latin typeface="Arial" pitchFamily="34" charset="0"/>
                <a:cs typeface="Arial" pitchFamily="34" charset="0"/>
              </a:rPr>
              <a:t>a= 5mm,    d=50mm,   </a:t>
            </a:r>
            <a:r>
              <a:rPr lang="pt-BR" sz="2400" dirty="0" err="1">
                <a:solidFill>
                  <a:schemeClr val="bg2"/>
                </a:solidFill>
                <a:latin typeface="Arial" pitchFamily="34" charset="0"/>
                <a:cs typeface="Arial" pitchFamily="34" charset="0"/>
              </a:rPr>
              <a:t>Xk</a:t>
            </a:r>
            <a:r>
              <a:rPr lang="pt-BR" sz="2400" dirty="0">
                <a:solidFill>
                  <a:schemeClr val="bg2"/>
                </a:solidFill>
                <a:latin typeface="Arial" pitchFamily="34" charset="0"/>
                <a:cs typeface="Arial" pitchFamily="34" charset="0"/>
              </a:rPr>
              <a:t>=?</a:t>
            </a:r>
            <a:r>
              <a:rPr lang="pt-BR" sz="2400" baseline="30000" dirty="0">
                <a:solidFill>
                  <a:schemeClr val="bg2"/>
                </a:solidFill>
                <a:latin typeface="Arial" pitchFamily="34" charset="0"/>
                <a:cs typeface="Arial" pitchFamily="34" charset="0"/>
              </a:rPr>
              <a:t>   </a:t>
            </a:r>
            <a:r>
              <a:rPr lang="pt-BR" sz="2400" dirty="0">
                <a:solidFill>
                  <a:schemeClr val="bg2"/>
                </a:solidFill>
                <a:latin typeface="Arial" pitchFamily="34" charset="0"/>
                <a:cs typeface="Arial" pitchFamily="34" charset="0"/>
              </a:rPr>
              <a:t> Se M=1,5KN.m</a:t>
            </a:r>
            <a:endParaRPr lang="es-ES" sz="2400" dirty="0">
              <a:solidFill>
                <a:schemeClr val="bg2"/>
              </a:solidFill>
              <a:latin typeface="Arial" pitchFamily="34" charset="0"/>
              <a:cs typeface="Arial" pitchFamily="34" charset="0"/>
            </a:endParaRPr>
          </a:p>
          <a:p>
            <a:endParaRPr lang="pt-BR" sz="2400" dirty="0" smtClean="0">
              <a:solidFill>
                <a:schemeClr val="bg2"/>
              </a:solidFill>
              <a:latin typeface="Arial" pitchFamily="34" charset="0"/>
              <a:cs typeface="Arial" pitchFamily="34" charset="0"/>
            </a:endParaRPr>
          </a:p>
          <a:p>
            <a:endParaRPr lang="pt-BR" sz="2400" dirty="0" smtClean="0">
              <a:solidFill>
                <a:schemeClr val="bg2"/>
              </a:solidFill>
              <a:latin typeface="Arial" pitchFamily="34" charset="0"/>
              <a:cs typeface="Arial" pitchFamily="34" charset="0"/>
            </a:endParaRPr>
          </a:p>
          <a:p>
            <a:endParaRPr lang="es-ES" sz="2400" dirty="0" smtClean="0">
              <a:solidFill>
                <a:schemeClr val="bg2"/>
              </a:solidFill>
              <a:latin typeface="Arial" pitchFamily="34" charset="0"/>
              <a:cs typeface="Arial" pitchFamily="34" charset="0"/>
            </a:endParaRPr>
          </a:p>
          <a:p>
            <a:endParaRPr lang="es-ES" sz="2400" dirty="0">
              <a:solidFill>
                <a:schemeClr val="bg2"/>
              </a:solidFill>
              <a:latin typeface="Arial" pitchFamily="34" charset="0"/>
              <a:cs typeface="Arial" pitchFamily="34" charset="0"/>
            </a:endParaRPr>
          </a:p>
        </p:txBody>
      </p:sp>
    </p:spTree>
    <p:extLst>
      <p:ext uri="{BB962C8B-B14F-4D97-AF65-F5344CB8AC3E}">
        <p14:creationId xmlns:p14="http://schemas.microsoft.com/office/powerpoint/2010/main" val="20344456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descr="data:image/jpeg;base64,/9j/4AAQSkZJRgABAQAAAQABAAD/2wCEAAkGBw8PDw8NDRAQDw8NDQ4NDQ4ODA8PDg4NFREWFhQRFhYYHCgiGRolHBcUITMhJSkrLi4wFx8zODMsNygtLisBCgoKDQ0OGBAQGCwkHiQsLDAsKywsLDcrLC0sLCwsLCwtLC8sLCwsLDAsLC8sLCwsLCwsLCwsLCwsLCwsLCwsLP/AABEIAMoA+QMBEQACEQEDEQH/xAAcAAEBAQADAQEBAAAAAAAAAAAAAgEFBgcEAwj/xABCEAACAgIAAwUGAgYIBAcAAAABAgADBBEFEiEGEzFBUQcUImFxgTKRI1JiobHRFUJDU4KyweEzcpOiJDREVMLS8f/EABoBAQEAAwEBAAAAAAAAAAAAAAABAgQFAwb/xAA0EQEAAgECBAMHAgYCAwAAAAAAAQIDBBESITFBBRNRYXGBobHR8JHhFBUiIzLBsvFCQ1L/2gAMAwEAAhEDEQA/APX5m12QjYUhCAhSAgICAgICAgICAgICAgICAgICAgIQgIVkIQN3AyFbCEKQNgNQGoDUKagNQGoDUBqA1AagNQGoDUBqA1AagNQGoDUBqEICBkBAQMhCBsKQEDYGwrQIG6gNQGoDUBqA1AagNQIqsVxtGDDZXasGGwdEbEsxMdYStotziV6kU1AagNQGoDUBqA1AQM1AyAgZCMgICEZA2FIGiBsK0QN1A2RSAgICAgcHx7tPj4m033t390hHwn9s/wBX+Pym3p9Hkzc+kev2aOq1+LBy629Pv6OgcX7SZOVsO/JWf7Kvapr5+bfednDpMWLpHP1l8/qNdmzcpnaPSPzm9H7L4/d4WMnhuoWH6v8AGf8ANOHqrcWa0+36cn0mipwaekez683KTXbRAQEBAQEBAQEIzUoyBkDIRkAYRkDYUgVCtEDRIqoGwpqA1AagNQOgdsO23KWxsFuo2tuQp8D5rWf/AJfl6zraPQb/ANeSPdH3+zj63XzG9MU++ft93QTcT1J2Sdkk9SZ19nDmu/OV44NjpWvjY61r9WOh/GS0xWJmey0xTa0Vju95RAoCjwUBR9ANCfJzO87vsojaNm6hTUBqA1AagNQGoDUBqBkIzUDIRkoyBMIGBkI2FaIFCFaJBQhWiFbA2AgIHQPaR2qNIOBjtqx13kuD1rQjpWPmR1PyI9enU8P0sW/uW6dvu5uv1M1jy69e7zHvZ2nF4X28J4ffl2inGQ2Oep8lRf1mPgBPPLlpirxWl6YtPfJbasPQ+D9mMXBK2Xt71lIQwCkrRU46jXqQfM/kJxNR4hfJvWvKPm7On8Ppj2tbnPyd6qcMoYeDAEfQzQb64CAgICAgICA1AkiBkIzUDJUSYGGEZAyEbCtEChCqEiqEKoQN1IrdQGoHH8e4muHi3ZT9RTWWCnpzOeiL92IH3nrhxzkvFI7sMl4pWbS/njKzXtse21iz2uzux82J2TPqa1isRWOkPn7b2mZl9nAOF252QmLR+J+rMfw11j8Tt8h+8kDznnmzVxUm9mWLBOS3DD1yuqnAq9ywxrX/AB7v7Syzz2fX+HgJ83mzXy24rO5ixVx14auT4bwbYD3+fUV+HT9r+U8Xq5S2+qkAMVQAdFHjr5AQOLzuMb0KCR6lkXqPlKPkXi14/r7+qL/KB9NXHWH40U/NSV/nA5DH4rS/Tm5D6P0/f4SD7dQN1AagNQM1AwiVGGBJhGGBJlRJhGQMhGwqhCqEgoQqgIVQEKqRSAgec+2rPKY2NjA67+9rG+aVKOh+7qftOp4XTe9rekfVpa221Ij1eP8ANO25mz1/2e4IweGNnMNX5x/Rk+K1AkVgf9z/AD2PScDxHNx5OCOkfV1dJj4Kb95Xzk+pJ+5Jmg2XZsniFlFSUlua/lHO3j3YPgPmdeciuFa0kkkkk9SSdkyonngOeB9fDcY3WBB+EdXPosDmeIHFoGjWrMR0Tz16knwEivz4dkVPoUu1D/3THnrb6A/6aMDmoUgICBhEqJIkRJlEmEYZUSYEwjIRsKoQqxIqhCqECxIybAQEDyL26E99g+nc5GvrzJv/AEnZ8K/xv8Gjrezy8t0nWaMQ957SAUpiYi9FoxkAHloAIP8AKfznyd7Ta02nu7W20RDOA4FguW26t1rrRruZkIU6Gx1Pz0ftMFh8l+QXZnbxdix+8qI54DngVUC7BF1tjobIA+5gdmturwaQqEPa/n+s36x/ZHkP95FdZtvZmLMSWY7JPiTKieeBznCu0BXVeQdr4CzxZf8Am9R8/H6yLu7MjhgGUhgfAgggwrYCBhgSYRJlRJhEkSokwJhGQjYVYhVCRViFWBIqhCq1CmoDUDy/27YROPh5I/srrKW+QsUMD+df751PC77WtX1j6f8AbU1dd6xLxsvrr6dZ2mhEPdO21w7+th4PiVsp+RZ58lPV15dy4s+sW5h4GhtfQr/vIyef88rE54DngOeA54H742PbbvukZ+Xx5VJ1A/FmIJBBBB0QehB9IH18NwLchuWsfCD8Tn8C/f1+Uiu88OwVorFabOurE+LMfEwy2fTqA1AkwMMMUmEQZRJhEGVEwjIGiBYhViRViFWJGShCrgICBwvbLgvv+Bk4g1z2V81JPQC9DzV/bmAB+RM9tPl8rJF/zZjevFWYfzA4IJVgVYEqysNFWHQgjyM+o3crbZ7Dk3NlcL4TmVguxp9ytCgsxur+HwHqUsP3E+Z1VODNaPb9XTpO9Il3/Brtt4ctdqMlzYprKuNNzhSqkj56B+813p2dA55WBzwM54HL5FWFj10e+Pett9Zt5agpCoT8OwR06fwM2MOlyZomatbUazDgmIvPOXytxbhSeC5lvyPdqP4gzYjw3NPWYalvGNNHSJn897vHZ1qzi12VVGpbQbBXz87aJ0CSfEkAGaWbH5d5rvvs6WDJ5mOL7bbvjzseprGt9yssdtbLc3KSBrfKCQZ5vT4OX4fcj1qawFA+EoBrkbzXXlCvpgICBJgSYRJhEGVEmEQZUQYRkChAsSKsQyWIVYkVYhWyK2FICB4T7Z+yhxsj+kqF/wDD5b/pwo6VZR8Sfk/j/wA3N6idzw/UcdfLt1jp7v2aWoxc+KHMewXjYK5PDXPVSMugE+KnSWgfIHuz/jM8fE8X+OSPdP8Apnprctnr05LadO7T9mXLNkYo5ubbWUjx35snr9Py9JWE1dLNuuh6EdCD4gysXJcAxhdbuwhaKFN+S5/CtS9SCfnr8t+kREzO0G8Rzno6p2i7QHLybcg9FZuWpT/VqHRR+XU/MmfUafDGLHFPzd8vqrTnyzf9Pc+3spwG/iFihVZccH9LeRpQvmFJ8W+X5zz1Oqphr7e0MtN4fbNbptHeXt1NSoq1oAqoqoijwVQNAflPmptMzMy+prWKxER0hcjJwecXpyqzSNnIB5696DEeJ+XTrv6ysZ6uckZEBCJMqJMCTDFBlRBhEmEQZUTAoQLEKsSMn6LIqxCrEMmyKQEBA+XifD6sqmzGyED1XIUsU+YPmD5EdCD5ECZUvalotXrCTETG0v584hw7J7NcVovPNZSthem0D/zOKfhsrPl3gUka9eU+Gp363pq8Mx3+k/ZqcPl337P6IxMlLq0uqYPXai2Vup2GRhtWH1Bnz9qzWZiW4/WQdK7d8ENj0WY1e7rrDU4XoH+EsGbyGgp6/wC0rC0Ok9uOKrhUDg+O4a1ytvErkPTm8VxwfQdCft6kTr+Hab/22+H3aGsy7R5cfF17sPxf3fiGMzANXZauParAEd3YQu+voeVv8M6Grx8eK0d+v6NTS/0ZIf0WBroJ8u7rYCBxXFzyXYl2ugtapvl3i6BhJcrCkBAwwiTKiTCIMIgyogysUGETAoQLEirEMliFWJFWIVUjIgICAgcZ2i4Fj8Qx3xMtOet+oI6PXYPCxD5MP5g7BInpiy2xW4qsbVi0bS672Bxsnhxfg2Ye8Svnt4blAEJdjE7ao/quhO+X0PTYWbGptXL/AHa/GPaleXJ3K+5K1ayxlREBZ3dgqqo8SSegE1IiZnaGW7zDtx7VKUVsfhTC20gq2Xr9FUPPu9/jb5/h+vhOppfDrTPFl5R6NXNqYjlXq8ce8sSzEszEszMSWZidkknxM7UcnOmJnnLmuxnDLM3PxqKgT+lS21h4V0IwLufTp0HzIHnPDU5Yx4rWn8l6Ycc2vD+jOJ49xHPjWclg/qt1rsHoQfA/Mf8A58u68+xwmbx7Mxiq5FVO2/Dyv1b56BJlTeYfZj8Q4hYNriogPgbbCP8At8YN5UvDsq6xHy7axXW62CqkHRYeGyf94Np7uckZEBAkyokwiTCIMrFBhEmVEGETA0QLEKsSKsQqxIyUIVcBAQEBAQMKg62AdHY2PA+sDwn23cfvszv6P2y4+NXU/d9Qttrrzd4fUAEAehDTueHYqxj8zvLV1Fp32dP7J9n7+J5PumMUVhW1zvYxCJUpUEnQJPVlGvnNvPnrhpxWeFMU3nZ6Zwv2KqCDmZrMOnwY1Ir+3O5b/KJzr+KT/wCFf1bEaavd6P2f7PYnD6zVh0rUG0Xbq1lhHmznqfP5DfTU52XNfLO953bFaxWNoXxzi9eJUbbOrHpWm9F39Pp6meSzOzi+znDbLHOfmD9K/WpGGu7XyOvL5Dy+phI9XZYUgICAgSYEmESYRBlRJhEGVEGEZA2BYhViRVCFWJFUIVW4U3AbgNwG4DcBuB07t/2Ao4sFtD+75Va8iXhOdXr3vksXY2Op0QdjZ8fCbem1dsPLrHowvSLOh8C9l3G8LJW/Fy8Shl2vfLZa5NZ8Qa2r03l0PTp49AZu5NdgyU2tWZ9n5Lzrims8pevcFw76a+XKyny7mPM9rVVUoP2URANL9ST18fDXKyWraf6a7Q94fczEAkDZA6Detn0mA4nH4KGu97yyLrx/w1/sMdfJUB8T+0fE9dCEcvuFNwG4DcBuA3AwmBJhEmGKDKJMIgyokwjIRsKsQqhIqhCrEgoQyVAQr8nyEU6Z0U+jOoP75lFLT0hjNojrLBl1f3lf/UX+cvl39J/Q46+o2VWCQbEBB0QbFBB9PGTgtPaTir6tTJrJ0roSfAB1JP2iaWjnMSRas922Xop0zqp9GdQf3xFbT0gm0R1krvRuiOrHx0rAnX2ia2jrBFonpLGyawdGxAR4guoI/fEUtPSJOKvqqu1W6qysB0JVgev2kmsx1hYmJ6LkUgfm16A8pdQx1pSwBO/DpMoraY3iGPFEctyy9F6M6qT4BmAJ/OIrM9IJtEdZbZaq9XZV34czAfxkiJnpCzMR1SuTWToWISfAB1JP75ZpaOsSnFX1T73V/eV/9RP5y+Xf/wCZ/Q46+sP1VwRsEEHwIIIMxmNuUru0yCTCIMqMMIgwiTKJhGQjYVQhVCQUIVQhVgyK2FbA8dF1fFOMZKPaKqQ136Usg/R1arXXN06nR+5n0lcltLpa8Mbzy5e/m419PGfPabTy+3J2anshhUA5vvTWph/+IcDuSpFY5+UlfDwmnbxLPk/t8O3Fy79+T3r4fhpPHvPLn27OqdkMKvib5NuVkCjlZW5uasGy2wszfi8hr94m/qtVbTxWuOu/2hrYdHXLM2vO37uxcQ4PRwnGt4nRkNc6VmrHJFRQW2Hu+cFR1IBY/YzTrq8mqvGG9do6z16Rz2bH8HTBE5KTz7dO/JxnY3gFXE6WvtyiLja6mtWre3lAHxPzbOydz31evvp7RSleW3w+Dxw6CmWOK0830dq8ZOCYxFF1jW57rUWblVkorBZ+Xl9SyAzz0+edZkiclY2rz+M9HpfTRp6TFJne30fXwXsEl+NRfbfaj3UpayLXXpeccwHUb3oiY5vFr0yWrWsTET7Up4ZjmsTMzv8AB3Hs9wVMGk01sz81jWM7gBixAHl8gJzNTqbai/FaO2zf0+CuGvDV82f2vwKLjjXXhbFIV/hYrWT5MwGh/p5zLHoc+SnHWvL6pfU4qW4Znn7nOA78Ou/DXnNRsPLMDM9/7QuB8VePdY30THHICPkXCn/FO/afI0G3eY/5c/o5XleZquOe3+v3fnx7iS5PHe6YjusVlFh8QKqEN1u/TqHEun3xaLl1n6zygzYoy6mJnpG3y5vk7NEcayr3y8num5Q6LzJztzMdIgb+qoHl6ieufNOjxVrirv8AnWfbLzpp41F5tkl2Hi3ZunhWPfxAXWO9VLpUHVABbaO6Vug8i+5qY9fk1V64prG0zG/ujn/p7fwWPDE3rM77Tt8eTrvBeCpdwzI4pdY9a0993SqqEWBFGtk+r7X7Tdza61c9cVY3323+P7NfHoKTjm9nY/ZBY705dpP6M3V1qvkLFQs5/J0/KaHi9om1I77T+fKW14fi4It6O/kzjugkwiTKMMIkwiTKJhGQjYVogUIVQkVQhVCBW5FcX2o4p7ng5eX50Y9jp87daQfdionrgx+ZkrX1lJnaHinYHsticQputzMz3bu7RVWotoVn0gZmIfy+ID7Gd7V6vJitEUrv+rUx4a2jeXau09GLwjgWRj4V/f8AvuWlTW89btzMAXU8nQDu6yPvNPBfJqNTW9422j8+cvW1YpjmIcN2T7D4GXh05WXn9xbdzsaluxhyIHIXYbrsgA/ee+o12XHkmtK7xHvYVwVmN5eitwfhn9HU8MuurbGVF7tzlV1u7K5JsDKQN83NvXTxE5nnZvOnLEc/c9+CvDw9nlPtD7PYHDhRZhZhva2xwa2tpsatFG+cMmtdSB1Hn49J2NHqcubeL12/VrZMNY/xfl2hyLMi/hHDciw7qxMOq97X01b5BFj8zN+rW1Y6/qxh2pXJkrHWZ2+HT57revFNay93q4pi/CiZGOfBERcisk+QUAGfPzS/WYlt7w+3cwHkPaX2XZ1+fddjX0DGybnuZrWcW087czjlC/Fok66jfTevGdnD4lSmOK2id4hrW08TO70nieUvD+H22gkrg4bFObqzGuvSA/MkD85zKVnLliPWfq2OkPLvY3lUUJn8Qyrq1KItaiy1RYwUGywgE7O/g+4M6viXFeaY6x+dIa+CsRvZ+PsmWvJyeIZ2cUWt6moc2uEre3KZmsUMSOvKrfZpl4haaUpjp+bdDFXnNpX247H8JxcS7LxMwl6+QJje8UXq5Z1XlGvi8yd7OtGNLrM97xS9fjzj9kvhpEbw6zl8Vtr4JRS9jFcviF99aliwXHorWvQ34A2Meg/UmzWtZ1M2iOkRHxnn9GM1ny4h23B9mPEnorrfPWqmxFdsfmyHRC3xkd3sKSCfzmpbxLDFpmKbz68vqyjBO20zyen9m+C1cPxq8Skkqm2Z2/FZYx2zn+XkABOVnzWzXm9mxWsVjaHIkzyVhgSYRhgSZUSYRkDIRsK0QKEKoSK2BoMKrcD4uM8MqzMe3EyAWqvTkcA6YdQQwPkQQCPpM8d7Y7RavWCY3eeN7EsA/wDqsv79wT/km/8AzTL6R8/ux4IcynsxwBw/+jGe8p70cwXhkW4X8vJv8PKRy9NEfv6zx/jsvm+Zy6bLwxts4U+xLA/91l/lR/8ASe380y+kfP7pwQ+7ivslwsj3cNkZCLi4tWJWqCnXIhZix2v4izMT9ZhTxDJTfaI5zus1iU8K9jvDKLVtsfIyQhDCq1qxSxHhzBVBYfLej57lv4lmtG0bQnBD7u1fsyweI5DZj2X022Kot7lqyjlVChuVlOjoAdPSYYddkxV4Y2mCaxPN8nAfZJg4eVRmLfkWtj2C1EsFPIXA+EnSg9Do/aZZfEcuSk1mI5kViHoW5oMjcD5eK8PqyqLcW8Fqr62rsAOjynzB8j5/aZUvNLRavWB50fYngb371ma9N4+/z5J0P5pl9I+f3YcEOX4n7McG7EowK3ux6Me1727soz33soXvLGZTsgAga0OvyE8qa7LW83naZn5e5lwxts4mj2KcOVgWyMtwCCVDUpzD0JCb19J6z4pmntHz+6cEOY417M8HKtxXL21U4dNVFWLXydz3SOWIPMCTzbOzvrPHHrslItHee/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http://www.eesc.usp.br/portaleesc/images/novo_logo_eesc/logo_eesc_padra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634" y="5537827"/>
            <a:ext cx="1039662" cy="109623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www.imagens.usp.br/wp-content/uploads/US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5" y="5861812"/>
            <a:ext cx="1332187" cy="74935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662338" y="548680"/>
            <a:ext cx="7941291" cy="400110"/>
          </a:xfrm>
          <a:prstGeom prst="rect">
            <a:avLst/>
          </a:prstGeom>
        </p:spPr>
        <p:txBody>
          <a:bodyPr wrap="square">
            <a:spAutoFit/>
          </a:bodyPr>
          <a:lstStyle/>
          <a:p>
            <a:endParaRPr lang="es-ES" sz="2000" dirty="0">
              <a:solidFill>
                <a:schemeClr val="bg2"/>
              </a:solidFill>
              <a:latin typeface="Arial" pitchFamily="34" charset="0"/>
              <a:cs typeface="Arial"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780992"/>
            <a:ext cx="5976664" cy="4144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56470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descr="data:image/jpeg;base64,/9j/4AAQSkZJRgABAQAAAQABAAD/2wCEAAkGBw8PDw8NDRAQDw8NDQ4NDQ4ODA8PDg4NFREWFhQRFhYYHCgiGRolHBcUITMhJSkrLi4wFx8zODMsNygtLisBCgoKDQ0OGBAQGCwkHiQsLDAsKywsLDcrLC0sLCwsLCwtLC8sLCwsLDAsLC8sLCwsLCwsLCwsLCwsLCwsLCwsLP/AABEIAMoA+QMBEQACEQEDEQH/xAAcAAEBAQADAQEBAAAAAAAAAAAAAgEFBgcEAwj/xABCEAACAgIAAwUGAgYIBAcAAAABAgADBBEFEiEGEzFBUQcUImFxgTKRI1JiobHRFUJDU4KyweEzcpOiJDREVMLS8f/EABoBAQEAAwEBAAAAAAAAAAAAAAABAgQFAwb/xAA0EQEAAgECBAMHAgYCAwAAAAAAAQIDBBESITFBBRNRYXGBobHR8JHhFBUiIzLBsvFCQ1L/2gAMAwEAAhEDEQA/APX5m12QjYUhCAhSAgICAgICAgICAgICAgICAgICAgIQgIVkIQN3AyFbCEKQNgNQGoDUKagNQGoDUBqA1AagNQGoDUBqA1AagNQGoDUBqEICBkBAQMhCBsKQEDYGwrQIG6gNQGoDUBqA1AagNQIqsVxtGDDZXasGGwdEbEsxMdYStotziV6kU1AagNQGoDUBqA1AQM1AyAgZCMgICEZA2FIGiBsK0QN1A2RSAgICAgcHx7tPj4m033t390hHwn9s/wBX+Pym3p9Hkzc+kev2aOq1+LBy629Pv6OgcX7SZOVsO/JWf7Kvapr5+bfednDpMWLpHP1l8/qNdmzcpnaPSPzm9H7L4/d4WMnhuoWH6v8AGf8ANOHqrcWa0+36cn0mipwaekez683KTXbRAQEBAQEBAQEIzUoyBkDIRkAYRkDYUgVCtEDRIqoGwpqA1AagNQOgdsO23KWxsFuo2tuQp8D5rWf/AJfl6zraPQb/ANeSPdH3+zj63XzG9MU++ft93QTcT1J2Sdkk9SZ19nDmu/OV44NjpWvjY61r9WOh/GS0xWJmey0xTa0Vju95RAoCjwUBR9ANCfJzO87vsojaNm6hTUBqA1AagNQGoDUBqBkIzUDIRkoyBMIGBkI2FaIFCFaJBQhWiFbA2AgIHQPaR2qNIOBjtqx13kuD1rQjpWPmR1PyI9enU8P0sW/uW6dvu5uv1M1jy69e7zHvZ2nF4X28J4ffl2inGQ2Oep8lRf1mPgBPPLlpirxWl6YtPfJbasPQ+D9mMXBK2Xt71lIQwCkrRU46jXqQfM/kJxNR4hfJvWvKPm7On8Ppj2tbnPyd6qcMoYeDAEfQzQb64CAgICAgICA1AkiBkIzUDJUSYGGEZAyEbCtEChCqEiqEKoQN1IrdQGoHH8e4muHi3ZT9RTWWCnpzOeiL92IH3nrhxzkvFI7sMl4pWbS/njKzXtse21iz2uzux82J2TPqa1isRWOkPn7b2mZl9nAOF252QmLR+J+rMfw11j8Tt8h+8kDznnmzVxUm9mWLBOS3DD1yuqnAq9ywxrX/AB7v7Syzz2fX+HgJ83mzXy24rO5ixVx14auT4bwbYD3+fUV+HT9r+U8Xq5S2+qkAMVQAdFHjr5AQOLzuMb0KCR6lkXqPlKPkXi14/r7+qL/KB9NXHWH40U/NSV/nA5DH4rS/Tm5D6P0/f4SD7dQN1AagNQM1AwiVGGBJhGGBJlRJhGQMhGwqhCqEgoQqgIVQEKqRSAgec+2rPKY2NjA67+9rG+aVKOh+7qftOp4XTe9rekfVpa221Ij1eP8ANO25mz1/2e4IweGNnMNX5x/Rk+K1AkVgf9z/AD2PScDxHNx5OCOkfV1dJj4Kb95Xzk+pJ+5Jmg2XZsniFlFSUlua/lHO3j3YPgPmdeciuFa0kkkkk9SSdkyonngOeB9fDcY3WBB+EdXPosDmeIHFoGjWrMR0Tz16knwEivz4dkVPoUu1D/3THnrb6A/6aMDmoUgICBhEqJIkRJlEmEYZUSYEwjIRsKoQqxIqhCqECxIybAQEDyL26E99g+nc5GvrzJv/AEnZ8K/xv8Gjrezy8t0nWaMQ957SAUpiYi9FoxkAHloAIP8AKfznyd7Ta02nu7W20RDOA4FguW26t1rrRruZkIU6Gx1Pz0ftMFh8l+QXZnbxdix+8qI54DngVUC7BF1tjobIA+5gdmturwaQqEPa/n+s36x/ZHkP95FdZtvZmLMSWY7JPiTKieeBznCu0BXVeQdr4CzxZf8Am9R8/H6yLu7MjhgGUhgfAgggwrYCBhgSYRJlRJhEkSokwJhGQjYVYhVCRViFWBIqhCq1CmoDUDy/27YROPh5I/srrKW+QsUMD+df751PC77WtX1j6f8AbU1dd6xLxsvrr6dZ2mhEPdO21w7+th4PiVsp+RZ58lPV15dy4s+sW5h4GhtfQr/vIyef88rE54DngOeA54H742PbbvukZ+Xx5VJ1A/FmIJBBBB0QehB9IH18NwLchuWsfCD8Tn8C/f1+Uiu88OwVorFabOurE+LMfEwy2fTqA1AkwMMMUmEQZRJhEGVEwjIGiBYhViRViFWJGShCrgICBwvbLgvv+Bk4g1z2V81JPQC9DzV/bmAB+RM9tPl8rJF/zZjevFWYfzA4IJVgVYEqysNFWHQgjyM+o3crbZ7Dk3NlcL4TmVguxp9ytCgsxur+HwHqUsP3E+Z1VODNaPb9XTpO9Il3/Brtt4ctdqMlzYprKuNNzhSqkj56B+813p2dA55WBzwM54HL5FWFj10e+Pett9Zt5agpCoT8OwR06fwM2MOlyZomatbUazDgmIvPOXytxbhSeC5lvyPdqP4gzYjw3NPWYalvGNNHSJn897vHZ1qzi12VVGpbQbBXz87aJ0CSfEkAGaWbH5d5rvvs6WDJ5mOL7bbvjzseprGt9yssdtbLc3KSBrfKCQZ5vT4OX4fcj1qawFA+EoBrkbzXXlCvpgICBJgSYRJhEGVEmEQZUQYRkChAsSKsQyWIVYkVYhWyK2FICB4T7Z+yhxsj+kqF/wDD5b/pwo6VZR8Sfk/j/wA3N6idzw/UcdfLt1jp7v2aWoxc+KHMewXjYK5PDXPVSMugE+KnSWgfIHuz/jM8fE8X+OSPdP8Apnprctnr05LadO7T9mXLNkYo5ubbWUjx35snr9Py9JWE1dLNuuh6EdCD4gysXJcAxhdbuwhaKFN+S5/CtS9SCfnr8t+kREzO0G8Rzno6p2i7QHLybcg9FZuWpT/VqHRR+XU/MmfUafDGLHFPzd8vqrTnyzf9Pc+3spwG/iFihVZccH9LeRpQvmFJ8W+X5zz1Oqphr7e0MtN4fbNbptHeXt1NSoq1oAqoqoijwVQNAflPmptMzMy+prWKxER0hcjJwecXpyqzSNnIB5696DEeJ+XTrv6ysZ6uckZEBCJMqJMCTDFBlRBhEmEQZUTAoQLEKsSMn6LIqxCrEMmyKQEBA+XifD6sqmzGyED1XIUsU+YPmD5EdCD5ECZUvalotXrCTETG0v584hw7J7NcVovPNZSthem0D/zOKfhsrPl3gUka9eU+Gp363pq8Mx3+k/ZqcPl337P6IxMlLq0uqYPXai2Vup2GRhtWH1Bnz9qzWZiW4/WQdK7d8ENj0WY1e7rrDU4XoH+EsGbyGgp6/wC0rC0Ok9uOKrhUDg+O4a1ytvErkPTm8VxwfQdCft6kTr+Hab/22+H3aGsy7R5cfF17sPxf3fiGMzANXZauParAEd3YQu+voeVv8M6Grx8eK0d+v6NTS/0ZIf0WBroJ8u7rYCBxXFzyXYl2ugtapvl3i6BhJcrCkBAwwiTKiTCIMIgyogysUGETAoQLEirEMliFWJFWIVUjIgICAgcZ2i4Fj8Qx3xMtOet+oI6PXYPCxD5MP5g7BInpiy2xW4qsbVi0bS672Bxsnhxfg2Ye8Svnt4blAEJdjE7ao/quhO+X0PTYWbGptXL/AHa/GPaleXJ3K+5K1ayxlREBZ3dgqqo8SSegE1IiZnaGW7zDtx7VKUVsfhTC20gq2Xr9FUPPu9/jb5/h+vhOppfDrTPFl5R6NXNqYjlXq8ce8sSzEszEszMSWZidkknxM7UcnOmJnnLmuxnDLM3PxqKgT+lS21h4V0IwLufTp0HzIHnPDU5Yx4rWn8l6Ycc2vD+jOJ49xHPjWclg/qt1rsHoQfA/Mf8A58u68+xwmbx7Mxiq5FVO2/Dyv1b56BJlTeYfZj8Q4hYNriogPgbbCP8At8YN5UvDsq6xHy7axXW62CqkHRYeGyf94Np7uckZEBAkyokwiTCIMrFBhEmVEGETA0QLEKsSKsQqxIyUIVcBAQEBAQMKg62AdHY2PA+sDwn23cfvszv6P2y4+NXU/d9Qttrrzd4fUAEAehDTueHYqxj8zvLV1Fp32dP7J9n7+J5PumMUVhW1zvYxCJUpUEnQJPVlGvnNvPnrhpxWeFMU3nZ6Zwv2KqCDmZrMOnwY1Ir+3O5b/KJzr+KT/wCFf1bEaavd6P2f7PYnD6zVh0rUG0Xbq1lhHmznqfP5DfTU52XNfLO953bFaxWNoXxzi9eJUbbOrHpWm9F39Pp6meSzOzi+znDbLHOfmD9K/WpGGu7XyOvL5Dy+phI9XZYUgICAgSYEmESYRBlRJhEGVEGEZA2BYhViRVCFWJFUIVW4U3AbgNwG4DcBuB07t/2Ao4sFtD+75Va8iXhOdXr3vksXY2Op0QdjZ8fCbem1dsPLrHowvSLOh8C9l3G8LJW/Fy8Shl2vfLZa5NZ8Qa2r03l0PTp49AZu5NdgyU2tWZ9n5Lzrims8pevcFw76a+XKyny7mPM9rVVUoP2URANL9ST18fDXKyWraf6a7Q94fczEAkDZA6Detn0mA4nH4KGu97yyLrx/w1/sMdfJUB8T+0fE9dCEcvuFNwG4DcBuA3AwmBJhEmGKDKJMIgyokwjIRsKsQqhIqhCrEgoQyVAQr8nyEU6Z0U+jOoP75lFLT0hjNojrLBl1f3lf/UX+cvl39J/Q46+o2VWCQbEBB0QbFBB9PGTgtPaTir6tTJrJ0roSfAB1JP2iaWjnMSRas922Xop0zqp9GdQf3xFbT0gm0R1krvRuiOrHx0rAnX2ia2jrBFonpLGyawdGxAR4guoI/fEUtPSJOKvqqu1W6qysB0JVgev2kmsx1hYmJ6LkUgfm16A8pdQx1pSwBO/DpMoraY3iGPFEctyy9F6M6qT4BmAJ/OIrM9IJtEdZbZaq9XZV34czAfxkiJnpCzMR1SuTWToWISfAB1JP75ZpaOsSnFX1T73V/eV/9RP5y+Xf/wCZ/Q46+sP1VwRsEEHwIIIMxmNuUru0yCTCIMqMMIgwiTKJhGQjYVQhVCQUIVQhVgyK2FbA8dF1fFOMZKPaKqQ136Usg/R1arXXN06nR+5n0lcltLpa8Mbzy5e/m419PGfPabTy+3J2anshhUA5vvTWph/+IcDuSpFY5+UlfDwmnbxLPk/t8O3Fy79+T3r4fhpPHvPLn27OqdkMKvib5NuVkCjlZW5uasGy2wszfi8hr94m/qtVbTxWuOu/2hrYdHXLM2vO37uxcQ4PRwnGt4nRkNc6VmrHJFRQW2Hu+cFR1IBY/YzTrq8mqvGG9do6z16Rz2bH8HTBE5KTz7dO/JxnY3gFXE6WvtyiLja6mtWre3lAHxPzbOydz31evvp7RSleW3w+Dxw6CmWOK0830dq8ZOCYxFF1jW57rUWblVkorBZ+Xl9SyAzz0+edZkiclY2rz+M9HpfTRp6TFJne30fXwXsEl+NRfbfaj3UpayLXXpeccwHUb3oiY5vFr0yWrWsTET7Up4ZjmsTMzv8AB3Hs9wVMGk01sz81jWM7gBixAHl8gJzNTqbai/FaO2zf0+CuGvDV82f2vwKLjjXXhbFIV/hYrWT5MwGh/p5zLHoc+SnHWvL6pfU4qW4Znn7nOA78Ou/DXnNRsPLMDM9/7QuB8VePdY30THHICPkXCn/FO/afI0G3eY/5c/o5XleZquOe3+v3fnx7iS5PHe6YjusVlFh8QKqEN1u/TqHEun3xaLl1n6zygzYoy6mJnpG3y5vk7NEcayr3y8num5Q6LzJztzMdIgb+qoHl6ieufNOjxVrirv8AnWfbLzpp41F5tkl2Hi3ZunhWPfxAXWO9VLpUHVABbaO6Vug8i+5qY9fk1V64prG0zG/ujn/p7fwWPDE3rM77Tt8eTrvBeCpdwzI4pdY9a0993SqqEWBFGtk+r7X7Tdza61c9cVY3323+P7NfHoKTjm9nY/ZBY705dpP6M3V1qvkLFQs5/J0/KaHi9om1I77T+fKW14fi4It6O/kzjugkwiTKMMIkwiTKJhGQjYVogUIVQkVQhVCBW5FcX2o4p7ng5eX50Y9jp87daQfdionrgx+ZkrX1lJnaHinYHsticQputzMz3bu7RVWotoVn0gZmIfy+ID7Gd7V6vJitEUrv+rUx4a2jeXau09GLwjgWRj4V/f8AvuWlTW89btzMAXU8nQDu6yPvNPBfJqNTW9422j8+cvW1YpjmIcN2T7D4GXh05WXn9xbdzsaluxhyIHIXYbrsgA/ee+o12XHkmtK7xHvYVwVmN5eitwfhn9HU8MuurbGVF7tzlV1u7K5JsDKQN83NvXTxE5nnZvOnLEc/c9+CvDw9nlPtD7PYHDhRZhZhva2xwa2tpsatFG+cMmtdSB1Hn49J2NHqcubeL12/VrZMNY/xfl2hyLMi/hHDciw7qxMOq97X01b5BFj8zN+rW1Y6/qxh2pXJkrHWZ2+HT57revFNay93q4pi/CiZGOfBERcisk+QUAGfPzS/WYlt7w+3cwHkPaX2XZ1+fddjX0DGybnuZrWcW087czjlC/Fok66jfTevGdnD4lSmOK2id4hrW08TO70nieUvD+H22gkrg4bFObqzGuvSA/MkD85zKVnLliPWfq2OkPLvY3lUUJn8Qyrq1KItaiy1RYwUGywgE7O/g+4M6viXFeaY6x+dIa+CsRvZ+PsmWvJyeIZ2cUWt6moc2uEre3KZmsUMSOvKrfZpl4haaUpjp+bdDFXnNpX247H8JxcS7LxMwl6+QJje8UXq5Z1XlGvi8yd7OtGNLrM97xS9fjzj9kvhpEbw6zl8Vtr4JRS9jFcviF99aliwXHorWvQ34A2Meg/UmzWtZ1M2iOkRHxnn9GM1ny4h23B9mPEnorrfPWqmxFdsfmyHRC3xkd3sKSCfzmpbxLDFpmKbz68vqyjBO20zyen9m+C1cPxq8Skkqm2Z2/FZYx2zn+XkABOVnzWzXm9mxWsVjaHIkzyVhgSYRhgSZUSYRkDIRsK0QKEKoSK2BoMKrcD4uM8MqzMe3EyAWqvTkcA6YdQQwPkQQCPpM8d7Y7RavWCY3eeN7EsA/wDqsv79wT/km/8AzTL6R8/ux4IcynsxwBw/+jGe8p70cwXhkW4X8vJv8PKRy9NEfv6zx/jsvm+Zy6bLwxts4U+xLA/91l/lR/8ASe380y+kfP7pwQ+7ivslwsj3cNkZCLi4tWJWqCnXIhZix2v4izMT9ZhTxDJTfaI5zus1iU8K9jvDKLVtsfIyQhDCq1qxSxHhzBVBYfLej57lv4lmtG0bQnBD7u1fsyweI5DZj2X022Kot7lqyjlVChuVlOjoAdPSYYddkxV4Y2mCaxPN8nAfZJg4eVRmLfkWtj2C1EsFPIXA+EnSg9Do/aZZfEcuSk1mI5kViHoW5oMjcD5eK8PqyqLcW8Fqr62rsAOjynzB8j5/aZUvNLRavWB50fYngb371ma9N4+/z5J0P5pl9I+f3YcEOX4n7McG7EowK3ux6Me1727soz33soXvLGZTsgAga0OvyE8qa7LW83naZn5e5lwxts4mj2KcOVgWyMtwCCVDUpzD0JCb19J6z4pmntHz+6cEOY417M8HKtxXL21U4dNVFWLXydz3SOWIPMCTzbOzvrPHHrslItHee/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http://www.eesc.usp.br/portaleesc/images/novo_logo_eesc/logo_eesc_padra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634" y="5537827"/>
            <a:ext cx="1039662" cy="109623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www.imagens.usp.br/wp-content/uploads/US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5" y="5861812"/>
            <a:ext cx="1332187" cy="74935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662338" y="548680"/>
            <a:ext cx="7941291" cy="400110"/>
          </a:xfrm>
          <a:prstGeom prst="rect">
            <a:avLst/>
          </a:prstGeom>
        </p:spPr>
        <p:txBody>
          <a:bodyPr wrap="square">
            <a:spAutoFit/>
          </a:bodyPr>
          <a:lstStyle/>
          <a:p>
            <a:endParaRPr lang="es-ES" sz="2000" dirty="0">
              <a:solidFill>
                <a:schemeClr val="bg2"/>
              </a:solidFill>
              <a:latin typeface="Arial" pitchFamily="34" charset="0"/>
              <a:cs typeface="Arial" pitchFamily="34" charset="0"/>
            </a:endParaRP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9735" b="37508"/>
          <a:stretch/>
        </p:blipFill>
        <p:spPr bwMode="auto">
          <a:xfrm>
            <a:off x="1403648" y="404664"/>
            <a:ext cx="6120680" cy="139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2 CuadroTexto"/>
              <p:cNvSpPr txBox="1"/>
              <p:nvPr/>
            </p:nvSpPr>
            <p:spPr>
              <a:xfrm>
                <a:off x="827584" y="2132856"/>
                <a:ext cx="7128792" cy="2865400"/>
              </a:xfrm>
              <a:prstGeom prst="rect">
                <a:avLst/>
              </a:prstGeom>
              <a:noFill/>
            </p:spPr>
            <p:txBody>
              <a:bodyPr wrap="square" rtlCol="0">
                <a:spAutoFit/>
              </a:bodyPr>
              <a:lstStyle/>
              <a:p>
                <a:r>
                  <a:rPr lang="pt-BR" dirty="0" smtClean="0">
                    <a:solidFill>
                      <a:schemeClr val="bg2"/>
                    </a:solidFill>
                    <a:latin typeface="Arial" pitchFamily="34" charset="0"/>
                    <a:cs typeface="Arial" pitchFamily="34" charset="0"/>
                  </a:rPr>
                  <a:t>α=a/b, a=5mm  </a:t>
                </a:r>
                <a:r>
                  <a:rPr lang="pt-BR" dirty="0">
                    <a:solidFill>
                      <a:schemeClr val="bg2"/>
                    </a:solidFill>
                    <a:latin typeface="Arial" pitchFamily="34" charset="0"/>
                    <a:cs typeface="Arial" pitchFamily="34" charset="0"/>
                  </a:rPr>
                  <a:t>b=d/2,   b=25mm   </a:t>
                </a:r>
                <a:r>
                  <a:rPr lang="pt-BR" dirty="0" smtClean="0">
                    <a:solidFill>
                      <a:schemeClr val="bg2"/>
                    </a:solidFill>
                    <a:latin typeface="Arial" pitchFamily="34" charset="0"/>
                    <a:cs typeface="Arial" pitchFamily="34" charset="0"/>
                  </a:rPr>
                  <a:t>α=5/25=0,20       </a:t>
                </a:r>
                <a:r>
                  <a:rPr lang="pt-BR" dirty="0">
                    <a:solidFill>
                      <a:schemeClr val="bg2"/>
                    </a:solidFill>
                    <a:latin typeface="Arial" pitchFamily="34" charset="0"/>
                    <a:cs typeface="Arial" pitchFamily="34" charset="0"/>
                  </a:rPr>
                  <a:t>NÃO CUMPLE </a:t>
                </a:r>
                <a:endParaRPr lang="es-ES" dirty="0">
                  <a:solidFill>
                    <a:schemeClr val="bg2"/>
                  </a:solidFill>
                  <a:latin typeface="Arial" pitchFamily="34" charset="0"/>
                  <a:cs typeface="Arial" pitchFamily="34" charset="0"/>
                </a:endParaRPr>
              </a:p>
              <a:p>
                <a:r>
                  <a:rPr lang="pt-BR" dirty="0">
                    <a:solidFill>
                      <a:schemeClr val="bg2"/>
                    </a:solidFill>
                    <a:latin typeface="Arial" pitchFamily="34" charset="0"/>
                    <a:cs typeface="Arial" pitchFamily="34" charset="0"/>
                  </a:rPr>
                  <a:t>β=1- α,   β=0,8</a:t>
                </a:r>
                <a:endParaRPr lang="es-ES" dirty="0">
                  <a:solidFill>
                    <a:schemeClr val="bg2"/>
                  </a:solidFill>
                  <a:latin typeface="Arial" pitchFamily="34" charset="0"/>
                  <a:cs typeface="Arial" pitchFamily="34" charset="0"/>
                </a:endParaRPr>
              </a:p>
              <a:p>
                <a:endParaRPr lang="es-ES" dirty="0" smtClean="0">
                  <a:solidFill>
                    <a:schemeClr val="bg2"/>
                  </a:solidFill>
                  <a:latin typeface="Arial" pitchFamily="34" charset="0"/>
                  <a:cs typeface="Arial" pitchFamily="34" charset="0"/>
                </a:endParaRPr>
              </a:p>
              <a:p>
                <a:r>
                  <a:rPr lang="pt-BR" dirty="0">
                    <a:solidFill>
                      <a:schemeClr val="bg2"/>
                    </a:solidFill>
                    <a:latin typeface="Arial" pitchFamily="34" charset="0"/>
                    <a:cs typeface="Arial" pitchFamily="34" charset="0"/>
                  </a:rPr>
                  <a:t>Substituindo  α e β  na equação anterior para obter F</a:t>
                </a:r>
                <a:endParaRPr lang="es-ES" dirty="0">
                  <a:solidFill>
                    <a:schemeClr val="bg2"/>
                  </a:solidFill>
                  <a:latin typeface="Arial" pitchFamily="34" charset="0"/>
                  <a:cs typeface="Arial" pitchFamily="34" charset="0"/>
                </a:endParaRPr>
              </a:p>
              <a:p>
                <a:endParaRPr lang="pt-BR" dirty="0">
                  <a:solidFill>
                    <a:schemeClr val="bg2"/>
                  </a:solidFill>
                  <a:latin typeface="Arial" pitchFamily="34" charset="0"/>
                  <a:cs typeface="Arial" pitchFamily="34" charset="0"/>
                </a:endParaRPr>
              </a:p>
              <a:p>
                <a:r>
                  <a:rPr lang="pt-BR" dirty="0" smtClean="0">
                    <a:solidFill>
                      <a:schemeClr val="bg2"/>
                    </a:solidFill>
                    <a:latin typeface="Arial" pitchFamily="34" charset="0"/>
                    <a:cs typeface="Arial" pitchFamily="34" charset="0"/>
                  </a:rPr>
                  <a:t>F=1,386</a:t>
                </a:r>
              </a:p>
              <a:p>
                <a:endParaRPr lang="pt-BR" dirty="0">
                  <a:solidFill>
                    <a:schemeClr val="bg2"/>
                  </a:solidFill>
                  <a:latin typeface="Arial" pitchFamily="34" charset="0"/>
                  <a:cs typeface="Arial" pitchFamily="34" charset="0"/>
                </a:endParaRPr>
              </a:p>
              <a:p>
                <a:r>
                  <a:rPr lang="pt-BR" dirty="0" smtClean="0">
                    <a:solidFill>
                      <a:schemeClr val="bg2"/>
                    </a:solidFill>
                    <a:latin typeface="Arial" pitchFamily="34" charset="0"/>
                    <a:cs typeface="Arial" pitchFamily="34" charset="0"/>
                  </a:rPr>
                  <a:t>Lembrando que </a:t>
                </a:r>
                <a:r>
                  <a:rPr lang="en-US" dirty="0" smtClean="0">
                    <a:solidFill>
                      <a:schemeClr val="bg2"/>
                    </a:solidFill>
                    <a:latin typeface="Arial" pitchFamily="34" charset="0"/>
                    <a:cs typeface="Arial" pitchFamily="34" charset="0"/>
                  </a:rPr>
                  <a:t>K</a:t>
                </a:r>
                <a:r>
                  <a:rPr lang="en-US" sz="1400" dirty="0" smtClean="0">
                    <a:solidFill>
                      <a:schemeClr val="bg2"/>
                    </a:solidFill>
                    <a:latin typeface="Arial" pitchFamily="34" charset="0"/>
                    <a:cs typeface="Arial" pitchFamily="34" charset="0"/>
                  </a:rPr>
                  <a:t>M</a:t>
                </a:r>
                <a:r>
                  <a:rPr lang="en-US" dirty="0" smtClean="0">
                    <a:solidFill>
                      <a:schemeClr val="bg2"/>
                    </a:solidFill>
                    <a:latin typeface="Arial" pitchFamily="34" charset="0"/>
                    <a:cs typeface="Arial" pitchFamily="34" charset="0"/>
                  </a:rPr>
                  <a:t>=F*</a:t>
                </a:r>
                <a:r>
                  <a:rPr lang="en-US" dirty="0" err="1" smtClean="0">
                    <a:solidFill>
                      <a:schemeClr val="bg2"/>
                    </a:solidFill>
                    <a:latin typeface="Arial" pitchFamily="34" charset="0"/>
                    <a:cs typeface="Arial" pitchFamily="34" charset="0"/>
                  </a:rPr>
                  <a:t>Sg</a:t>
                </a:r>
                <a14:m>
                  <m:oMath xmlns:m="http://schemas.openxmlformats.org/officeDocument/2006/math">
                    <m:rad>
                      <m:radPr>
                        <m:degHide m:val="on"/>
                        <m:ctrlPr>
                          <a:rPr lang="es-ES" i="1">
                            <a:solidFill>
                              <a:schemeClr val="bg2"/>
                            </a:solidFill>
                            <a:latin typeface="Cambria Math"/>
                          </a:rPr>
                        </m:ctrlPr>
                      </m:radPr>
                      <m:deg/>
                      <m:e>
                        <m:r>
                          <a:rPr lang="pt-BR" i="1">
                            <a:solidFill>
                              <a:schemeClr val="bg2"/>
                            </a:solidFill>
                            <a:latin typeface="Cambria Math"/>
                          </a:rPr>
                          <m:t>𝜋</m:t>
                        </m:r>
                        <m:r>
                          <a:rPr lang="en-US" i="1">
                            <a:solidFill>
                              <a:schemeClr val="bg2"/>
                            </a:solidFill>
                            <a:latin typeface="Cambria Math"/>
                          </a:rPr>
                          <m:t>∗</m:t>
                        </m:r>
                        <m:r>
                          <a:rPr lang="en-US" i="1">
                            <a:solidFill>
                              <a:schemeClr val="bg2"/>
                            </a:solidFill>
                            <a:latin typeface="Cambria Math"/>
                          </a:rPr>
                          <m:t>𝑎</m:t>
                        </m:r>
                      </m:e>
                    </m:rad>
                  </m:oMath>
                </a14:m>
                <a:r>
                  <a:rPr lang="en-US" dirty="0">
                    <a:solidFill>
                      <a:schemeClr val="bg2"/>
                    </a:solidFill>
                    <a:latin typeface="Arial" pitchFamily="34" charset="0"/>
                    <a:cs typeface="Arial" pitchFamily="34" charset="0"/>
                  </a:rPr>
                  <a:t> </a:t>
                </a:r>
                <a:endParaRPr lang="en-US" dirty="0" smtClean="0">
                  <a:solidFill>
                    <a:schemeClr val="bg2"/>
                  </a:solidFill>
                  <a:latin typeface="Arial" pitchFamily="34" charset="0"/>
                  <a:cs typeface="Arial" pitchFamily="34" charset="0"/>
                </a:endParaRPr>
              </a:p>
              <a:p>
                <a:endParaRPr lang="en-US" dirty="0">
                  <a:solidFill>
                    <a:schemeClr val="bg2"/>
                  </a:solidFill>
                  <a:latin typeface="Arial" pitchFamily="34" charset="0"/>
                  <a:cs typeface="Arial" pitchFamily="34" charset="0"/>
                </a:endParaRPr>
              </a:p>
              <a:p>
                <a:endParaRPr lang="es-ES" dirty="0">
                  <a:solidFill>
                    <a:schemeClr val="bg2"/>
                  </a:solidFill>
                  <a:latin typeface="Arial" pitchFamily="34" charset="0"/>
                  <a:cs typeface="Arial" pitchFamily="34" charset="0"/>
                </a:endParaRPr>
              </a:p>
            </p:txBody>
          </p:sp>
        </mc:Choice>
        <mc:Fallback xmlns="">
          <p:sp>
            <p:nvSpPr>
              <p:cNvPr id="3" name="2 CuadroTexto"/>
              <p:cNvSpPr txBox="1">
                <a:spLocks noRot="1" noChangeAspect="1" noMove="1" noResize="1" noEditPoints="1" noAdjustHandles="1" noChangeArrowheads="1" noChangeShapeType="1" noTextEdit="1"/>
              </p:cNvSpPr>
              <p:nvPr/>
            </p:nvSpPr>
            <p:spPr>
              <a:xfrm>
                <a:off x="827584" y="2132856"/>
                <a:ext cx="7128792" cy="2865400"/>
              </a:xfrm>
              <a:prstGeom prst="rect">
                <a:avLst/>
              </a:prstGeom>
              <a:blipFill rotWithShape="1">
                <a:blip r:embed="rId5"/>
                <a:stretch>
                  <a:fillRect l="-770" t="-1064"/>
                </a:stretch>
              </a:blipFill>
            </p:spPr>
            <p:txBody>
              <a:bodyPr/>
              <a:lstStyle/>
              <a:p>
                <a:r>
                  <a:rPr lang="es-ES">
                    <a:noFill/>
                  </a:rPr>
                  <a:t> </a:t>
                </a:r>
              </a:p>
            </p:txBody>
          </p:sp>
        </mc:Fallback>
      </mc:AlternateContent>
    </p:spTree>
    <p:extLst>
      <p:ext uri="{BB962C8B-B14F-4D97-AF65-F5344CB8AC3E}">
        <p14:creationId xmlns:p14="http://schemas.microsoft.com/office/powerpoint/2010/main" val="1748833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07976" y="3645024"/>
            <a:ext cx="8368480" cy="2216788"/>
          </a:xfrm>
        </p:spPr>
        <p:txBody>
          <a:bodyPr>
            <a:normAutofit fontScale="90000"/>
          </a:bodyPr>
          <a:lstStyle/>
          <a:p>
            <a:r>
              <a:rPr lang="pt-BR" sz="3200" dirty="0" smtClean="0">
                <a:solidFill>
                  <a:schemeClr val="bg2"/>
                </a:solidFill>
                <a:latin typeface="Arial" pitchFamily="34" charset="0"/>
                <a:cs typeface="Arial" pitchFamily="34" charset="0"/>
              </a:rPr>
              <a:t>1) Uma </a:t>
            </a:r>
            <a:r>
              <a:rPr lang="pt-BR" sz="3200" dirty="0">
                <a:solidFill>
                  <a:schemeClr val="bg2"/>
                </a:solidFill>
                <a:latin typeface="Arial" pitchFamily="34" charset="0"/>
                <a:cs typeface="Arial" pitchFamily="34" charset="0"/>
              </a:rPr>
              <a:t>peça submetida a tração é fabricada de Al 2014-T651 possui as dimensões como definida na Figure 1 (c). O projeto solicita um fator de segurança contra fratura frágil e contra fratura por colapso plástico de </a:t>
            </a:r>
            <a:r>
              <a:rPr lang="pt-BR" sz="3200" dirty="0" smtClean="0">
                <a:solidFill>
                  <a:schemeClr val="bg2"/>
                </a:solidFill>
                <a:latin typeface="Arial" pitchFamily="34" charset="0"/>
                <a:cs typeface="Arial" pitchFamily="34" charset="0"/>
              </a:rPr>
              <a:t>3.</a:t>
            </a:r>
            <a:br>
              <a:rPr lang="pt-BR" sz="3200" dirty="0" smtClean="0">
                <a:solidFill>
                  <a:schemeClr val="bg2"/>
                </a:solidFill>
                <a:latin typeface="Arial" pitchFamily="34" charset="0"/>
                <a:cs typeface="Arial" pitchFamily="34" charset="0"/>
              </a:rPr>
            </a:br>
            <a:r>
              <a:rPr lang="pt-BR" sz="3200" dirty="0" smtClean="0">
                <a:solidFill>
                  <a:schemeClr val="bg2"/>
                </a:solidFill>
                <a:latin typeface="Arial" pitchFamily="34" charset="0"/>
                <a:cs typeface="Arial" pitchFamily="34" charset="0"/>
              </a:rPr>
              <a:t/>
            </a:r>
            <a:br>
              <a:rPr lang="pt-BR" sz="3200" dirty="0" smtClean="0">
                <a:solidFill>
                  <a:schemeClr val="bg2"/>
                </a:solidFill>
                <a:latin typeface="Arial" pitchFamily="34" charset="0"/>
                <a:cs typeface="Arial" pitchFamily="34" charset="0"/>
              </a:rPr>
            </a:br>
            <a:r>
              <a:rPr lang="pt-BR" sz="3600" dirty="0" smtClean="0">
                <a:solidFill>
                  <a:schemeClr val="bg2"/>
                </a:solidFill>
                <a:latin typeface="Arial" pitchFamily="34" charset="0"/>
                <a:cs typeface="Arial" pitchFamily="34" charset="0"/>
              </a:rPr>
              <a:t>Dados</a:t>
            </a:r>
            <a:r>
              <a:rPr lang="pt-BR" sz="3600" dirty="0">
                <a:solidFill>
                  <a:schemeClr val="bg2"/>
                </a:solidFill>
                <a:latin typeface="Arial" pitchFamily="34" charset="0"/>
                <a:cs typeface="Arial" pitchFamily="34" charset="0"/>
              </a:rPr>
              <a:t>: b=50 mm; t = 5 mm; K</a:t>
            </a:r>
            <a:r>
              <a:rPr lang="pt-BR" sz="3600" baseline="-25000" dirty="0">
                <a:solidFill>
                  <a:schemeClr val="bg2"/>
                </a:solidFill>
                <a:latin typeface="Arial" pitchFamily="34" charset="0"/>
                <a:cs typeface="Arial" pitchFamily="34" charset="0"/>
              </a:rPr>
              <a:t>IC</a:t>
            </a:r>
            <a:r>
              <a:rPr lang="pt-BR" sz="3600" dirty="0">
                <a:solidFill>
                  <a:schemeClr val="bg2"/>
                </a:solidFill>
                <a:latin typeface="Arial" pitchFamily="34" charset="0"/>
                <a:cs typeface="Arial" pitchFamily="34" charset="0"/>
              </a:rPr>
              <a:t>=24 MPa.m</a:t>
            </a:r>
            <a:r>
              <a:rPr lang="pt-BR" sz="3600" baseline="30000" dirty="0">
                <a:solidFill>
                  <a:schemeClr val="bg2"/>
                </a:solidFill>
                <a:latin typeface="Arial" pitchFamily="34" charset="0"/>
                <a:cs typeface="Arial" pitchFamily="34" charset="0"/>
              </a:rPr>
              <a:t>0,5</a:t>
            </a:r>
            <a:r>
              <a:rPr lang="pt-BR" sz="3600" dirty="0">
                <a:solidFill>
                  <a:schemeClr val="bg2"/>
                </a:solidFill>
                <a:latin typeface="Arial" pitchFamily="34" charset="0"/>
                <a:cs typeface="Arial" pitchFamily="34" charset="0"/>
              </a:rPr>
              <a:t>; s</a:t>
            </a:r>
            <a:r>
              <a:rPr lang="pt-BR" sz="3600" baseline="-25000" dirty="0">
                <a:solidFill>
                  <a:schemeClr val="bg2"/>
                </a:solidFill>
                <a:latin typeface="Arial" pitchFamily="34" charset="0"/>
                <a:cs typeface="Arial" pitchFamily="34" charset="0"/>
              </a:rPr>
              <a:t>0</a:t>
            </a:r>
            <a:r>
              <a:rPr lang="pt-BR" sz="3600" dirty="0">
                <a:solidFill>
                  <a:schemeClr val="bg2"/>
                </a:solidFill>
                <a:latin typeface="Arial" pitchFamily="34" charset="0"/>
                <a:cs typeface="Arial" pitchFamily="34" charset="0"/>
              </a:rPr>
              <a:t>=415 MPa</a:t>
            </a:r>
            <a:r>
              <a:rPr lang="es-ES" sz="3600" dirty="0">
                <a:solidFill>
                  <a:schemeClr val="bg2"/>
                </a:solidFill>
              </a:rPr>
              <a:t/>
            </a:r>
            <a:br>
              <a:rPr lang="es-ES" sz="3600" dirty="0">
                <a:solidFill>
                  <a:schemeClr val="bg2"/>
                </a:solidFill>
              </a:rPr>
            </a:br>
            <a:r>
              <a:rPr lang="es-ES" sz="4000" dirty="0">
                <a:solidFill>
                  <a:schemeClr val="tx1"/>
                </a:solidFill>
              </a:rPr>
              <a:t/>
            </a:r>
            <a:br>
              <a:rPr lang="es-ES" sz="4000" dirty="0">
                <a:solidFill>
                  <a:schemeClr val="tx1"/>
                </a:solidFill>
              </a:rPr>
            </a:br>
            <a:endParaRPr lang="es-ES" sz="4000" dirty="0">
              <a:solidFill>
                <a:schemeClr val="tx1"/>
              </a:solidFill>
            </a:endParaRPr>
          </a:p>
        </p:txBody>
      </p:sp>
      <p:sp>
        <p:nvSpPr>
          <p:cNvPr id="4" name="AutoShape 8" descr="data:image/jpeg;base64,/9j/4AAQSkZJRgABAQAAAQABAAD/2wCEAAkGBw8PDw8NDRAQDw8NDQ4NDQ4ODA8PDg4NFREWFhQRFhYYHCgiGRolHBcUITMhJSkrLi4wFx8zODMsNygtLisBCgoKDQ0OGBAQGCwkHiQsLDAsKywsLDcrLC0sLCwsLCwtLC8sLCwsLDAsLC8sLCwsLCwsLCwsLCwsLCwsLCwsLP/AABEIAMoA+QMBEQACEQEDEQH/xAAcAAEBAQADAQEBAAAAAAAAAAAAAgEFBgcEAwj/xABCEAACAgIAAwUGAgYIBAcAAAABAgADBBEFEiEGEzFBUQcUImFxgTKRI1JiobHRFUJDU4KyweEzcpOiJDREVMLS8f/EABoBAQEAAwEBAAAAAAAAAAAAAAABAgQFAwb/xAA0EQEAAgECBAMHAgYCAwAAAAAAAQIDBBESITFBBRNRYXGBobHR8JHhFBUiIzLBsvFCQ1L/2gAMAwEAAhEDEQA/APX5m12QjYUhCAhSAgICAgICAgICAgICAgICAgICAgIQgIVkIQN3AyFbCEKQNgNQGoDUKagNQGoDUBqA1AagNQGoDUBqA1AagNQGoDUBqEICBkBAQMhCBsKQEDYGwrQIG6gNQGoDUBqA1AagNQIqsVxtGDDZXasGGwdEbEsxMdYStotziV6kU1AagNQGoDUBqA1AQM1AyAgZCMgICEZA2FIGiBsK0QN1A2RSAgICAgcHx7tPj4m033t390hHwn9s/wBX+Pym3p9Hkzc+kev2aOq1+LBy629Pv6OgcX7SZOVsO/JWf7Kvapr5+bfednDpMWLpHP1l8/qNdmzcpnaPSPzm9H7L4/d4WMnhuoWH6v8AGf8ANOHqrcWa0+36cn0mipwaekez683KTXbRAQEBAQEBAQEIzUoyBkDIRkAYRkDYUgVCtEDRIqoGwpqA1AagNQOgdsO23KWxsFuo2tuQp8D5rWf/AJfl6zraPQb/ANeSPdH3+zj63XzG9MU++ft93QTcT1J2Sdkk9SZ19nDmu/OV44NjpWvjY61r9WOh/GS0xWJmey0xTa0Vju95RAoCjwUBR9ANCfJzO87vsojaNm6hTUBqA1AagNQGoDUBqBkIzUDIRkoyBMIGBkI2FaIFCFaJBQhWiFbA2AgIHQPaR2qNIOBjtqx13kuD1rQjpWPmR1PyI9enU8P0sW/uW6dvu5uv1M1jy69e7zHvZ2nF4X28J4ffl2inGQ2Oep8lRf1mPgBPPLlpirxWl6YtPfJbasPQ+D9mMXBK2Xt71lIQwCkrRU46jXqQfM/kJxNR4hfJvWvKPm7On8Ppj2tbnPyd6qcMoYeDAEfQzQb64CAgICAgICA1AkiBkIzUDJUSYGGEZAyEbCtEChCqEiqEKoQN1IrdQGoHH8e4muHi3ZT9RTWWCnpzOeiL92IH3nrhxzkvFI7sMl4pWbS/njKzXtse21iz2uzux82J2TPqa1isRWOkPn7b2mZl9nAOF252QmLR+J+rMfw11j8Tt8h+8kDznnmzVxUm9mWLBOS3DD1yuqnAq9ywxrX/AB7v7Syzz2fX+HgJ83mzXy24rO5ixVx14auT4bwbYD3+fUV+HT9r+U8Xq5S2+qkAMVQAdFHjr5AQOLzuMb0KCR6lkXqPlKPkXi14/r7+qL/KB9NXHWH40U/NSV/nA5DH4rS/Tm5D6P0/f4SD7dQN1AagNQM1AwiVGGBJhGGBJlRJhGQMhGwqhCqEgoQqgIVQEKqRSAgec+2rPKY2NjA67+9rG+aVKOh+7qftOp4XTe9rekfVpa221Ij1eP8ANO25mz1/2e4IweGNnMNX5x/Rk+K1AkVgf9z/AD2PScDxHNx5OCOkfV1dJj4Kb95Xzk+pJ+5Jmg2XZsniFlFSUlua/lHO3j3YPgPmdeciuFa0kkkkk9SSdkyonngOeB9fDcY3WBB+EdXPosDmeIHFoGjWrMR0Tz16knwEivz4dkVPoUu1D/3THnrb6A/6aMDmoUgICBhEqJIkRJlEmEYZUSYEwjIRsKoQqxIqhCqECxIybAQEDyL26E99g+nc5GvrzJv/AEnZ8K/xv8Gjrezy8t0nWaMQ957SAUpiYi9FoxkAHloAIP8AKfznyd7Ta02nu7W20RDOA4FguW26t1rrRruZkIU6Gx1Pz0ftMFh8l+QXZnbxdix+8qI54DngVUC7BF1tjobIA+5gdmturwaQqEPa/n+s36x/ZHkP95FdZtvZmLMSWY7JPiTKieeBznCu0BXVeQdr4CzxZf8Am9R8/H6yLu7MjhgGUhgfAgggwrYCBhgSYRJlRJhEkSokwJhGQjYVYhVCRViFWBIqhCq1CmoDUDy/27YROPh5I/srrKW+QsUMD+df751PC77WtX1j6f8AbU1dd6xLxsvrr6dZ2mhEPdO21w7+th4PiVsp+RZ58lPV15dy4s+sW5h4GhtfQr/vIyef88rE54DngOeA54H742PbbvukZ+Xx5VJ1A/FmIJBBBB0QehB9IH18NwLchuWsfCD8Tn8C/f1+Uiu88OwVorFabOurE+LMfEwy2fTqA1AkwMMMUmEQZRJhEGVEwjIGiBYhViRViFWJGShCrgICBwvbLgvv+Bk4g1z2V81JPQC9DzV/bmAB+RM9tPl8rJF/zZjevFWYfzA4IJVgVYEqysNFWHQgjyM+o3crbZ7Dk3NlcL4TmVguxp9ytCgsxur+HwHqUsP3E+Z1VODNaPb9XTpO9Il3/Brtt4ctdqMlzYprKuNNzhSqkj56B+813p2dA55WBzwM54HL5FWFj10e+Pett9Zt5agpCoT8OwR06fwM2MOlyZomatbUazDgmIvPOXytxbhSeC5lvyPdqP4gzYjw3NPWYalvGNNHSJn897vHZ1qzi12VVGpbQbBXz87aJ0CSfEkAGaWbH5d5rvvs6WDJ5mOL7bbvjzseprGt9yssdtbLc3KSBrfKCQZ5vT4OX4fcj1qawFA+EoBrkbzXXlCvpgICBJgSYRJhEGVEmEQZUQYRkChAsSKsQyWIVYkVYhWyK2FICB4T7Z+yhxsj+kqF/wDD5b/pwo6VZR8Sfk/j/wA3N6idzw/UcdfLt1jp7v2aWoxc+KHMewXjYK5PDXPVSMugE+KnSWgfIHuz/jM8fE8X+OSPdP8Apnprctnr05LadO7T9mXLNkYo5ubbWUjx35snr9Py9JWE1dLNuuh6EdCD4gysXJcAxhdbuwhaKFN+S5/CtS9SCfnr8t+kREzO0G8Rzno6p2i7QHLybcg9FZuWpT/VqHRR+XU/MmfUafDGLHFPzd8vqrTnyzf9Pc+3spwG/iFihVZccH9LeRpQvmFJ8W+X5zz1Oqphr7e0MtN4fbNbptHeXt1NSoq1oAqoqoijwVQNAflPmptMzMy+prWKxER0hcjJwecXpyqzSNnIB5696DEeJ+XTrv6ysZ6uckZEBCJMqJMCTDFBlRBhEmEQZUTAoQLEKsSMn6LIqxCrEMmyKQEBA+XifD6sqmzGyED1XIUsU+YPmD5EdCD5ECZUvalotXrCTETG0v584hw7J7NcVovPNZSthem0D/zOKfhsrPl3gUka9eU+Gp363pq8Mx3+k/ZqcPl337P6IxMlLq0uqYPXai2Vup2GRhtWH1Bnz9qzWZiW4/WQdK7d8ENj0WY1e7rrDU4XoH+EsGbyGgp6/wC0rC0Ok9uOKrhUDg+O4a1ytvErkPTm8VxwfQdCft6kTr+Hab/22+H3aGsy7R5cfF17sPxf3fiGMzANXZauParAEd3YQu+voeVv8M6Grx8eK0d+v6NTS/0ZIf0WBroJ8u7rYCBxXFzyXYl2ugtapvl3i6BhJcrCkBAwwiTKiTCIMIgyogysUGETAoQLEirEMliFWJFWIVUjIgICAgcZ2i4Fj8Qx3xMtOet+oI6PXYPCxD5MP5g7BInpiy2xW4qsbVi0bS672Bxsnhxfg2Ye8Svnt4blAEJdjE7ao/quhO+X0PTYWbGptXL/AHa/GPaleXJ3K+5K1ayxlREBZ3dgqqo8SSegE1IiZnaGW7zDtx7VKUVsfhTC20gq2Xr9FUPPu9/jb5/h+vhOppfDrTPFl5R6NXNqYjlXq8ce8sSzEszEszMSWZidkknxM7UcnOmJnnLmuxnDLM3PxqKgT+lS21h4V0IwLufTp0HzIHnPDU5Yx4rWn8l6Ycc2vD+jOJ49xHPjWclg/qt1rsHoQfA/Mf8A58u68+xwmbx7Mxiq5FVO2/Dyv1b56BJlTeYfZj8Q4hYNriogPgbbCP8At8YN5UvDsq6xHy7axXW62CqkHRYeGyf94Np7uckZEBAkyokwiTCIMrFBhEmVEGETA0QLEKsSKsQqxIyUIVcBAQEBAQMKg62AdHY2PA+sDwn23cfvszv6P2y4+NXU/d9Qttrrzd4fUAEAehDTueHYqxj8zvLV1Fp32dP7J9n7+J5PumMUVhW1zvYxCJUpUEnQJPVlGvnNvPnrhpxWeFMU3nZ6Zwv2KqCDmZrMOnwY1Ir+3O5b/KJzr+KT/wCFf1bEaavd6P2f7PYnD6zVh0rUG0Xbq1lhHmznqfP5DfTU52XNfLO953bFaxWNoXxzi9eJUbbOrHpWm9F39Pp6meSzOzi+znDbLHOfmD9K/WpGGu7XyOvL5Dy+phI9XZYUgICAgSYEmESYRBlRJhEGVEGEZA2BYhViRVCFWJFUIVW4U3AbgNwG4DcBuB07t/2Ao4sFtD+75Va8iXhOdXr3vksXY2Op0QdjZ8fCbem1dsPLrHowvSLOh8C9l3G8LJW/Fy8Shl2vfLZa5NZ8Qa2r03l0PTp49AZu5NdgyU2tWZ9n5Lzrims8pevcFw76a+XKyny7mPM9rVVUoP2URANL9ST18fDXKyWraf6a7Q94fczEAkDZA6Detn0mA4nH4KGu97yyLrx/w1/sMdfJUB8T+0fE9dCEcvuFNwG4DcBuA3AwmBJhEmGKDKJMIgyokwjIRsKsQqhIqhCrEgoQyVAQr8nyEU6Z0U+jOoP75lFLT0hjNojrLBl1f3lf/UX+cvl39J/Q46+o2VWCQbEBB0QbFBB9PGTgtPaTir6tTJrJ0roSfAB1JP2iaWjnMSRas922Xop0zqp9GdQf3xFbT0gm0R1krvRuiOrHx0rAnX2ia2jrBFonpLGyawdGxAR4guoI/fEUtPSJOKvqqu1W6qysB0JVgev2kmsx1hYmJ6LkUgfm16A8pdQx1pSwBO/DpMoraY3iGPFEctyy9F6M6qT4BmAJ/OIrM9IJtEdZbZaq9XZV34czAfxkiJnpCzMR1SuTWToWISfAB1JP75ZpaOsSnFX1T73V/eV/9RP5y+Xf/wCZ/Q46+sP1VwRsEEHwIIIMxmNuUru0yCTCIMqMMIgwiTKJhGQjYVQhVCQUIVQhVgyK2FbA8dF1fFOMZKPaKqQ136Usg/R1arXXN06nR+5n0lcltLpa8Mbzy5e/m419PGfPabTy+3J2anshhUA5vvTWph/+IcDuSpFY5+UlfDwmnbxLPk/t8O3Fy79+T3r4fhpPHvPLn27OqdkMKvib5NuVkCjlZW5uasGy2wszfi8hr94m/qtVbTxWuOu/2hrYdHXLM2vO37uxcQ4PRwnGt4nRkNc6VmrHJFRQW2Hu+cFR1IBY/YzTrq8mqvGG9do6z16Rz2bH8HTBE5KTz7dO/JxnY3gFXE6WvtyiLja6mtWre3lAHxPzbOydz31evvp7RSleW3w+Dxw6CmWOK0830dq8ZOCYxFF1jW57rUWblVkorBZ+Xl9SyAzz0+edZkiclY2rz+M9HpfTRp6TFJne30fXwXsEl+NRfbfaj3UpayLXXpeccwHUb3oiY5vFr0yWrWsTET7Up4ZjmsTMzv8AB3Hs9wVMGk01sz81jWM7gBixAHl8gJzNTqbai/FaO2zf0+CuGvDV82f2vwKLjjXXhbFIV/hYrWT5MwGh/p5zLHoc+SnHWvL6pfU4qW4Znn7nOA78Ou/DXnNRsPLMDM9/7QuB8VePdY30THHICPkXCn/FO/afI0G3eY/5c/o5XleZquOe3+v3fnx7iS5PHe6YjusVlFh8QKqEN1u/TqHEun3xaLl1n6zygzYoy6mJnpG3y5vk7NEcayr3y8num5Q6LzJztzMdIgb+qoHl6ieufNOjxVrirv8AnWfbLzpp41F5tkl2Hi3ZunhWPfxAXWO9VLpUHVABbaO6Vug8i+5qY9fk1V64prG0zG/ujn/p7fwWPDE3rM77Tt8eTrvBeCpdwzI4pdY9a0993SqqEWBFGtk+r7X7Tdza61c9cVY3323+P7NfHoKTjm9nY/ZBY705dpP6M3V1qvkLFQs5/J0/KaHi9om1I77T+fKW14fi4It6O/kzjugkwiTKMMIkwiTKJhGQjYVogUIVQkVQhVCBW5FcX2o4p7ng5eX50Y9jp87daQfdionrgx+ZkrX1lJnaHinYHsticQputzMz3bu7RVWotoVn0gZmIfy+ID7Gd7V6vJitEUrv+rUx4a2jeXau09GLwjgWRj4V/f8AvuWlTW89btzMAXU8nQDu6yPvNPBfJqNTW9422j8+cvW1YpjmIcN2T7D4GXh05WXn9xbdzsaluxhyIHIXYbrsgA/ee+o12XHkmtK7xHvYVwVmN5eitwfhn9HU8MuurbGVF7tzlV1u7K5JsDKQN83NvXTxE5nnZvOnLEc/c9+CvDw9nlPtD7PYHDhRZhZhva2xwa2tpsatFG+cMmtdSB1Hn49J2NHqcubeL12/VrZMNY/xfl2hyLMi/hHDciw7qxMOq97X01b5BFj8zN+rW1Y6/qxh2pXJkrHWZ2+HT57revFNay93q4pi/CiZGOfBERcisk+QUAGfPzS/WYlt7w+3cwHkPaX2XZ1+fddjX0DGybnuZrWcW087czjlC/Fok66jfTevGdnD4lSmOK2id4hrW08TO70nieUvD+H22gkrg4bFObqzGuvSA/MkD85zKVnLliPWfq2OkPLvY3lUUJn8Qyrq1KItaiy1RYwUGywgE7O/g+4M6viXFeaY6x+dIa+CsRvZ+PsmWvJyeIZ2cUWt6moc2uEre3KZmsUMSOvKrfZpl4haaUpjp+bdDFXnNpX247H8JxcS7LxMwl6+QJje8UXq5Z1XlGvi8yd7OtGNLrM97xS9fjzj9kvhpEbw6zl8Vtr4JRS9jFcviF99aliwXHorWvQ34A2Meg/UmzWtZ1M2iOkRHxnn9GM1ny4h23B9mPEnorrfPWqmxFdsfmyHRC3xkd3sKSCfzmpbxLDFpmKbz68vqyjBO20zyen9m+C1cPxq8Skkqm2Z2/FZYx2zn+XkABOVnzWzXm9mxWsVjaHIkzyVhgSYRhgSZUSYRkDIRsK0QKEKoSK2BoMKrcD4uM8MqzMe3EyAWqvTkcA6YdQQwPkQQCPpM8d7Y7RavWCY3eeN7EsA/wDqsv79wT/km/8AzTL6R8/ux4IcynsxwBw/+jGe8p70cwXhkW4X8vJv8PKRy9NEfv6zx/jsvm+Zy6bLwxts4U+xLA/91l/lR/8ASe380y+kfP7pwQ+7ivslwsj3cNkZCLi4tWJWqCnXIhZix2v4izMT9ZhTxDJTfaI5zus1iU8K9jvDKLVtsfIyQhDCq1qxSxHhzBVBYfLej57lv4lmtG0bQnBD7u1fsyweI5DZj2X022Kot7lqyjlVChuVlOjoAdPSYYddkxV4Y2mCaxPN8nAfZJg4eVRmLfkWtj2C1EsFPIXA+EnSg9Do/aZZfEcuSk1mI5kViHoW5oMjcD5eK8PqyqLcW8Fqr62rsAOjynzB8j5/aZUvNLRavWB50fYngb371ma9N4+/z5J0P5pl9I+f3YcEOX4n7McG7EowK3ux6Me1727soz33soXvLGZTsgAga0OvyE8qa7LW83naZn5e5lwxts4mj2KcOVgWyMtwCCVDUpzD0JCb19J6z4pmntHz+6cEOY417M8HKtxXL21U4dNVFWLXydz3SOWIPMCTzbOzvrPHHrslItHee/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http://www.eesc.usp.br/portaleesc/images/novo_logo_eesc/logo_eesc_padra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634" y="5537827"/>
            <a:ext cx="1039662" cy="109623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www.imagens.usp.br/wp-content/uploads/US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5" y="5861812"/>
            <a:ext cx="1332187" cy="749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137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descr="data:image/jpeg;base64,/9j/4AAQSkZJRgABAQAAAQABAAD/2wCEAAkGBw8PDw8NDRAQDw8NDQ4NDQ4ODA8PDg4NFREWFhQRFhYYHCgiGRolHBcUITMhJSkrLi4wFx8zODMsNygtLisBCgoKDQ0OGBAQGCwkHiQsLDAsKywsLDcrLC0sLCwsLCwtLC8sLCwsLDAsLC8sLCwsLCwsLCwsLCwsLCwsLCwsLP/AABEIAMoA+QMBEQACEQEDEQH/xAAcAAEBAQADAQEBAAAAAAAAAAAAAgEFBgcEAwj/xABCEAACAgIAAwUGAgYIBAcAAAABAgADBBEFEiEGEzFBUQcUImFxgTKRI1JiobHRFUJDU4KyweEzcpOiJDREVMLS8f/EABoBAQEAAwEBAAAAAAAAAAAAAAABAgQFAwb/xAA0EQEAAgECBAMHAgYCAwAAAAAAAQIDBBESITFBBRNRYXGBobHR8JHhFBUiIzLBsvFCQ1L/2gAMAwEAAhEDEQA/APX5m12QjYUhCAhSAgICAgICAgICAgICAgICAgICAgIQgIVkIQN3AyFbCEKQNgNQGoDUKagNQGoDUBqA1AagNQGoDUBqA1AagNQGoDUBqEICBkBAQMhCBsKQEDYGwrQIG6gNQGoDUBqA1AagNQIqsVxtGDDZXasGGwdEbEsxMdYStotziV6kU1AagNQGoDUBqA1AQM1AyAgZCMgICEZA2FIGiBsK0QN1A2RSAgICAgcHx7tPj4m033t390hHwn9s/wBX+Pym3p9Hkzc+kev2aOq1+LBy629Pv6OgcX7SZOVsO/JWf7Kvapr5+bfednDpMWLpHP1l8/qNdmzcpnaPSPzm9H7L4/d4WMnhuoWH6v8AGf8ANOHqrcWa0+36cn0mipwaekez683KTXbRAQEBAQEBAQEIzUoyBkDIRkAYRkDYUgVCtEDRIqoGwpqA1AagNQOgdsO23KWxsFuo2tuQp8D5rWf/AJfl6zraPQb/ANeSPdH3+zj63XzG9MU++ft93QTcT1J2Sdkk9SZ19nDmu/OV44NjpWvjY61r9WOh/GS0xWJmey0xTa0Vju95RAoCjwUBR9ANCfJzO87vsojaNm6hTUBqA1AagNQGoDUBqBkIzUDIRkoyBMIGBkI2FaIFCFaJBQhWiFbA2AgIHQPaR2qNIOBjtqx13kuD1rQjpWPmR1PyI9enU8P0sW/uW6dvu5uv1M1jy69e7zHvZ2nF4X28J4ffl2inGQ2Oep8lRf1mPgBPPLlpirxWl6YtPfJbasPQ+D9mMXBK2Xt71lIQwCkrRU46jXqQfM/kJxNR4hfJvWvKPm7On8Ppj2tbnPyd6qcMoYeDAEfQzQb64CAgICAgICA1AkiBkIzUDJUSYGGEZAyEbCtEChCqEiqEKoQN1IrdQGoHH8e4muHi3ZT9RTWWCnpzOeiL92IH3nrhxzkvFI7sMl4pWbS/njKzXtse21iz2uzux82J2TPqa1isRWOkPn7b2mZl9nAOF252QmLR+J+rMfw11j8Tt8h+8kDznnmzVxUm9mWLBOS3DD1yuqnAq9ywxrX/AB7v7Syzz2fX+HgJ83mzXy24rO5ixVx14auT4bwbYD3+fUV+HT9r+U8Xq5S2+qkAMVQAdFHjr5AQOLzuMb0KCR6lkXqPlKPkXi14/r7+qL/KB9NXHWH40U/NSV/nA5DH4rS/Tm5D6P0/f4SD7dQN1AagNQM1AwiVGGBJhGGBJlRJhGQMhGwqhCqEgoQqgIVQEKqRSAgec+2rPKY2NjA67+9rG+aVKOh+7qftOp4XTe9rekfVpa221Ij1eP8ANO25mz1/2e4IweGNnMNX5x/Rk+K1AkVgf9z/AD2PScDxHNx5OCOkfV1dJj4Kb95Xzk+pJ+5Jmg2XZsniFlFSUlua/lHO3j3YPgPmdeciuFa0kkkkk9SSdkyonngOeB9fDcY3WBB+EdXPosDmeIHFoGjWrMR0Tz16knwEivz4dkVPoUu1D/3THnrb6A/6aMDmoUgICBhEqJIkRJlEmEYZUSYEwjIRsKoQqxIqhCqECxIybAQEDyL26E99g+nc5GvrzJv/AEnZ8K/xv8Gjrezy8t0nWaMQ957SAUpiYi9FoxkAHloAIP8AKfznyd7Ta02nu7W20RDOA4FguW26t1rrRruZkIU6Gx1Pz0ftMFh8l+QXZnbxdix+8qI54DngVUC7BF1tjobIA+5gdmturwaQqEPa/n+s36x/ZHkP95FdZtvZmLMSWY7JPiTKieeBznCu0BXVeQdr4CzxZf8Am9R8/H6yLu7MjhgGUhgfAgggwrYCBhgSYRJlRJhEkSokwJhGQjYVYhVCRViFWBIqhCq1CmoDUDy/27YROPh5I/srrKW+QsUMD+df751PC77WtX1j6f8AbU1dd6xLxsvrr6dZ2mhEPdO21w7+th4PiVsp+RZ58lPV15dy4s+sW5h4GhtfQr/vIyef88rE54DngOeA54H742PbbvukZ+Xx5VJ1A/FmIJBBBB0QehB9IH18NwLchuWsfCD8Tn8C/f1+Uiu88OwVorFabOurE+LMfEwy2fTqA1AkwMMMUmEQZRJhEGVEwjIGiBYhViRViFWJGShCrgICBwvbLgvv+Bk4g1z2V81JPQC9DzV/bmAB+RM9tPl8rJF/zZjevFWYfzA4IJVgVYEqysNFWHQgjyM+o3crbZ7Dk3NlcL4TmVguxp9ytCgsxur+HwHqUsP3E+Z1VODNaPb9XTpO9Il3/Brtt4ctdqMlzYprKuNNzhSqkj56B+813p2dA55WBzwM54HL5FWFj10e+Pett9Zt5agpCoT8OwR06fwM2MOlyZomatbUazDgmIvPOXytxbhSeC5lvyPdqP4gzYjw3NPWYalvGNNHSJn897vHZ1qzi12VVGpbQbBXz87aJ0CSfEkAGaWbH5d5rvvs6WDJ5mOL7bbvjzseprGt9yssdtbLc3KSBrfKCQZ5vT4OX4fcj1qawFA+EoBrkbzXXlCvpgICBJgSYRJhEGVEmEQZUQYRkChAsSKsQyWIVYkVYhWyK2FICB4T7Z+yhxsj+kqF/wDD5b/pwo6VZR8Sfk/j/wA3N6idzw/UcdfLt1jp7v2aWoxc+KHMewXjYK5PDXPVSMugE+KnSWgfIHuz/jM8fE8X+OSPdP8Apnprctnr05LadO7T9mXLNkYo5ubbWUjx35snr9Py9JWE1dLNuuh6EdCD4gysXJcAxhdbuwhaKFN+S5/CtS9SCfnr8t+kREzO0G8Rzno6p2i7QHLybcg9FZuWpT/VqHRR+XU/MmfUafDGLHFPzd8vqrTnyzf9Pc+3spwG/iFihVZccH9LeRpQvmFJ8W+X5zz1Oqphr7e0MtN4fbNbptHeXt1NSoq1oAqoqoijwVQNAflPmptMzMy+prWKxER0hcjJwecXpyqzSNnIB5696DEeJ+XTrv6ysZ6uckZEBCJMqJMCTDFBlRBhEmEQZUTAoQLEKsSMn6LIqxCrEMmyKQEBA+XifD6sqmzGyED1XIUsU+YPmD5EdCD5ECZUvalotXrCTETG0v584hw7J7NcVovPNZSthem0D/zOKfhsrPl3gUka9eU+Gp363pq8Mx3+k/ZqcPl337P6IxMlLq0uqYPXai2Vup2GRhtWH1Bnz9qzWZiW4/WQdK7d8ENj0WY1e7rrDU4XoH+EsGbyGgp6/wC0rC0Ok9uOKrhUDg+O4a1ytvErkPTm8VxwfQdCft6kTr+Hab/22+H3aGsy7R5cfF17sPxf3fiGMzANXZauParAEd3YQu+voeVv8M6Grx8eK0d+v6NTS/0ZIf0WBroJ8u7rYCBxXFzyXYl2ugtapvl3i6BhJcrCkBAwwiTKiTCIMIgyogysUGETAoQLEirEMliFWJFWIVUjIgICAgcZ2i4Fj8Qx3xMtOet+oI6PXYPCxD5MP5g7BInpiy2xW4qsbVi0bS672Bxsnhxfg2Ye8Svnt4blAEJdjE7ao/quhO+X0PTYWbGptXL/AHa/GPaleXJ3K+5K1ayxlREBZ3dgqqo8SSegE1IiZnaGW7zDtx7VKUVsfhTC20gq2Xr9FUPPu9/jb5/h+vhOppfDrTPFl5R6NXNqYjlXq8ce8sSzEszEszMSWZidkknxM7UcnOmJnnLmuxnDLM3PxqKgT+lS21h4V0IwLufTp0HzIHnPDU5Yx4rWn8l6Ycc2vD+jOJ49xHPjWclg/qt1rsHoQfA/Mf8A58u68+xwmbx7Mxiq5FVO2/Dyv1b56BJlTeYfZj8Q4hYNriogPgbbCP8At8YN5UvDsq6xHy7axXW62CqkHRYeGyf94Np7uckZEBAkyokwiTCIMrFBhEmVEGETA0QLEKsSKsQqxIyUIVcBAQEBAQMKg62AdHY2PA+sDwn23cfvszv6P2y4+NXU/d9Qttrrzd4fUAEAehDTueHYqxj8zvLV1Fp32dP7J9n7+J5PumMUVhW1zvYxCJUpUEnQJPVlGvnNvPnrhpxWeFMU3nZ6Zwv2KqCDmZrMOnwY1Ir+3O5b/KJzr+KT/wCFf1bEaavd6P2f7PYnD6zVh0rUG0Xbq1lhHmznqfP5DfTU52XNfLO953bFaxWNoXxzi9eJUbbOrHpWm9F39Pp6meSzOzi+znDbLHOfmD9K/WpGGu7XyOvL5Dy+phI9XZYUgICAgSYEmESYRBlRJhEGVEGEZA2BYhViRVCFWJFUIVW4U3AbgNwG4DcBuB07t/2Ao4sFtD+75Va8iXhOdXr3vksXY2Op0QdjZ8fCbem1dsPLrHowvSLOh8C9l3G8LJW/Fy8Shl2vfLZa5NZ8Qa2r03l0PTp49AZu5NdgyU2tWZ9n5Lzrims8pevcFw76a+XKyny7mPM9rVVUoP2URANL9ST18fDXKyWraf6a7Q94fczEAkDZA6Detn0mA4nH4KGu97yyLrx/w1/sMdfJUB8T+0fE9dCEcvuFNwG4DcBuA3AwmBJhEmGKDKJMIgyokwjIRsKsQqhIqhCrEgoQyVAQr8nyEU6Z0U+jOoP75lFLT0hjNojrLBl1f3lf/UX+cvl39J/Q46+o2VWCQbEBB0QbFBB9PGTgtPaTir6tTJrJ0roSfAB1JP2iaWjnMSRas922Xop0zqp9GdQf3xFbT0gm0R1krvRuiOrHx0rAnX2ia2jrBFonpLGyawdGxAR4guoI/fEUtPSJOKvqqu1W6qysB0JVgev2kmsx1hYmJ6LkUgfm16A8pdQx1pSwBO/DpMoraY3iGPFEctyy9F6M6qT4BmAJ/OIrM9IJtEdZbZaq9XZV34czAfxkiJnpCzMR1SuTWToWISfAB1JP75ZpaOsSnFX1T73V/eV/9RP5y+Xf/wCZ/Q46+sP1VwRsEEHwIIIMxmNuUru0yCTCIMqMMIgwiTKJhGQjYVQhVCQUIVQhVgyK2FbA8dF1fFOMZKPaKqQ136Usg/R1arXXN06nR+5n0lcltLpa8Mbzy5e/m419PGfPabTy+3J2anshhUA5vvTWph/+IcDuSpFY5+UlfDwmnbxLPk/t8O3Fy79+T3r4fhpPHvPLn27OqdkMKvib5NuVkCjlZW5uasGy2wszfi8hr94m/qtVbTxWuOu/2hrYdHXLM2vO37uxcQ4PRwnGt4nRkNc6VmrHJFRQW2Hu+cFR1IBY/YzTrq8mqvGG9do6z16Rz2bH8HTBE5KTz7dO/JxnY3gFXE6WvtyiLja6mtWre3lAHxPzbOydz31evvp7RSleW3w+Dxw6CmWOK0830dq8ZOCYxFF1jW57rUWblVkorBZ+Xl9SyAzz0+edZkiclY2rz+M9HpfTRp6TFJne30fXwXsEl+NRfbfaj3UpayLXXpeccwHUb3oiY5vFr0yWrWsTET7Up4ZjmsTMzv8AB3Hs9wVMGk01sz81jWM7gBixAHl8gJzNTqbai/FaO2zf0+CuGvDV82f2vwKLjjXXhbFIV/hYrWT5MwGh/p5zLHoc+SnHWvL6pfU4qW4Znn7nOA78Ou/DXnNRsPLMDM9/7QuB8VePdY30THHICPkXCn/FO/afI0G3eY/5c/o5XleZquOe3+v3fnx7iS5PHe6YjusVlFh8QKqEN1u/TqHEun3xaLl1n6zygzYoy6mJnpG3y5vk7NEcayr3y8num5Q6LzJztzMdIgb+qoHl6ieufNOjxVrirv8AnWfbLzpp41F5tkl2Hi3ZunhWPfxAXWO9VLpUHVABbaO6Vug8i+5qY9fk1V64prG0zG/ujn/p7fwWPDE3rM77Tt8eTrvBeCpdwzI4pdY9a0993SqqEWBFGtk+r7X7Tdza61c9cVY3323+P7NfHoKTjm9nY/ZBY705dpP6M3V1qvkLFQs5/J0/KaHi9om1I77T+fKW14fi4It6O/kzjugkwiTKMMIkwiTKJhGQjYVogUIVQkVQhVCBW5FcX2o4p7ng5eX50Y9jp87daQfdionrgx+ZkrX1lJnaHinYHsticQputzMz3bu7RVWotoVn0gZmIfy+ID7Gd7V6vJitEUrv+rUx4a2jeXau09GLwjgWRj4V/f8AvuWlTW89btzMAXU8nQDu6yPvNPBfJqNTW9422j8+cvW1YpjmIcN2T7D4GXh05WXn9xbdzsaluxhyIHIXYbrsgA/ee+o12XHkmtK7xHvYVwVmN5eitwfhn9HU8MuurbGVF7tzlV1u7K5JsDKQN83NvXTxE5nnZvOnLEc/c9+CvDw9nlPtD7PYHDhRZhZhva2xwa2tpsatFG+cMmtdSB1Hn49J2NHqcubeL12/VrZMNY/xfl2hyLMi/hHDciw7qxMOq97X01b5BFj8zN+rW1Y6/qxh2pXJkrHWZ2+HT57revFNay93q4pi/CiZGOfBERcisk+QUAGfPzS/WYlt7w+3cwHkPaX2XZ1+fddjX0DGybnuZrWcW087czjlC/Fok66jfTevGdnD4lSmOK2id4hrW08TO70nieUvD+H22gkrg4bFObqzGuvSA/MkD85zKVnLliPWfq2OkPLvY3lUUJn8Qyrq1KItaiy1RYwUGywgE7O/g+4M6viXFeaY6x+dIa+CsRvZ+PsmWvJyeIZ2cUWt6moc2uEre3KZmsUMSOvKrfZpl4haaUpjp+bdDFXnNpX247H8JxcS7LxMwl6+QJje8UXq5Z1XlGvi8yd7OtGNLrM97xS9fjzj9kvhpEbw6zl8Vtr4JRS9jFcviF99aliwXHorWvQ34A2Meg/UmzWtZ1M2iOkRHxnn9GM1ny4h23B9mPEnorrfPWqmxFdsfmyHRC3xkd3sKSCfzmpbxLDFpmKbz68vqyjBO20zyen9m+C1cPxq8Skkqm2Z2/FZYx2zn+XkABOVnzWzXm9mxWsVjaHIkzyVhgSYRhgSZUSYRkDIRsK0QKEKoSK2BoMKrcD4uM8MqzMe3EyAWqvTkcA6YdQQwPkQQCPpM8d7Y7RavWCY3eeN7EsA/wDqsv79wT/km/8AzTL6R8/ux4IcynsxwBw/+jGe8p70cwXhkW4X8vJv8PKRy9NEfv6zx/jsvm+Zy6bLwxts4U+xLA/91l/lR/8ASe380y+kfP7pwQ+7ivslwsj3cNkZCLi4tWJWqCnXIhZix2v4izMT9ZhTxDJTfaI5zus1iU8K9jvDKLVtsfIyQhDCq1qxSxHhzBVBYfLej57lv4lmtG0bQnBD7u1fsyweI5DZj2X022Kot7lqyjlVChuVlOjoAdPSYYddkxV4Y2mCaxPN8nAfZJg4eVRmLfkWtj2C1EsFPIXA+EnSg9Do/aZZfEcuSk1mI5kViHoW5oMjcD5eK8PqyqLcW8Fqr62rsAOjynzB8j5/aZUvNLRavWB50fYngb371ma9N4+/z5J0P5pl9I+f3YcEOX4n7McG7EowK3ux6Me1727soz33soXvLGZTsgAga0OvyE8qa7LW83naZn5e5lwxts4mj2KcOVgWyMtwCCVDUpzD0JCb19J6z4pmntHz+6cEOY417M8HKtxXL21U4dNVFWLXydz3SOWIPMCTzbOzvrPHHrslItHee/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http://www.eesc.usp.br/portaleesc/images/novo_logo_eesc/logo_eesc_padra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634" y="5537827"/>
            <a:ext cx="1039662" cy="109623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www.imagens.usp.br/wp-content/uploads/US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5" y="5861812"/>
            <a:ext cx="1332187" cy="74935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662338" y="548680"/>
            <a:ext cx="7941291" cy="400110"/>
          </a:xfrm>
          <a:prstGeom prst="rect">
            <a:avLst/>
          </a:prstGeom>
        </p:spPr>
        <p:txBody>
          <a:bodyPr wrap="square">
            <a:spAutoFit/>
          </a:bodyPr>
          <a:lstStyle/>
          <a:p>
            <a:endParaRPr lang="es-ES" sz="2000" dirty="0">
              <a:solidFill>
                <a:schemeClr val="bg2"/>
              </a:solidFill>
              <a:latin typeface="Arial" pitchFamily="34" charset="0"/>
              <a:cs typeface="Arial" pitchFamily="34" charset="0"/>
            </a:endParaRP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9735" b="37508"/>
          <a:stretch/>
        </p:blipFill>
        <p:spPr bwMode="auto">
          <a:xfrm>
            <a:off x="1403648" y="404664"/>
            <a:ext cx="6120680" cy="139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2 CuadroTexto"/>
              <p:cNvSpPr txBox="1"/>
              <p:nvPr/>
            </p:nvSpPr>
            <p:spPr>
              <a:xfrm>
                <a:off x="827584" y="2132856"/>
                <a:ext cx="7128792" cy="3142720"/>
              </a:xfrm>
              <a:prstGeom prst="rect">
                <a:avLst/>
              </a:prstGeom>
              <a:noFill/>
            </p:spPr>
            <p:txBody>
              <a:bodyPr wrap="square" rtlCol="0">
                <a:spAutoFit/>
              </a:bodyPr>
              <a:lstStyle/>
              <a:p>
                <a:r>
                  <a:rPr lang="pt-BR" sz="2000" dirty="0" smtClean="0">
                    <a:solidFill>
                      <a:schemeClr val="bg2"/>
                    </a:solidFill>
                    <a:latin typeface="Arial" pitchFamily="34" charset="0"/>
                    <a:cs typeface="Arial" pitchFamily="34" charset="0"/>
                  </a:rPr>
                  <a:t>Sg</a:t>
                </a:r>
                <a:r>
                  <a:rPr lang="pt-BR" sz="2000" dirty="0">
                    <a:solidFill>
                      <a:schemeClr val="bg2"/>
                    </a:solidFill>
                    <a:latin typeface="Arial" pitchFamily="34" charset="0"/>
                    <a:cs typeface="Arial" pitchFamily="34" charset="0"/>
                  </a:rPr>
                  <a:t>=4M/(</a:t>
                </a:r>
                <a14:m>
                  <m:oMath xmlns:m="http://schemas.openxmlformats.org/officeDocument/2006/math">
                    <m:r>
                      <a:rPr lang="pt-BR" sz="2000" i="1">
                        <a:solidFill>
                          <a:schemeClr val="bg2"/>
                        </a:solidFill>
                        <a:latin typeface="Cambria Math"/>
                      </a:rPr>
                      <m:t> </m:t>
                    </m:r>
                    <m:r>
                      <m:rPr>
                        <m:sty m:val="p"/>
                      </m:rPr>
                      <a:rPr lang="pt-BR" sz="2000">
                        <a:solidFill>
                          <a:schemeClr val="bg2"/>
                        </a:solidFill>
                        <a:latin typeface="Cambria Math"/>
                      </a:rPr>
                      <m:t>π</m:t>
                    </m:r>
                    <m:r>
                      <a:rPr lang="pt-BR" sz="2000" i="1">
                        <a:solidFill>
                          <a:schemeClr val="bg2"/>
                        </a:solidFill>
                        <a:latin typeface="Cambria Math"/>
                      </a:rPr>
                      <m:t>∗</m:t>
                    </m:r>
                  </m:oMath>
                </a14:m>
                <a:r>
                  <a:rPr lang="pt-BR" sz="2000" dirty="0">
                    <a:solidFill>
                      <a:schemeClr val="bg2"/>
                    </a:solidFill>
                    <a:latin typeface="Arial" pitchFamily="34" charset="0"/>
                    <a:cs typeface="Arial" pitchFamily="34" charset="0"/>
                  </a:rPr>
                  <a:t>b</a:t>
                </a:r>
                <a:r>
                  <a:rPr lang="pt-BR" sz="2000" baseline="30000" dirty="0">
                    <a:solidFill>
                      <a:schemeClr val="bg2"/>
                    </a:solidFill>
                    <a:latin typeface="Arial" pitchFamily="34" charset="0"/>
                    <a:cs typeface="Arial" pitchFamily="34" charset="0"/>
                  </a:rPr>
                  <a:t>3</a:t>
                </a:r>
                <a:r>
                  <a:rPr lang="pt-BR" sz="2000" dirty="0">
                    <a:solidFill>
                      <a:schemeClr val="bg2"/>
                    </a:solidFill>
                    <a:latin typeface="Arial" pitchFamily="34" charset="0"/>
                    <a:cs typeface="Arial" pitchFamily="34" charset="0"/>
                  </a:rPr>
                  <a:t>)</a:t>
                </a:r>
                <a:endParaRPr lang="es-ES" sz="2000" dirty="0">
                  <a:solidFill>
                    <a:schemeClr val="bg2"/>
                  </a:solidFill>
                  <a:latin typeface="Arial" pitchFamily="34" charset="0"/>
                  <a:cs typeface="Arial" pitchFamily="34" charset="0"/>
                </a:endParaRPr>
              </a:p>
              <a:p>
                <a:endParaRPr lang="es-ES" sz="2000" dirty="0">
                  <a:solidFill>
                    <a:schemeClr val="bg2"/>
                  </a:solidFill>
                  <a:latin typeface="Arial" pitchFamily="34" charset="0"/>
                  <a:cs typeface="Arial" pitchFamily="34" charset="0"/>
                </a:endParaRPr>
              </a:p>
              <a:p>
                <a:r>
                  <a:rPr lang="pt-BR" sz="2000" dirty="0">
                    <a:solidFill>
                      <a:schemeClr val="bg2"/>
                    </a:solidFill>
                    <a:latin typeface="Arial" pitchFamily="34" charset="0"/>
                    <a:cs typeface="Arial" pitchFamily="34" charset="0"/>
                  </a:rPr>
                  <a:t>K</a:t>
                </a:r>
                <a:r>
                  <a:rPr lang="pt-BR" sz="1600" dirty="0">
                    <a:solidFill>
                      <a:schemeClr val="bg2"/>
                    </a:solidFill>
                    <a:latin typeface="Arial" pitchFamily="34" charset="0"/>
                    <a:cs typeface="Arial" pitchFamily="34" charset="0"/>
                  </a:rPr>
                  <a:t>M</a:t>
                </a:r>
                <a:r>
                  <a:rPr lang="pt-BR" sz="2000" dirty="0">
                    <a:solidFill>
                      <a:schemeClr val="bg2"/>
                    </a:solidFill>
                    <a:latin typeface="Arial" pitchFamily="34" charset="0"/>
                    <a:cs typeface="Arial" pitchFamily="34" charset="0"/>
                  </a:rPr>
                  <a:t>=1.368*4(1,5x10</a:t>
                </a:r>
                <a:r>
                  <a:rPr lang="pt-BR" sz="2000" baseline="30000" dirty="0">
                    <a:solidFill>
                      <a:schemeClr val="bg2"/>
                    </a:solidFill>
                    <a:latin typeface="Arial" pitchFamily="34" charset="0"/>
                    <a:cs typeface="Arial" pitchFamily="34" charset="0"/>
                  </a:rPr>
                  <a:t>6</a:t>
                </a:r>
                <a:r>
                  <a:rPr lang="pt-BR" sz="2000" dirty="0">
                    <a:solidFill>
                      <a:schemeClr val="bg2"/>
                    </a:solidFill>
                    <a:latin typeface="Arial" pitchFamily="34" charset="0"/>
                    <a:cs typeface="Arial" pitchFamily="34" charset="0"/>
                  </a:rPr>
                  <a:t>N.mm)/(</a:t>
                </a:r>
                <a14:m>
                  <m:oMath xmlns:m="http://schemas.openxmlformats.org/officeDocument/2006/math">
                    <m:r>
                      <a:rPr lang="pt-BR" sz="2000">
                        <a:solidFill>
                          <a:schemeClr val="bg2"/>
                        </a:solidFill>
                        <a:latin typeface="Cambria Math"/>
                      </a:rPr>
                      <m:t> </m:t>
                    </m:r>
                    <m:r>
                      <a:rPr lang="pt-BR" sz="2000" i="1">
                        <a:solidFill>
                          <a:schemeClr val="bg2"/>
                        </a:solidFill>
                        <a:latin typeface="Cambria Math"/>
                      </a:rPr>
                      <m:t>𝜋</m:t>
                    </m:r>
                  </m:oMath>
                </a14:m>
                <a:r>
                  <a:rPr lang="pt-BR" sz="2000" dirty="0">
                    <a:solidFill>
                      <a:schemeClr val="bg2"/>
                    </a:solidFill>
                    <a:latin typeface="Arial" pitchFamily="34" charset="0"/>
                    <a:cs typeface="Arial" pitchFamily="34" charset="0"/>
                  </a:rPr>
                  <a:t>*(25mm)</a:t>
                </a:r>
                <a:r>
                  <a:rPr lang="pt-BR" sz="2000" baseline="30000" dirty="0">
                    <a:solidFill>
                      <a:schemeClr val="bg2"/>
                    </a:solidFill>
                    <a:latin typeface="Arial" pitchFamily="34" charset="0"/>
                    <a:cs typeface="Arial" pitchFamily="34" charset="0"/>
                  </a:rPr>
                  <a:t>3</a:t>
                </a:r>
                <a:r>
                  <a:rPr lang="pt-BR" sz="2000" dirty="0">
                    <a:solidFill>
                      <a:schemeClr val="bg2"/>
                    </a:solidFill>
                    <a:latin typeface="Arial" pitchFamily="34" charset="0"/>
                    <a:cs typeface="Arial" pitchFamily="34" charset="0"/>
                  </a:rPr>
                  <a:t>)*</a:t>
                </a:r>
                <a14:m>
                  <m:oMath xmlns:m="http://schemas.openxmlformats.org/officeDocument/2006/math">
                    <m:r>
                      <a:rPr lang="pt-BR" sz="2000">
                        <a:solidFill>
                          <a:schemeClr val="bg2"/>
                        </a:solidFill>
                        <a:latin typeface="Cambria Math"/>
                      </a:rPr>
                      <m:t> </m:t>
                    </m:r>
                    <m:rad>
                      <m:radPr>
                        <m:degHide m:val="on"/>
                        <m:ctrlPr>
                          <a:rPr lang="es-ES" sz="2000" i="1">
                            <a:solidFill>
                              <a:schemeClr val="bg2"/>
                            </a:solidFill>
                            <a:latin typeface="Cambria Math"/>
                          </a:rPr>
                        </m:ctrlPr>
                      </m:radPr>
                      <m:deg/>
                      <m:e>
                        <m:r>
                          <a:rPr lang="pt-BR" sz="2000" i="1">
                            <a:solidFill>
                              <a:schemeClr val="bg2"/>
                            </a:solidFill>
                            <a:latin typeface="Cambria Math"/>
                          </a:rPr>
                          <m:t>𝜋</m:t>
                        </m:r>
                        <m:r>
                          <a:rPr lang="en-US" sz="2000" i="1">
                            <a:solidFill>
                              <a:schemeClr val="bg2"/>
                            </a:solidFill>
                            <a:latin typeface="Cambria Math"/>
                          </a:rPr>
                          <m:t>∗0,005</m:t>
                        </m:r>
                        <m:r>
                          <a:rPr lang="en-US" sz="2000" i="1">
                            <a:solidFill>
                              <a:schemeClr val="bg2"/>
                            </a:solidFill>
                            <a:latin typeface="Cambria Math"/>
                          </a:rPr>
                          <m:t>𝑚</m:t>
                        </m:r>
                      </m:e>
                    </m:rad>
                  </m:oMath>
                </a14:m>
                <a:endParaRPr lang="es-ES" sz="2000" dirty="0">
                  <a:solidFill>
                    <a:schemeClr val="bg2"/>
                  </a:solidFill>
                  <a:latin typeface="Arial" pitchFamily="34" charset="0"/>
                  <a:cs typeface="Arial" pitchFamily="34" charset="0"/>
                </a:endParaRPr>
              </a:p>
              <a:p>
                <a:endParaRPr lang="es-ES" sz="2000" dirty="0" smtClean="0">
                  <a:solidFill>
                    <a:schemeClr val="bg2"/>
                  </a:solidFill>
                  <a:latin typeface="Arial" pitchFamily="34" charset="0"/>
                  <a:cs typeface="Arial" pitchFamily="34" charset="0"/>
                </a:endParaRPr>
              </a:p>
              <a:p>
                <a:r>
                  <a:rPr lang="es-ES" sz="2000" dirty="0" smtClean="0">
                    <a:solidFill>
                      <a:schemeClr val="bg2"/>
                    </a:solidFill>
                    <a:latin typeface="Arial" pitchFamily="34" charset="0"/>
                    <a:cs typeface="Arial" pitchFamily="34" charset="0"/>
                  </a:rPr>
                  <a:t>K</a:t>
                </a:r>
                <a:r>
                  <a:rPr lang="es-ES" sz="1600" dirty="0" smtClean="0">
                    <a:solidFill>
                      <a:schemeClr val="bg2"/>
                    </a:solidFill>
                    <a:latin typeface="Arial" pitchFamily="34" charset="0"/>
                    <a:cs typeface="Arial" pitchFamily="34" charset="0"/>
                  </a:rPr>
                  <a:t>M</a:t>
                </a:r>
                <a:r>
                  <a:rPr lang="es-ES" sz="2000" dirty="0" smtClean="0">
                    <a:solidFill>
                      <a:schemeClr val="bg2"/>
                    </a:solidFill>
                    <a:latin typeface="Arial" pitchFamily="34" charset="0"/>
                    <a:cs typeface="Arial" pitchFamily="34" charset="0"/>
                  </a:rPr>
                  <a:t>=20,95MPa.m</a:t>
                </a:r>
                <a:r>
                  <a:rPr lang="es-ES" sz="2000" baseline="30000" dirty="0" smtClean="0">
                    <a:solidFill>
                      <a:schemeClr val="bg2"/>
                    </a:solidFill>
                    <a:latin typeface="Arial" pitchFamily="34" charset="0"/>
                    <a:cs typeface="Arial" pitchFamily="34" charset="0"/>
                  </a:rPr>
                  <a:t>0,5</a:t>
                </a:r>
                <a:endParaRPr lang="es-ES" sz="2000" dirty="0">
                  <a:solidFill>
                    <a:schemeClr val="bg2"/>
                  </a:solidFill>
                  <a:latin typeface="Arial" pitchFamily="34" charset="0"/>
                  <a:cs typeface="Arial" pitchFamily="34" charset="0"/>
                </a:endParaRPr>
              </a:p>
              <a:p>
                <a:r>
                  <a:rPr lang="es-ES" sz="2000" baseline="30000" dirty="0">
                    <a:solidFill>
                      <a:schemeClr val="bg2"/>
                    </a:solidFill>
                    <a:latin typeface="Arial" pitchFamily="34" charset="0"/>
                    <a:cs typeface="Arial" pitchFamily="34" charset="0"/>
                  </a:rPr>
                  <a:t> </a:t>
                </a:r>
                <a:endParaRPr lang="es-ES" sz="2000" dirty="0">
                  <a:solidFill>
                    <a:schemeClr val="bg2"/>
                  </a:solidFill>
                  <a:latin typeface="Arial" pitchFamily="34" charset="0"/>
                  <a:cs typeface="Arial" pitchFamily="34" charset="0"/>
                </a:endParaRPr>
              </a:p>
              <a:p>
                <a:r>
                  <a:rPr lang="es-ES" sz="2000" dirty="0" smtClean="0">
                    <a:solidFill>
                      <a:schemeClr val="bg2"/>
                    </a:solidFill>
                    <a:latin typeface="Arial" pitchFamily="34" charset="0"/>
                    <a:cs typeface="Arial" pitchFamily="34" charset="0"/>
                  </a:rPr>
                  <a:t>X</a:t>
                </a:r>
                <a:r>
                  <a:rPr lang="es-ES" sz="1600" dirty="0" smtClean="0">
                    <a:solidFill>
                      <a:schemeClr val="bg2"/>
                    </a:solidFill>
                    <a:latin typeface="Arial" pitchFamily="34" charset="0"/>
                    <a:cs typeface="Arial" pitchFamily="34" charset="0"/>
                  </a:rPr>
                  <a:t>K</a:t>
                </a:r>
                <a:r>
                  <a:rPr lang="es-ES" sz="2000" dirty="0" smtClean="0">
                    <a:solidFill>
                      <a:schemeClr val="bg2"/>
                    </a:solidFill>
                    <a:latin typeface="Arial" pitchFamily="34" charset="0"/>
                    <a:cs typeface="Arial" pitchFamily="34" charset="0"/>
                  </a:rPr>
                  <a:t>= </a:t>
                </a:r>
                <a:r>
                  <a:rPr lang="es-ES" sz="2000" dirty="0">
                    <a:solidFill>
                      <a:schemeClr val="bg2"/>
                    </a:solidFill>
                    <a:latin typeface="Arial" pitchFamily="34" charset="0"/>
                    <a:cs typeface="Arial" pitchFamily="34" charset="0"/>
                  </a:rPr>
                  <a:t>123/20,95 = 5,87</a:t>
                </a:r>
              </a:p>
              <a:p>
                <a:r>
                  <a:rPr lang="en-US" dirty="0" smtClean="0">
                    <a:solidFill>
                      <a:schemeClr val="bg2"/>
                    </a:solidFill>
                    <a:latin typeface="Arial" pitchFamily="34" charset="0"/>
                    <a:cs typeface="Arial" pitchFamily="34" charset="0"/>
                  </a:rPr>
                  <a:t> </a:t>
                </a:r>
              </a:p>
              <a:p>
                <a:endParaRPr lang="en-US" dirty="0">
                  <a:solidFill>
                    <a:schemeClr val="bg2"/>
                  </a:solidFill>
                  <a:latin typeface="Arial" pitchFamily="34" charset="0"/>
                  <a:cs typeface="Arial" pitchFamily="34" charset="0"/>
                </a:endParaRPr>
              </a:p>
              <a:p>
                <a:endParaRPr lang="es-ES" dirty="0">
                  <a:solidFill>
                    <a:schemeClr val="bg2"/>
                  </a:solidFill>
                  <a:latin typeface="Arial" pitchFamily="34" charset="0"/>
                  <a:cs typeface="Arial" pitchFamily="34" charset="0"/>
                </a:endParaRPr>
              </a:p>
            </p:txBody>
          </p:sp>
        </mc:Choice>
        <mc:Fallback xmlns="">
          <p:sp>
            <p:nvSpPr>
              <p:cNvPr id="3" name="2 CuadroTexto"/>
              <p:cNvSpPr txBox="1">
                <a:spLocks noRot="1" noChangeAspect="1" noMove="1" noResize="1" noEditPoints="1" noAdjustHandles="1" noChangeArrowheads="1" noChangeShapeType="1" noTextEdit="1"/>
              </p:cNvSpPr>
              <p:nvPr/>
            </p:nvSpPr>
            <p:spPr>
              <a:xfrm>
                <a:off x="827584" y="2132856"/>
                <a:ext cx="7128792" cy="3142720"/>
              </a:xfrm>
              <a:prstGeom prst="rect">
                <a:avLst/>
              </a:prstGeom>
              <a:blipFill rotWithShape="1">
                <a:blip r:embed="rId5"/>
                <a:stretch>
                  <a:fillRect l="-941" t="-777"/>
                </a:stretch>
              </a:blipFill>
            </p:spPr>
            <p:txBody>
              <a:bodyPr/>
              <a:lstStyle/>
              <a:p>
                <a:r>
                  <a:rPr lang="es-ES">
                    <a:noFill/>
                  </a:rPr>
                  <a:t> </a:t>
                </a:r>
              </a:p>
            </p:txBody>
          </p:sp>
        </mc:Fallback>
      </mc:AlternateContent>
    </p:spTree>
    <p:extLst>
      <p:ext uri="{BB962C8B-B14F-4D97-AF65-F5344CB8AC3E}">
        <p14:creationId xmlns:p14="http://schemas.microsoft.com/office/powerpoint/2010/main" val="15978818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descr="data:image/jpeg;base64,/9j/4AAQSkZJRgABAQAAAQABAAD/2wCEAAkGBw8PDw8NDRAQDw8NDQ4NDQ4ODA8PDg4NFREWFhQRFhYYHCgiGRolHBcUITMhJSkrLi4wFx8zODMsNygtLisBCgoKDQ0OGBAQGCwkHiQsLDAsKywsLDcrLC0sLCwsLCwtLC8sLCwsLDAsLC8sLCwsLCwsLCwsLCwsLCwsLCwsLP/AABEIAMoA+QMBEQACEQEDEQH/xAAcAAEBAQADAQEBAAAAAAAAAAAAAgEFBgcEAwj/xABCEAACAgIAAwUGAgYIBAcAAAABAgADBBEFEiEGEzFBUQcUImFxgTKRI1JiobHRFUJDU4KyweEzcpOiJDREVMLS8f/EABoBAQEAAwEBAAAAAAAAAAAAAAABAgQFAwb/xAA0EQEAAgECBAMHAgYCAwAAAAAAAQIDBBESITFBBRNRYXGBobHR8JHhFBUiIzLBsvFCQ1L/2gAMAwEAAhEDEQA/APX5m12QjYUhCAhSAgICAgICAgICAgICAgICAgICAgIQgIVkIQN3AyFbCEKQNgNQGoDUKagNQGoDUBqA1AagNQGoDUBqA1AagNQGoDUBqEICBkBAQMhCBsKQEDYGwrQIG6gNQGoDUBqA1AagNQIqsVxtGDDZXasGGwdEbEsxMdYStotziV6kU1AagNQGoDUBqA1AQM1AyAgZCMgICEZA2FIGiBsK0QN1A2RSAgICAgcHx7tPj4m033t390hHwn9s/wBX+Pym3p9Hkzc+kev2aOq1+LBy629Pv6OgcX7SZOVsO/JWf7Kvapr5+bfednDpMWLpHP1l8/qNdmzcpnaPSPzm9H7L4/d4WMnhuoWH6v8AGf8ANOHqrcWa0+36cn0mipwaekez683KTXbRAQEBAQEBAQEIzUoyBkDIRkAYRkDYUgVCtEDRIqoGwpqA1AagNQOgdsO23KWxsFuo2tuQp8D5rWf/AJfl6zraPQb/ANeSPdH3+zj63XzG9MU++ft93QTcT1J2Sdkk9SZ19nDmu/OV44NjpWvjY61r9WOh/GS0xWJmey0xTa0Vju95RAoCjwUBR9ANCfJzO87vsojaNm6hTUBqA1AagNQGoDUBqBkIzUDIRkoyBMIGBkI2FaIFCFaJBQhWiFbA2AgIHQPaR2qNIOBjtqx13kuD1rQjpWPmR1PyI9enU8P0sW/uW6dvu5uv1M1jy69e7zHvZ2nF4X28J4ffl2inGQ2Oep8lRf1mPgBPPLlpirxWl6YtPfJbasPQ+D9mMXBK2Xt71lIQwCkrRU46jXqQfM/kJxNR4hfJvWvKPm7On8Ppj2tbnPyd6qcMoYeDAEfQzQb64CAgICAgICA1AkiBkIzUDJUSYGGEZAyEbCtEChCqEiqEKoQN1IrdQGoHH8e4muHi3ZT9RTWWCnpzOeiL92IH3nrhxzkvFI7sMl4pWbS/njKzXtse21iz2uzux82J2TPqa1isRWOkPn7b2mZl9nAOF252QmLR+J+rMfw11j8Tt8h+8kDznnmzVxUm9mWLBOS3DD1yuqnAq9ywxrX/AB7v7Syzz2fX+HgJ83mzXy24rO5ixVx14auT4bwbYD3+fUV+HT9r+U8Xq5S2+qkAMVQAdFHjr5AQOLzuMb0KCR6lkXqPlKPkXi14/r7+qL/KB9NXHWH40U/NSV/nA5DH4rS/Tm5D6P0/f4SD7dQN1AagNQM1AwiVGGBJhGGBJlRJhGQMhGwqhCqEgoQqgIVQEKqRSAgec+2rPKY2NjA67+9rG+aVKOh+7qftOp4XTe9rekfVpa221Ij1eP8ANO25mz1/2e4IweGNnMNX5x/Rk+K1AkVgf9z/AD2PScDxHNx5OCOkfV1dJj4Kb95Xzk+pJ+5Jmg2XZsniFlFSUlua/lHO3j3YPgPmdeciuFa0kkkkk9SSdkyonngOeB9fDcY3WBB+EdXPosDmeIHFoGjWrMR0Tz16knwEivz4dkVPoUu1D/3THnrb6A/6aMDmoUgICBhEqJIkRJlEmEYZUSYEwjIRsKoQqxIqhCqECxIybAQEDyL26E99g+nc5GvrzJv/AEnZ8K/xv8Gjrezy8t0nWaMQ957SAUpiYi9FoxkAHloAIP8AKfznyd7Ta02nu7W20RDOA4FguW26t1rrRruZkIU6Gx1Pz0ftMFh8l+QXZnbxdix+8qI54DngVUC7BF1tjobIA+5gdmturwaQqEPa/n+s36x/ZHkP95FdZtvZmLMSWY7JPiTKieeBznCu0BXVeQdr4CzxZf8Am9R8/H6yLu7MjhgGUhgfAgggwrYCBhgSYRJlRJhEkSokwJhGQjYVYhVCRViFWBIqhCq1CmoDUDy/27YROPh5I/srrKW+QsUMD+df751PC77WtX1j6f8AbU1dd6xLxsvrr6dZ2mhEPdO21w7+th4PiVsp+RZ58lPV15dy4s+sW5h4GhtfQr/vIyef88rE54DngOeA54H742PbbvukZ+Xx5VJ1A/FmIJBBBB0QehB9IH18NwLchuWsfCD8Tn8C/f1+Uiu88OwVorFabOurE+LMfEwy2fTqA1AkwMMMUmEQZRJhEGVEwjIGiBYhViRViFWJGShCrgICBwvbLgvv+Bk4g1z2V81JPQC9DzV/bmAB+RM9tPl8rJF/zZjevFWYfzA4IJVgVYEqysNFWHQgjyM+o3crbZ7Dk3NlcL4TmVguxp9ytCgsxur+HwHqUsP3E+Z1VODNaPb9XTpO9Il3/Brtt4ctdqMlzYprKuNNzhSqkj56B+813p2dA55WBzwM54HL5FWFj10e+Pett9Zt5agpCoT8OwR06fwM2MOlyZomatbUazDgmIvPOXytxbhSeC5lvyPdqP4gzYjw3NPWYalvGNNHSJn897vHZ1qzi12VVGpbQbBXz87aJ0CSfEkAGaWbH5d5rvvs6WDJ5mOL7bbvjzseprGt9yssdtbLc3KSBrfKCQZ5vT4OX4fcj1qawFA+EoBrkbzXXlCvpgICBJgSYRJhEGVEmEQZUQYRkChAsSKsQyWIVYkVYhWyK2FICB4T7Z+yhxsj+kqF/wDD5b/pwo6VZR8Sfk/j/wA3N6idzw/UcdfLt1jp7v2aWoxc+KHMewXjYK5PDXPVSMugE+KnSWgfIHuz/jM8fE8X+OSPdP8Apnprctnr05LadO7T9mXLNkYo5ubbWUjx35snr9Py9JWE1dLNuuh6EdCD4gysXJcAxhdbuwhaKFN+S5/CtS9SCfnr8t+kREzO0G8Rzno6p2i7QHLybcg9FZuWpT/VqHRR+XU/MmfUafDGLHFPzd8vqrTnyzf9Pc+3spwG/iFihVZccH9LeRpQvmFJ8W+X5zz1Oqphr7e0MtN4fbNbptHeXt1NSoq1oAqoqoijwVQNAflPmptMzMy+prWKxER0hcjJwecXpyqzSNnIB5696DEeJ+XTrv6ysZ6uckZEBCJMqJMCTDFBlRBhEmEQZUTAoQLEKsSMn6LIqxCrEMmyKQEBA+XifD6sqmzGyED1XIUsU+YPmD5EdCD5ECZUvalotXrCTETG0v584hw7J7NcVovPNZSthem0D/zOKfhsrPl3gUka9eU+Gp363pq8Mx3+k/ZqcPl337P6IxMlLq0uqYPXai2Vup2GRhtWH1Bnz9qzWZiW4/WQdK7d8ENj0WY1e7rrDU4XoH+EsGbyGgp6/wC0rC0Ok9uOKrhUDg+O4a1ytvErkPTm8VxwfQdCft6kTr+Hab/22+H3aGsy7R5cfF17sPxf3fiGMzANXZauParAEd3YQu+voeVv8M6Grx8eK0d+v6NTS/0ZIf0WBroJ8u7rYCBxXFzyXYl2ugtapvl3i6BhJcrCkBAwwiTKiTCIMIgyogysUGETAoQLEirEMliFWJFWIVUjIgICAgcZ2i4Fj8Qx3xMtOet+oI6PXYPCxD5MP5g7BInpiy2xW4qsbVi0bS672Bxsnhxfg2Ye8Svnt4blAEJdjE7ao/quhO+X0PTYWbGptXL/AHa/GPaleXJ3K+5K1ayxlREBZ3dgqqo8SSegE1IiZnaGW7zDtx7VKUVsfhTC20gq2Xr9FUPPu9/jb5/h+vhOppfDrTPFl5R6NXNqYjlXq8ce8sSzEszEszMSWZidkknxM7UcnOmJnnLmuxnDLM3PxqKgT+lS21h4V0IwLufTp0HzIHnPDU5Yx4rWn8l6Ycc2vD+jOJ49xHPjWclg/qt1rsHoQfA/Mf8A58u68+xwmbx7Mxiq5FVO2/Dyv1b56BJlTeYfZj8Q4hYNriogPgbbCP8At8YN5UvDsq6xHy7axXW62CqkHRYeGyf94Np7uckZEBAkyokwiTCIMrFBhEmVEGETA0QLEKsSKsQqxIyUIVcBAQEBAQMKg62AdHY2PA+sDwn23cfvszv6P2y4+NXU/d9Qttrrzd4fUAEAehDTueHYqxj8zvLV1Fp32dP7J9n7+J5PumMUVhW1zvYxCJUpUEnQJPVlGvnNvPnrhpxWeFMU3nZ6Zwv2KqCDmZrMOnwY1Ir+3O5b/KJzr+KT/wCFf1bEaavd6P2f7PYnD6zVh0rUG0Xbq1lhHmznqfP5DfTU52XNfLO953bFaxWNoXxzi9eJUbbOrHpWm9F39Pp6meSzOzi+znDbLHOfmD9K/WpGGu7XyOvL5Dy+phI9XZYUgICAgSYEmESYRBlRJhEGVEGEZA2BYhViRVCFWJFUIVW4U3AbgNwG4DcBuB07t/2Ao4sFtD+75Va8iXhOdXr3vksXY2Op0QdjZ8fCbem1dsPLrHowvSLOh8C9l3G8LJW/Fy8Shl2vfLZa5NZ8Qa2r03l0PTp49AZu5NdgyU2tWZ9n5Lzrims8pevcFw76a+XKyny7mPM9rVVUoP2URANL9ST18fDXKyWraf6a7Q94fczEAkDZA6Detn0mA4nH4KGu97yyLrx/w1/sMdfJUB8T+0fE9dCEcvuFNwG4DcBuA3AwmBJhEmGKDKJMIgyokwjIRsKsQqhIqhCrEgoQyVAQr8nyEU6Z0U+jOoP75lFLT0hjNojrLBl1f3lf/UX+cvl39J/Q46+o2VWCQbEBB0QbFBB9PGTgtPaTir6tTJrJ0roSfAB1JP2iaWjnMSRas922Xop0zqp9GdQf3xFbT0gm0R1krvRuiOrHx0rAnX2ia2jrBFonpLGyawdGxAR4guoI/fEUtPSJOKvqqu1W6qysB0JVgev2kmsx1hYmJ6LkUgfm16A8pdQx1pSwBO/DpMoraY3iGPFEctyy9F6M6qT4BmAJ/OIrM9IJtEdZbZaq9XZV34czAfxkiJnpCzMR1SuTWToWISfAB1JP75ZpaOsSnFX1T73V/eV/9RP5y+Xf/wCZ/Q46+sP1VwRsEEHwIIIMxmNuUru0yCTCIMqMMIgwiTKJhGQjYVQhVCQUIVQhVgyK2FbA8dF1fFOMZKPaKqQ136Usg/R1arXXN06nR+5n0lcltLpa8Mbzy5e/m419PGfPabTy+3J2anshhUA5vvTWph/+IcDuSpFY5+UlfDwmnbxLPk/t8O3Fy79+T3r4fhpPHvPLn27OqdkMKvib5NuVkCjlZW5uasGy2wszfi8hr94m/qtVbTxWuOu/2hrYdHXLM2vO37uxcQ4PRwnGt4nRkNc6VmrHJFRQW2Hu+cFR1IBY/YzTrq8mqvGG9do6z16Rz2bH8HTBE5KTz7dO/JxnY3gFXE6WvtyiLja6mtWre3lAHxPzbOydz31evvp7RSleW3w+Dxw6CmWOK0830dq8ZOCYxFF1jW57rUWblVkorBZ+Xl9SyAzz0+edZkiclY2rz+M9HpfTRp6TFJne30fXwXsEl+NRfbfaj3UpayLXXpeccwHUb3oiY5vFr0yWrWsTET7Up4ZjmsTMzv8AB3Hs9wVMGk01sz81jWM7gBixAHl8gJzNTqbai/FaO2zf0+CuGvDV82f2vwKLjjXXhbFIV/hYrWT5MwGh/p5zLHoc+SnHWvL6pfU4qW4Znn7nOA78Ou/DXnNRsPLMDM9/7QuB8VePdY30THHICPkXCn/FO/afI0G3eY/5c/o5XleZquOe3+v3fnx7iS5PHe6YjusVlFh8QKqEN1u/TqHEun3xaLl1n6zygzYoy6mJnpG3y5vk7NEcayr3y8num5Q6LzJztzMdIgb+qoHl6ieufNOjxVrirv8AnWfbLzpp41F5tkl2Hi3ZunhWPfxAXWO9VLpUHVABbaO6Vug8i+5qY9fk1V64prG0zG/ujn/p7fwWPDE3rM77Tt8eTrvBeCpdwzI4pdY9a0993SqqEWBFGtk+r7X7Tdza61c9cVY3323+P7NfHoKTjm9nY/ZBY705dpP6M3V1qvkLFQs5/J0/KaHi9om1I77T+fKW14fi4It6O/kzjugkwiTKMMIkwiTKJhGQjYVogUIVQkVQhVCBW5FcX2o4p7ng5eX50Y9jp87daQfdionrgx+ZkrX1lJnaHinYHsticQputzMz3bu7RVWotoVn0gZmIfy+ID7Gd7V6vJitEUrv+rUx4a2jeXau09GLwjgWRj4V/f8AvuWlTW89btzMAXU8nQDu6yPvNPBfJqNTW9422j8+cvW1YpjmIcN2T7D4GXh05WXn9xbdzsaluxhyIHIXYbrsgA/ee+o12XHkmtK7xHvYVwVmN5eitwfhn9HU8MuurbGVF7tzlV1u7K5JsDKQN83NvXTxE5nnZvOnLEc/c9+CvDw9nlPtD7PYHDhRZhZhva2xwa2tpsatFG+cMmtdSB1Hn49J2NHqcubeL12/VrZMNY/xfl2hyLMi/hHDciw7qxMOq97X01b5BFj8zN+rW1Y6/qxh2pXJkrHWZ2+HT57revFNay93q4pi/CiZGOfBERcisk+QUAGfPzS/WYlt7w+3cwHkPaX2XZ1+fddjX0DGybnuZrWcW087czjlC/Fok66jfTevGdnD4lSmOK2id4hrW08TO70nieUvD+H22gkrg4bFObqzGuvSA/MkD85zKVnLliPWfq2OkPLvY3lUUJn8Qyrq1KItaiy1RYwUGywgE7O/g+4M6viXFeaY6x+dIa+CsRvZ+PsmWvJyeIZ2cUWt6moc2uEre3KZmsUMSOvKrfZpl4haaUpjp+bdDFXnNpX247H8JxcS7LxMwl6+QJje8UXq5Z1XlGvi8yd7OtGNLrM97xS9fjzj9kvhpEbw6zl8Vtr4JRS9jFcviF99aliwXHorWvQ34A2Meg/UmzWtZ1M2iOkRHxnn9GM1ny4h23B9mPEnorrfPWqmxFdsfmyHRC3xkd3sKSCfzmpbxLDFpmKbz68vqyjBO20zyen9m+C1cPxq8Skkqm2Z2/FZYx2zn+XkABOVnzWzXm9mxWsVjaHIkzyVhgSYRhgSZUSYRkDIRsK0QKEKoSK2BoMKrcD4uM8MqzMe3EyAWqvTkcA6YdQQwPkQQCPpM8d7Y7RavWCY3eeN7EsA/wDqsv79wT/km/8AzTL6R8/ux4IcynsxwBw/+jGe8p70cwXhkW4X8vJv8PKRy9NEfv6zx/jsvm+Zy6bLwxts4U+xLA/91l/lR/8ASe380y+kfP7pwQ+7ivslwsj3cNkZCLi4tWJWqCnXIhZix2v4izMT9ZhTxDJTfaI5zus1iU8K9jvDKLVtsfIyQhDCq1qxSxHhzBVBYfLej57lv4lmtG0bQnBD7u1fsyweI5DZj2X022Kot7lqyjlVChuVlOjoAdPSYYddkxV4Y2mCaxPN8nAfZJg4eVRmLfkWtj2C1EsFPIXA+EnSg9Do/aZZfEcuSk1mI5kViHoW5oMjcD5eK8PqyqLcW8Fqr62rsAOjynzB8j5/aZUvNLRavWB50fYngb371ma9N4+/z5J0P5pl9I+f3YcEOX4n7McG7EowK3ux6Me1727soz33soXvLGZTsgAga0OvyE8qa7LW83naZn5e5lwxts4mj2KcOVgWyMtwCCVDUpzD0JCb19J6z4pmntHz+6cEOY417M8HKtxXL21U4dNVFWLXydz3SOWIPMCTzbOzvrPHHrslItHee/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http://www.eesc.usp.br/portaleesc/images/novo_logo_eesc/logo_eesc_padra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634" y="5537827"/>
            <a:ext cx="1039662" cy="109623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www.imagens.usp.br/wp-content/uploads/US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5" y="5861812"/>
            <a:ext cx="1332187" cy="74935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662338" y="548680"/>
            <a:ext cx="7941291" cy="400110"/>
          </a:xfrm>
          <a:prstGeom prst="rect">
            <a:avLst/>
          </a:prstGeom>
        </p:spPr>
        <p:txBody>
          <a:bodyPr wrap="square">
            <a:spAutoFit/>
          </a:bodyPr>
          <a:lstStyle/>
          <a:p>
            <a:endParaRPr lang="es-ES" sz="2000" dirty="0">
              <a:solidFill>
                <a:schemeClr val="bg2"/>
              </a:solidFill>
              <a:latin typeface="Arial" pitchFamily="34" charset="0"/>
              <a:cs typeface="Arial" pitchFamily="34" charset="0"/>
            </a:endParaRPr>
          </a:p>
        </p:txBody>
      </p:sp>
      <p:sp>
        <p:nvSpPr>
          <p:cNvPr id="3" name="2 CuadroTexto"/>
          <p:cNvSpPr txBox="1"/>
          <p:nvPr/>
        </p:nvSpPr>
        <p:spPr>
          <a:xfrm>
            <a:off x="734497" y="547936"/>
            <a:ext cx="7869131" cy="1754326"/>
          </a:xfrm>
          <a:prstGeom prst="rect">
            <a:avLst/>
          </a:prstGeom>
          <a:noFill/>
        </p:spPr>
        <p:txBody>
          <a:bodyPr wrap="square" rtlCol="0">
            <a:spAutoFit/>
          </a:bodyPr>
          <a:lstStyle/>
          <a:p>
            <a:pPr lvl="0"/>
            <a:r>
              <a:rPr lang="pt-BR" sz="2400" dirty="0" smtClean="0">
                <a:solidFill>
                  <a:schemeClr val="bg2"/>
                </a:solidFill>
                <a:latin typeface="Arial" pitchFamily="34" charset="0"/>
                <a:cs typeface="Arial" pitchFamily="34" charset="0"/>
              </a:rPr>
              <a:t>b) Se </a:t>
            </a:r>
            <a:r>
              <a:rPr lang="pt-BR" sz="2400" dirty="0">
                <a:solidFill>
                  <a:schemeClr val="bg2"/>
                </a:solidFill>
                <a:latin typeface="Arial" pitchFamily="34" charset="0"/>
                <a:cs typeface="Arial" pitchFamily="34" charset="0"/>
              </a:rPr>
              <a:t>uma força axial de 120 </a:t>
            </a:r>
            <a:r>
              <a:rPr lang="pt-BR" sz="2400" dirty="0" err="1">
                <a:solidFill>
                  <a:schemeClr val="bg2"/>
                </a:solidFill>
                <a:latin typeface="Arial" pitchFamily="34" charset="0"/>
                <a:cs typeface="Arial" pitchFamily="34" charset="0"/>
              </a:rPr>
              <a:t>kN</a:t>
            </a:r>
            <a:r>
              <a:rPr lang="pt-BR" sz="2400" dirty="0">
                <a:solidFill>
                  <a:schemeClr val="bg2"/>
                </a:solidFill>
                <a:latin typeface="Arial" pitchFamily="34" charset="0"/>
                <a:cs typeface="Arial" pitchFamily="34" charset="0"/>
              </a:rPr>
              <a:t> for combinada com o momento </a:t>
            </a:r>
            <a:r>
              <a:rPr lang="pt-BR" sz="2400" dirty="0" err="1">
                <a:solidFill>
                  <a:schemeClr val="bg2"/>
                </a:solidFill>
                <a:latin typeface="Arial" pitchFamily="34" charset="0"/>
                <a:cs typeface="Arial" pitchFamily="34" charset="0"/>
              </a:rPr>
              <a:t>fletor</a:t>
            </a:r>
            <a:r>
              <a:rPr lang="pt-BR" sz="2400" dirty="0">
                <a:solidFill>
                  <a:schemeClr val="bg2"/>
                </a:solidFill>
                <a:latin typeface="Arial" pitchFamily="34" charset="0"/>
                <a:cs typeface="Arial" pitchFamily="34" charset="0"/>
              </a:rPr>
              <a:t>, qual seria o fator de segurança?</a:t>
            </a:r>
            <a:endParaRPr lang="es-ES" sz="2400" dirty="0">
              <a:solidFill>
                <a:schemeClr val="bg2"/>
              </a:solidFill>
              <a:latin typeface="Arial" pitchFamily="34" charset="0"/>
              <a:cs typeface="Arial" pitchFamily="34" charset="0"/>
            </a:endParaRPr>
          </a:p>
          <a:p>
            <a:r>
              <a:rPr lang="en-US" sz="2000" dirty="0" smtClean="0">
                <a:solidFill>
                  <a:schemeClr val="bg2"/>
                </a:solidFill>
                <a:latin typeface="Arial" pitchFamily="34" charset="0"/>
                <a:cs typeface="Arial" pitchFamily="34" charset="0"/>
              </a:rPr>
              <a:t> </a:t>
            </a:r>
          </a:p>
          <a:p>
            <a:endParaRPr lang="en-US" sz="2000" dirty="0">
              <a:solidFill>
                <a:schemeClr val="bg2"/>
              </a:solidFill>
              <a:latin typeface="Arial" pitchFamily="34" charset="0"/>
              <a:cs typeface="Arial" pitchFamily="34" charset="0"/>
            </a:endParaRPr>
          </a:p>
          <a:p>
            <a:endParaRPr lang="es-ES" sz="2000" dirty="0">
              <a:solidFill>
                <a:schemeClr val="bg2"/>
              </a:solidFill>
              <a:latin typeface="Arial" pitchFamily="34" charset="0"/>
              <a:cs typeface="Arial" pitchFamily="34" charset="0"/>
            </a:endParaRPr>
          </a:p>
        </p:txBody>
      </p:sp>
      <p:pic>
        <p:nvPicPr>
          <p:cNvPr id="4098"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4000" contrast="-51000"/>
                    </a14:imgEffect>
                  </a14:imgLayer>
                </a14:imgProps>
              </a:ext>
              <a:ext uri="{28A0092B-C50C-407E-A947-70E740481C1C}">
                <a14:useLocalDpi xmlns:a14="http://schemas.microsoft.com/office/drawing/2010/main" val="0"/>
              </a:ext>
            </a:extLst>
          </a:blip>
          <a:srcRect/>
          <a:stretch>
            <a:fillRect/>
          </a:stretch>
        </p:blipFill>
        <p:spPr bwMode="auto">
          <a:xfrm>
            <a:off x="1932682" y="1409026"/>
            <a:ext cx="5400601" cy="1132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5 CuadroTexto"/>
              <p:cNvSpPr txBox="1"/>
              <p:nvPr/>
            </p:nvSpPr>
            <p:spPr>
              <a:xfrm>
                <a:off x="729509" y="2688315"/>
                <a:ext cx="7725935" cy="3173497"/>
              </a:xfrm>
              <a:prstGeom prst="rect">
                <a:avLst/>
              </a:prstGeom>
              <a:noFill/>
            </p:spPr>
            <p:txBody>
              <a:bodyPr wrap="square" rtlCol="0">
                <a:spAutoFit/>
              </a:bodyPr>
              <a:lstStyle/>
              <a:p>
                <a:r>
                  <a:rPr lang="es-ES" sz="2000" dirty="0" smtClean="0">
                    <a:solidFill>
                      <a:schemeClr val="bg2"/>
                    </a:solidFill>
                    <a:latin typeface="Arial" pitchFamily="34" charset="0"/>
                    <a:cs typeface="Arial" pitchFamily="34" charset="0"/>
                  </a:rPr>
                  <a:t>Lembrando que </a:t>
                </a:r>
                <a:r>
                  <a:rPr lang="pt-BR" sz="2000" dirty="0">
                    <a:solidFill>
                      <a:schemeClr val="bg2"/>
                    </a:solidFill>
                    <a:latin typeface="Arial" pitchFamily="34" charset="0"/>
                    <a:cs typeface="Arial" pitchFamily="34" charset="0"/>
                  </a:rPr>
                  <a:t>α=a/b, a=5mm  b=d/2,   b=25mm   </a:t>
                </a:r>
                <a:r>
                  <a:rPr lang="pt-BR" sz="2000" dirty="0" smtClean="0">
                    <a:solidFill>
                      <a:schemeClr val="bg2"/>
                    </a:solidFill>
                    <a:latin typeface="Arial" pitchFamily="34" charset="0"/>
                    <a:cs typeface="Arial" pitchFamily="34" charset="0"/>
                  </a:rPr>
                  <a:t>α=5/25=0,20 CUMPLE</a:t>
                </a:r>
              </a:p>
              <a:p>
                <a:endParaRPr lang="pt-BR" sz="2000" dirty="0">
                  <a:solidFill>
                    <a:schemeClr val="bg2"/>
                  </a:solidFill>
                  <a:latin typeface="Arial" pitchFamily="34" charset="0"/>
                  <a:cs typeface="Arial" pitchFamily="34" charset="0"/>
                </a:endParaRPr>
              </a:p>
              <a:p>
                <a:r>
                  <a:rPr lang="pt-BR" sz="2000" dirty="0" err="1">
                    <a:solidFill>
                      <a:schemeClr val="bg2"/>
                    </a:solidFill>
                    <a:latin typeface="Arial" pitchFamily="34" charset="0"/>
                    <a:cs typeface="Arial" pitchFamily="34" charset="0"/>
                  </a:rPr>
                  <a:t>Sg</a:t>
                </a:r>
                <a:r>
                  <a:rPr lang="pt-BR" sz="2000" dirty="0">
                    <a:solidFill>
                      <a:schemeClr val="bg2"/>
                    </a:solidFill>
                    <a:latin typeface="Arial" pitchFamily="34" charset="0"/>
                    <a:cs typeface="Arial" pitchFamily="34" charset="0"/>
                  </a:rPr>
                  <a:t>=P/(</a:t>
                </a:r>
                <a14:m>
                  <m:oMath xmlns:m="http://schemas.openxmlformats.org/officeDocument/2006/math">
                    <m:r>
                      <a:rPr lang="pt-BR" sz="2000">
                        <a:solidFill>
                          <a:schemeClr val="bg2"/>
                        </a:solidFill>
                        <a:latin typeface="Cambria Math"/>
                      </a:rPr>
                      <m:t> </m:t>
                    </m:r>
                    <m:r>
                      <m:rPr>
                        <m:sty m:val="p"/>
                      </m:rPr>
                      <a:rPr lang="pt-BR" sz="2000">
                        <a:solidFill>
                          <a:schemeClr val="bg2"/>
                        </a:solidFill>
                        <a:latin typeface="Cambria Math"/>
                      </a:rPr>
                      <m:t>π</m:t>
                    </m:r>
                    <m:r>
                      <a:rPr lang="pt-BR" sz="2000" i="1">
                        <a:solidFill>
                          <a:schemeClr val="bg2"/>
                        </a:solidFill>
                        <a:latin typeface="Cambria Math"/>
                      </a:rPr>
                      <m:t>∗</m:t>
                    </m:r>
                  </m:oMath>
                </a14:m>
                <a:r>
                  <a:rPr lang="pt-BR" sz="2000" dirty="0">
                    <a:solidFill>
                      <a:schemeClr val="bg2"/>
                    </a:solidFill>
                    <a:latin typeface="Arial" pitchFamily="34" charset="0"/>
                    <a:cs typeface="Arial" pitchFamily="34" charset="0"/>
                  </a:rPr>
                  <a:t>b</a:t>
                </a:r>
                <a:r>
                  <a:rPr lang="pt-BR" sz="2000" baseline="30000" dirty="0">
                    <a:solidFill>
                      <a:schemeClr val="bg2"/>
                    </a:solidFill>
                    <a:latin typeface="Arial" pitchFamily="34" charset="0"/>
                    <a:cs typeface="Arial" pitchFamily="34" charset="0"/>
                  </a:rPr>
                  <a:t>2</a:t>
                </a:r>
                <a:r>
                  <a:rPr lang="pt-BR" sz="2000" dirty="0" smtClean="0">
                    <a:solidFill>
                      <a:schemeClr val="bg2"/>
                    </a:solidFill>
                    <a:latin typeface="Arial" pitchFamily="34" charset="0"/>
                    <a:cs typeface="Arial" pitchFamily="34" charset="0"/>
                  </a:rPr>
                  <a:t>)</a:t>
                </a:r>
              </a:p>
              <a:p>
                <a:endParaRPr lang="es-ES" sz="2000" dirty="0">
                  <a:solidFill>
                    <a:schemeClr val="bg2"/>
                  </a:solidFill>
                  <a:latin typeface="Arial" pitchFamily="34" charset="0"/>
                  <a:cs typeface="Arial" pitchFamily="34" charset="0"/>
                </a:endParaRPr>
              </a:p>
              <a:p>
                <a:r>
                  <a:rPr lang="pt-BR" sz="2000" dirty="0">
                    <a:solidFill>
                      <a:schemeClr val="bg2"/>
                    </a:solidFill>
                    <a:latin typeface="Arial" pitchFamily="34" charset="0"/>
                    <a:cs typeface="Arial" pitchFamily="34" charset="0"/>
                  </a:rPr>
                  <a:t>K</a:t>
                </a:r>
                <a:r>
                  <a:rPr lang="pt-BR" sz="1600" dirty="0">
                    <a:solidFill>
                      <a:schemeClr val="bg2"/>
                    </a:solidFill>
                    <a:latin typeface="Arial" pitchFamily="34" charset="0"/>
                    <a:cs typeface="Arial" pitchFamily="34" charset="0"/>
                  </a:rPr>
                  <a:t>P</a:t>
                </a:r>
                <a:r>
                  <a:rPr lang="pt-BR" sz="2000" dirty="0">
                    <a:solidFill>
                      <a:schemeClr val="bg2"/>
                    </a:solidFill>
                    <a:latin typeface="Arial" pitchFamily="34" charset="0"/>
                    <a:cs typeface="Arial" pitchFamily="34" charset="0"/>
                  </a:rPr>
                  <a:t>=1.12*(120,000N)/(</a:t>
                </a:r>
                <a14:m>
                  <m:oMath xmlns:m="http://schemas.openxmlformats.org/officeDocument/2006/math">
                    <m:r>
                      <a:rPr lang="pt-BR" sz="2000">
                        <a:solidFill>
                          <a:schemeClr val="bg2"/>
                        </a:solidFill>
                        <a:latin typeface="Cambria Math"/>
                      </a:rPr>
                      <m:t> </m:t>
                    </m:r>
                    <m:r>
                      <a:rPr lang="pt-BR" sz="2000" i="1">
                        <a:solidFill>
                          <a:schemeClr val="bg2"/>
                        </a:solidFill>
                        <a:latin typeface="Cambria Math"/>
                      </a:rPr>
                      <m:t>𝜋</m:t>
                    </m:r>
                  </m:oMath>
                </a14:m>
                <a:r>
                  <a:rPr lang="pt-BR" sz="2000" dirty="0">
                    <a:solidFill>
                      <a:schemeClr val="bg2"/>
                    </a:solidFill>
                    <a:latin typeface="Arial" pitchFamily="34" charset="0"/>
                    <a:cs typeface="Arial" pitchFamily="34" charset="0"/>
                  </a:rPr>
                  <a:t>*(25mm)</a:t>
                </a:r>
                <a:r>
                  <a:rPr lang="pt-BR" sz="2000" baseline="30000" dirty="0">
                    <a:solidFill>
                      <a:schemeClr val="bg2"/>
                    </a:solidFill>
                    <a:latin typeface="Arial" pitchFamily="34" charset="0"/>
                    <a:cs typeface="Arial" pitchFamily="34" charset="0"/>
                  </a:rPr>
                  <a:t>2</a:t>
                </a:r>
                <a:r>
                  <a:rPr lang="pt-BR" sz="2000" dirty="0">
                    <a:solidFill>
                      <a:schemeClr val="bg2"/>
                    </a:solidFill>
                    <a:latin typeface="Arial" pitchFamily="34" charset="0"/>
                    <a:cs typeface="Arial" pitchFamily="34" charset="0"/>
                  </a:rPr>
                  <a:t>)*</a:t>
                </a:r>
                <a14:m>
                  <m:oMath xmlns:m="http://schemas.openxmlformats.org/officeDocument/2006/math">
                    <m:r>
                      <a:rPr lang="pt-BR" sz="2000">
                        <a:solidFill>
                          <a:schemeClr val="bg2"/>
                        </a:solidFill>
                        <a:latin typeface="Cambria Math"/>
                      </a:rPr>
                      <m:t> </m:t>
                    </m:r>
                    <m:rad>
                      <m:radPr>
                        <m:degHide m:val="on"/>
                        <m:ctrlPr>
                          <a:rPr lang="es-ES" sz="2000" i="1">
                            <a:solidFill>
                              <a:schemeClr val="bg2"/>
                            </a:solidFill>
                            <a:latin typeface="Cambria Math"/>
                          </a:rPr>
                        </m:ctrlPr>
                      </m:radPr>
                      <m:deg/>
                      <m:e>
                        <m:r>
                          <a:rPr lang="pt-BR" sz="2000" i="1">
                            <a:solidFill>
                              <a:schemeClr val="bg2"/>
                            </a:solidFill>
                            <a:latin typeface="Cambria Math"/>
                          </a:rPr>
                          <m:t>𝜋</m:t>
                        </m:r>
                        <m:r>
                          <a:rPr lang="pt-BR" sz="2000" i="1">
                            <a:solidFill>
                              <a:schemeClr val="bg2"/>
                            </a:solidFill>
                            <a:latin typeface="Cambria Math"/>
                          </a:rPr>
                          <m:t>∗0,005</m:t>
                        </m:r>
                        <m:r>
                          <a:rPr lang="en-US" sz="2000" i="1">
                            <a:solidFill>
                              <a:schemeClr val="bg2"/>
                            </a:solidFill>
                            <a:latin typeface="Cambria Math"/>
                          </a:rPr>
                          <m:t>𝑚</m:t>
                        </m:r>
                      </m:e>
                    </m:rad>
                  </m:oMath>
                </a14:m>
                <a:endParaRPr lang="es-ES" sz="2000" dirty="0" smtClean="0">
                  <a:solidFill>
                    <a:schemeClr val="bg2"/>
                  </a:solidFill>
                  <a:latin typeface="Arial" pitchFamily="34" charset="0"/>
                  <a:cs typeface="Arial" pitchFamily="34" charset="0"/>
                </a:endParaRPr>
              </a:p>
              <a:p>
                <a:endParaRPr lang="es-ES" sz="2000" dirty="0">
                  <a:solidFill>
                    <a:schemeClr val="bg2"/>
                  </a:solidFill>
                  <a:latin typeface="Arial" pitchFamily="34" charset="0"/>
                  <a:cs typeface="Arial" pitchFamily="34" charset="0"/>
                </a:endParaRPr>
              </a:p>
              <a:p>
                <a:r>
                  <a:rPr lang="pt-BR" sz="2000" dirty="0">
                    <a:solidFill>
                      <a:schemeClr val="bg2"/>
                    </a:solidFill>
                    <a:latin typeface="Arial" pitchFamily="34" charset="0"/>
                    <a:cs typeface="Arial" pitchFamily="34" charset="0"/>
                  </a:rPr>
                  <a:t>K</a:t>
                </a:r>
                <a:r>
                  <a:rPr lang="pt-BR" sz="1600" dirty="0">
                    <a:solidFill>
                      <a:schemeClr val="bg2"/>
                    </a:solidFill>
                    <a:latin typeface="Arial" pitchFamily="34" charset="0"/>
                    <a:cs typeface="Arial" pitchFamily="34" charset="0"/>
                  </a:rPr>
                  <a:t>P</a:t>
                </a:r>
                <a:r>
                  <a:rPr lang="pt-BR" sz="2000" dirty="0">
                    <a:solidFill>
                      <a:schemeClr val="bg2"/>
                    </a:solidFill>
                    <a:latin typeface="Arial" pitchFamily="34" charset="0"/>
                    <a:cs typeface="Arial" pitchFamily="34" charset="0"/>
                  </a:rPr>
                  <a:t>=8,57MPa.m</a:t>
                </a:r>
                <a:r>
                  <a:rPr lang="pt-BR" sz="2000" baseline="30000" dirty="0">
                    <a:solidFill>
                      <a:schemeClr val="bg2"/>
                    </a:solidFill>
                    <a:latin typeface="Arial" pitchFamily="34" charset="0"/>
                    <a:cs typeface="Arial" pitchFamily="34" charset="0"/>
                  </a:rPr>
                  <a:t>0,5</a:t>
                </a:r>
                <a:endParaRPr lang="es-ES" sz="2000" dirty="0">
                  <a:solidFill>
                    <a:schemeClr val="bg2"/>
                  </a:solidFill>
                  <a:latin typeface="Arial" pitchFamily="34" charset="0"/>
                  <a:cs typeface="Arial" pitchFamily="34" charset="0"/>
                </a:endParaRPr>
              </a:p>
              <a:p>
                <a:endParaRPr lang="es-ES" dirty="0">
                  <a:solidFill>
                    <a:schemeClr val="bg2"/>
                  </a:solidFill>
                  <a:latin typeface="Arial" pitchFamily="34" charset="0"/>
                  <a:cs typeface="Arial" pitchFamily="34" charset="0"/>
                </a:endParaRPr>
              </a:p>
              <a:p>
                <a:endParaRPr lang="es-ES" dirty="0">
                  <a:solidFill>
                    <a:schemeClr val="bg2"/>
                  </a:solidFill>
                  <a:latin typeface="Arial" pitchFamily="34" charset="0"/>
                  <a:cs typeface="Arial" pitchFamily="34" charset="0"/>
                </a:endParaRPr>
              </a:p>
            </p:txBody>
          </p:sp>
        </mc:Choice>
        <mc:Fallback xmlns="">
          <p:sp>
            <p:nvSpPr>
              <p:cNvPr id="6" name="5 CuadroTexto"/>
              <p:cNvSpPr txBox="1">
                <a:spLocks noRot="1" noChangeAspect="1" noMove="1" noResize="1" noEditPoints="1" noAdjustHandles="1" noChangeArrowheads="1" noChangeShapeType="1" noTextEdit="1"/>
              </p:cNvSpPr>
              <p:nvPr/>
            </p:nvSpPr>
            <p:spPr>
              <a:xfrm>
                <a:off x="729509" y="2688315"/>
                <a:ext cx="7725935" cy="3173497"/>
              </a:xfrm>
              <a:prstGeom prst="rect">
                <a:avLst/>
              </a:prstGeom>
              <a:blipFill rotWithShape="1">
                <a:blip r:embed="rId6"/>
                <a:stretch>
                  <a:fillRect l="-868" t="-768"/>
                </a:stretch>
              </a:blipFill>
            </p:spPr>
            <p:txBody>
              <a:bodyPr/>
              <a:lstStyle/>
              <a:p>
                <a:r>
                  <a:rPr lang="es-ES">
                    <a:noFill/>
                  </a:rPr>
                  <a:t> </a:t>
                </a:r>
              </a:p>
            </p:txBody>
          </p:sp>
        </mc:Fallback>
      </mc:AlternateContent>
    </p:spTree>
    <p:extLst>
      <p:ext uri="{BB962C8B-B14F-4D97-AF65-F5344CB8AC3E}">
        <p14:creationId xmlns:p14="http://schemas.microsoft.com/office/powerpoint/2010/main" val="20246852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descr="data:image/jpeg;base64,/9j/4AAQSkZJRgABAQAAAQABAAD/2wCEAAkGBw8PDw8NDRAQDw8NDQ4NDQ4ODA8PDg4NFREWFhQRFhYYHCgiGRolHBcUITMhJSkrLi4wFx8zODMsNygtLisBCgoKDQ0OGBAQGCwkHiQsLDAsKywsLDcrLC0sLCwsLCwtLC8sLCwsLDAsLC8sLCwsLCwsLCwsLCwsLCwsLCwsLP/AABEIAMoA+QMBEQACEQEDEQH/xAAcAAEBAQADAQEBAAAAAAAAAAAAAgEFBgcEAwj/xABCEAACAgIAAwUGAgYIBAcAAAABAgADBBEFEiEGEzFBUQcUImFxgTKRI1JiobHRFUJDU4KyweEzcpOiJDREVMLS8f/EABoBAQEAAwEBAAAAAAAAAAAAAAABAgQFAwb/xAA0EQEAAgECBAMHAgYCAwAAAAAAAQIDBBESITFBBRNRYXGBobHR8JHhFBUiIzLBsvFCQ1L/2gAMAwEAAhEDEQA/APX5m12QjYUhCAhSAgICAgICAgICAgICAgICAgICAgIQgIVkIQN3AyFbCEKQNgNQGoDUKagNQGoDUBqA1AagNQGoDUBqA1AagNQGoDUBqEICBkBAQMhCBsKQEDYGwrQIG6gNQGoDUBqA1AagNQIqsVxtGDDZXasGGwdEbEsxMdYStotziV6kU1AagNQGoDUBqA1AQM1AyAgZCMgICEZA2FIGiBsK0QN1A2RSAgICAgcHx7tPj4m033t390hHwn9s/wBX+Pym3p9Hkzc+kev2aOq1+LBy629Pv6OgcX7SZOVsO/JWf7Kvapr5+bfednDpMWLpHP1l8/qNdmzcpnaPSPzm9H7L4/d4WMnhuoWH6v8AGf8ANOHqrcWa0+36cn0mipwaekez683KTXbRAQEBAQEBAQEIzUoyBkDIRkAYRkDYUgVCtEDRIqoGwpqA1AagNQOgdsO23KWxsFuo2tuQp8D5rWf/AJfl6zraPQb/ANeSPdH3+zj63XzG9MU++ft93QTcT1J2Sdkk9SZ19nDmu/OV44NjpWvjY61r9WOh/GS0xWJmey0xTa0Vju95RAoCjwUBR9ANCfJzO87vsojaNm6hTUBqA1AagNQGoDUBqBkIzUDIRkoyBMIGBkI2FaIFCFaJBQhWiFbA2AgIHQPaR2qNIOBjtqx13kuD1rQjpWPmR1PyI9enU8P0sW/uW6dvu5uv1M1jy69e7zHvZ2nF4X28J4ffl2inGQ2Oep8lRf1mPgBPPLlpirxWl6YtPfJbasPQ+D9mMXBK2Xt71lIQwCkrRU46jXqQfM/kJxNR4hfJvWvKPm7On8Ppj2tbnPyd6qcMoYeDAEfQzQb64CAgICAgICA1AkiBkIzUDJUSYGGEZAyEbCtEChCqEiqEKoQN1IrdQGoHH8e4muHi3ZT9RTWWCnpzOeiL92IH3nrhxzkvFI7sMl4pWbS/njKzXtse21iz2uzux82J2TPqa1isRWOkPn7b2mZl9nAOF252QmLR+J+rMfw11j8Tt8h+8kDznnmzVxUm9mWLBOS3DD1yuqnAq9ywxrX/AB7v7Syzz2fX+HgJ83mzXy24rO5ixVx14auT4bwbYD3+fUV+HT9r+U8Xq5S2+qkAMVQAdFHjr5AQOLzuMb0KCR6lkXqPlKPkXi14/r7+qL/KB9NXHWH40U/NSV/nA5DH4rS/Tm5D6P0/f4SD7dQN1AagNQM1AwiVGGBJhGGBJlRJhGQMhGwqhCqEgoQqgIVQEKqRSAgec+2rPKY2NjA67+9rG+aVKOh+7qftOp4XTe9rekfVpa221Ij1eP8ANO25mz1/2e4IweGNnMNX5x/Rk+K1AkVgf9z/AD2PScDxHNx5OCOkfV1dJj4Kb95Xzk+pJ+5Jmg2XZsniFlFSUlua/lHO3j3YPgPmdeciuFa0kkkkk9SSdkyonngOeB9fDcY3WBB+EdXPosDmeIHFoGjWrMR0Tz16knwEivz4dkVPoUu1D/3THnrb6A/6aMDmoUgICBhEqJIkRJlEmEYZUSYEwjIRsKoQqxIqhCqECxIybAQEDyL26E99g+nc5GvrzJv/AEnZ8K/xv8Gjrezy8t0nWaMQ957SAUpiYi9FoxkAHloAIP8AKfznyd7Ta02nu7W20RDOA4FguW26t1rrRruZkIU6Gx1Pz0ftMFh8l+QXZnbxdix+8qI54DngVUC7BF1tjobIA+5gdmturwaQqEPa/n+s36x/ZHkP95FdZtvZmLMSWY7JPiTKieeBznCu0BXVeQdr4CzxZf8Am9R8/H6yLu7MjhgGUhgfAgggwrYCBhgSYRJlRJhEkSokwJhGQjYVYhVCRViFWBIqhCq1CmoDUDy/27YROPh5I/srrKW+QsUMD+df751PC77WtX1j6f8AbU1dd6xLxsvrr6dZ2mhEPdO21w7+th4PiVsp+RZ58lPV15dy4s+sW5h4GhtfQr/vIyef88rE54DngOeA54H742PbbvukZ+Xx5VJ1A/FmIJBBBB0QehB9IH18NwLchuWsfCD8Tn8C/f1+Uiu88OwVorFabOurE+LMfEwy2fTqA1AkwMMMUmEQZRJhEGVEwjIGiBYhViRViFWJGShCrgICBwvbLgvv+Bk4g1z2V81JPQC9DzV/bmAB+RM9tPl8rJF/zZjevFWYfzA4IJVgVYEqysNFWHQgjyM+o3crbZ7Dk3NlcL4TmVguxp9ytCgsxur+HwHqUsP3E+Z1VODNaPb9XTpO9Il3/Brtt4ctdqMlzYprKuNNzhSqkj56B+813p2dA55WBzwM54HL5FWFj10e+Pett9Zt5agpCoT8OwR06fwM2MOlyZomatbUazDgmIvPOXytxbhSeC5lvyPdqP4gzYjw3NPWYalvGNNHSJn897vHZ1qzi12VVGpbQbBXz87aJ0CSfEkAGaWbH5d5rvvs6WDJ5mOL7bbvjzseprGt9yssdtbLc3KSBrfKCQZ5vT4OX4fcj1qawFA+EoBrkbzXXlCvpgICBJgSYRJhEGVEmEQZUQYRkChAsSKsQyWIVYkVYhWyK2FICB4T7Z+yhxsj+kqF/wDD5b/pwo6VZR8Sfk/j/wA3N6idzw/UcdfLt1jp7v2aWoxc+KHMewXjYK5PDXPVSMugE+KnSWgfIHuz/jM8fE8X+OSPdP8Apnprctnr05LadO7T9mXLNkYo5ubbWUjx35snr9Py9JWE1dLNuuh6EdCD4gysXJcAxhdbuwhaKFN+S5/CtS9SCfnr8t+kREzO0G8Rzno6p2i7QHLybcg9FZuWpT/VqHRR+XU/MmfUafDGLHFPzd8vqrTnyzf9Pc+3spwG/iFihVZccH9LeRpQvmFJ8W+X5zz1Oqphr7e0MtN4fbNbptHeXt1NSoq1oAqoqoijwVQNAflPmptMzMy+prWKxER0hcjJwecXpyqzSNnIB5696DEeJ+XTrv6ysZ6uckZEBCJMqJMCTDFBlRBhEmEQZUTAoQLEKsSMn6LIqxCrEMmyKQEBA+XifD6sqmzGyED1XIUsU+YPmD5EdCD5ECZUvalotXrCTETG0v584hw7J7NcVovPNZSthem0D/zOKfhsrPl3gUka9eU+Gp363pq8Mx3+k/ZqcPl337P6IxMlLq0uqYPXai2Vup2GRhtWH1Bnz9qzWZiW4/WQdK7d8ENj0WY1e7rrDU4XoH+EsGbyGgp6/wC0rC0Ok9uOKrhUDg+O4a1ytvErkPTm8VxwfQdCft6kTr+Hab/22+H3aGsy7R5cfF17sPxf3fiGMzANXZauParAEd3YQu+voeVv8M6Grx8eK0d+v6NTS/0ZIf0WBroJ8u7rYCBxXFzyXYl2ugtapvl3i6BhJcrCkBAwwiTKiTCIMIgyogysUGETAoQLEirEMliFWJFWIVUjIgICAgcZ2i4Fj8Qx3xMtOet+oI6PXYPCxD5MP5g7BInpiy2xW4qsbVi0bS672Bxsnhxfg2Ye8Svnt4blAEJdjE7ao/quhO+X0PTYWbGptXL/AHa/GPaleXJ3K+5K1ayxlREBZ3dgqqo8SSegE1IiZnaGW7zDtx7VKUVsfhTC20gq2Xr9FUPPu9/jb5/h+vhOppfDrTPFl5R6NXNqYjlXq8ce8sSzEszEszMSWZidkknxM7UcnOmJnnLmuxnDLM3PxqKgT+lS21h4V0IwLufTp0HzIHnPDU5Yx4rWn8l6Ycc2vD+jOJ49xHPjWclg/qt1rsHoQfA/Mf8A58u68+xwmbx7Mxiq5FVO2/Dyv1b56BJlTeYfZj8Q4hYNriogPgbbCP8At8YN5UvDsq6xHy7axXW62CqkHRYeGyf94Np7uckZEBAkyokwiTCIMrFBhEmVEGETA0QLEKsSKsQqxIyUIVcBAQEBAQMKg62AdHY2PA+sDwn23cfvszv6P2y4+NXU/d9Qttrrzd4fUAEAehDTueHYqxj8zvLV1Fp32dP7J9n7+J5PumMUVhW1zvYxCJUpUEnQJPVlGvnNvPnrhpxWeFMU3nZ6Zwv2KqCDmZrMOnwY1Ir+3O5b/KJzr+KT/wCFf1bEaavd6P2f7PYnD6zVh0rUG0Xbq1lhHmznqfP5DfTU52XNfLO953bFaxWNoXxzi9eJUbbOrHpWm9F39Pp6meSzOzi+znDbLHOfmD9K/WpGGu7XyOvL5Dy+phI9XZYUgICAgSYEmESYRBlRJhEGVEGEZA2BYhViRVCFWJFUIVW4U3AbgNwG4DcBuB07t/2Ao4sFtD+75Va8iXhOdXr3vksXY2Op0QdjZ8fCbem1dsPLrHowvSLOh8C9l3G8LJW/Fy8Shl2vfLZa5NZ8Qa2r03l0PTp49AZu5NdgyU2tWZ9n5Lzrims8pevcFw76a+XKyny7mPM9rVVUoP2URANL9ST18fDXKyWraf6a7Q94fczEAkDZA6Detn0mA4nH4KGu97yyLrx/w1/sMdfJUB8T+0fE9dCEcvuFNwG4DcBuA3AwmBJhEmGKDKJMIgyokwjIRsKsQqhIqhCrEgoQyVAQr8nyEU6Z0U+jOoP75lFLT0hjNojrLBl1f3lf/UX+cvl39J/Q46+o2VWCQbEBB0QbFBB9PGTgtPaTir6tTJrJ0roSfAB1JP2iaWjnMSRas922Xop0zqp9GdQf3xFbT0gm0R1krvRuiOrHx0rAnX2ia2jrBFonpLGyawdGxAR4guoI/fEUtPSJOKvqqu1W6qysB0JVgev2kmsx1hYmJ6LkUgfm16A8pdQx1pSwBO/DpMoraY3iGPFEctyy9F6M6qT4BmAJ/OIrM9IJtEdZbZaq9XZV34czAfxkiJnpCzMR1SuTWToWISfAB1JP75ZpaOsSnFX1T73V/eV/9RP5y+Xf/wCZ/Q46+sP1VwRsEEHwIIIMxmNuUru0yCTCIMqMMIgwiTKJhGQjYVQhVCQUIVQhVgyK2FbA8dF1fFOMZKPaKqQ136Usg/R1arXXN06nR+5n0lcltLpa8Mbzy5e/m419PGfPabTy+3J2anshhUA5vvTWph/+IcDuSpFY5+UlfDwmnbxLPk/t8O3Fy79+T3r4fhpPHvPLn27OqdkMKvib5NuVkCjlZW5uasGy2wszfi8hr94m/qtVbTxWuOu/2hrYdHXLM2vO37uxcQ4PRwnGt4nRkNc6VmrHJFRQW2Hu+cFR1IBY/YzTrq8mqvGG9do6z16Rz2bH8HTBE5KTz7dO/JxnY3gFXE6WvtyiLja6mtWre3lAHxPzbOydz31evvp7RSleW3w+Dxw6CmWOK0830dq8ZOCYxFF1jW57rUWblVkorBZ+Xl9SyAzz0+edZkiclY2rz+M9HpfTRp6TFJne30fXwXsEl+NRfbfaj3UpayLXXpeccwHUb3oiY5vFr0yWrWsTET7Up4ZjmsTMzv8AB3Hs9wVMGk01sz81jWM7gBixAHl8gJzNTqbai/FaO2zf0+CuGvDV82f2vwKLjjXXhbFIV/hYrWT5MwGh/p5zLHoc+SnHWvL6pfU4qW4Znn7nOA78Ou/DXnNRsPLMDM9/7QuB8VePdY30THHICPkXCn/FO/afI0G3eY/5c/o5XleZquOe3+v3fnx7iS5PHe6YjusVlFh8QKqEN1u/TqHEun3xaLl1n6zygzYoy6mJnpG3y5vk7NEcayr3y8num5Q6LzJztzMdIgb+qoHl6ieufNOjxVrirv8AnWfbLzpp41F5tkl2Hi3ZunhWPfxAXWO9VLpUHVABbaO6Vug8i+5qY9fk1V64prG0zG/ujn/p7fwWPDE3rM77Tt8eTrvBeCpdwzI4pdY9a0993SqqEWBFGtk+r7X7Tdza61c9cVY3323+P7NfHoKTjm9nY/ZBY705dpP6M3V1qvkLFQs5/J0/KaHi9om1I77T+fKW14fi4It6O/kzjugkwiTKMMIkwiTKJhGQjYVogUIVQkVQhVCBW5FcX2o4p7ng5eX50Y9jp87daQfdionrgx+ZkrX1lJnaHinYHsticQputzMz3bu7RVWotoVn0gZmIfy+ID7Gd7V6vJitEUrv+rUx4a2jeXau09GLwjgWRj4V/f8AvuWlTW89btzMAXU8nQDu6yPvNPBfJqNTW9422j8+cvW1YpjmIcN2T7D4GXh05WXn9xbdzsaluxhyIHIXYbrsgA/ee+o12XHkmtK7xHvYVwVmN5eitwfhn9HU8MuurbGVF7tzlV1u7K5JsDKQN83NvXTxE5nnZvOnLEc/c9+CvDw9nlPtD7PYHDhRZhZhva2xwa2tpsatFG+cMmtdSB1Hn49J2NHqcubeL12/VrZMNY/xfl2hyLMi/hHDciw7qxMOq97X01b5BFj8zN+rW1Y6/qxh2pXJkrHWZ2+HT57revFNay93q4pi/CiZGOfBERcisk+QUAGfPzS/WYlt7w+3cwHkPaX2XZ1+fddjX0DGybnuZrWcW087czjlC/Fok66jfTevGdnD4lSmOK2id4hrW08TO70nieUvD+H22gkrg4bFObqzGuvSA/MkD85zKVnLliPWfq2OkPLvY3lUUJn8Qyrq1KItaiy1RYwUGywgE7O/g+4M6viXFeaY6x+dIa+CsRvZ+PsmWvJyeIZ2cUWt6moc2uEre3KZmsUMSOvKrfZpl4haaUpjp+bdDFXnNpX247H8JxcS7LxMwl6+QJje8UXq5Z1XlGvi8yd7OtGNLrM97xS9fjzj9kvhpEbw6zl8Vtr4JRS9jFcviF99aliwXHorWvQ34A2Meg/UmzWtZ1M2iOkRHxnn9GM1ny4h23B9mPEnorrfPWqmxFdsfmyHRC3xkd3sKSCfzmpbxLDFpmKbz68vqyjBO20zyen9m+C1cPxq8Skkqm2Z2/FZYx2zn+XkABOVnzWzXm9mxWsVjaHIkzyVhgSYRhgSZUSYRkDIRsK0QKEKoSK2BoMKrcD4uM8MqzMe3EyAWqvTkcA6YdQQwPkQQCPpM8d7Y7RavWCY3eeN7EsA/wDqsv79wT/km/8AzTL6R8/ux4IcynsxwBw/+jGe8p70cwXhkW4X8vJv8PKRy9NEfv6zx/jsvm+Zy6bLwxts4U+xLA/91l/lR/8ASe380y+kfP7pwQ+7ivslwsj3cNkZCLi4tWJWqCnXIhZix2v4izMT9ZhTxDJTfaI5zus1iU8K9jvDKLVtsfIyQhDCq1qxSxHhzBVBYfLej57lv4lmtG0bQnBD7u1fsyweI5DZj2X022Kot7lqyjlVChuVlOjoAdPSYYddkxV4Y2mCaxPN8nAfZJg4eVRmLfkWtj2C1EsFPIXA+EnSg9Do/aZZfEcuSk1mI5kViHoW5oMjcD5eK8PqyqLcW8Fqr62rsAOjynzB8j5/aZUvNLRavWB50fYngb371ma9N4+/z5J0P5pl9I+f3YcEOX4n7McG7EowK3ux6Me1727soz33soXvLGZTsgAga0OvyE8qa7LW83naZn5e5lwxts4mj2KcOVgWyMtwCCVDUpzD0JCb19J6z4pmntHz+6cEOY417M8HKtxXL21U4dNVFWLXydz3SOWIPMCTzbOzvrPHHrslItHee/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http://www.eesc.usp.br/portaleesc/images/novo_logo_eesc/logo_eesc_padra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634" y="5537827"/>
            <a:ext cx="1039662" cy="109623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www.imagens.usp.br/wp-content/uploads/US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5" y="5861812"/>
            <a:ext cx="1332187" cy="74935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662338" y="548680"/>
            <a:ext cx="7941291" cy="400110"/>
          </a:xfrm>
          <a:prstGeom prst="rect">
            <a:avLst/>
          </a:prstGeom>
        </p:spPr>
        <p:txBody>
          <a:bodyPr wrap="square">
            <a:spAutoFit/>
          </a:bodyPr>
          <a:lstStyle/>
          <a:p>
            <a:endParaRPr lang="es-ES" sz="2000" dirty="0">
              <a:solidFill>
                <a:schemeClr val="bg2"/>
              </a:solidFill>
              <a:latin typeface="Arial" pitchFamily="34" charset="0"/>
              <a:cs typeface="Arial" pitchFamily="34" charset="0"/>
            </a:endParaRPr>
          </a:p>
        </p:txBody>
      </p:sp>
      <p:sp>
        <p:nvSpPr>
          <p:cNvPr id="3" name="2 CuadroTexto"/>
          <p:cNvSpPr txBox="1"/>
          <p:nvPr/>
        </p:nvSpPr>
        <p:spPr>
          <a:xfrm>
            <a:off x="734497" y="547936"/>
            <a:ext cx="7869131" cy="1754326"/>
          </a:xfrm>
          <a:prstGeom prst="rect">
            <a:avLst/>
          </a:prstGeom>
          <a:noFill/>
        </p:spPr>
        <p:txBody>
          <a:bodyPr wrap="square" rtlCol="0">
            <a:spAutoFit/>
          </a:bodyPr>
          <a:lstStyle/>
          <a:p>
            <a:pPr lvl="0"/>
            <a:r>
              <a:rPr lang="pt-BR" sz="2400" dirty="0" smtClean="0">
                <a:solidFill>
                  <a:schemeClr val="bg2"/>
                </a:solidFill>
                <a:latin typeface="Arial" pitchFamily="34" charset="0"/>
                <a:cs typeface="Arial" pitchFamily="34" charset="0"/>
              </a:rPr>
              <a:t>b) Se </a:t>
            </a:r>
            <a:r>
              <a:rPr lang="pt-BR" sz="2400" dirty="0">
                <a:solidFill>
                  <a:schemeClr val="bg2"/>
                </a:solidFill>
                <a:latin typeface="Arial" pitchFamily="34" charset="0"/>
                <a:cs typeface="Arial" pitchFamily="34" charset="0"/>
              </a:rPr>
              <a:t>uma força axial de 120 </a:t>
            </a:r>
            <a:r>
              <a:rPr lang="pt-BR" sz="2400" dirty="0" err="1">
                <a:solidFill>
                  <a:schemeClr val="bg2"/>
                </a:solidFill>
                <a:latin typeface="Arial" pitchFamily="34" charset="0"/>
                <a:cs typeface="Arial" pitchFamily="34" charset="0"/>
              </a:rPr>
              <a:t>kN</a:t>
            </a:r>
            <a:r>
              <a:rPr lang="pt-BR" sz="2400" dirty="0">
                <a:solidFill>
                  <a:schemeClr val="bg2"/>
                </a:solidFill>
                <a:latin typeface="Arial" pitchFamily="34" charset="0"/>
                <a:cs typeface="Arial" pitchFamily="34" charset="0"/>
              </a:rPr>
              <a:t> for combinada com o momento </a:t>
            </a:r>
            <a:r>
              <a:rPr lang="pt-BR" sz="2400" dirty="0" err="1">
                <a:solidFill>
                  <a:schemeClr val="bg2"/>
                </a:solidFill>
                <a:latin typeface="Arial" pitchFamily="34" charset="0"/>
                <a:cs typeface="Arial" pitchFamily="34" charset="0"/>
              </a:rPr>
              <a:t>fletor</a:t>
            </a:r>
            <a:r>
              <a:rPr lang="pt-BR" sz="2400" dirty="0">
                <a:solidFill>
                  <a:schemeClr val="bg2"/>
                </a:solidFill>
                <a:latin typeface="Arial" pitchFamily="34" charset="0"/>
                <a:cs typeface="Arial" pitchFamily="34" charset="0"/>
              </a:rPr>
              <a:t>, qual seria o fator de segurança?</a:t>
            </a:r>
            <a:endParaRPr lang="es-ES" sz="2400" dirty="0">
              <a:solidFill>
                <a:schemeClr val="bg2"/>
              </a:solidFill>
              <a:latin typeface="Arial" pitchFamily="34" charset="0"/>
              <a:cs typeface="Arial" pitchFamily="34" charset="0"/>
            </a:endParaRPr>
          </a:p>
          <a:p>
            <a:r>
              <a:rPr lang="en-US" sz="2000" dirty="0" smtClean="0">
                <a:solidFill>
                  <a:schemeClr val="bg2"/>
                </a:solidFill>
                <a:latin typeface="Arial" pitchFamily="34" charset="0"/>
                <a:cs typeface="Arial" pitchFamily="34" charset="0"/>
              </a:rPr>
              <a:t> </a:t>
            </a:r>
          </a:p>
          <a:p>
            <a:endParaRPr lang="en-US" sz="2000" dirty="0">
              <a:solidFill>
                <a:schemeClr val="bg2"/>
              </a:solidFill>
              <a:latin typeface="Arial" pitchFamily="34" charset="0"/>
              <a:cs typeface="Arial" pitchFamily="34" charset="0"/>
            </a:endParaRPr>
          </a:p>
          <a:p>
            <a:endParaRPr lang="es-ES" sz="2000" dirty="0">
              <a:solidFill>
                <a:schemeClr val="bg2"/>
              </a:solidFill>
              <a:latin typeface="Arial" pitchFamily="34" charset="0"/>
              <a:cs typeface="Arial" pitchFamily="34" charset="0"/>
            </a:endParaRPr>
          </a:p>
        </p:txBody>
      </p:sp>
      <p:sp>
        <p:nvSpPr>
          <p:cNvPr id="6" name="5 CuadroTexto"/>
          <p:cNvSpPr txBox="1"/>
          <p:nvPr/>
        </p:nvSpPr>
        <p:spPr>
          <a:xfrm>
            <a:off x="770015" y="1844824"/>
            <a:ext cx="7725935" cy="3508653"/>
          </a:xfrm>
          <a:prstGeom prst="rect">
            <a:avLst/>
          </a:prstGeom>
          <a:noFill/>
        </p:spPr>
        <p:txBody>
          <a:bodyPr wrap="square" rtlCol="0">
            <a:spAutoFit/>
          </a:bodyPr>
          <a:lstStyle/>
          <a:p>
            <a:endParaRPr lang="es-ES" dirty="0" smtClean="0">
              <a:solidFill>
                <a:schemeClr val="bg2"/>
              </a:solidFill>
              <a:latin typeface="Arial" pitchFamily="34" charset="0"/>
              <a:cs typeface="Arial" pitchFamily="34" charset="0"/>
            </a:endParaRPr>
          </a:p>
          <a:p>
            <a:r>
              <a:rPr lang="pt-BR" sz="2400" dirty="0" err="1" smtClean="0">
                <a:solidFill>
                  <a:schemeClr val="bg2"/>
                </a:solidFill>
                <a:latin typeface="Arial" pitchFamily="34" charset="0"/>
                <a:cs typeface="Arial" pitchFamily="34" charset="0"/>
              </a:rPr>
              <a:t>K</a:t>
            </a:r>
            <a:r>
              <a:rPr lang="pt-BR" dirty="0" err="1" smtClean="0">
                <a:solidFill>
                  <a:schemeClr val="bg2"/>
                </a:solidFill>
                <a:latin typeface="Arial" pitchFamily="34" charset="0"/>
                <a:cs typeface="Arial" pitchFamily="34" charset="0"/>
              </a:rPr>
              <a:t>Total</a:t>
            </a:r>
            <a:r>
              <a:rPr lang="pt-BR" sz="2400" dirty="0" smtClean="0">
                <a:solidFill>
                  <a:schemeClr val="bg2"/>
                </a:solidFill>
                <a:latin typeface="Arial" pitchFamily="34" charset="0"/>
                <a:cs typeface="Arial" pitchFamily="34" charset="0"/>
              </a:rPr>
              <a:t>= KM (K momento)+KP ( K tensão)</a:t>
            </a:r>
          </a:p>
          <a:p>
            <a:endParaRPr lang="pt-BR" sz="2400" dirty="0">
              <a:solidFill>
                <a:schemeClr val="bg2"/>
              </a:solidFill>
              <a:latin typeface="Arial" pitchFamily="34" charset="0"/>
              <a:cs typeface="Arial" pitchFamily="34" charset="0"/>
            </a:endParaRPr>
          </a:p>
          <a:p>
            <a:r>
              <a:rPr lang="pt-BR" sz="2400" dirty="0" err="1" smtClean="0">
                <a:solidFill>
                  <a:schemeClr val="bg2"/>
                </a:solidFill>
                <a:latin typeface="Arial" pitchFamily="34" charset="0"/>
                <a:cs typeface="Arial" pitchFamily="34" charset="0"/>
              </a:rPr>
              <a:t>Ktotal</a:t>
            </a:r>
            <a:r>
              <a:rPr lang="pt-BR" sz="2400" dirty="0" smtClean="0">
                <a:solidFill>
                  <a:schemeClr val="bg2"/>
                </a:solidFill>
                <a:latin typeface="Arial" pitchFamily="34" charset="0"/>
                <a:cs typeface="Arial" pitchFamily="34" charset="0"/>
              </a:rPr>
              <a:t>= </a:t>
            </a:r>
            <a:r>
              <a:rPr lang="es-ES" sz="2400" dirty="0" smtClean="0">
                <a:solidFill>
                  <a:schemeClr val="bg2"/>
                </a:solidFill>
                <a:latin typeface="Arial" pitchFamily="34" charset="0"/>
                <a:cs typeface="Arial" pitchFamily="34" charset="0"/>
              </a:rPr>
              <a:t>20,95+</a:t>
            </a:r>
            <a:r>
              <a:rPr lang="pt-BR" sz="2400" dirty="0" smtClean="0">
                <a:solidFill>
                  <a:schemeClr val="bg2"/>
                </a:solidFill>
                <a:latin typeface="Arial" pitchFamily="34" charset="0"/>
                <a:cs typeface="Arial" pitchFamily="34" charset="0"/>
              </a:rPr>
              <a:t>8,57=29,52</a:t>
            </a:r>
          </a:p>
          <a:p>
            <a:endParaRPr lang="pt-BR" sz="2400" dirty="0">
              <a:solidFill>
                <a:schemeClr val="bg2"/>
              </a:solidFill>
              <a:latin typeface="Arial" pitchFamily="34" charset="0"/>
              <a:cs typeface="Arial" pitchFamily="34" charset="0"/>
            </a:endParaRPr>
          </a:p>
          <a:p>
            <a:r>
              <a:rPr lang="pt-BR" sz="2400" dirty="0" smtClean="0">
                <a:solidFill>
                  <a:schemeClr val="bg2"/>
                </a:solidFill>
                <a:latin typeface="Arial" pitchFamily="34" charset="0"/>
                <a:cs typeface="Arial" pitchFamily="34" charset="0"/>
              </a:rPr>
              <a:t>XK=KIC/</a:t>
            </a:r>
            <a:r>
              <a:rPr lang="pt-BR" sz="2400" dirty="0" err="1" smtClean="0">
                <a:solidFill>
                  <a:schemeClr val="bg2"/>
                </a:solidFill>
                <a:latin typeface="Arial" pitchFamily="34" charset="0"/>
                <a:cs typeface="Arial" pitchFamily="34" charset="0"/>
              </a:rPr>
              <a:t>Ktotal</a:t>
            </a:r>
            <a:endParaRPr lang="pt-BR" sz="2400" dirty="0" smtClean="0">
              <a:solidFill>
                <a:schemeClr val="bg2"/>
              </a:solidFill>
              <a:latin typeface="Arial" pitchFamily="34" charset="0"/>
              <a:cs typeface="Arial" pitchFamily="34" charset="0"/>
            </a:endParaRPr>
          </a:p>
          <a:p>
            <a:endParaRPr lang="pt-BR" sz="2400" dirty="0">
              <a:solidFill>
                <a:schemeClr val="bg2"/>
              </a:solidFill>
              <a:latin typeface="Arial" pitchFamily="34" charset="0"/>
              <a:cs typeface="Arial" pitchFamily="34" charset="0"/>
            </a:endParaRPr>
          </a:p>
          <a:p>
            <a:r>
              <a:rPr lang="pt-BR" sz="2400" dirty="0" smtClean="0">
                <a:solidFill>
                  <a:schemeClr val="bg2"/>
                </a:solidFill>
                <a:latin typeface="Arial" pitchFamily="34" charset="0"/>
                <a:cs typeface="Arial" pitchFamily="34" charset="0"/>
              </a:rPr>
              <a:t>XK=123/29,52= 4,16</a:t>
            </a:r>
            <a:endParaRPr lang="es-ES" sz="2400" dirty="0">
              <a:solidFill>
                <a:schemeClr val="bg2"/>
              </a:solidFill>
              <a:latin typeface="Arial" pitchFamily="34" charset="0"/>
              <a:cs typeface="Arial" pitchFamily="34" charset="0"/>
            </a:endParaRPr>
          </a:p>
          <a:p>
            <a:endParaRPr lang="es-ES" dirty="0">
              <a:solidFill>
                <a:schemeClr val="bg2"/>
              </a:solidFill>
              <a:latin typeface="Arial" pitchFamily="34" charset="0"/>
              <a:cs typeface="Arial" pitchFamily="34" charset="0"/>
            </a:endParaRPr>
          </a:p>
          <a:p>
            <a:endParaRPr lang="es-ES" dirty="0">
              <a:solidFill>
                <a:schemeClr val="bg2"/>
              </a:solidFill>
              <a:latin typeface="Arial" pitchFamily="34" charset="0"/>
              <a:cs typeface="Arial" pitchFamily="34" charset="0"/>
            </a:endParaRPr>
          </a:p>
        </p:txBody>
      </p:sp>
    </p:spTree>
    <p:extLst>
      <p:ext uri="{BB962C8B-B14F-4D97-AF65-F5344CB8AC3E}">
        <p14:creationId xmlns:p14="http://schemas.microsoft.com/office/powerpoint/2010/main" val="18426992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descr="data:image/jpeg;base64,/9j/4AAQSkZJRgABAQAAAQABAAD/2wCEAAkGBw8PDw8NDRAQDw8NDQ4NDQ4ODA8PDg4NFREWFhQRFhYYHCgiGRolHBcUITMhJSkrLi4wFx8zODMsNygtLisBCgoKDQ0OGBAQGCwkHiQsLDAsKywsLDcrLC0sLCwsLCwtLC8sLCwsLDAsLC8sLCwsLCwsLCwsLCwsLCwsLCwsLP/AABEIAMoA+QMBEQACEQEDEQH/xAAcAAEBAQADAQEBAAAAAAAAAAAAAgEFBgcEAwj/xABCEAACAgIAAwUGAgYIBAcAAAABAgADBBEFEiEGEzFBUQcUImFxgTKRI1JiobHRFUJDU4KyweEzcpOiJDREVMLS8f/EABoBAQEAAwEBAAAAAAAAAAAAAAABAgQFAwb/xAA0EQEAAgECBAMHAgYCAwAAAAAAAQIDBBESITFBBRNRYXGBobHR8JHhFBUiIzLBsvFCQ1L/2gAMAwEAAhEDEQA/APX5m12QjYUhCAhSAgICAgICAgICAgICAgICAgICAgIQgIVkIQN3AyFbCEKQNgNQGoDUKagNQGoDUBqA1AagNQGoDUBqA1AagNQGoDUBqEICBkBAQMhCBsKQEDYGwrQIG6gNQGoDUBqA1AagNQIqsVxtGDDZXasGGwdEbEsxMdYStotziV6kU1AagNQGoDUBqA1AQM1AyAgZCMgICEZA2FIGiBsK0QN1A2RSAgICAgcHx7tPj4m033t390hHwn9s/wBX+Pym3p9Hkzc+kev2aOq1+LBy629Pv6OgcX7SZOVsO/JWf7Kvapr5+bfednDpMWLpHP1l8/qNdmzcpnaPSPzm9H7L4/d4WMnhuoWH6v8AGf8ANOHqrcWa0+36cn0mipwaekez683KTXbRAQEBAQEBAQEIzUoyBkDIRkAYRkDYUgVCtEDRIqoGwpqA1AagNQOgdsO23KWxsFuo2tuQp8D5rWf/AJfl6zraPQb/ANeSPdH3+zj63XzG9MU++ft93QTcT1J2Sdkk9SZ19nDmu/OV44NjpWvjY61r9WOh/GS0xWJmey0xTa0Vju95RAoCjwUBR9ANCfJzO87vsojaNm6hTUBqA1AagNQGoDUBqBkIzUDIRkoyBMIGBkI2FaIFCFaJBQhWiFbA2AgIHQPaR2qNIOBjtqx13kuD1rQjpWPmR1PyI9enU8P0sW/uW6dvu5uv1M1jy69e7zHvZ2nF4X28J4ffl2inGQ2Oep8lRf1mPgBPPLlpirxWl6YtPfJbasPQ+D9mMXBK2Xt71lIQwCkrRU46jXqQfM/kJxNR4hfJvWvKPm7On8Ppj2tbnPyd6qcMoYeDAEfQzQb64CAgICAgICA1AkiBkIzUDJUSYGGEZAyEbCtEChCqEiqEKoQN1IrdQGoHH8e4muHi3ZT9RTWWCnpzOeiL92IH3nrhxzkvFI7sMl4pWbS/njKzXtse21iz2uzux82J2TPqa1isRWOkPn7b2mZl9nAOF252QmLR+J+rMfw11j8Tt8h+8kDznnmzVxUm9mWLBOS3DD1yuqnAq9ywxrX/AB7v7Syzz2fX+HgJ83mzXy24rO5ixVx14auT4bwbYD3+fUV+HT9r+U8Xq5S2+qkAMVQAdFHjr5AQOLzuMb0KCR6lkXqPlKPkXi14/r7+qL/KB9NXHWH40U/NSV/nA5DH4rS/Tm5D6P0/f4SD7dQN1AagNQM1AwiVGGBJhGGBJlRJhGQMhGwqhCqEgoQqgIVQEKqRSAgec+2rPKY2NjA67+9rG+aVKOh+7qftOp4XTe9rekfVpa221Ij1eP8ANO25mz1/2e4IweGNnMNX5x/Rk+K1AkVgf9z/AD2PScDxHNx5OCOkfV1dJj4Kb95Xzk+pJ+5Jmg2XZsniFlFSUlua/lHO3j3YPgPmdeciuFa0kkkkk9SSdkyonngOeB9fDcY3WBB+EdXPosDmeIHFoGjWrMR0Tz16knwEivz4dkVPoUu1D/3THnrb6A/6aMDmoUgICBhEqJIkRJlEmEYZUSYEwjIRsKoQqxIqhCqECxIybAQEDyL26E99g+nc5GvrzJv/AEnZ8K/xv8Gjrezy8t0nWaMQ957SAUpiYi9FoxkAHloAIP8AKfznyd7Ta02nu7W20RDOA4FguW26t1rrRruZkIU6Gx1Pz0ftMFh8l+QXZnbxdix+8qI54DngVUC7BF1tjobIA+5gdmturwaQqEPa/n+s36x/ZHkP95FdZtvZmLMSWY7JPiTKieeBznCu0BXVeQdr4CzxZf8Am9R8/H6yLu7MjhgGUhgfAgggwrYCBhgSYRJlRJhEkSokwJhGQjYVYhVCRViFWBIqhCq1CmoDUDy/27YROPh5I/srrKW+QsUMD+df751PC77WtX1j6f8AbU1dd6xLxsvrr6dZ2mhEPdO21w7+th4PiVsp+RZ58lPV15dy4s+sW5h4GhtfQr/vIyef88rE54DngOeA54H742PbbvukZ+Xx5VJ1A/FmIJBBBB0QehB9IH18NwLchuWsfCD8Tn8C/f1+Uiu88OwVorFabOurE+LMfEwy2fTqA1AkwMMMUmEQZRJhEGVEwjIGiBYhViRViFWJGShCrgICBwvbLgvv+Bk4g1z2V81JPQC9DzV/bmAB+RM9tPl8rJF/zZjevFWYfzA4IJVgVYEqysNFWHQgjyM+o3crbZ7Dk3NlcL4TmVguxp9ytCgsxur+HwHqUsP3E+Z1VODNaPb9XTpO9Il3/Brtt4ctdqMlzYprKuNNzhSqkj56B+813p2dA55WBzwM54HL5FWFj10e+Pett9Zt5agpCoT8OwR06fwM2MOlyZomatbUazDgmIvPOXytxbhSeC5lvyPdqP4gzYjw3NPWYalvGNNHSJn897vHZ1qzi12VVGpbQbBXz87aJ0CSfEkAGaWbH5d5rvvs6WDJ5mOL7bbvjzseprGt9yssdtbLc3KSBrfKCQZ5vT4OX4fcj1qawFA+EoBrkbzXXlCvpgICBJgSYRJhEGVEmEQZUQYRkChAsSKsQyWIVYkVYhWyK2FICB4T7Z+yhxsj+kqF/wDD5b/pwo6VZR8Sfk/j/wA3N6idzw/UcdfLt1jp7v2aWoxc+KHMewXjYK5PDXPVSMugE+KnSWgfIHuz/jM8fE8X+OSPdP8Apnprctnr05LadO7T9mXLNkYo5ubbWUjx35snr9Py9JWE1dLNuuh6EdCD4gysXJcAxhdbuwhaKFN+S5/CtS9SCfnr8t+kREzO0G8Rzno6p2i7QHLybcg9FZuWpT/VqHRR+XU/MmfUafDGLHFPzd8vqrTnyzf9Pc+3spwG/iFihVZccH9LeRpQvmFJ8W+X5zz1Oqphr7e0MtN4fbNbptHeXt1NSoq1oAqoqoijwVQNAflPmptMzMy+prWKxER0hcjJwecXpyqzSNnIB5696DEeJ+XTrv6ysZ6uckZEBCJMqJMCTDFBlRBhEmEQZUTAoQLEKsSMn6LIqxCrEMmyKQEBA+XifD6sqmzGyED1XIUsU+YPmD5EdCD5ECZUvalotXrCTETG0v584hw7J7NcVovPNZSthem0D/zOKfhsrPl3gUka9eU+Gp363pq8Mx3+k/ZqcPl337P6IxMlLq0uqYPXai2Vup2GRhtWH1Bnz9qzWZiW4/WQdK7d8ENj0WY1e7rrDU4XoH+EsGbyGgp6/wC0rC0Ok9uOKrhUDg+O4a1ytvErkPTm8VxwfQdCft6kTr+Hab/22+H3aGsy7R5cfF17sPxf3fiGMzANXZauParAEd3YQu+voeVv8M6Grx8eK0d+v6NTS/0ZIf0WBroJ8u7rYCBxXFzyXYl2ugtapvl3i6BhJcrCkBAwwiTKiTCIMIgyogysUGETAoQLEirEMliFWJFWIVUjIgICAgcZ2i4Fj8Qx3xMtOet+oI6PXYPCxD5MP5g7BInpiy2xW4qsbVi0bS672Bxsnhxfg2Ye8Svnt4blAEJdjE7ao/quhO+X0PTYWbGptXL/AHa/GPaleXJ3K+5K1ayxlREBZ3dgqqo8SSegE1IiZnaGW7zDtx7VKUVsfhTC20gq2Xr9FUPPu9/jb5/h+vhOppfDrTPFl5R6NXNqYjlXq8ce8sSzEszEszMSWZidkknxM7UcnOmJnnLmuxnDLM3PxqKgT+lS21h4V0IwLufTp0HzIHnPDU5Yx4rWn8l6Ycc2vD+jOJ49xHPjWclg/qt1rsHoQfA/Mf8A58u68+xwmbx7Mxiq5FVO2/Dyv1b56BJlTeYfZj8Q4hYNriogPgbbCP8At8YN5UvDsq6xHy7axXW62CqkHRYeGyf94Np7uckZEBAkyokwiTCIMrFBhEmVEGETA0QLEKsSKsQqxIyUIVcBAQEBAQMKg62AdHY2PA+sDwn23cfvszv6P2y4+NXU/d9Qttrrzd4fUAEAehDTueHYqxj8zvLV1Fp32dP7J9n7+J5PumMUVhW1zvYxCJUpUEnQJPVlGvnNvPnrhpxWeFMU3nZ6Zwv2KqCDmZrMOnwY1Ir+3O5b/KJzr+KT/wCFf1bEaavd6P2f7PYnD6zVh0rUG0Xbq1lhHmznqfP5DfTU52XNfLO953bFaxWNoXxzi9eJUbbOrHpWm9F39Pp6meSzOzi+znDbLHOfmD9K/WpGGu7XyOvL5Dy+phI9XZYUgICAgSYEmESYRBlRJhEGVEGEZA2BYhViRVCFWJFUIVW4U3AbgNwG4DcBuB07t/2Ao4sFtD+75Va8iXhOdXr3vksXY2Op0QdjZ8fCbem1dsPLrHowvSLOh8C9l3G8LJW/Fy8Shl2vfLZa5NZ8Qa2r03l0PTp49AZu5NdgyU2tWZ9n5Lzrims8pevcFw76a+XKyny7mPM9rVVUoP2URANL9ST18fDXKyWraf6a7Q94fczEAkDZA6Detn0mA4nH4KGu97yyLrx/w1/sMdfJUB8T+0fE9dCEcvuFNwG4DcBuA3AwmBJhEmGKDKJMIgyokwjIRsKsQqhIqhCrEgoQyVAQr8nyEU6Z0U+jOoP75lFLT0hjNojrLBl1f3lf/UX+cvl39J/Q46+o2VWCQbEBB0QbFBB9PGTgtPaTir6tTJrJ0roSfAB1JP2iaWjnMSRas922Xop0zqp9GdQf3xFbT0gm0R1krvRuiOrHx0rAnX2ia2jrBFonpLGyawdGxAR4guoI/fEUtPSJOKvqqu1W6qysB0JVgev2kmsx1hYmJ6LkUgfm16A8pdQx1pSwBO/DpMoraY3iGPFEctyy9F6M6qT4BmAJ/OIrM9IJtEdZbZaq9XZV34czAfxkiJnpCzMR1SuTWToWISfAB1JP75ZpaOsSnFX1T73V/eV/9RP5y+Xf/wCZ/Q46+sP1VwRsEEHwIIIMxmNuUru0yCTCIMqMMIgwiTKJhGQjYVQhVCQUIVQhVgyK2FbA8dF1fFOMZKPaKqQ136Usg/R1arXXN06nR+5n0lcltLpa8Mbzy5e/m419PGfPabTy+3J2anshhUA5vvTWph/+IcDuSpFY5+UlfDwmnbxLPk/t8O3Fy79+T3r4fhpPHvPLn27OqdkMKvib5NuVkCjlZW5uasGy2wszfi8hr94m/qtVbTxWuOu/2hrYdHXLM2vO37uxcQ4PRwnGt4nRkNc6VmrHJFRQW2Hu+cFR1IBY/YzTrq8mqvGG9do6z16Rz2bH8HTBE5KTz7dO/JxnY3gFXE6WvtyiLja6mtWre3lAHxPzbOydz31evvp7RSleW3w+Dxw6CmWOK0830dq8ZOCYxFF1jW57rUWblVkorBZ+Xl9SyAzz0+edZkiclY2rz+M9HpfTRp6TFJne30fXwXsEl+NRfbfaj3UpayLXXpeccwHUb3oiY5vFr0yWrWsTET7Up4ZjmsTMzv8AB3Hs9wVMGk01sz81jWM7gBixAHl8gJzNTqbai/FaO2zf0+CuGvDV82f2vwKLjjXXhbFIV/hYrWT5MwGh/p5zLHoc+SnHWvL6pfU4qW4Znn7nOA78Ou/DXnNRsPLMDM9/7QuB8VePdY30THHICPkXCn/FO/afI0G3eY/5c/o5XleZquOe3+v3fnx7iS5PHe6YjusVlFh8QKqEN1u/TqHEun3xaLl1n6zygzYoy6mJnpG3y5vk7NEcayr3y8num5Q6LzJztzMdIgb+qoHl6ieufNOjxVrirv8AnWfbLzpp41F5tkl2Hi3ZunhWPfxAXWO9VLpUHVABbaO6Vug8i+5qY9fk1V64prG0zG/ujn/p7fwWPDE3rM77Tt8eTrvBeCpdwzI4pdY9a0993SqqEWBFGtk+r7X7Tdza61c9cVY3323+P7NfHoKTjm9nY/ZBY705dpP6M3V1qvkLFQs5/J0/KaHi9om1I77T+fKW14fi4It6O/kzjugkwiTKMMIkwiTKJhGQjYVogUIVQkVQhVCBW5FcX2o4p7ng5eX50Y9jp87daQfdionrgx+ZkrX1lJnaHinYHsticQputzMz3bu7RVWotoVn0gZmIfy+ID7Gd7V6vJitEUrv+rUx4a2jeXau09GLwjgWRj4V/f8AvuWlTW89btzMAXU8nQDu6yPvNPBfJqNTW9422j8+cvW1YpjmIcN2T7D4GXh05WXn9xbdzsaluxhyIHIXYbrsgA/ee+o12XHkmtK7xHvYVwVmN5eitwfhn9HU8MuurbGVF7tzlV1u7K5JsDKQN83NvXTxE5nnZvOnLEc/c9+CvDw9nlPtD7PYHDhRZhZhva2xwa2tpsatFG+cMmtdSB1Hn49J2NHqcubeL12/VrZMNY/xfl2hyLMi/hHDciw7qxMOq97X01b5BFj8zN+rW1Y6/qxh2pXJkrHWZ2+HT57revFNay93q4pi/CiZGOfBERcisk+QUAGfPzS/WYlt7w+3cwHkPaX2XZ1+fddjX0DGybnuZrWcW087czjlC/Fok66jfTevGdnD4lSmOK2id4hrW08TO70nieUvD+H22gkrg4bFObqzGuvSA/MkD85zKVnLliPWfq2OkPLvY3lUUJn8Qyrq1KItaiy1RYwUGywgE7O/g+4M6viXFeaY6x+dIa+CsRvZ+PsmWvJyeIZ2cUWt6moc2uEre3KZmsUMSOvKrfZpl4haaUpjp+bdDFXnNpX247H8JxcS7LxMwl6+QJje8UXq5Z1XlGvi8yd7OtGNLrM97xS9fjzj9kvhpEbw6zl8Vtr4JRS9jFcviF99aliwXHorWvQ34A2Meg/UmzWtZ1M2iOkRHxnn9GM1ny4h23B9mPEnorrfPWqmxFdsfmyHRC3xkd3sKSCfzmpbxLDFpmKbz68vqyjBO20zyen9m+C1cPxq8Skkqm2Z2/FZYx2zn+XkABOVnzWzXm9mxWsVjaHIkzyVhgSYRhgSZUSYRkDIRsK0QKEKoSK2BoMKrcD4uM8MqzMe3EyAWqvTkcA6YdQQwPkQQCPpM8d7Y7RavWCY3eeN7EsA/wDqsv79wT/km/8AzTL6R8/ux4IcynsxwBw/+jGe8p70cwXhkW4X8vJv8PKRy9NEfv6zx/jsvm+Zy6bLwxts4U+xLA/91l/lR/8ASe380y+kfP7pwQ+7ivslwsj3cNkZCLi4tWJWqCnXIhZix2v4izMT9ZhTxDJTfaI5zus1iU8K9jvDKLVtsfIyQhDCq1qxSxHhzBVBYfLej57lv4lmtG0bQnBD7u1fsyweI5DZj2X022Kot7lqyjlVChuVlOjoAdPSYYddkxV4Y2mCaxPN8nAfZJg4eVRmLfkWtj2C1EsFPIXA+EnSg9Do/aZZfEcuSk1mI5kViHoW5oMjcD5eK8PqyqLcW8Fqr62rsAOjynzB8j5/aZUvNLRavWB50fYngb371ma9N4+/z5J0P5pl9I+f3YcEOX4n7McG7EowK3ux6Me1727soz33soXvLGZTsgAga0OvyE8qa7LW83naZn5e5lwxts4mj2KcOVgWyMtwCCVDUpzD0JCb19J6z4pmntHz+6cEOY417M8HKtxXL21U4dNVFWLXydz3SOWIPMCTzbOzvrPHHrslItHee/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http://www.eesc.usp.br/portaleesc/images/novo_logo_eesc/logo_eesc_padra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634" y="5537827"/>
            <a:ext cx="1039662" cy="109623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www.imagens.usp.br/wp-content/uploads/US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5" y="5861812"/>
            <a:ext cx="1332187" cy="74935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662338" y="548680"/>
            <a:ext cx="7941291" cy="400110"/>
          </a:xfrm>
          <a:prstGeom prst="rect">
            <a:avLst/>
          </a:prstGeom>
        </p:spPr>
        <p:txBody>
          <a:bodyPr wrap="square">
            <a:spAutoFit/>
          </a:bodyPr>
          <a:lstStyle/>
          <a:p>
            <a:endParaRPr lang="es-ES" sz="2000" dirty="0">
              <a:solidFill>
                <a:schemeClr val="bg2"/>
              </a:solidFill>
              <a:latin typeface="Arial" pitchFamily="34" charset="0"/>
              <a:cs typeface="Arial" pitchFamily="34" charset="0"/>
            </a:endParaRPr>
          </a:p>
        </p:txBody>
      </p:sp>
      <p:sp>
        <p:nvSpPr>
          <p:cNvPr id="3" name="2 CuadroTexto"/>
          <p:cNvSpPr txBox="1"/>
          <p:nvPr/>
        </p:nvSpPr>
        <p:spPr>
          <a:xfrm>
            <a:off x="734497" y="547936"/>
            <a:ext cx="7869131" cy="5216813"/>
          </a:xfrm>
          <a:prstGeom prst="rect">
            <a:avLst/>
          </a:prstGeom>
          <a:noFill/>
        </p:spPr>
        <p:txBody>
          <a:bodyPr wrap="square" rtlCol="0">
            <a:spAutoFit/>
          </a:bodyPr>
          <a:lstStyle/>
          <a:p>
            <a:pPr lvl="0"/>
            <a:r>
              <a:rPr lang="pt-BR" sz="2100" dirty="0" smtClean="0">
                <a:solidFill>
                  <a:schemeClr val="bg2"/>
                </a:solidFill>
                <a:latin typeface="Arial" pitchFamily="34" charset="0"/>
                <a:cs typeface="Arial" pitchFamily="34" charset="0"/>
              </a:rPr>
              <a:t>4) Duas </a:t>
            </a:r>
            <a:r>
              <a:rPr lang="pt-BR" sz="2100" dirty="0">
                <a:solidFill>
                  <a:schemeClr val="bg2"/>
                </a:solidFill>
                <a:latin typeface="Arial" pitchFamily="34" charset="0"/>
                <a:cs typeface="Arial" pitchFamily="34" charset="0"/>
              </a:rPr>
              <a:t>chapas </a:t>
            </a:r>
            <a:r>
              <a:rPr lang="pt-BR" sz="2100" dirty="0" smtClean="0">
                <a:solidFill>
                  <a:schemeClr val="bg2"/>
                </a:solidFill>
                <a:latin typeface="Arial" pitchFamily="34" charset="0"/>
                <a:cs typeface="Arial" pitchFamily="34" charset="0"/>
              </a:rPr>
              <a:t>de aço feito do material A553B-1 são unidas </a:t>
            </a:r>
            <a:r>
              <a:rPr lang="pt-BR" sz="2100" dirty="0">
                <a:solidFill>
                  <a:schemeClr val="bg2"/>
                </a:solidFill>
                <a:latin typeface="Arial" pitchFamily="34" charset="0"/>
                <a:cs typeface="Arial" pitchFamily="34" charset="0"/>
              </a:rPr>
              <a:t>e depois soldadas a partir de um dos lados, com a solda penetrando somente até o meio da chapa, como mostrado na figura 8.31. </a:t>
            </a:r>
            <a:endParaRPr lang="pt-BR" sz="2100" dirty="0" smtClean="0">
              <a:solidFill>
                <a:schemeClr val="bg2"/>
              </a:solidFill>
              <a:latin typeface="Arial" pitchFamily="34" charset="0"/>
              <a:cs typeface="Arial" pitchFamily="34" charset="0"/>
            </a:endParaRPr>
          </a:p>
          <a:p>
            <a:pPr lvl="0"/>
            <a:r>
              <a:rPr lang="pt-BR" sz="2100" dirty="0" smtClean="0">
                <a:solidFill>
                  <a:schemeClr val="bg2"/>
                </a:solidFill>
                <a:latin typeface="Arial" pitchFamily="34" charset="0"/>
                <a:cs typeface="Arial" pitchFamily="34" charset="0"/>
              </a:rPr>
              <a:t>Uma </a:t>
            </a:r>
            <a:r>
              <a:rPr lang="pt-BR" sz="2100" dirty="0">
                <a:solidFill>
                  <a:schemeClr val="bg2"/>
                </a:solidFill>
                <a:latin typeface="Arial" pitchFamily="34" charset="0"/>
                <a:cs typeface="Arial" pitchFamily="34" charset="0"/>
              </a:rPr>
              <a:t>tensão uniforme de tração é aplicado durante o serviço no vaso de pressão fabricado a partir destas chapas soldadas. Considere fratura </a:t>
            </a:r>
            <a:r>
              <a:rPr lang="pt-BR" sz="2100" dirty="0" smtClean="0">
                <a:solidFill>
                  <a:schemeClr val="bg2"/>
                </a:solidFill>
                <a:latin typeface="Arial" pitchFamily="34" charset="0"/>
                <a:cs typeface="Arial" pitchFamily="34" charset="0"/>
              </a:rPr>
              <a:t>frágil  e escoamento plástico como possíveis </a:t>
            </a:r>
            <a:r>
              <a:rPr lang="pt-BR" sz="2100" dirty="0">
                <a:solidFill>
                  <a:schemeClr val="bg2"/>
                </a:solidFill>
                <a:latin typeface="Arial" pitchFamily="34" charset="0"/>
                <a:cs typeface="Arial" pitchFamily="34" charset="0"/>
              </a:rPr>
              <a:t>modo de fratura, estime a resistência desta junta, quando afetado pela falha do tipo trincas que já está presente, para as temperaturas de: (a) -75°C e (b) 200°C. </a:t>
            </a:r>
            <a:endParaRPr lang="es-ES" sz="2100" dirty="0">
              <a:solidFill>
                <a:schemeClr val="bg2"/>
              </a:solidFill>
              <a:latin typeface="Arial" pitchFamily="34" charset="0"/>
              <a:cs typeface="Arial" pitchFamily="34" charset="0"/>
            </a:endParaRPr>
          </a:p>
          <a:p>
            <a:r>
              <a:rPr lang="pt-BR" sz="2100" dirty="0" smtClean="0">
                <a:solidFill>
                  <a:schemeClr val="bg2"/>
                </a:solidFill>
                <a:latin typeface="Arial" pitchFamily="34" charset="0"/>
                <a:cs typeface="Arial" pitchFamily="34" charset="0"/>
              </a:rPr>
              <a:t>Expresse suas respostas utilizando uma tensão bruta como sendo igual a </a:t>
            </a:r>
            <a:r>
              <a:rPr lang="pt-BR" sz="2100" dirty="0" err="1" smtClean="0">
                <a:solidFill>
                  <a:schemeClr val="bg2"/>
                </a:solidFill>
                <a:latin typeface="Arial" pitchFamily="34" charset="0"/>
                <a:cs typeface="Arial" pitchFamily="34" charset="0"/>
              </a:rPr>
              <a:t>Sg</a:t>
            </a:r>
            <a:r>
              <a:rPr lang="pt-BR" sz="2100" dirty="0" smtClean="0">
                <a:solidFill>
                  <a:schemeClr val="bg2"/>
                </a:solidFill>
                <a:latin typeface="Arial" pitchFamily="34" charset="0"/>
                <a:cs typeface="Arial" pitchFamily="34" charset="0"/>
              </a:rPr>
              <a:t> = P/</a:t>
            </a:r>
            <a:r>
              <a:rPr lang="pt-BR" sz="2100" dirty="0" err="1" smtClean="0">
                <a:solidFill>
                  <a:schemeClr val="bg2"/>
                </a:solidFill>
                <a:latin typeface="Arial" pitchFamily="34" charset="0"/>
                <a:cs typeface="Arial" pitchFamily="34" charset="0"/>
              </a:rPr>
              <a:t>bt</a:t>
            </a:r>
            <a:r>
              <a:rPr lang="pt-BR" sz="2100" dirty="0" smtClean="0">
                <a:solidFill>
                  <a:schemeClr val="bg2"/>
                </a:solidFill>
                <a:latin typeface="Arial" pitchFamily="34" charset="0"/>
                <a:cs typeface="Arial" pitchFamily="34" charset="0"/>
              </a:rPr>
              <a:t>, calculada como se a junta estivesse sólida. </a:t>
            </a:r>
            <a:endParaRPr lang="es-ES" sz="2100" dirty="0" smtClean="0">
              <a:solidFill>
                <a:schemeClr val="bg2"/>
              </a:solidFill>
              <a:latin typeface="Arial" pitchFamily="34" charset="0"/>
              <a:cs typeface="Arial" pitchFamily="34" charset="0"/>
            </a:endParaRPr>
          </a:p>
          <a:p>
            <a:pPr lvl="0"/>
            <a:r>
              <a:rPr lang="en-US" sz="2000" dirty="0" smtClean="0">
                <a:solidFill>
                  <a:schemeClr val="bg2"/>
                </a:solidFill>
                <a:latin typeface="Arial" pitchFamily="34" charset="0"/>
                <a:cs typeface="Arial" pitchFamily="34" charset="0"/>
              </a:rPr>
              <a:t> </a:t>
            </a:r>
          </a:p>
          <a:p>
            <a:endParaRPr lang="en-US" sz="2000" dirty="0">
              <a:solidFill>
                <a:schemeClr val="bg2"/>
              </a:solidFill>
              <a:latin typeface="Arial" pitchFamily="34" charset="0"/>
              <a:cs typeface="Arial" pitchFamily="34" charset="0"/>
            </a:endParaRPr>
          </a:p>
          <a:p>
            <a:endParaRPr lang="es-ES" sz="2000" dirty="0">
              <a:solidFill>
                <a:schemeClr val="bg2"/>
              </a:solidFill>
              <a:latin typeface="Arial" pitchFamily="34" charset="0"/>
              <a:cs typeface="Arial" pitchFamily="34" charset="0"/>
            </a:endParaRPr>
          </a:p>
        </p:txBody>
      </p:sp>
    </p:spTree>
    <p:extLst>
      <p:ext uri="{BB962C8B-B14F-4D97-AF65-F5344CB8AC3E}">
        <p14:creationId xmlns:p14="http://schemas.microsoft.com/office/powerpoint/2010/main" val="30690068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descr="data:image/jpeg;base64,/9j/4AAQSkZJRgABAQAAAQABAAD/2wCEAAkGBw8PDw8NDRAQDw8NDQ4NDQ4ODA8PDg4NFREWFhQRFhYYHCgiGRolHBcUITMhJSkrLi4wFx8zODMsNygtLisBCgoKDQ0OGBAQGCwkHiQsLDAsKywsLDcrLC0sLCwsLCwtLC8sLCwsLDAsLC8sLCwsLCwsLCwsLCwsLCwsLCwsLP/AABEIAMoA+QMBEQACEQEDEQH/xAAcAAEBAQADAQEBAAAAAAAAAAAAAgEFBgcEAwj/xABCEAACAgIAAwUGAgYIBAcAAAABAgADBBEFEiEGEzFBUQcUImFxgTKRI1JiobHRFUJDU4KyweEzcpOiJDREVMLS8f/EABoBAQEAAwEBAAAAAAAAAAAAAAABAgQFAwb/xAA0EQEAAgECBAMHAgYCAwAAAAAAAQIDBBESITFBBRNRYXGBobHR8JHhFBUiIzLBsvFCQ1L/2gAMAwEAAhEDEQA/APX5m12QjYUhCAhSAgICAgICAgICAgICAgICAgICAgIQgIVkIQN3AyFbCEKQNgNQGoDUKagNQGoDUBqA1AagNQGoDUBqA1AagNQGoDUBqEICBkBAQMhCBsKQEDYGwrQIG6gNQGoDUBqA1AagNQIqsVxtGDDZXasGGwdEbEsxMdYStotziV6kU1AagNQGoDUBqA1AQM1AyAgZCMgICEZA2FIGiBsK0QN1A2RSAgICAgcHx7tPj4m033t390hHwn9s/wBX+Pym3p9Hkzc+kev2aOq1+LBy629Pv6OgcX7SZOVsO/JWf7Kvapr5+bfednDpMWLpHP1l8/qNdmzcpnaPSPzm9H7L4/d4WMnhuoWH6v8AGf8ANOHqrcWa0+36cn0mipwaekez683KTXbRAQEBAQEBAQEIzUoyBkDIRkAYRkDYUgVCtEDRIqoGwpqA1AagNQOgdsO23KWxsFuo2tuQp8D5rWf/AJfl6zraPQb/ANeSPdH3+zj63XzG9MU++ft93QTcT1J2Sdkk9SZ19nDmu/OV44NjpWvjY61r9WOh/GS0xWJmey0xTa0Vju95RAoCjwUBR9ANCfJzO87vsojaNm6hTUBqA1AagNQGoDUBqBkIzUDIRkoyBMIGBkI2FaIFCFaJBQhWiFbA2AgIHQPaR2qNIOBjtqx13kuD1rQjpWPmR1PyI9enU8P0sW/uW6dvu5uv1M1jy69e7zHvZ2nF4X28J4ffl2inGQ2Oep8lRf1mPgBPPLlpirxWl6YtPfJbasPQ+D9mMXBK2Xt71lIQwCkrRU46jXqQfM/kJxNR4hfJvWvKPm7On8Ppj2tbnPyd6qcMoYeDAEfQzQb64CAgICAgICA1AkiBkIzUDJUSYGGEZAyEbCtEChCqEiqEKoQN1IrdQGoHH8e4muHi3ZT9RTWWCnpzOeiL92IH3nrhxzkvFI7sMl4pWbS/njKzXtse21iz2uzux82J2TPqa1isRWOkPn7b2mZl9nAOF252QmLR+J+rMfw11j8Tt8h+8kDznnmzVxUm9mWLBOS3DD1yuqnAq9ywxrX/AB7v7Syzz2fX+HgJ83mzXy24rO5ixVx14auT4bwbYD3+fUV+HT9r+U8Xq5S2+qkAMVQAdFHjr5AQOLzuMb0KCR6lkXqPlKPkXi14/r7+qL/KB9NXHWH40U/NSV/nA5DH4rS/Tm5D6P0/f4SD7dQN1AagNQM1AwiVGGBJhGGBJlRJhGQMhGwqhCqEgoQqgIVQEKqRSAgec+2rPKY2NjA67+9rG+aVKOh+7qftOp4XTe9rekfVpa221Ij1eP8ANO25mz1/2e4IweGNnMNX5x/Rk+K1AkVgf9z/AD2PScDxHNx5OCOkfV1dJj4Kb95Xzk+pJ+5Jmg2XZsniFlFSUlua/lHO3j3YPgPmdeciuFa0kkkkk9SSdkyonngOeB9fDcY3WBB+EdXPosDmeIHFoGjWrMR0Tz16knwEivz4dkVPoUu1D/3THnrb6A/6aMDmoUgICBhEqJIkRJlEmEYZUSYEwjIRsKoQqxIqhCqECxIybAQEDyL26E99g+nc5GvrzJv/AEnZ8K/xv8Gjrezy8t0nWaMQ957SAUpiYi9FoxkAHloAIP8AKfznyd7Ta02nu7W20RDOA4FguW26t1rrRruZkIU6Gx1Pz0ftMFh8l+QXZnbxdix+8qI54DngVUC7BF1tjobIA+5gdmturwaQqEPa/n+s36x/ZHkP95FdZtvZmLMSWY7JPiTKieeBznCu0BXVeQdr4CzxZf8Am9R8/H6yLu7MjhgGUhgfAgggwrYCBhgSYRJlRJhEkSokwJhGQjYVYhVCRViFWBIqhCq1CmoDUDy/27YROPh5I/srrKW+QsUMD+df751PC77WtX1j6f8AbU1dd6xLxsvrr6dZ2mhEPdO21w7+th4PiVsp+RZ58lPV15dy4s+sW5h4GhtfQr/vIyef88rE54DngOeA54H742PbbvukZ+Xx5VJ1A/FmIJBBBB0QehB9IH18NwLchuWsfCD8Tn8C/f1+Uiu88OwVorFabOurE+LMfEwy2fTqA1AkwMMMUmEQZRJhEGVEwjIGiBYhViRViFWJGShCrgICBwvbLgvv+Bk4g1z2V81JPQC9DzV/bmAB+RM9tPl8rJF/zZjevFWYfzA4IJVgVYEqysNFWHQgjyM+o3crbZ7Dk3NlcL4TmVguxp9ytCgsxur+HwHqUsP3E+Z1VODNaPb9XTpO9Il3/Brtt4ctdqMlzYprKuNNzhSqkj56B+813p2dA55WBzwM54HL5FWFj10e+Pett9Zt5agpCoT8OwR06fwM2MOlyZomatbUazDgmIvPOXytxbhSeC5lvyPdqP4gzYjw3NPWYalvGNNHSJn897vHZ1qzi12VVGpbQbBXz87aJ0CSfEkAGaWbH5d5rvvs6WDJ5mOL7bbvjzseprGt9yssdtbLc3KSBrfKCQZ5vT4OX4fcj1qawFA+EoBrkbzXXlCvpgICBJgSYRJhEGVEmEQZUQYRkChAsSKsQyWIVYkVYhWyK2FICB4T7Z+yhxsj+kqF/wDD5b/pwo6VZR8Sfk/j/wA3N6idzw/UcdfLt1jp7v2aWoxc+KHMewXjYK5PDXPVSMugE+KnSWgfIHuz/jM8fE8X+OSPdP8Apnprctnr05LadO7T9mXLNkYo5ubbWUjx35snr9Py9JWE1dLNuuh6EdCD4gysXJcAxhdbuwhaKFN+S5/CtS9SCfnr8t+kREzO0G8Rzno6p2i7QHLybcg9FZuWpT/VqHRR+XU/MmfUafDGLHFPzd8vqrTnyzf9Pc+3spwG/iFihVZccH9LeRpQvmFJ8W+X5zz1Oqphr7e0MtN4fbNbptHeXt1NSoq1oAqoqoijwVQNAflPmptMzMy+prWKxER0hcjJwecXpyqzSNnIB5696DEeJ+XTrv6ysZ6uckZEBCJMqJMCTDFBlRBhEmEQZUTAoQLEKsSMn6LIqxCrEMmyKQEBA+XifD6sqmzGyED1XIUsU+YPmD5EdCD5ECZUvalotXrCTETG0v584hw7J7NcVovPNZSthem0D/zOKfhsrPl3gUka9eU+Gp363pq8Mx3+k/ZqcPl337P6IxMlLq0uqYPXai2Vup2GRhtWH1Bnz9qzWZiW4/WQdK7d8ENj0WY1e7rrDU4XoH+EsGbyGgp6/wC0rC0Ok9uOKrhUDg+O4a1ytvErkPTm8VxwfQdCft6kTr+Hab/22+H3aGsy7R5cfF17sPxf3fiGMzANXZauParAEd3YQu+voeVv8M6Grx8eK0d+v6NTS/0ZIf0WBroJ8u7rYCBxXFzyXYl2ugtapvl3i6BhJcrCkBAwwiTKiTCIMIgyogysUGETAoQLEirEMliFWJFWIVUjIgICAgcZ2i4Fj8Qx3xMtOet+oI6PXYPCxD5MP5g7BInpiy2xW4qsbVi0bS672Bxsnhxfg2Ye8Svnt4blAEJdjE7ao/quhO+X0PTYWbGptXL/AHa/GPaleXJ3K+5K1ayxlREBZ3dgqqo8SSegE1IiZnaGW7zDtx7VKUVsfhTC20gq2Xr9FUPPu9/jb5/h+vhOppfDrTPFl5R6NXNqYjlXq8ce8sSzEszEszMSWZidkknxM7UcnOmJnnLmuxnDLM3PxqKgT+lS21h4V0IwLufTp0HzIHnPDU5Yx4rWn8l6Ycc2vD+jOJ49xHPjWclg/qt1rsHoQfA/Mf8A58u68+xwmbx7Mxiq5FVO2/Dyv1b56BJlTeYfZj8Q4hYNriogPgbbCP8At8YN5UvDsq6xHy7axXW62CqkHRYeGyf94Np7uckZEBAkyokwiTCIMrFBhEmVEGETA0QLEKsSKsQqxIyUIVcBAQEBAQMKg62AdHY2PA+sDwn23cfvszv6P2y4+NXU/d9Qttrrzd4fUAEAehDTueHYqxj8zvLV1Fp32dP7J9n7+J5PumMUVhW1zvYxCJUpUEnQJPVlGvnNvPnrhpxWeFMU3nZ6Zwv2KqCDmZrMOnwY1Ir+3O5b/KJzr+KT/wCFf1bEaavd6P2f7PYnD6zVh0rUG0Xbq1lhHmznqfP5DfTU52XNfLO953bFaxWNoXxzi9eJUbbOrHpWm9F39Pp6meSzOzi+znDbLHOfmD9K/WpGGu7XyOvL5Dy+phI9XZYUgICAgSYEmESYRBlRJhEGVEGEZA2BYhViRVCFWJFUIVW4U3AbgNwG4DcBuB07t/2Ao4sFtD+75Va8iXhOdXr3vksXY2Op0QdjZ8fCbem1dsPLrHowvSLOh8C9l3G8LJW/Fy8Shl2vfLZa5NZ8Qa2r03l0PTp49AZu5NdgyU2tWZ9n5Lzrims8pevcFw76a+XKyny7mPM9rVVUoP2URANL9ST18fDXKyWraf6a7Q94fczEAkDZA6Detn0mA4nH4KGu97yyLrx/w1/sMdfJUB8T+0fE9dCEcvuFNwG4DcBuA3AwmBJhEmGKDKJMIgyokwjIRsKsQqhIqhCrEgoQyVAQr8nyEU6Z0U+jOoP75lFLT0hjNojrLBl1f3lf/UX+cvl39J/Q46+o2VWCQbEBB0QbFBB9PGTgtPaTir6tTJrJ0roSfAB1JP2iaWjnMSRas922Xop0zqp9GdQf3xFbT0gm0R1krvRuiOrHx0rAnX2ia2jrBFonpLGyawdGxAR4guoI/fEUtPSJOKvqqu1W6qysB0JVgev2kmsx1hYmJ6LkUgfm16A8pdQx1pSwBO/DpMoraY3iGPFEctyy9F6M6qT4BmAJ/OIrM9IJtEdZbZaq9XZV34czAfxkiJnpCzMR1SuTWToWISfAB1JP75ZpaOsSnFX1T73V/eV/9RP5y+Xf/wCZ/Q46+sP1VwRsEEHwIIIMxmNuUru0yCTCIMqMMIgwiTKJhGQjYVQhVCQUIVQhVgyK2FbA8dF1fFOMZKPaKqQ136Usg/R1arXXN06nR+5n0lcltLpa8Mbzy5e/m419PGfPabTy+3J2anshhUA5vvTWph/+IcDuSpFY5+UlfDwmnbxLPk/t8O3Fy79+T3r4fhpPHvPLn27OqdkMKvib5NuVkCjlZW5uasGy2wszfi8hr94m/qtVbTxWuOu/2hrYdHXLM2vO37uxcQ4PRwnGt4nRkNc6VmrHJFRQW2Hu+cFR1IBY/YzTrq8mqvGG9do6z16Rz2bH8HTBE5KTz7dO/JxnY3gFXE6WvtyiLja6mtWre3lAHxPzbOydz31evvp7RSleW3w+Dxw6CmWOK0830dq8ZOCYxFF1jW57rUWblVkorBZ+Xl9SyAzz0+edZkiclY2rz+M9HpfTRp6TFJne30fXwXsEl+NRfbfaj3UpayLXXpeccwHUb3oiY5vFr0yWrWsTET7Up4ZjmsTMzv8AB3Hs9wVMGk01sz81jWM7gBixAHl8gJzNTqbai/FaO2zf0+CuGvDV82f2vwKLjjXXhbFIV/hYrWT5MwGh/p5zLHoc+SnHWvL6pfU4qW4Znn7nOA78Ou/DXnNRsPLMDM9/7QuB8VePdY30THHICPkXCn/FO/afI0G3eY/5c/o5XleZquOe3+v3fnx7iS5PHe6YjusVlFh8QKqEN1u/TqHEun3xaLl1n6zygzYoy6mJnpG3y5vk7NEcayr3y8num5Q6LzJztzMdIgb+qoHl6ieufNOjxVrirv8AnWfbLzpp41F5tkl2Hi3ZunhWPfxAXWO9VLpUHVABbaO6Vug8i+5qY9fk1V64prG0zG/ujn/p7fwWPDE3rM77Tt8eTrvBeCpdwzI4pdY9a0993SqqEWBFGtk+r7X7Tdza61c9cVY3323+P7NfHoKTjm9nY/ZBY705dpP6M3V1qvkLFQs5/J0/KaHi9om1I77T+fKW14fi4It6O/kzjugkwiTKMMIkwiTKJhGQjYVogUIVQkVQhVCBW5FcX2o4p7ng5eX50Y9jp87daQfdionrgx+ZkrX1lJnaHinYHsticQputzMz3bu7RVWotoVn0gZmIfy+ID7Gd7V6vJitEUrv+rUx4a2jeXau09GLwjgWRj4V/f8AvuWlTW89btzMAXU8nQDu6yPvNPBfJqNTW9422j8+cvW1YpjmIcN2T7D4GXh05WXn9xbdzsaluxhyIHIXYbrsgA/ee+o12XHkmtK7xHvYVwVmN5eitwfhn9HU8MuurbGVF7tzlV1u7K5JsDKQN83NvXTxE5nnZvOnLEc/c9+CvDw9nlPtD7PYHDhRZhZhva2xwa2tpsatFG+cMmtdSB1Hn49J2NHqcubeL12/VrZMNY/xfl2hyLMi/hHDciw7qxMOq97X01b5BFj8zN+rW1Y6/qxh2pXJkrHWZ2+HT57revFNay93q4pi/CiZGOfBERcisk+QUAGfPzS/WYlt7w+3cwHkPaX2XZ1+fddjX0DGybnuZrWcW087czjlC/Fok66jfTevGdnD4lSmOK2id4hrW08TO70nieUvD+H22gkrg4bFObqzGuvSA/MkD85zKVnLliPWfq2OkPLvY3lUUJn8Qyrq1KItaiy1RYwUGywgE7O/g+4M6viXFeaY6x+dIa+CsRvZ+PsmWvJyeIZ2cUWt6moc2uEre3KZmsUMSOvKrfZpl4haaUpjp+bdDFXnNpX247H8JxcS7LxMwl6+QJje8UXq5Z1XlGvi8yd7OtGNLrM97xS9fjzj9kvhpEbw6zl8Vtr4JRS9jFcviF99aliwXHorWvQ34A2Meg/UmzWtZ1M2iOkRHxnn9GM1ny4h23B9mPEnorrfPWqmxFdsfmyHRC3xkd3sKSCfzmpbxLDFpmKbz68vqyjBO20zyen9m+C1cPxq8Skkqm2Z2/FZYx2zn+XkABOVnzWzXm9mxWsVjaHIkzyVhgSYRhgSZUSYRkDIRsK0QKEKoSK2BoMKrcD4uM8MqzMe3EyAWqvTkcA6YdQQwPkQQCPpM8d7Y7RavWCY3eeN7EsA/wDqsv79wT/km/8AzTL6R8/ux4IcynsxwBw/+jGe8p70cwXhkW4X8vJv8PKRy9NEfv6zx/jsvm+Zy6bLwxts4U+xLA/91l/lR/8ASe380y+kfP7pwQ+7ivslwsj3cNkZCLi4tWJWqCnXIhZix2v4izMT9ZhTxDJTfaI5zus1iU8K9jvDKLVtsfIyQhDCq1qxSxHhzBVBYfLej57lv4lmtG0bQnBD7u1fsyweI5DZj2X022Kot7lqyjlVChuVlOjoAdPSYYddkxV4Y2mCaxPN8nAfZJg4eVRmLfkWtj2C1EsFPIXA+EnSg9Do/aZZfEcuSk1mI5kViHoW5oMjcD5eK8PqyqLcW8Fqr62rsAOjynzB8j5/aZUvNLRavWB50fYngb371ma9N4+/z5J0P5pl9I+f3YcEOX4n7McG7EowK3ux6Me1727soz33soXvLGZTsgAga0OvyE8qa7LW83naZn5e5lwxts4mj2KcOVgWyMtwCCVDUpzD0JCb19J6z4pmntHz+6cEOY417M8HKtxXL21U4dNVFWLXydz3SOWIPMCTzbOzvrPHHrslItHee/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http://www.eesc.usp.br/portaleesc/images/novo_logo_eesc/logo_eesc_padra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634" y="5537827"/>
            <a:ext cx="1039662" cy="109623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www.imagens.usp.br/wp-content/uploads/US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5" y="5861812"/>
            <a:ext cx="1332187" cy="74935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662338" y="548680"/>
            <a:ext cx="7941291" cy="400110"/>
          </a:xfrm>
          <a:prstGeom prst="rect">
            <a:avLst/>
          </a:prstGeom>
        </p:spPr>
        <p:txBody>
          <a:bodyPr wrap="square">
            <a:spAutoFit/>
          </a:bodyPr>
          <a:lstStyle/>
          <a:p>
            <a:endParaRPr lang="es-ES" sz="2000" dirty="0">
              <a:solidFill>
                <a:schemeClr val="bg2"/>
              </a:solidFill>
              <a:latin typeface="Arial" pitchFamily="34" charset="0"/>
              <a:cs typeface="Arial" pitchFamily="34" charset="0"/>
            </a:endParaRPr>
          </a:p>
        </p:txBody>
      </p:sp>
      <p:sp>
        <p:nvSpPr>
          <p:cNvPr id="3" name="2 CuadroTexto"/>
          <p:cNvSpPr txBox="1"/>
          <p:nvPr/>
        </p:nvSpPr>
        <p:spPr>
          <a:xfrm>
            <a:off x="734497" y="547936"/>
            <a:ext cx="7869131" cy="1661993"/>
          </a:xfrm>
          <a:prstGeom prst="rect">
            <a:avLst/>
          </a:prstGeom>
          <a:noFill/>
        </p:spPr>
        <p:txBody>
          <a:bodyPr wrap="square" rtlCol="0">
            <a:spAutoFit/>
          </a:bodyPr>
          <a:lstStyle/>
          <a:p>
            <a:r>
              <a:rPr lang="pt-BR" sz="2000" dirty="0">
                <a:solidFill>
                  <a:schemeClr val="bg2"/>
                </a:solidFill>
                <a:latin typeface="Arial" pitchFamily="34" charset="0"/>
                <a:cs typeface="Arial" pitchFamily="34" charset="0"/>
              </a:rPr>
              <a:t>Propriedades: 	75°C - K</a:t>
            </a:r>
            <a:r>
              <a:rPr lang="pt-BR" sz="2000" baseline="-25000" dirty="0">
                <a:solidFill>
                  <a:schemeClr val="bg2"/>
                </a:solidFill>
                <a:latin typeface="Arial" pitchFamily="34" charset="0"/>
                <a:cs typeface="Arial" pitchFamily="34" charset="0"/>
              </a:rPr>
              <a:t>IC </a:t>
            </a:r>
            <a:r>
              <a:rPr lang="pt-BR" sz="2000" dirty="0">
                <a:solidFill>
                  <a:schemeClr val="bg2"/>
                </a:solidFill>
                <a:latin typeface="Arial" pitchFamily="34" charset="0"/>
                <a:cs typeface="Arial" pitchFamily="34" charset="0"/>
              </a:rPr>
              <a:t>= 52 MPam</a:t>
            </a:r>
            <a:r>
              <a:rPr lang="pt-BR" sz="2000" baseline="30000" dirty="0">
                <a:solidFill>
                  <a:schemeClr val="bg2"/>
                </a:solidFill>
                <a:latin typeface="Arial" pitchFamily="34" charset="0"/>
                <a:cs typeface="Arial" pitchFamily="34" charset="0"/>
              </a:rPr>
              <a:t>1/2 </a:t>
            </a:r>
            <a:r>
              <a:rPr lang="pt-BR" sz="2000" dirty="0">
                <a:solidFill>
                  <a:schemeClr val="bg2"/>
                </a:solidFill>
                <a:latin typeface="Arial" pitchFamily="34" charset="0"/>
                <a:cs typeface="Arial" pitchFamily="34" charset="0"/>
              </a:rPr>
              <a:t>e </a:t>
            </a:r>
            <a:r>
              <a:rPr lang="el-GR" sz="2000" dirty="0">
                <a:solidFill>
                  <a:schemeClr val="bg2"/>
                </a:solidFill>
                <a:latin typeface="Arial" pitchFamily="34" charset="0"/>
                <a:cs typeface="Arial" pitchFamily="34" charset="0"/>
              </a:rPr>
              <a:t>σ</a:t>
            </a:r>
            <a:r>
              <a:rPr lang="pt-BR" sz="2000" baseline="-25000" dirty="0">
                <a:solidFill>
                  <a:schemeClr val="bg2"/>
                </a:solidFill>
                <a:latin typeface="Arial" pitchFamily="34" charset="0"/>
                <a:cs typeface="Arial" pitchFamily="34" charset="0"/>
              </a:rPr>
              <a:t>0</a:t>
            </a:r>
            <a:r>
              <a:rPr lang="pt-BR" sz="2000" dirty="0">
                <a:solidFill>
                  <a:schemeClr val="bg2"/>
                </a:solidFill>
                <a:latin typeface="Arial" pitchFamily="34" charset="0"/>
                <a:cs typeface="Arial" pitchFamily="34" charset="0"/>
              </a:rPr>
              <a:t> = 550 MPa </a:t>
            </a:r>
            <a:endParaRPr lang="es-ES" sz="2000" dirty="0">
              <a:solidFill>
                <a:schemeClr val="bg2"/>
              </a:solidFill>
              <a:latin typeface="Arial" pitchFamily="34" charset="0"/>
              <a:cs typeface="Arial" pitchFamily="34" charset="0"/>
            </a:endParaRPr>
          </a:p>
          <a:p>
            <a:r>
              <a:rPr lang="pt-BR" sz="2000" dirty="0" smtClean="0">
                <a:solidFill>
                  <a:schemeClr val="bg2"/>
                </a:solidFill>
                <a:latin typeface="Arial" pitchFamily="34" charset="0"/>
                <a:cs typeface="Arial" pitchFamily="34" charset="0"/>
              </a:rPr>
              <a:t>		200°C </a:t>
            </a:r>
            <a:r>
              <a:rPr lang="pt-BR" sz="2000" dirty="0">
                <a:solidFill>
                  <a:schemeClr val="bg2"/>
                </a:solidFill>
                <a:latin typeface="Arial" pitchFamily="34" charset="0"/>
                <a:cs typeface="Arial" pitchFamily="34" charset="0"/>
              </a:rPr>
              <a:t>- K</a:t>
            </a:r>
            <a:r>
              <a:rPr lang="pt-BR" sz="2000" baseline="-25000" dirty="0">
                <a:solidFill>
                  <a:schemeClr val="bg2"/>
                </a:solidFill>
                <a:latin typeface="Arial" pitchFamily="34" charset="0"/>
                <a:cs typeface="Arial" pitchFamily="34" charset="0"/>
              </a:rPr>
              <a:t>IC </a:t>
            </a:r>
            <a:r>
              <a:rPr lang="pt-BR" sz="2000" dirty="0">
                <a:solidFill>
                  <a:schemeClr val="bg2"/>
                </a:solidFill>
                <a:latin typeface="Arial" pitchFamily="34" charset="0"/>
                <a:cs typeface="Arial" pitchFamily="34" charset="0"/>
              </a:rPr>
              <a:t>= 200 MPam</a:t>
            </a:r>
            <a:r>
              <a:rPr lang="pt-BR" sz="2000" baseline="30000" dirty="0">
                <a:solidFill>
                  <a:schemeClr val="bg2"/>
                </a:solidFill>
                <a:latin typeface="Arial" pitchFamily="34" charset="0"/>
                <a:cs typeface="Arial" pitchFamily="34" charset="0"/>
              </a:rPr>
              <a:t>1/2 </a:t>
            </a:r>
            <a:r>
              <a:rPr lang="pt-BR" sz="2000" dirty="0">
                <a:solidFill>
                  <a:schemeClr val="bg2"/>
                </a:solidFill>
                <a:latin typeface="Arial" pitchFamily="34" charset="0"/>
                <a:cs typeface="Arial" pitchFamily="34" charset="0"/>
              </a:rPr>
              <a:t>e </a:t>
            </a:r>
            <a:r>
              <a:rPr lang="el-GR" sz="2000" dirty="0">
                <a:solidFill>
                  <a:schemeClr val="bg2"/>
                </a:solidFill>
                <a:latin typeface="Arial" pitchFamily="34" charset="0"/>
                <a:cs typeface="Arial" pitchFamily="34" charset="0"/>
              </a:rPr>
              <a:t>σ</a:t>
            </a:r>
            <a:r>
              <a:rPr lang="pt-BR" sz="2000" baseline="-25000" dirty="0">
                <a:solidFill>
                  <a:schemeClr val="bg2"/>
                </a:solidFill>
                <a:latin typeface="Arial" pitchFamily="34" charset="0"/>
                <a:cs typeface="Arial" pitchFamily="34" charset="0"/>
              </a:rPr>
              <a:t>0</a:t>
            </a:r>
            <a:r>
              <a:rPr lang="pt-BR" sz="2000" dirty="0">
                <a:solidFill>
                  <a:schemeClr val="bg2"/>
                </a:solidFill>
                <a:latin typeface="Arial" pitchFamily="34" charset="0"/>
                <a:cs typeface="Arial" pitchFamily="34" charset="0"/>
              </a:rPr>
              <a:t> = 400 Mpa</a:t>
            </a:r>
            <a:endParaRPr lang="es-ES" sz="2000" dirty="0">
              <a:solidFill>
                <a:schemeClr val="bg2"/>
              </a:solidFill>
              <a:latin typeface="Arial" pitchFamily="34" charset="0"/>
              <a:cs typeface="Arial" pitchFamily="34" charset="0"/>
            </a:endParaRPr>
          </a:p>
          <a:p>
            <a:pPr lvl="0"/>
            <a:endParaRPr lang="en-US" sz="2000" dirty="0" smtClean="0">
              <a:solidFill>
                <a:schemeClr val="bg2"/>
              </a:solidFill>
              <a:latin typeface="Arial" pitchFamily="34" charset="0"/>
              <a:cs typeface="Arial" pitchFamily="34" charset="0"/>
            </a:endParaRPr>
          </a:p>
          <a:p>
            <a:endParaRPr lang="en-US" sz="2000" dirty="0">
              <a:solidFill>
                <a:schemeClr val="bg2"/>
              </a:solidFill>
              <a:latin typeface="Arial" pitchFamily="34" charset="0"/>
              <a:cs typeface="Arial" pitchFamily="34" charset="0"/>
            </a:endParaRPr>
          </a:p>
          <a:p>
            <a:endParaRPr lang="es-ES" sz="2000" dirty="0">
              <a:solidFill>
                <a:schemeClr val="bg2"/>
              </a:solidFill>
              <a:latin typeface="Arial" pitchFamily="34" charset="0"/>
              <a:cs typeface="Arial" pitchFamily="34" charset="0"/>
            </a:endParaRPr>
          </a:p>
        </p:txBody>
      </p:sp>
      <p:pic>
        <p:nvPicPr>
          <p:cNvPr id="5122"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78000"/>
                    </a14:imgEffect>
                    <a14:imgEffect>
                      <a14:brightnessContrast bright="21000" contrast="-14000"/>
                    </a14:imgEffect>
                  </a14:imgLayer>
                </a14:imgProps>
              </a:ext>
              <a:ext uri="{28A0092B-C50C-407E-A947-70E740481C1C}">
                <a14:useLocalDpi xmlns:a14="http://schemas.microsoft.com/office/drawing/2010/main" val="0"/>
              </a:ext>
            </a:extLst>
          </a:blip>
          <a:srcRect/>
          <a:stretch>
            <a:fillRect/>
          </a:stretch>
        </p:blipFill>
        <p:spPr bwMode="auto">
          <a:xfrm>
            <a:off x="1331640" y="1378932"/>
            <a:ext cx="2611261" cy="3831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4283967" y="1628800"/>
            <a:ext cx="4319661" cy="3139321"/>
          </a:xfrm>
          <a:prstGeom prst="rect">
            <a:avLst/>
          </a:prstGeom>
          <a:noFill/>
        </p:spPr>
        <p:txBody>
          <a:bodyPr wrap="square" rtlCol="0">
            <a:spAutoFit/>
          </a:bodyPr>
          <a:lstStyle/>
          <a:p>
            <a:r>
              <a:rPr lang="es-ES" dirty="0" smtClean="0">
                <a:solidFill>
                  <a:schemeClr val="bg2"/>
                </a:solidFill>
                <a:latin typeface="Arial" pitchFamily="34" charset="0"/>
                <a:cs typeface="Arial" pitchFamily="34" charset="0"/>
              </a:rPr>
              <a:t>a= 5cm,50mm   b= 10cm,100mm</a:t>
            </a:r>
          </a:p>
          <a:p>
            <a:r>
              <a:rPr lang="pt-BR" dirty="0">
                <a:solidFill>
                  <a:schemeClr val="bg2"/>
                </a:solidFill>
                <a:latin typeface="Arial" pitchFamily="34" charset="0"/>
                <a:cs typeface="Arial" pitchFamily="34" charset="0"/>
              </a:rPr>
              <a:t>Para fratura frágil</a:t>
            </a:r>
            <a:r>
              <a:rPr lang="pt-BR" dirty="0" smtClean="0">
                <a:solidFill>
                  <a:schemeClr val="bg2"/>
                </a:solidFill>
                <a:latin typeface="Arial" pitchFamily="34" charset="0"/>
                <a:cs typeface="Arial" pitchFamily="34" charset="0"/>
              </a:rPr>
              <a:t>:</a:t>
            </a:r>
          </a:p>
          <a:p>
            <a:endParaRPr lang="pt-BR" dirty="0">
              <a:solidFill>
                <a:schemeClr val="bg2"/>
              </a:solidFill>
              <a:latin typeface="Arial" pitchFamily="34" charset="0"/>
              <a:cs typeface="Arial" pitchFamily="34" charset="0"/>
            </a:endParaRPr>
          </a:p>
          <a:p>
            <a:pPr marL="342900" indent="-342900">
              <a:buAutoNum type="arabicPeriod"/>
            </a:pPr>
            <a:r>
              <a:rPr lang="pt-BR" dirty="0">
                <a:solidFill>
                  <a:schemeClr val="bg2"/>
                </a:solidFill>
                <a:latin typeface="Arial" pitchFamily="34" charset="0"/>
                <a:cs typeface="Arial" pitchFamily="34" charset="0"/>
              </a:rPr>
              <a:t>α </a:t>
            </a:r>
            <a:r>
              <a:rPr lang="pt-BR" dirty="0" smtClean="0">
                <a:solidFill>
                  <a:schemeClr val="bg2"/>
                </a:solidFill>
                <a:latin typeface="Arial" pitchFamily="34" charset="0"/>
                <a:cs typeface="Arial" pitchFamily="34" charset="0"/>
              </a:rPr>
              <a:t>=a/b </a:t>
            </a:r>
            <a:r>
              <a:rPr lang="pt-BR" dirty="0">
                <a:solidFill>
                  <a:schemeClr val="bg2"/>
                </a:solidFill>
                <a:latin typeface="Arial" pitchFamily="34" charset="0"/>
                <a:cs typeface="Arial" pitchFamily="34" charset="0"/>
              </a:rPr>
              <a:t>ou a/w=  </a:t>
            </a:r>
            <a:r>
              <a:rPr lang="pt-BR" dirty="0" smtClean="0">
                <a:solidFill>
                  <a:schemeClr val="bg2"/>
                </a:solidFill>
                <a:latin typeface="Arial" pitchFamily="34" charset="0"/>
                <a:cs typeface="Arial" pitchFamily="34" charset="0"/>
              </a:rPr>
              <a:t>50mm/100mm </a:t>
            </a:r>
            <a:r>
              <a:rPr lang="pt-BR" dirty="0">
                <a:solidFill>
                  <a:schemeClr val="bg2"/>
                </a:solidFill>
                <a:latin typeface="Arial" pitchFamily="34" charset="0"/>
                <a:cs typeface="Arial" pitchFamily="34" charset="0"/>
              </a:rPr>
              <a:t>= </a:t>
            </a:r>
            <a:r>
              <a:rPr lang="pt-BR" dirty="0" smtClean="0">
                <a:solidFill>
                  <a:schemeClr val="bg2"/>
                </a:solidFill>
                <a:latin typeface="Arial" pitchFamily="34" charset="0"/>
                <a:cs typeface="Arial" pitchFamily="34" charset="0"/>
              </a:rPr>
              <a:t>0,5</a:t>
            </a:r>
          </a:p>
          <a:p>
            <a:pPr marL="342900" indent="-342900">
              <a:buAutoNum type="arabicPeriod"/>
            </a:pPr>
            <a:endParaRPr lang="pt-BR" dirty="0" smtClean="0">
              <a:solidFill>
                <a:schemeClr val="bg2"/>
              </a:solidFill>
              <a:latin typeface="Arial" pitchFamily="34" charset="0"/>
              <a:cs typeface="Arial" pitchFamily="34" charset="0"/>
            </a:endParaRPr>
          </a:p>
          <a:p>
            <a:pPr marL="342900" indent="-342900">
              <a:buAutoNum type="arabicPeriod"/>
            </a:pPr>
            <a:endParaRPr lang="pt-BR" dirty="0">
              <a:solidFill>
                <a:schemeClr val="bg2"/>
              </a:solidFill>
              <a:latin typeface="Arial" pitchFamily="34" charset="0"/>
              <a:cs typeface="Arial" pitchFamily="34" charset="0"/>
            </a:endParaRPr>
          </a:p>
          <a:p>
            <a:pPr marL="342900" indent="-342900">
              <a:buAutoNum type="arabicPeriod"/>
            </a:pPr>
            <a:endParaRPr lang="pt-BR" dirty="0" smtClean="0">
              <a:solidFill>
                <a:schemeClr val="bg2"/>
              </a:solidFill>
              <a:latin typeface="Arial" pitchFamily="34" charset="0"/>
              <a:cs typeface="Arial" pitchFamily="34" charset="0"/>
            </a:endParaRPr>
          </a:p>
          <a:p>
            <a:pPr marL="342900" indent="-342900">
              <a:buAutoNum type="arabicPeriod"/>
            </a:pPr>
            <a:endParaRPr lang="pt-BR" dirty="0">
              <a:solidFill>
                <a:schemeClr val="bg2"/>
              </a:solidFill>
              <a:latin typeface="Arial" pitchFamily="34" charset="0"/>
              <a:cs typeface="Arial" pitchFamily="34" charset="0"/>
            </a:endParaRPr>
          </a:p>
          <a:p>
            <a:r>
              <a:rPr lang="pt-BR" dirty="0" smtClean="0">
                <a:solidFill>
                  <a:schemeClr val="bg2"/>
                </a:solidFill>
                <a:latin typeface="Arial" pitchFamily="34" charset="0"/>
                <a:cs typeface="Arial" pitchFamily="34" charset="0"/>
              </a:rPr>
              <a:t>F=2,815 </a:t>
            </a:r>
            <a:endParaRPr lang="es-ES" dirty="0">
              <a:solidFill>
                <a:schemeClr val="bg2"/>
              </a:solidFill>
              <a:latin typeface="Arial" pitchFamily="34" charset="0"/>
              <a:cs typeface="Arial" pitchFamily="34" charset="0"/>
            </a:endParaRPr>
          </a:p>
          <a:p>
            <a:endParaRPr lang="pt-BR" dirty="0">
              <a:solidFill>
                <a:schemeClr val="bg2"/>
              </a:solidFill>
              <a:latin typeface="Arial" pitchFamily="34" charset="0"/>
              <a:cs typeface="Arial" pitchFamily="34" charset="0"/>
            </a:endParaRPr>
          </a:p>
          <a:p>
            <a:r>
              <a:rPr lang="es-ES" dirty="0" smtClean="0">
                <a:solidFill>
                  <a:schemeClr val="bg2"/>
                </a:solidFill>
                <a:latin typeface="Arial" pitchFamily="34" charset="0"/>
                <a:cs typeface="Arial" pitchFamily="34" charset="0"/>
              </a:rPr>
              <a:t> </a:t>
            </a:r>
            <a:endParaRPr lang="es-ES" dirty="0">
              <a:solidFill>
                <a:schemeClr val="bg2"/>
              </a:solidFill>
              <a:latin typeface="Arial" pitchFamily="34" charset="0"/>
              <a:cs typeface="Arial" pitchFamily="34" charset="0"/>
            </a:endParaRPr>
          </a:p>
        </p:txBody>
      </p:sp>
      <p:pic>
        <p:nvPicPr>
          <p:cNvPr id="9" name="Picture 2"/>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5000"/>
                    </a14:imgEffect>
                  </a14:imgLayer>
                </a14:imgProps>
              </a:ext>
              <a:ext uri="{28A0092B-C50C-407E-A947-70E740481C1C}">
                <a14:useLocalDpi xmlns:a14="http://schemas.microsoft.com/office/drawing/2010/main" val="0"/>
              </a:ext>
            </a:extLst>
          </a:blip>
          <a:srcRect/>
          <a:stretch>
            <a:fillRect/>
          </a:stretch>
        </p:blipFill>
        <p:spPr bwMode="auto">
          <a:xfrm>
            <a:off x="4283968" y="3044988"/>
            <a:ext cx="347662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48784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descr="data:image/jpeg;base64,/9j/4AAQSkZJRgABAQAAAQABAAD/2wCEAAkGBw8PDw8NDRAQDw8NDQ4NDQ4ODA8PDg4NFREWFhQRFhYYHCgiGRolHBcUITMhJSkrLi4wFx8zODMsNygtLisBCgoKDQ0OGBAQGCwkHiQsLDAsKywsLDcrLC0sLCwsLCwtLC8sLCwsLDAsLC8sLCwsLCwsLCwsLCwsLCwsLCwsLP/AABEIAMoA+QMBEQACEQEDEQH/xAAcAAEBAQADAQEBAAAAAAAAAAAAAgEFBgcEAwj/xABCEAACAgIAAwUGAgYIBAcAAAABAgADBBEFEiEGEzFBUQcUImFxgTKRI1JiobHRFUJDU4KyweEzcpOiJDREVMLS8f/EABoBAQEAAwEBAAAAAAAAAAAAAAABAgQFAwb/xAA0EQEAAgECBAMHAgYCAwAAAAAAAQIDBBESITFBBRNRYXGBobHR8JHhFBUiIzLBsvFCQ1L/2gAMAwEAAhEDEQA/APX5m12QjYUhCAhSAgICAgICAgICAgICAgICAgICAgIQgIVkIQN3AyFbCEKQNgNQGoDUKagNQGoDUBqA1AagNQGoDUBqA1AagNQGoDUBqEICBkBAQMhCBsKQEDYGwrQIG6gNQGoDUBqA1AagNQIqsVxtGDDZXasGGwdEbEsxMdYStotziV6kU1AagNQGoDUBqA1AQM1AyAgZCMgICEZA2FIGiBsK0QN1A2RSAgICAgcHx7tPj4m033t390hHwn9s/wBX+Pym3p9Hkzc+kev2aOq1+LBy629Pv6OgcX7SZOVsO/JWf7Kvapr5+bfednDpMWLpHP1l8/qNdmzcpnaPSPzm9H7L4/d4WMnhuoWH6v8AGf8ANOHqrcWa0+36cn0mipwaekez683KTXbRAQEBAQEBAQEIzUoyBkDIRkAYRkDYUgVCtEDRIqoGwpqA1AagNQOgdsO23KWxsFuo2tuQp8D5rWf/AJfl6zraPQb/ANeSPdH3+zj63XzG9MU++ft93QTcT1J2Sdkk9SZ19nDmu/OV44NjpWvjY61r9WOh/GS0xWJmey0xTa0Vju95RAoCjwUBR9ANCfJzO87vsojaNm6hTUBqA1AagNQGoDUBqBkIzUDIRkoyBMIGBkI2FaIFCFaJBQhWiFbA2AgIHQPaR2qNIOBjtqx13kuD1rQjpWPmR1PyI9enU8P0sW/uW6dvu5uv1M1jy69e7zHvZ2nF4X28J4ffl2inGQ2Oep8lRf1mPgBPPLlpirxWl6YtPfJbasPQ+D9mMXBK2Xt71lIQwCkrRU46jXqQfM/kJxNR4hfJvWvKPm7On8Ppj2tbnPyd6qcMoYeDAEfQzQb64CAgICAgICA1AkiBkIzUDJUSYGGEZAyEbCtEChCqEiqEKoQN1IrdQGoHH8e4muHi3ZT9RTWWCnpzOeiL92IH3nrhxzkvFI7sMl4pWbS/njKzXtse21iz2uzux82J2TPqa1isRWOkPn7b2mZl9nAOF252QmLR+J+rMfw11j8Tt8h+8kDznnmzVxUm9mWLBOS3DD1yuqnAq9ywxrX/AB7v7Syzz2fX+HgJ83mzXy24rO5ixVx14auT4bwbYD3+fUV+HT9r+U8Xq5S2+qkAMVQAdFHjr5AQOLzuMb0KCR6lkXqPlKPkXi14/r7+qL/KB9NXHWH40U/NSV/nA5DH4rS/Tm5D6P0/f4SD7dQN1AagNQM1AwiVGGBJhGGBJlRJhGQMhGwqhCqEgoQqgIVQEKqRSAgec+2rPKY2NjA67+9rG+aVKOh+7qftOp4XTe9rekfVpa221Ij1eP8ANO25mz1/2e4IweGNnMNX5x/Rk+K1AkVgf9z/AD2PScDxHNx5OCOkfV1dJj4Kb95Xzk+pJ+5Jmg2XZsniFlFSUlua/lHO3j3YPgPmdeciuFa0kkkkk9SSdkyonngOeB9fDcY3WBB+EdXPosDmeIHFoGjWrMR0Tz16knwEivz4dkVPoUu1D/3THnrb6A/6aMDmoUgICBhEqJIkRJlEmEYZUSYEwjIRsKoQqxIqhCqECxIybAQEDyL26E99g+nc5GvrzJv/AEnZ8K/xv8Gjrezy8t0nWaMQ957SAUpiYi9FoxkAHloAIP8AKfznyd7Ta02nu7W20RDOA4FguW26t1rrRruZkIU6Gx1Pz0ftMFh8l+QXZnbxdix+8qI54DngVUC7BF1tjobIA+5gdmturwaQqEPa/n+s36x/ZHkP95FdZtvZmLMSWY7JPiTKieeBznCu0BXVeQdr4CzxZf8Am9R8/H6yLu7MjhgGUhgfAgggwrYCBhgSYRJlRJhEkSokwJhGQjYVYhVCRViFWBIqhCq1CmoDUDy/27YROPh5I/srrKW+QsUMD+df751PC77WtX1j6f8AbU1dd6xLxsvrr6dZ2mhEPdO21w7+th4PiVsp+RZ58lPV15dy4s+sW5h4GhtfQr/vIyef88rE54DngOeA54H742PbbvukZ+Xx5VJ1A/FmIJBBBB0QehB9IH18NwLchuWsfCD8Tn8C/f1+Uiu88OwVorFabOurE+LMfEwy2fTqA1AkwMMMUmEQZRJhEGVEwjIGiBYhViRViFWJGShCrgICBwvbLgvv+Bk4g1z2V81JPQC9DzV/bmAB+RM9tPl8rJF/zZjevFWYfzA4IJVgVYEqysNFWHQgjyM+o3crbZ7Dk3NlcL4TmVguxp9ytCgsxur+HwHqUsP3E+Z1VODNaPb9XTpO9Il3/Brtt4ctdqMlzYprKuNNzhSqkj56B+813p2dA55WBzwM54HL5FWFj10e+Pett9Zt5agpCoT8OwR06fwM2MOlyZomatbUazDgmIvPOXytxbhSeC5lvyPdqP4gzYjw3NPWYalvGNNHSJn897vHZ1qzi12VVGpbQbBXz87aJ0CSfEkAGaWbH5d5rvvs6WDJ5mOL7bbvjzseprGt9yssdtbLc3KSBrfKCQZ5vT4OX4fcj1qawFA+EoBrkbzXXlCvpgICBJgSYRJhEGVEmEQZUQYRkChAsSKsQyWIVYkVYhWyK2FICB4T7Z+yhxsj+kqF/wDD5b/pwo6VZR8Sfk/j/wA3N6idzw/UcdfLt1jp7v2aWoxc+KHMewXjYK5PDXPVSMugE+KnSWgfIHuz/jM8fE8X+OSPdP8Apnprctnr05LadO7T9mXLNkYo5ubbWUjx35snr9Py9JWE1dLNuuh6EdCD4gysXJcAxhdbuwhaKFN+S5/CtS9SCfnr8t+kREzO0G8Rzno6p2i7QHLybcg9FZuWpT/VqHRR+XU/MmfUafDGLHFPzd8vqrTnyzf9Pc+3spwG/iFihVZccH9LeRpQvmFJ8W+X5zz1Oqphr7e0MtN4fbNbptHeXt1NSoq1oAqoqoijwVQNAflPmptMzMy+prWKxER0hcjJwecXpyqzSNnIB5696DEeJ+XTrv6ysZ6uckZEBCJMqJMCTDFBlRBhEmEQZUTAoQLEKsSMn6LIqxCrEMmyKQEBA+XifD6sqmzGyED1XIUsU+YPmD5EdCD5ECZUvalotXrCTETG0v584hw7J7NcVovPNZSthem0D/zOKfhsrPl3gUka9eU+Gp363pq8Mx3+k/ZqcPl337P6IxMlLq0uqYPXai2Vup2GRhtWH1Bnz9qzWZiW4/WQdK7d8ENj0WY1e7rrDU4XoH+EsGbyGgp6/wC0rC0Ok9uOKrhUDg+O4a1ytvErkPTm8VxwfQdCft6kTr+Hab/22+H3aGsy7R5cfF17sPxf3fiGMzANXZauParAEd3YQu+voeVv8M6Grx8eK0d+v6NTS/0ZIf0WBroJ8u7rYCBxXFzyXYl2ugtapvl3i6BhJcrCkBAwwiTKiTCIMIgyogysUGETAoQLEirEMliFWJFWIVUjIgICAgcZ2i4Fj8Qx3xMtOet+oI6PXYPCxD5MP5g7BInpiy2xW4qsbVi0bS672Bxsnhxfg2Ye8Svnt4blAEJdjE7ao/quhO+X0PTYWbGptXL/AHa/GPaleXJ3K+5K1ayxlREBZ3dgqqo8SSegE1IiZnaGW7zDtx7VKUVsfhTC20gq2Xr9FUPPu9/jb5/h+vhOppfDrTPFl5R6NXNqYjlXq8ce8sSzEszEszMSWZidkknxM7UcnOmJnnLmuxnDLM3PxqKgT+lS21h4V0IwLufTp0HzIHnPDU5Yx4rWn8l6Ycc2vD+jOJ49xHPjWclg/qt1rsHoQfA/Mf8A58u68+xwmbx7Mxiq5FVO2/Dyv1b56BJlTeYfZj8Q4hYNriogPgbbCP8At8YN5UvDsq6xHy7axXW62CqkHRYeGyf94Np7uckZEBAkyokwiTCIMrFBhEmVEGETA0QLEKsSKsQqxIyUIVcBAQEBAQMKg62AdHY2PA+sDwn23cfvszv6P2y4+NXU/d9Qttrrzd4fUAEAehDTueHYqxj8zvLV1Fp32dP7J9n7+J5PumMUVhW1zvYxCJUpUEnQJPVlGvnNvPnrhpxWeFMU3nZ6Zwv2KqCDmZrMOnwY1Ir+3O5b/KJzr+KT/wCFf1bEaavd6P2f7PYnD6zVh0rUG0Xbq1lhHmznqfP5DfTU52XNfLO953bFaxWNoXxzi9eJUbbOrHpWm9F39Pp6meSzOzi+znDbLHOfmD9K/WpGGu7XyOvL5Dy+phI9XZYUgICAgSYEmESYRBlRJhEGVEGEZA2BYhViRVCFWJFUIVW4U3AbgNwG4DcBuB07t/2Ao4sFtD+75Va8iXhOdXr3vksXY2Op0QdjZ8fCbem1dsPLrHowvSLOh8C9l3G8LJW/Fy8Shl2vfLZa5NZ8Qa2r03l0PTp49AZu5NdgyU2tWZ9n5Lzrims8pevcFw76a+XKyny7mPM9rVVUoP2URANL9ST18fDXKyWraf6a7Q94fczEAkDZA6Detn0mA4nH4KGu97yyLrx/w1/sMdfJUB8T+0fE9dCEcvuFNwG4DcBuA3AwmBJhEmGKDKJMIgyokwjIRsKsQqhIqhCrEgoQyVAQr8nyEU6Z0U+jOoP75lFLT0hjNojrLBl1f3lf/UX+cvl39J/Q46+o2VWCQbEBB0QbFBB9PGTgtPaTir6tTJrJ0roSfAB1JP2iaWjnMSRas922Xop0zqp9GdQf3xFbT0gm0R1krvRuiOrHx0rAnX2ia2jrBFonpLGyawdGxAR4guoI/fEUtPSJOKvqqu1W6qysB0JVgev2kmsx1hYmJ6LkUgfm16A8pdQx1pSwBO/DpMoraY3iGPFEctyy9F6M6qT4BmAJ/OIrM9IJtEdZbZaq9XZV34czAfxkiJnpCzMR1SuTWToWISfAB1JP75ZpaOsSnFX1T73V/eV/9RP5y+Xf/wCZ/Q46+sP1VwRsEEHwIIIMxmNuUru0yCTCIMqMMIgwiTKJhGQjYVQhVCQUIVQhVgyK2FbA8dF1fFOMZKPaKqQ136Usg/R1arXXN06nR+5n0lcltLpa8Mbzy5e/m419PGfPabTy+3J2anshhUA5vvTWph/+IcDuSpFY5+UlfDwmnbxLPk/t8O3Fy79+T3r4fhpPHvPLn27OqdkMKvib5NuVkCjlZW5uasGy2wszfi8hr94m/qtVbTxWuOu/2hrYdHXLM2vO37uxcQ4PRwnGt4nRkNc6VmrHJFRQW2Hu+cFR1IBY/YzTrq8mqvGG9do6z16Rz2bH8HTBE5KTz7dO/JxnY3gFXE6WvtyiLja6mtWre3lAHxPzbOydz31evvp7RSleW3w+Dxw6CmWOK0830dq8ZOCYxFF1jW57rUWblVkorBZ+Xl9SyAzz0+edZkiclY2rz+M9HpfTRp6TFJne30fXwXsEl+NRfbfaj3UpayLXXpeccwHUb3oiY5vFr0yWrWsTET7Up4ZjmsTMzv8AB3Hs9wVMGk01sz81jWM7gBixAHl8gJzNTqbai/FaO2zf0+CuGvDV82f2vwKLjjXXhbFIV/hYrWT5MwGh/p5zLHoc+SnHWvL6pfU4qW4Znn7nOA78Ou/DXnNRsPLMDM9/7QuB8VePdY30THHICPkXCn/FO/afI0G3eY/5c/o5XleZquOe3+v3fnx7iS5PHe6YjusVlFh8QKqEN1u/TqHEun3xaLl1n6zygzYoy6mJnpG3y5vk7NEcayr3y8num5Q6LzJztzMdIgb+qoHl6ieufNOjxVrirv8AnWfbLzpp41F5tkl2Hi3ZunhWPfxAXWO9VLpUHVABbaO6Vug8i+5qY9fk1V64prG0zG/ujn/p7fwWPDE3rM77Tt8eTrvBeCpdwzI4pdY9a0993SqqEWBFGtk+r7X7Tdza61c9cVY3323+P7NfHoKTjm9nY/ZBY705dpP6M3V1qvkLFQs5/J0/KaHi9om1I77T+fKW14fi4It6O/kzjugkwiTKMMIkwiTKJhGQjYVogUIVQkVQhVCBW5FcX2o4p7ng5eX50Y9jp87daQfdionrgx+ZkrX1lJnaHinYHsticQputzMz3bu7RVWotoVn0gZmIfy+ID7Gd7V6vJitEUrv+rUx4a2jeXau09GLwjgWRj4V/f8AvuWlTW89btzMAXU8nQDu6yPvNPBfJqNTW9422j8+cvW1YpjmIcN2T7D4GXh05WXn9xbdzsaluxhyIHIXYbrsgA/ee+o12XHkmtK7xHvYVwVmN5eitwfhn9HU8MuurbGVF7tzlV1u7K5JsDKQN83NvXTxE5nnZvOnLEc/c9+CvDw9nlPtD7PYHDhRZhZhva2xwa2tpsatFG+cMmtdSB1Hn49J2NHqcubeL12/VrZMNY/xfl2hyLMi/hHDciw7qxMOq97X01b5BFj8zN+rW1Y6/qxh2pXJkrHWZ2+HT57revFNay93q4pi/CiZGOfBERcisk+QUAGfPzS/WYlt7w+3cwHkPaX2XZ1+fddjX0DGybnuZrWcW087czjlC/Fok66jfTevGdnD4lSmOK2id4hrW08TO70nieUvD+H22gkrg4bFObqzGuvSA/MkD85zKVnLliPWfq2OkPLvY3lUUJn8Qyrq1KItaiy1RYwUGywgE7O/g+4M6viXFeaY6x+dIa+CsRvZ+PsmWvJyeIZ2cUWt6moc2uEre3KZmsUMSOvKrfZpl4haaUpjp+bdDFXnNpX247H8JxcS7LxMwl6+QJje8UXq5Z1XlGvi8yd7OtGNLrM97xS9fjzj9kvhpEbw6zl8Vtr4JRS9jFcviF99aliwXHorWvQ34A2Meg/UmzWtZ1M2iOkRHxnn9GM1ny4h23B9mPEnorrfPWqmxFdsfmyHRC3xkd3sKSCfzmpbxLDFpmKbz68vqyjBO20zyen9m+C1cPxq8Skkqm2Z2/FZYx2zn+XkABOVnzWzXm9mxWsVjaHIkzyVhgSYRhgSZUSYRkDIRsK0QKEKoSK2BoMKrcD4uM8MqzMe3EyAWqvTkcA6YdQQwPkQQCPpM8d7Y7RavWCY3eeN7EsA/wDqsv79wT/km/8AzTL6R8/ux4IcynsxwBw/+jGe8p70cwXhkW4X8vJv8PKRy9NEfv6zx/jsvm+Zy6bLwxts4U+xLA/91l/lR/8ASe380y+kfP7pwQ+7ivslwsj3cNkZCLi4tWJWqCnXIhZix2v4izMT9ZhTxDJTfaI5zus1iU8K9jvDKLVtsfIyQhDCq1qxSxHhzBVBYfLej57lv4lmtG0bQnBD7u1fsyweI5DZj2X022Kot7lqyjlVChuVlOjoAdPSYYddkxV4Y2mCaxPN8nAfZJg4eVRmLfkWtj2C1EsFPIXA+EnSg9Do/aZZfEcuSk1mI5kViHoW5oMjcD5eK8PqyqLcW8Fqr62rsAOjynzB8j5/aZUvNLRavWB50fYngb371ma9N4+/z5J0P5pl9I+f3YcEOX4n7McG7EowK3ux6Me1727soz33soXvLGZTsgAga0OvyE8qa7LW83naZn5e5lwxts4mj2KcOVgWyMtwCCVDUpzD0JCb19J6z4pmntHz+6cEOY417M8HKtxXL21U4dNVFWLXydz3SOWIPMCTzbOzvrPHHrslItHee/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http://www.eesc.usp.br/portaleesc/images/novo_logo_eesc/logo_eesc_padra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634" y="5537827"/>
            <a:ext cx="1039662" cy="109623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www.imagens.usp.br/wp-content/uploads/US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5" y="5861812"/>
            <a:ext cx="1332187" cy="749355"/>
          </a:xfrm>
          <a:prstGeom prst="rect">
            <a:avLst/>
          </a:prstGeom>
          <a:noFill/>
          <a:extLst>
            <a:ext uri="{909E8E84-426E-40DD-AFC4-6F175D3DCCD1}">
              <a14:hiddenFill xmlns:a14="http://schemas.microsoft.com/office/drawing/2010/main">
                <a:solidFill>
                  <a:srgbClr val="FFFFFF"/>
                </a:solidFill>
              </a14:hiddenFill>
            </a:ext>
          </a:extLst>
        </p:spPr>
      </p:pic>
      <p:sp>
        <p:nvSpPr>
          <p:cNvPr id="5" name="4 Subtítulo"/>
          <p:cNvSpPr>
            <a:spLocks noGrp="1"/>
          </p:cNvSpPr>
          <p:nvPr>
            <p:ph type="subTitle" idx="1"/>
          </p:nvPr>
        </p:nvSpPr>
        <p:spPr/>
        <p:txBody>
          <a:bodyPr/>
          <a:lstStyle/>
          <a:p>
            <a:endParaRPr lang="es-ES" dirty="0"/>
          </a:p>
        </p:txBody>
      </p:sp>
      <p:sp>
        <p:nvSpPr>
          <p:cNvPr id="6" name="5 Título"/>
          <p:cNvSpPr>
            <a:spLocks noGrp="1"/>
          </p:cNvSpPr>
          <p:nvPr>
            <p:ph type="ctrTitle"/>
          </p:nvPr>
        </p:nvSpPr>
        <p:spPr/>
        <p:txBody>
          <a:bodyPr/>
          <a:lstStyle/>
          <a:p>
            <a:endParaRPr lang="es-E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368" y="332657"/>
            <a:ext cx="3844584" cy="2978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70000"/>
                    </a14:imgEffect>
                  </a14:imgLayer>
                </a14:imgProps>
              </a:ext>
              <a:ext uri="{28A0092B-C50C-407E-A947-70E740481C1C}">
                <a14:useLocalDpi xmlns:a14="http://schemas.microsoft.com/office/drawing/2010/main" val="0"/>
              </a:ext>
            </a:extLst>
          </a:blip>
          <a:srcRect/>
          <a:stretch>
            <a:fillRect/>
          </a:stretch>
        </p:blipFill>
        <p:spPr bwMode="auto">
          <a:xfrm>
            <a:off x="3995936" y="3212976"/>
            <a:ext cx="4857750" cy="2648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43227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descr="data:image/jpeg;base64,/9j/4AAQSkZJRgABAQAAAQABAAD/2wCEAAkGBw8PDw8NDRAQDw8NDQ4NDQ4ODA8PDg4NFREWFhQRFhYYHCgiGRolHBcUITMhJSkrLi4wFx8zODMsNygtLisBCgoKDQ0OGBAQGCwkHiQsLDAsKywsLDcrLC0sLCwsLCwtLC8sLCwsLDAsLC8sLCwsLCwsLCwsLCwsLCwsLCwsLP/AABEIAMoA+QMBEQACEQEDEQH/xAAcAAEBAQADAQEBAAAAAAAAAAAAAgEFBgcEAwj/xABCEAACAgIAAwUGAgYIBAcAAAABAgADBBEFEiEGEzFBUQcUImFxgTKRI1JiobHRFUJDU4KyweEzcpOiJDREVMLS8f/EABoBAQEAAwEBAAAAAAAAAAAAAAABAgQFAwb/xAA0EQEAAgECBAMHAgYCAwAAAAAAAQIDBBESITFBBRNRYXGBobHR8JHhFBUiIzLBsvFCQ1L/2gAMAwEAAhEDEQA/APX5m12QjYUhCAhSAgICAgICAgICAgICAgICAgICAgIQgIVkIQN3AyFbCEKQNgNQGoDUKagNQGoDUBqA1AagNQGoDUBqA1AagNQGoDUBqEICBkBAQMhCBsKQEDYGwrQIG6gNQGoDUBqA1AagNQIqsVxtGDDZXasGGwdEbEsxMdYStotziV6kU1AagNQGoDUBqA1AQM1AyAgZCMgICEZA2FIGiBsK0QN1A2RSAgICAgcHx7tPj4m033t390hHwn9s/wBX+Pym3p9Hkzc+kev2aOq1+LBy629Pv6OgcX7SZOVsO/JWf7Kvapr5+bfednDpMWLpHP1l8/qNdmzcpnaPSPzm9H7L4/d4WMnhuoWH6v8AGf8ANOHqrcWa0+36cn0mipwaekez683KTXbRAQEBAQEBAQEIzUoyBkDIRkAYRkDYUgVCtEDRIqoGwpqA1AagNQOgdsO23KWxsFuo2tuQp8D5rWf/AJfl6zraPQb/ANeSPdH3+zj63XzG9MU++ft93QTcT1J2Sdkk9SZ19nDmu/OV44NjpWvjY61r9WOh/GS0xWJmey0xTa0Vju95RAoCjwUBR9ANCfJzO87vsojaNm6hTUBqA1AagNQGoDUBqBkIzUDIRkoyBMIGBkI2FaIFCFaJBQhWiFbA2AgIHQPaR2qNIOBjtqx13kuD1rQjpWPmR1PyI9enU8P0sW/uW6dvu5uv1M1jy69e7zHvZ2nF4X28J4ffl2inGQ2Oep8lRf1mPgBPPLlpirxWl6YtPfJbasPQ+D9mMXBK2Xt71lIQwCkrRU46jXqQfM/kJxNR4hfJvWvKPm7On8Ppj2tbnPyd6qcMoYeDAEfQzQb64CAgICAgICA1AkiBkIzUDJUSYGGEZAyEbCtEChCqEiqEKoQN1IrdQGoHH8e4muHi3ZT9RTWWCnpzOeiL92IH3nrhxzkvFI7sMl4pWbS/njKzXtse21iz2uzux82J2TPqa1isRWOkPn7b2mZl9nAOF252QmLR+J+rMfw11j8Tt8h+8kDznnmzVxUm9mWLBOS3DD1yuqnAq9ywxrX/AB7v7Syzz2fX+HgJ83mzXy24rO5ixVx14auT4bwbYD3+fUV+HT9r+U8Xq5S2+qkAMVQAdFHjr5AQOLzuMb0KCR6lkXqPlKPkXi14/r7+qL/KB9NXHWH40U/NSV/nA5DH4rS/Tm5D6P0/f4SD7dQN1AagNQM1AwiVGGBJhGGBJlRJhGQMhGwqhCqEgoQqgIVQEKqRSAgec+2rPKY2NjA67+9rG+aVKOh+7qftOp4XTe9rekfVpa221Ij1eP8ANO25mz1/2e4IweGNnMNX5x/Rk+K1AkVgf9z/AD2PScDxHNx5OCOkfV1dJj4Kb95Xzk+pJ+5Jmg2XZsniFlFSUlua/lHO3j3YPgPmdeciuFa0kkkkk9SSdkyonngOeB9fDcY3WBB+EdXPosDmeIHFoGjWrMR0Tz16knwEivz4dkVPoUu1D/3THnrb6A/6aMDmoUgICBhEqJIkRJlEmEYZUSYEwjIRsKoQqxIqhCqECxIybAQEDyL26E99g+nc5GvrzJv/AEnZ8K/xv8Gjrezy8t0nWaMQ957SAUpiYi9FoxkAHloAIP8AKfznyd7Ta02nu7W20RDOA4FguW26t1rrRruZkIU6Gx1Pz0ftMFh8l+QXZnbxdix+8qI54DngVUC7BF1tjobIA+5gdmturwaQqEPa/n+s36x/ZHkP95FdZtvZmLMSWY7JPiTKieeBznCu0BXVeQdr4CzxZf8Am9R8/H6yLu7MjhgGUhgfAgggwrYCBhgSYRJlRJhEkSokwJhGQjYVYhVCRViFWBIqhCq1CmoDUDy/27YROPh5I/srrKW+QsUMD+df751PC77WtX1j6f8AbU1dd6xLxsvrr6dZ2mhEPdO21w7+th4PiVsp+RZ58lPV15dy4s+sW5h4GhtfQr/vIyef88rE54DngOeA54H742PbbvukZ+Xx5VJ1A/FmIJBBBB0QehB9IH18NwLchuWsfCD8Tn8C/f1+Uiu88OwVorFabOurE+LMfEwy2fTqA1AkwMMMUmEQZRJhEGVEwjIGiBYhViRViFWJGShCrgICBwvbLgvv+Bk4g1z2V81JPQC9DzV/bmAB+RM9tPl8rJF/zZjevFWYfzA4IJVgVYEqysNFWHQgjyM+o3crbZ7Dk3NlcL4TmVguxp9ytCgsxur+HwHqUsP3E+Z1VODNaPb9XTpO9Il3/Brtt4ctdqMlzYprKuNNzhSqkj56B+813p2dA55WBzwM54HL5FWFj10e+Pett9Zt5agpCoT8OwR06fwM2MOlyZomatbUazDgmIvPOXytxbhSeC5lvyPdqP4gzYjw3NPWYalvGNNHSJn897vHZ1qzi12VVGpbQbBXz87aJ0CSfEkAGaWbH5d5rvvs6WDJ5mOL7bbvjzseprGt9yssdtbLc3KSBrfKCQZ5vT4OX4fcj1qawFA+EoBrkbzXXlCvpgICBJgSYRJhEGVEmEQZUQYRkChAsSKsQyWIVYkVYhWyK2FICB4T7Z+yhxsj+kqF/wDD5b/pwo6VZR8Sfk/j/wA3N6idzw/UcdfLt1jp7v2aWoxc+KHMewXjYK5PDXPVSMugE+KnSWgfIHuz/jM8fE8X+OSPdP8Apnprctnr05LadO7T9mXLNkYo5ubbWUjx35snr9Py9JWE1dLNuuh6EdCD4gysXJcAxhdbuwhaKFN+S5/CtS9SCfnr8t+kREzO0G8Rzno6p2i7QHLybcg9FZuWpT/VqHRR+XU/MmfUafDGLHFPzd8vqrTnyzf9Pc+3spwG/iFihVZccH9LeRpQvmFJ8W+X5zz1Oqphr7e0MtN4fbNbptHeXt1NSoq1oAqoqoijwVQNAflPmptMzMy+prWKxER0hcjJwecXpyqzSNnIB5696DEeJ+XTrv6ysZ6uckZEBCJMqJMCTDFBlRBhEmEQZUTAoQLEKsSMn6LIqxCrEMmyKQEBA+XifD6sqmzGyED1XIUsU+YPmD5EdCD5ECZUvalotXrCTETG0v584hw7J7NcVovPNZSthem0D/zOKfhsrPl3gUka9eU+Gp363pq8Mx3+k/ZqcPl337P6IxMlLq0uqYPXai2Vup2GRhtWH1Bnz9qzWZiW4/WQdK7d8ENj0WY1e7rrDU4XoH+EsGbyGgp6/wC0rC0Ok9uOKrhUDg+O4a1ytvErkPTm8VxwfQdCft6kTr+Hab/22+H3aGsy7R5cfF17sPxf3fiGMzANXZauParAEd3YQu+voeVv8M6Grx8eK0d+v6NTS/0ZIf0WBroJ8u7rYCBxXFzyXYl2ugtapvl3i6BhJcrCkBAwwiTKiTCIMIgyogysUGETAoQLEirEMliFWJFWIVUjIgICAgcZ2i4Fj8Qx3xMtOet+oI6PXYPCxD5MP5g7BInpiy2xW4qsbVi0bS672Bxsnhxfg2Ye8Svnt4blAEJdjE7ao/quhO+X0PTYWbGptXL/AHa/GPaleXJ3K+5K1ayxlREBZ3dgqqo8SSegE1IiZnaGW7zDtx7VKUVsfhTC20gq2Xr9FUPPu9/jb5/h+vhOppfDrTPFl5R6NXNqYjlXq8ce8sSzEszEszMSWZidkknxM7UcnOmJnnLmuxnDLM3PxqKgT+lS21h4V0IwLufTp0HzIHnPDU5Yx4rWn8l6Ycc2vD+jOJ49xHPjWclg/qt1rsHoQfA/Mf8A58u68+xwmbx7Mxiq5FVO2/Dyv1b56BJlTeYfZj8Q4hYNriogPgbbCP8At8YN5UvDsq6xHy7axXW62CqkHRYeGyf94Np7uckZEBAkyokwiTCIMrFBhEmVEGETA0QLEKsSKsQqxIyUIVcBAQEBAQMKg62AdHY2PA+sDwn23cfvszv6P2y4+NXU/d9Qttrrzd4fUAEAehDTueHYqxj8zvLV1Fp32dP7J9n7+J5PumMUVhW1zvYxCJUpUEnQJPVlGvnNvPnrhpxWeFMU3nZ6Zwv2KqCDmZrMOnwY1Ir+3O5b/KJzr+KT/wCFf1bEaavd6P2f7PYnD6zVh0rUG0Xbq1lhHmznqfP5DfTU52XNfLO953bFaxWNoXxzi9eJUbbOrHpWm9F39Pp6meSzOzi+znDbLHOfmD9K/WpGGu7XyOvL5Dy+phI9XZYUgICAgSYEmESYRBlRJhEGVEGEZA2BYhViRVCFWJFUIVW4U3AbgNwG4DcBuB07t/2Ao4sFtD+75Va8iXhOdXr3vksXY2Op0QdjZ8fCbem1dsPLrHowvSLOh8C9l3G8LJW/Fy8Shl2vfLZa5NZ8Qa2r03l0PTp49AZu5NdgyU2tWZ9n5Lzrims8pevcFw76a+XKyny7mPM9rVVUoP2URANL9ST18fDXKyWraf6a7Q94fczEAkDZA6Detn0mA4nH4KGu97yyLrx/w1/sMdfJUB8T+0fE9dCEcvuFNwG4DcBuA3AwmBJhEmGKDKJMIgyokwjIRsKsQqhIqhCrEgoQyVAQr8nyEU6Z0U+jOoP75lFLT0hjNojrLBl1f3lf/UX+cvl39J/Q46+o2VWCQbEBB0QbFBB9PGTgtPaTir6tTJrJ0roSfAB1JP2iaWjnMSRas922Xop0zqp9GdQf3xFbT0gm0R1krvRuiOrHx0rAnX2ia2jrBFonpLGyawdGxAR4guoI/fEUtPSJOKvqqu1W6qysB0JVgev2kmsx1hYmJ6LkUgfm16A8pdQx1pSwBO/DpMoraY3iGPFEctyy9F6M6qT4BmAJ/OIrM9IJtEdZbZaq9XZV34czAfxkiJnpCzMR1SuTWToWISfAB1JP75ZpaOsSnFX1T73V/eV/9RP5y+Xf/wCZ/Q46+sP1VwRsEEHwIIIMxmNuUru0yCTCIMqMMIgwiTKJhGQjYVQhVCQUIVQhVgyK2FbA8dF1fFOMZKPaKqQ136Usg/R1arXXN06nR+5n0lcltLpa8Mbzy5e/m419PGfPabTy+3J2anshhUA5vvTWph/+IcDuSpFY5+UlfDwmnbxLPk/t8O3Fy79+T3r4fhpPHvPLn27OqdkMKvib5NuVkCjlZW5uasGy2wszfi8hr94m/qtVbTxWuOu/2hrYdHXLM2vO37uxcQ4PRwnGt4nRkNc6VmrHJFRQW2Hu+cFR1IBY/YzTrq8mqvGG9do6z16Rz2bH8HTBE5KTz7dO/JxnY3gFXE6WvtyiLja6mtWre3lAHxPzbOydz31evvp7RSleW3w+Dxw6CmWOK0830dq8ZOCYxFF1jW57rUWblVkorBZ+Xl9SyAzz0+edZkiclY2rz+M9HpfTRp6TFJne30fXwXsEl+NRfbfaj3UpayLXXpeccwHUb3oiY5vFr0yWrWsTET7Up4ZjmsTMzv8AB3Hs9wVMGk01sz81jWM7gBixAHl8gJzNTqbai/FaO2zf0+CuGvDV82f2vwKLjjXXhbFIV/hYrWT5MwGh/p5zLHoc+SnHWvL6pfU4qW4Znn7nOA78Ou/DXnNRsPLMDM9/7QuB8VePdY30THHICPkXCn/FO/afI0G3eY/5c/o5XleZquOe3+v3fnx7iS5PHe6YjusVlFh8QKqEN1u/TqHEun3xaLl1n6zygzYoy6mJnpG3y5vk7NEcayr3y8num5Q6LzJztzMdIgb+qoHl6ieufNOjxVrirv8AnWfbLzpp41F5tkl2Hi3ZunhWPfxAXWO9VLpUHVABbaO6Vug8i+5qY9fk1V64prG0zG/ujn/p7fwWPDE3rM77Tt8eTrvBeCpdwzI4pdY9a0993SqqEWBFGtk+r7X7Tdza61c9cVY3323+P7NfHoKTjm9nY/ZBY705dpP6M3V1qvkLFQs5/J0/KaHi9om1I77T+fKW14fi4It6O/kzjugkwiTKMMIkwiTKJhGQjYVogUIVQkVQhVCBW5FcX2o4p7ng5eX50Y9jp87daQfdionrgx+ZkrX1lJnaHinYHsticQputzMz3bu7RVWotoVn0gZmIfy+ID7Gd7V6vJitEUrv+rUx4a2jeXau09GLwjgWRj4V/f8AvuWlTW89btzMAXU8nQDu6yPvNPBfJqNTW9422j8+cvW1YpjmIcN2T7D4GXh05WXn9xbdzsaluxhyIHIXYbrsgA/ee+o12XHkmtK7xHvYVwVmN5eitwfhn9HU8MuurbGVF7tzlV1u7K5JsDKQN83NvXTxE5nnZvOnLEc/c9+CvDw9nlPtD7PYHDhRZhZhva2xwa2tpsatFG+cMmtdSB1Hn49J2NHqcubeL12/VrZMNY/xfl2hyLMi/hHDciw7qxMOq97X01b5BFj8zN+rW1Y6/qxh2pXJkrHWZ2+HT57revFNay93q4pi/CiZGOfBERcisk+QUAGfPzS/WYlt7w+3cwHkPaX2XZ1+fddjX0DGybnuZrWcW087czjlC/Fok66jfTevGdnD4lSmOK2id4hrW08TO70nieUvD+H22gkrg4bFObqzGuvSA/MkD85zKVnLliPWfq2OkPLvY3lUUJn8Qyrq1KItaiy1RYwUGywgE7O/g+4M6viXFeaY6x+dIa+CsRvZ+PsmWvJyeIZ2cUWt6moc2uEre3KZmsUMSOvKrfZpl4haaUpjp+bdDFXnNpX247H8JxcS7LxMwl6+QJje8UXq5Z1XlGvi8yd7OtGNLrM97xS9fjzj9kvhpEbw6zl8Vtr4JRS9jFcviF99aliwXHorWvQ34A2Meg/UmzWtZ1M2iOkRHxnn9GM1ny4h23B9mPEnorrfPWqmxFdsfmyHRC3xkd3sKSCfzmpbxLDFpmKbz68vqyjBO20zyen9m+C1cPxq8Skkqm2Z2/FZYx2zn+XkABOVnzWzXm9mxWsVjaHIkzyVhgSYRhgSZUSYRkDIRsK0QKEKoSK2BoMKrcD4uM8MqzMe3EyAWqvTkcA6YdQQwPkQQCPpM8d7Y7RavWCY3eeN7EsA/wDqsv79wT/km/8AzTL6R8/ux4IcynsxwBw/+jGe8p70cwXhkW4X8vJv8PKRy9NEfv6zx/jsvm+Zy6bLwxts4U+xLA/91l/lR/8ASe380y+kfP7pwQ+7ivslwsj3cNkZCLi4tWJWqCnXIhZix2v4izMT9ZhTxDJTfaI5zus1iU8K9jvDKLVtsfIyQhDCq1qxSxHhzBVBYfLej57lv4lmtG0bQnBD7u1fsyweI5DZj2X022Kot7lqyjlVChuVlOjoAdPSYYddkxV4Y2mCaxPN8nAfZJg4eVRmLfkWtj2C1EsFPIXA+EnSg9Do/aZZfEcuSk1mI5kViHoW5oMjcD5eK8PqyqLcW8Fqr62rsAOjynzB8j5/aZUvNLRavWB50fYngb371ma9N4+/z5J0P5pl9I+f3YcEOX4n7McG7EowK3ux6Me1727soz33soXvLGZTsgAga0OvyE8qa7LW83naZn5e5lwxts4mj2KcOVgWyMtwCCVDUpzD0JCb19J6z4pmntHz+6cEOY417M8HKtxXL21U4dNVFWLXydz3SOWIPMCTzbOzvrPHHrslItHee/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http://www.eesc.usp.br/portaleesc/images/novo_logo_eesc/logo_eesc_padra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634" y="5537827"/>
            <a:ext cx="1039662" cy="109623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www.imagens.usp.br/wp-content/uploads/US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5" y="5861812"/>
            <a:ext cx="1332187" cy="74935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8 Título"/>
              <p:cNvSpPr txBox="1">
                <a:spLocks noGrp="1"/>
              </p:cNvSpPr>
              <p:nvPr>
                <p:ph type="ctrTitle"/>
              </p:nvPr>
            </p:nvSpPr>
            <p:spPr>
              <a:xfrm>
                <a:off x="640634" y="548680"/>
                <a:ext cx="7772400" cy="4335802"/>
              </a:xfrm>
              <a:prstGeom prst="rect">
                <a:avLst/>
              </a:prstGeom>
              <a:noFill/>
            </p:spPr>
            <p:txBody>
              <a:bodyPr wrap="square" rtlCol="0">
                <a:spAutoFit/>
              </a:bodyPr>
              <a:lstStyle/>
              <a:p>
                <a:pPr algn="l"/>
                <a:r>
                  <a:rPr lang="en-US" sz="1800" dirty="0" smtClean="0">
                    <a:solidFill>
                      <a:schemeClr val="bg2"/>
                    </a:solidFill>
                    <a:latin typeface="Arial" pitchFamily="34" charset="0"/>
                    <a:cs typeface="Arial" pitchFamily="34" charset="0"/>
                  </a:rPr>
                  <a:t/>
                </a:r>
                <a:br>
                  <a:rPr lang="en-US" sz="1800" dirty="0" smtClean="0">
                    <a:solidFill>
                      <a:schemeClr val="bg2"/>
                    </a:solidFill>
                    <a:latin typeface="Arial" pitchFamily="34" charset="0"/>
                    <a:cs typeface="Arial" pitchFamily="34" charset="0"/>
                  </a:rPr>
                </a:br>
                <a:r>
                  <a:rPr lang="en-US" sz="1800" dirty="0" smtClean="0">
                    <a:solidFill>
                      <a:schemeClr val="bg2"/>
                    </a:solidFill>
                    <a:latin typeface="Arial" pitchFamily="34" charset="0"/>
                    <a:cs typeface="Arial" pitchFamily="34" charset="0"/>
                  </a:rPr>
                  <a:t>Para </a:t>
                </a:r>
                <a:r>
                  <a:rPr lang="en-US" sz="1800" dirty="0" err="1" smtClean="0">
                    <a:solidFill>
                      <a:schemeClr val="bg2"/>
                    </a:solidFill>
                    <a:latin typeface="Arial" pitchFamily="34" charset="0"/>
                    <a:cs typeface="Arial" pitchFamily="34" charset="0"/>
                  </a:rPr>
                  <a:t>fratura</a:t>
                </a:r>
                <a:r>
                  <a:rPr lang="en-US" sz="1800" dirty="0" smtClean="0">
                    <a:solidFill>
                      <a:schemeClr val="bg2"/>
                    </a:solidFill>
                    <a:latin typeface="Arial" pitchFamily="34" charset="0"/>
                    <a:cs typeface="Arial" pitchFamily="34" charset="0"/>
                  </a:rPr>
                  <a:t> </a:t>
                </a:r>
                <a:r>
                  <a:rPr lang="en-US" sz="1800" dirty="0" err="1" smtClean="0">
                    <a:solidFill>
                      <a:schemeClr val="bg2"/>
                    </a:solidFill>
                    <a:latin typeface="Arial" pitchFamily="34" charset="0"/>
                    <a:cs typeface="Arial" pitchFamily="34" charset="0"/>
                  </a:rPr>
                  <a:t>fragil</a:t>
                </a:r>
                <a:r>
                  <a:rPr lang="en-US" sz="1800" dirty="0">
                    <a:solidFill>
                      <a:schemeClr val="bg2"/>
                    </a:solidFill>
                    <a:latin typeface="Arial" pitchFamily="34" charset="0"/>
                    <a:cs typeface="Arial" pitchFamily="34" charset="0"/>
                  </a:rPr>
                  <a:t/>
                </a:r>
                <a:br>
                  <a:rPr lang="en-US" sz="1800" dirty="0">
                    <a:solidFill>
                      <a:schemeClr val="bg2"/>
                    </a:solidFill>
                    <a:latin typeface="Arial" pitchFamily="34" charset="0"/>
                    <a:cs typeface="Arial" pitchFamily="34" charset="0"/>
                  </a:rPr>
                </a:br>
                <a:r>
                  <a:rPr lang="en-US" sz="1800" dirty="0" smtClean="0">
                    <a:solidFill>
                      <a:schemeClr val="bg2"/>
                    </a:solidFill>
                    <a:latin typeface="Arial" pitchFamily="34" charset="0"/>
                    <a:cs typeface="Arial" pitchFamily="34" charset="0"/>
                  </a:rPr>
                  <a:t/>
                </a:r>
                <a:br>
                  <a:rPr lang="en-US" sz="1800" dirty="0" smtClean="0">
                    <a:solidFill>
                      <a:schemeClr val="bg2"/>
                    </a:solidFill>
                    <a:latin typeface="Arial" pitchFamily="34" charset="0"/>
                    <a:cs typeface="Arial" pitchFamily="34" charset="0"/>
                  </a:rPr>
                </a:br>
                <a:r>
                  <a:rPr lang="en-US" sz="1800" dirty="0" smtClean="0">
                    <a:solidFill>
                      <a:schemeClr val="bg2"/>
                    </a:solidFill>
                    <a:latin typeface="Arial" pitchFamily="34" charset="0"/>
                    <a:cs typeface="Arial" pitchFamily="34" charset="0"/>
                  </a:rPr>
                  <a:t>K=F*</a:t>
                </a:r>
                <a:r>
                  <a:rPr lang="en-US" sz="1800" dirty="0" err="1" smtClean="0">
                    <a:solidFill>
                      <a:schemeClr val="bg2"/>
                    </a:solidFill>
                    <a:latin typeface="Arial" pitchFamily="34" charset="0"/>
                    <a:cs typeface="Arial" pitchFamily="34" charset="0"/>
                  </a:rPr>
                  <a:t>Sg</a:t>
                </a:r>
                <a:r>
                  <a:rPr lang="en-US" sz="1800" dirty="0">
                    <a:solidFill>
                      <a:schemeClr val="bg2"/>
                    </a:solidFill>
                    <a:latin typeface="Arial" pitchFamily="34" charset="0"/>
                    <a:cs typeface="Arial" pitchFamily="34" charset="0"/>
                  </a:rPr>
                  <a:t>*</a:t>
                </a:r>
                <a14:m>
                  <m:oMath xmlns:m="http://schemas.openxmlformats.org/officeDocument/2006/math">
                    <m:rad>
                      <m:radPr>
                        <m:degHide m:val="on"/>
                        <m:ctrlPr>
                          <a:rPr lang="es-ES" sz="1800" i="1">
                            <a:solidFill>
                              <a:schemeClr val="bg2"/>
                            </a:solidFill>
                            <a:latin typeface="Cambria Math"/>
                          </a:rPr>
                        </m:ctrlPr>
                      </m:radPr>
                      <m:deg/>
                      <m:e>
                        <m:r>
                          <a:rPr lang="pt-BR" sz="1800" i="1">
                            <a:solidFill>
                              <a:schemeClr val="bg2"/>
                            </a:solidFill>
                            <a:latin typeface="Cambria Math"/>
                          </a:rPr>
                          <m:t>𝜋</m:t>
                        </m:r>
                        <m:r>
                          <m:rPr>
                            <m:sty m:val="p"/>
                          </m:rPr>
                          <a:rPr lang="en-US" sz="1800">
                            <a:solidFill>
                              <a:schemeClr val="bg2"/>
                            </a:solidFill>
                            <a:latin typeface="Cambria Math"/>
                          </a:rPr>
                          <m:t>a</m:t>
                        </m:r>
                      </m:e>
                    </m:rad>
                    <m:r>
                      <a:rPr lang="es-ES" sz="1800" b="0" i="1" smtClean="0">
                        <a:solidFill>
                          <a:schemeClr val="bg2"/>
                        </a:solidFill>
                        <a:latin typeface="Cambria Math"/>
                      </a:rPr>
                      <m:t>   </m:t>
                    </m:r>
                  </m:oMath>
                </a14:m>
                <a:r>
                  <a:rPr lang="es-ES" sz="1800" dirty="0" smtClean="0">
                    <a:solidFill>
                      <a:schemeClr val="bg2"/>
                    </a:solidFill>
                    <a:latin typeface="Arial" pitchFamily="34" charset="0"/>
                    <a:cs typeface="Arial" pitchFamily="34" charset="0"/>
                  </a:rPr>
                  <a:t>     </a:t>
                </a:r>
                <a:r>
                  <a:rPr lang="en-US" sz="1800" dirty="0" smtClean="0">
                    <a:solidFill>
                      <a:schemeClr val="bg2"/>
                    </a:solidFill>
                    <a:latin typeface="Arial" pitchFamily="34" charset="0"/>
                    <a:cs typeface="Arial" pitchFamily="34" charset="0"/>
                  </a:rPr>
                  <a:t>Sg=KIC/F*</a:t>
                </a:r>
                <a14:m>
                  <m:oMath xmlns:m="http://schemas.openxmlformats.org/officeDocument/2006/math">
                    <m:rad>
                      <m:radPr>
                        <m:degHide m:val="on"/>
                        <m:ctrlPr>
                          <a:rPr lang="es-ES" sz="1800" i="1">
                            <a:solidFill>
                              <a:schemeClr val="bg2"/>
                            </a:solidFill>
                            <a:latin typeface="Cambria Math"/>
                          </a:rPr>
                        </m:ctrlPr>
                      </m:radPr>
                      <m:deg/>
                      <m:e>
                        <m:r>
                          <a:rPr lang="pt-BR" sz="1800" i="1">
                            <a:solidFill>
                              <a:schemeClr val="bg2"/>
                            </a:solidFill>
                            <a:latin typeface="Cambria Math"/>
                          </a:rPr>
                          <m:t>𝜋</m:t>
                        </m:r>
                        <m:r>
                          <m:rPr>
                            <m:sty m:val="p"/>
                          </m:rPr>
                          <a:rPr lang="en-US" sz="1800">
                            <a:solidFill>
                              <a:schemeClr val="bg2"/>
                            </a:solidFill>
                            <a:latin typeface="Cambria Math"/>
                          </a:rPr>
                          <m:t>a</m:t>
                        </m:r>
                      </m:e>
                    </m:rad>
                  </m:oMath>
                </a14:m>
                <a:r>
                  <a:rPr lang="es-ES" sz="1800" dirty="0" smtClean="0">
                    <a:solidFill>
                      <a:schemeClr val="bg2"/>
                    </a:solidFill>
                    <a:latin typeface="Arial" pitchFamily="34" charset="0"/>
                    <a:cs typeface="Arial" pitchFamily="34" charset="0"/>
                  </a:rPr>
                  <a:t/>
                </a:r>
                <a:br>
                  <a:rPr lang="es-ES" sz="1800" dirty="0" smtClean="0">
                    <a:solidFill>
                      <a:schemeClr val="bg2"/>
                    </a:solidFill>
                    <a:latin typeface="Arial" pitchFamily="34" charset="0"/>
                    <a:cs typeface="Arial" pitchFamily="34" charset="0"/>
                  </a:rPr>
                </a:br>
                <a:r>
                  <a:rPr lang="es-ES" sz="1800" dirty="0" smtClean="0">
                    <a:solidFill>
                      <a:schemeClr val="bg2"/>
                    </a:solidFill>
                    <a:latin typeface="Arial" pitchFamily="34" charset="0"/>
                    <a:cs typeface="Arial" pitchFamily="34" charset="0"/>
                  </a:rPr>
                  <a:t/>
                </a:r>
                <a:br>
                  <a:rPr lang="es-ES" sz="1800" dirty="0" smtClean="0">
                    <a:solidFill>
                      <a:schemeClr val="bg2"/>
                    </a:solidFill>
                    <a:latin typeface="Arial" pitchFamily="34" charset="0"/>
                    <a:cs typeface="Arial" pitchFamily="34" charset="0"/>
                  </a:rPr>
                </a:br>
                <a:r>
                  <a:rPr lang="pt-BR" sz="1800" dirty="0" err="1" smtClean="0">
                    <a:solidFill>
                      <a:schemeClr val="bg2"/>
                    </a:solidFill>
                    <a:latin typeface="Arial" pitchFamily="34" charset="0"/>
                    <a:cs typeface="Arial" pitchFamily="34" charset="0"/>
                  </a:rPr>
                  <a:t>Sgc</a:t>
                </a:r>
                <a:r>
                  <a:rPr lang="pt-BR" sz="1800" dirty="0" smtClean="0">
                    <a:solidFill>
                      <a:schemeClr val="bg2"/>
                    </a:solidFill>
                    <a:latin typeface="Arial" pitchFamily="34" charset="0"/>
                    <a:cs typeface="Arial" pitchFamily="34" charset="0"/>
                  </a:rPr>
                  <a:t>=</a:t>
                </a:r>
                <a:r>
                  <a:rPr lang="pt-BR" sz="1800" b="1" u="sng" dirty="0" smtClean="0">
                    <a:solidFill>
                      <a:schemeClr val="bg2"/>
                    </a:solidFill>
                    <a:latin typeface="Arial" pitchFamily="34" charset="0"/>
                    <a:cs typeface="Arial" pitchFamily="34" charset="0"/>
                  </a:rPr>
                  <a:t>KIC</a:t>
                </a:r>
                <a:r>
                  <a:rPr lang="pt-BR" sz="1800" dirty="0" smtClean="0">
                    <a:solidFill>
                      <a:schemeClr val="bg2"/>
                    </a:solidFill>
                    <a:latin typeface="Arial" pitchFamily="34" charset="0"/>
                    <a:cs typeface="Arial" pitchFamily="34" charset="0"/>
                  </a:rPr>
                  <a:t>/2,85</a:t>
                </a:r>
                <a:r>
                  <a:rPr lang="pt-BR" sz="1800" dirty="0">
                    <a:solidFill>
                      <a:schemeClr val="bg2"/>
                    </a:solidFill>
                    <a:latin typeface="Arial" pitchFamily="34" charset="0"/>
                    <a:cs typeface="Arial" pitchFamily="34" charset="0"/>
                  </a:rPr>
                  <a:t>*</a:t>
                </a:r>
                <a14:m>
                  <m:oMath xmlns:m="http://schemas.openxmlformats.org/officeDocument/2006/math">
                    <m:rad>
                      <m:radPr>
                        <m:degHide m:val="on"/>
                        <m:ctrlPr>
                          <a:rPr lang="es-ES" sz="1800" i="1">
                            <a:solidFill>
                              <a:schemeClr val="bg2"/>
                            </a:solidFill>
                            <a:latin typeface="Cambria Math"/>
                          </a:rPr>
                        </m:ctrlPr>
                      </m:radPr>
                      <m:deg/>
                      <m:e>
                        <m:r>
                          <a:rPr lang="pt-BR" sz="1800" b="0" i="1">
                            <a:solidFill>
                              <a:schemeClr val="bg2"/>
                            </a:solidFill>
                            <a:latin typeface="Cambria Math"/>
                          </a:rPr>
                          <m:t>𝜋</m:t>
                        </m:r>
                        <m:r>
                          <a:rPr lang="pt-BR" sz="1800" b="0" i="1">
                            <a:solidFill>
                              <a:schemeClr val="bg2"/>
                            </a:solidFill>
                            <a:latin typeface="Cambria Math"/>
                          </a:rPr>
                          <m:t>∗0</m:t>
                        </m:r>
                        <m:r>
                          <a:rPr lang="pt-BR" sz="1800" b="0">
                            <a:solidFill>
                              <a:schemeClr val="bg2"/>
                            </a:solidFill>
                            <a:latin typeface="Cambria Math"/>
                          </a:rPr>
                          <m:t>,</m:t>
                        </m:r>
                        <m:r>
                          <a:rPr lang="pt-BR" sz="1800" b="0" i="1">
                            <a:solidFill>
                              <a:schemeClr val="bg2"/>
                            </a:solidFill>
                            <a:latin typeface="Cambria Math"/>
                          </a:rPr>
                          <m:t>05</m:t>
                        </m:r>
                        <m:r>
                          <a:rPr lang="pt-BR" sz="1800" b="0" i="1">
                            <a:solidFill>
                              <a:schemeClr val="bg2"/>
                            </a:solidFill>
                            <a:latin typeface="Cambria Math"/>
                          </a:rPr>
                          <m:t>𝑚</m:t>
                        </m:r>
                      </m:e>
                    </m:rad>
                  </m:oMath>
                </a14:m>
                <a:r>
                  <a:rPr lang="es-ES" sz="1800" dirty="0">
                    <a:solidFill>
                      <a:schemeClr val="bg2"/>
                    </a:solidFill>
                    <a:latin typeface="Arial" pitchFamily="34" charset="0"/>
                    <a:cs typeface="Arial" pitchFamily="34" charset="0"/>
                  </a:rPr>
                  <a:t/>
                </a:r>
                <a:br>
                  <a:rPr lang="es-ES" sz="1800" dirty="0">
                    <a:solidFill>
                      <a:schemeClr val="bg2"/>
                    </a:solidFill>
                    <a:latin typeface="Arial" pitchFamily="34" charset="0"/>
                    <a:cs typeface="Arial" pitchFamily="34" charset="0"/>
                  </a:rPr>
                </a:br>
                <a:r>
                  <a:rPr lang="pt-BR" sz="1800" dirty="0">
                    <a:solidFill>
                      <a:schemeClr val="bg2"/>
                    </a:solidFill>
                    <a:latin typeface="Arial" pitchFamily="34" charset="0"/>
                    <a:cs typeface="Arial" pitchFamily="34" charset="0"/>
                  </a:rPr>
                  <a:t> </a:t>
                </a:r>
                <a:r>
                  <a:rPr lang="es-ES" sz="1800" dirty="0">
                    <a:solidFill>
                      <a:schemeClr val="bg2"/>
                    </a:solidFill>
                    <a:latin typeface="Arial" pitchFamily="34" charset="0"/>
                    <a:cs typeface="Arial" pitchFamily="34" charset="0"/>
                  </a:rPr>
                  <a:t/>
                </a:r>
                <a:br>
                  <a:rPr lang="es-ES" sz="1800" dirty="0">
                    <a:solidFill>
                      <a:schemeClr val="bg2"/>
                    </a:solidFill>
                    <a:latin typeface="Arial" pitchFamily="34" charset="0"/>
                    <a:cs typeface="Arial" pitchFamily="34" charset="0"/>
                  </a:rPr>
                </a:br>
                <a:r>
                  <a:rPr lang="pt-BR" sz="1800" dirty="0">
                    <a:solidFill>
                      <a:schemeClr val="bg2"/>
                    </a:solidFill>
                    <a:latin typeface="Arial" pitchFamily="34" charset="0"/>
                    <a:cs typeface="Arial" pitchFamily="34" charset="0"/>
                  </a:rPr>
                  <a:t/>
                </a:r>
                <a:br>
                  <a:rPr lang="pt-BR" sz="1800" dirty="0">
                    <a:solidFill>
                      <a:schemeClr val="bg2"/>
                    </a:solidFill>
                    <a:latin typeface="Arial" pitchFamily="34" charset="0"/>
                    <a:cs typeface="Arial" pitchFamily="34" charset="0"/>
                  </a:rPr>
                </a:br>
                <a:r>
                  <a:rPr lang="pt-BR" sz="1800" dirty="0" smtClean="0">
                    <a:solidFill>
                      <a:schemeClr val="bg2"/>
                    </a:solidFill>
                    <a:latin typeface="Arial" pitchFamily="34" charset="0"/>
                    <a:cs typeface="Arial" pitchFamily="34" charset="0"/>
                  </a:rPr>
                  <a:t>Para fratura </a:t>
                </a:r>
                <a:r>
                  <a:rPr lang="pt-BR" sz="1800" dirty="0" err="1" smtClean="0">
                    <a:solidFill>
                      <a:schemeClr val="bg2"/>
                    </a:solidFill>
                    <a:latin typeface="Arial" pitchFamily="34" charset="0"/>
                    <a:cs typeface="Arial" pitchFamily="34" charset="0"/>
                  </a:rPr>
                  <a:t>dutil</a:t>
                </a:r>
                <a:r>
                  <a:rPr lang="pt-BR" sz="1800" dirty="0" smtClean="0">
                    <a:solidFill>
                      <a:schemeClr val="bg2"/>
                    </a:solidFill>
                    <a:latin typeface="Arial" pitchFamily="34" charset="0"/>
                    <a:cs typeface="Arial" pitchFamily="34" charset="0"/>
                  </a:rPr>
                  <a:t>:</a:t>
                </a:r>
                <a:br>
                  <a:rPr lang="pt-BR" sz="1800" dirty="0" smtClean="0">
                    <a:solidFill>
                      <a:schemeClr val="bg2"/>
                    </a:solidFill>
                    <a:latin typeface="Arial" pitchFamily="34" charset="0"/>
                    <a:cs typeface="Arial" pitchFamily="34" charset="0"/>
                  </a:rPr>
                </a:br>
                <a:r>
                  <a:rPr lang="pt-BR" sz="1800" dirty="0">
                    <a:solidFill>
                      <a:schemeClr val="bg2"/>
                    </a:solidFill>
                    <a:latin typeface="Arial" pitchFamily="34" charset="0"/>
                    <a:cs typeface="Arial" pitchFamily="34" charset="0"/>
                  </a:rPr>
                  <a:t/>
                </a:r>
                <a:br>
                  <a:rPr lang="pt-BR" sz="1800" dirty="0">
                    <a:solidFill>
                      <a:schemeClr val="bg2"/>
                    </a:solidFill>
                    <a:latin typeface="Arial" pitchFamily="34" charset="0"/>
                    <a:cs typeface="Arial" pitchFamily="34" charset="0"/>
                  </a:rPr>
                </a:br>
                <a:r>
                  <a:rPr lang="es-ES" sz="1800" dirty="0" err="1" smtClean="0">
                    <a:solidFill>
                      <a:schemeClr val="bg2"/>
                    </a:solidFill>
                    <a:latin typeface="Arial" pitchFamily="34" charset="0"/>
                    <a:cs typeface="Arial" pitchFamily="34" charset="0"/>
                  </a:rPr>
                  <a:t>Lembrando</a:t>
                </a:r>
                <a:r>
                  <a:rPr lang="es-ES" sz="1800" dirty="0" smtClean="0">
                    <a:solidFill>
                      <a:schemeClr val="bg2"/>
                    </a:solidFill>
                    <a:latin typeface="Arial" pitchFamily="34" charset="0"/>
                    <a:cs typeface="Arial" pitchFamily="34" charset="0"/>
                  </a:rPr>
                  <a:t> que </a:t>
                </a:r>
                <a:r>
                  <a:rPr lang="pt-BR" sz="1800" dirty="0" err="1" smtClean="0">
                    <a:solidFill>
                      <a:schemeClr val="bg2"/>
                    </a:solidFill>
                    <a:latin typeface="Arial" pitchFamily="34" charset="0"/>
                    <a:cs typeface="Arial" pitchFamily="34" charset="0"/>
                  </a:rPr>
                  <a:t>Sgo</a:t>
                </a:r>
                <a:r>
                  <a:rPr lang="pt-BR" sz="1800" dirty="0" smtClean="0">
                    <a:solidFill>
                      <a:schemeClr val="bg2"/>
                    </a:solidFill>
                    <a:latin typeface="Arial" pitchFamily="34" charset="0"/>
                    <a:cs typeface="Arial" pitchFamily="34" charset="0"/>
                  </a:rPr>
                  <a:t>=</a:t>
                </a:r>
                <a:r>
                  <a:rPr lang="pt-BR" sz="1800" dirty="0" err="1" smtClean="0">
                    <a:solidFill>
                      <a:schemeClr val="bg2"/>
                    </a:solidFill>
                    <a:latin typeface="Arial" pitchFamily="34" charset="0"/>
                    <a:cs typeface="Arial" pitchFamily="34" charset="0"/>
                  </a:rPr>
                  <a:t>Po</a:t>
                </a:r>
                <a:r>
                  <a:rPr lang="pt-BR" sz="1800" dirty="0" smtClean="0">
                    <a:solidFill>
                      <a:schemeClr val="bg2"/>
                    </a:solidFill>
                    <a:latin typeface="Arial" pitchFamily="34" charset="0"/>
                    <a:cs typeface="Arial" pitchFamily="34" charset="0"/>
                  </a:rPr>
                  <a:t>/</a:t>
                </a:r>
                <a:r>
                  <a:rPr lang="pt-BR" sz="1800" dirty="0" err="1" smtClean="0">
                    <a:solidFill>
                      <a:schemeClr val="bg2"/>
                    </a:solidFill>
                    <a:latin typeface="Arial" pitchFamily="34" charset="0"/>
                    <a:cs typeface="Arial" pitchFamily="34" charset="0"/>
                  </a:rPr>
                  <a:t>bt</a:t>
                </a:r>
                <a:r>
                  <a:rPr lang="pt-BR" sz="1800" dirty="0" smtClean="0">
                    <a:solidFill>
                      <a:schemeClr val="bg2"/>
                    </a:solidFill>
                    <a:latin typeface="Arial" pitchFamily="34" charset="0"/>
                    <a:cs typeface="Arial" pitchFamily="34" charset="0"/>
                  </a:rPr>
                  <a:t>     e </a:t>
                </a:r>
                <a:r>
                  <a:rPr lang="pt-BR" sz="1800" dirty="0">
                    <a:solidFill>
                      <a:schemeClr val="bg2"/>
                    </a:solidFill>
                    <a:latin typeface="Arial" pitchFamily="34" charset="0"/>
                    <a:cs typeface="Arial" pitchFamily="34" charset="0"/>
                  </a:rPr>
                  <a:t>α =</a:t>
                </a:r>
                <a:r>
                  <a:rPr lang="pt-BR" sz="1800" dirty="0" smtClean="0">
                    <a:solidFill>
                      <a:schemeClr val="bg2"/>
                    </a:solidFill>
                    <a:latin typeface="Arial" pitchFamily="34" charset="0"/>
                    <a:cs typeface="Arial" pitchFamily="34" charset="0"/>
                  </a:rPr>
                  <a:t>a/b=0,5</a:t>
                </a:r>
                <a:br>
                  <a:rPr lang="pt-BR" sz="1800" dirty="0" smtClean="0">
                    <a:solidFill>
                      <a:schemeClr val="bg2"/>
                    </a:solidFill>
                    <a:latin typeface="Arial" pitchFamily="34" charset="0"/>
                    <a:cs typeface="Arial" pitchFamily="34" charset="0"/>
                  </a:rPr>
                </a:br>
                <a:r>
                  <a:rPr lang="pt-BR" sz="1800" dirty="0">
                    <a:solidFill>
                      <a:schemeClr val="bg2"/>
                    </a:solidFill>
                    <a:latin typeface="Arial" pitchFamily="34" charset="0"/>
                    <a:cs typeface="Arial" pitchFamily="34" charset="0"/>
                  </a:rPr>
                  <a:t/>
                </a:r>
                <a:br>
                  <a:rPr lang="pt-BR" sz="1800" dirty="0">
                    <a:solidFill>
                      <a:schemeClr val="bg2"/>
                    </a:solidFill>
                    <a:latin typeface="Arial" pitchFamily="34" charset="0"/>
                    <a:cs typeface="Arial" pitchFamily="34" charset="0"/>
                  </a:rPr>
                </a:br>
                <a:r>
                  <a:rPr lang="en-US" sz="1800" dirty="0" err="1">
                    <a:solidFill>
                      <a:schemeClr val="bg2"/>
                    </a:solidFill>
                    <a:latin typeface="Arial" pitchFamily="34" charset="0"/>
                    <a:cs typeface="Arial" pitchFamily="34" charset="0"/>
                  </a:rPr>
                  <a:t>Sgo</a:t>
                </a:r>
                <a:r>
                  <a:rPr lang="en-US" sz="1800" dirty="0">
                    <a:solidFill>
                      <a:schemeClr val="bg2"/>
                    </a:solidFill>
                    <a:latin typeface="Arial" pitchFamily="34" charset="0"/>
                    <a:cs typeface="Arial" pitchFamily="34" charset="0"/>
                  </a:rPr>
                  <a:t>=Po/</a:t>
                </a:r>
                <a:r>
                  <a:rPr lang="en-US" sz="1800" dirty="0" err="1">
                    <a:solidFill>
                      <a:schemeClr val="bg2"/>
                    </a:solidFill>
                    <a:latin typeface="Arial" pitchFamily="34" charset="0"/>
                    <a:cs typeface="Arial" pitchFamily="34" charset="0"/>
                  </a:rPr>
                  <a:t>bt</a:t>
                </a:r>
                <a:r>
                  <a:rPr lang="en-US" sz="1800" dirty="0">
                    <a:solidFill>
                      <a:schemeClr val="bg2"/>
                    </a:solidFill>
                    <a:latin typeface="Arial" pitchFamily="34" charset="0"/>
                    <a:cs typeface="Arial" pitchFamily="34" charset="0"/>
                  </a:rPr>
                  <a:t>=</a:t>
                </a:r>
                <a:r>
                  <a:rPr lang="en-US" sz="1800" b="1" u="sng" dirty="0">
                    <a:solidFill>
                      <a:schemeClr val="bg2"/>
                    </a:solidFill>
                    <a:latin typeface="Arial" pitchFamily="34" charset="0"/>
                    <a:cs typeface="Arial" pitchFamily="34" charset="0"/>
                  </a:rPr>
                  <a:t>So</a:t>
                </a:r>
                <a:r>
                  <a:rPr lang="en-US" sz="1800" dirty="0">
                    <a:solidFill>
                      <a:schemeClr val="bg2"/>
                    </a:solidFill>
                    <a:latin typeface="Arial" pitchFamily="34" charset="0"/>
                    <a:cs typeface="Arial" pitchFamily="34" charset="0"/>
                  </a:rPr>
                  <a:t>(-</a:t>
                </a:r>
                <a:r>
                  <a:rPr lang="pt-BR" sz="1800" dirty="0">
                    <a:solidFill>
                      <a:schemeClr val="bg2"/>
                    </a:solidFill>
                    <a:latin typeface="Arial" pitchFamily="34" charset="0"/>
                    <a:cs typeface="Arial" pitchFamily="34" charset="0"/>
                  </a:rPr>
                  <a:t>α</a:t>
                </a:r>
                <a:r>
                  <a:rPr lang="en-US" sz="1800" dirty="0">
                    <a:solidFill>
                      <a:schemeClr val="bg2"/>
                    </a:solidFill>
                    <a:latin typeface="Arial" pitchFamily="34" charset="0"/>
                    <a:cs typeface="Arial" pitchFamily="34" charset="0"/>
                  </a:rPr>
                  <a:t>+</a:t>
                </a:r>
                <a14:m>
                  <m:oMath xmlns:m="http://schemas.openxmlformats.org/officeDocument/2006/math">
                    <m:rad>
                      <m:radPr>
                        <m:degHide m:val="on"/>
                        <m:ctrlPr>
                          <a:rPr lang="es-ES" sz="1800" i="1">
                            <a:solidFill>
                              <a:schemeClr val="bg2"/>
                            </a:solidFill>
                            <a:latin typeface="Cambria Math"/>
                          </a:rPr>
                        </m:ctrlPr>
                      </m:radPr>
                      <m:deg/>
                      <m:e>
                        <m:r>
                          <a:rPr lang="en-US" sz="1800">
                            <a:solidFill>
                              <a:schemeClr val="bg2"/>
                            </a:solidFill>
                            <a:latin typeface="Cambria Math"/>
                          </a:rPr>
                          <m:t>2</m:t>
                        </m:r>
                      </m:e>
                    </m:rad>
                  </m:oMath>
                </a14:m>
                <a:r>
                  <a:rPr lang="pt-BR" sz="1800" dirty="0">
                    <a:solidFill>
                      <a:schemeClr val="bg2"/>
                    </a:solidFill>
                    <a:latin typeface="Arial" pitchFamily="34" charset="0"/>
                    <a:cs typeface="Arial" pitchFamily="34" charset="0"/>
                  </a:rPr>
                  <a:t>α</a:t>
                </a:r>
                <a:r>
                  <a:rPr lang="en-US" sz="1800" baseline="30000" dirty="0">
                    <a:solidFill>
                      <a:schemeClr val="bg2"/>
                    </a:solidFill>
                    <a:latin typeface="Arial" pitchFamily="34" charset="0"/>
                    <a:cs typeface="Arial" pitchFamily="34" charset="0"/>
                  </a:rPr>
                  <a:t>2</a:t>
                </a:r>
                <a:r>
                  <a:rPr lang="en-US" sz="1800" dirty="0">
                    <a:solidFill>
                      <a:schemeClr val="bg2"/>
                    </a:solidFill>
                    <a:latin typeface="Arial" pitchFamily="34" charset="0"/>
                    <a:cs typeface="Arial" pitchFamily="34" charset="0"/>
                  </a:rPr>
                  <a:t>-2</a:t>
                </a:r>
                <a:r>
                  <a:rPr lang="pt-BR" sz="1800" dirty="0">
                    <a:solidFill>
                      <a:schemeClr val="bg2"/>
                    </a:solidFill>
                    <a:latin typeface="Arial" pitchFamily="34" charset="0"/>
                    <a:cs typeface="Arial" pitchFamily="34" charset="0"/>
                  </a:rPr>
                  <a:t>α</a:t>
                </a:r>
                <a:r>
                  <a:rPr lang="en-US" sz="1800" dirty="0">
                    <a:solidFill>
                      <a:schemeClr val="bg2"/>
                    </a:solidFill>
                    <a:latin typeface="Arial" pitchFamily="34" charset="0"/>
                    <a:cs typeface="Arial" pitchFamily="34" charset="0"/>
                  </a:rPr>
                  <a:t>+1)</a:t>
                </a:r>
                <a:r>
                  <a:rPr lang="es-ES" sz="1800" dirty="0">
                    <a:solidFill>
                      <a:schemeClr val="bg2"/>
                    </a:solidFill>
                    <a:latin typeface="Arial" pitchFamily="34" charset="0"/>
                    <a:cs typeface="Arial" pitchFamily="34" charset="0"/>
                  </a:rPr>
                  <a:t/>
                </a:r>
                <a:br>
                  <a:rPr lang="es-ES" sz="1800" dirty="0">
                    <a:solidFill>
                      <a:schemeClr val="bg2"/>
                    </a:solidFill>
                    <a:latin typeface="Arial" pitchFamily="34" charset="0"/>
                    <a:cs typeface="Arial" pitchFamily="34" charset="0"/>
                  </a:rPr>
                </a:br>
                <a:r>
                  <a:rPr lang="es-ES" sz="1800" dirty="0">
                    <a:solidFill>
                      <a:schemeClr val="bg2"/>
                    </a:solidFill>
                    <a:latin typeface="Arial" pitchFamily="34" charset="0"/>
                    <a:cs typeface="Arial" pitchFamily="34" charset="0"/>
                  </a:rPr>
                  <a:t/>
                </a:r>
                <a:br>
                  <a:rPr lang="es-ES" sz="1800" dirty="0">
                    <a:solidFill>
                      <a:schemeClr val="bg2"/>
                    </a:solidFill>
                    <a:latin typeface="Arial" pitchFamily="34" charset="0"/>
                    <a:cs typeface="Arial" pitchFamily="34" charset="0"/>
                  </a:rPr>
                </a:br>
                <a:endParaRPr lang="es-ES" sz="1800" dirty="0">
                  <a:solidFill>
                    <a:schemeClr val="bg2"/>
                  </a:solidFill>
                  <a:latin typeface="Arial" pitchFamily="34" charset="0"/>
                  <a:cs typeface="Arial" pitchFamily="34" charset="0"/>
                </a:endParaRPr>
              </a:p>
            </p:txBody>
          </p:sp>
        </mc:Choice>
        <mc:Fallback xmlns="">
          <p:sp>
            <p:nvSpPr>
              <p:cNvPr id="9" name="8 Título"/>
              <p:cNvSpPr txBox="1">
                <a:spLocks noGrp="1" noRot="1" noChangeAspect="1" noMove="1" noResize="1" noEditPoints="1" noAdjustHandles="1" noChangeArrowheads="1" noChangeShapeType="1" noTextEdit="1"/>
              </p:cNvSpPr>
              <p:nvPr>
                <p:ph type="ctrTitle"/>
              </p:nvPr>
            </p:nvSpPr>
            <p:spPr>
              <a:xfrm>
                <a:off x="640634" y="548680"/>
                <a:ext cx="7772400" cy="4335802"/>
              </a:xfrm>
              <a:prstGeom prst="rect">
                <a:avLst/>
              </a:prstGeom>
              <a:blipFill rotWithShape="1">
                <a:blip r:embed="rId4"/>
                <a:stretch>
                  <a:fillRect l="-627"/>
                </a:stretch>
              </a:blipFill>
            </p:spPr>
            <p:txBody>
              <a:bodyPr/>
              <a:lstStyle/>
              <a:p>
                <a:r>
                  <a:rPr lang="es-ES">
                    <a:noFill/>
                  </a:rPr>
                  <a:t> </a:t>
                </a:r>
              </a:p>
            </p:txBody>
          </p:sp>
        </mc:Fallback>
      </mc:AlternateContent>
    </p:spTree>
    <p:extLst>
      <p:ext uri="{BB962C8B-B14F-4D97-AF65-F5344CB8AC3E}">
        <p14:creationId xmlns:p14="http://schemas.microsoft.com/office/powerpoint/2010/main" val="32322915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descr="data:image/jpeg;base64,/9j/4AAQSkZJRgABAQAAAQABAAD/2wCEAAkGBw8PDw8NDRAQDw8NDQ4NDQ4ODA8PDg4NFREWFhQRFhYYHCgiGRolHBcUITMhJSkrLi4wFx8zODMsNygtLisBCgoKDQ0OGBAQGCwkHiQsLDAsKywsLDcrLC0sLCwsLCwtLC8sLCwsLDAsLC8sLCwsLCwsLCwsLCwsLCwsLCwsLP/AABEIAMoA+QMBEQACEQEDEQH/xAAcAAEBAQADAQEBAAAAAAAAAAAAAgEFBgcEAwj/xABCEAACAgIAAwUGAgYIBAcAAAABAgADBBEFEiEGEzFBUQcUImFxgTKRI1JiobHRFUJDU4KyweEzcpOiJDREVMLS8f/EABoBAQEAAwEBAAAAAAAAAAAAAAABAgQFAwb/xAA0EQEAAgECBAMHAgYCAwAAAAAAAQIDBBESITFBBRNRYXGBobHR8JHhFBUiIzLBsvFCQ1L/2gAMAwEAAhEDEQA/APX5m12QjYUhCAhSAgICAgICAgICAgICAgICAgICAgIQgIVkIQN3AyFbCEKQNgNQGoDUKagNQGoDUBqA1AagNQGoDUBqA1AagNQGoDUBqEICBkBAQMhCBsKQEDYGwrQIG6gNQGoDUBqA1AagNQIqsVxtGDDZXasGGwdEbEsxMdYStotziV6kU1AagNQGoDUBqA1AQM1AyAgZCMgICEZA2FIGiBsK0QN1A2RSAgICAgcHx7tPj4m033t390hHwn9s/wBX+Pym3p9Hkzc+kev2aOq1+LBy629Pv6OgcX7SZOVsO/JWf7Kvapr5+bfednDpMWLpHP1l8/qNdmzcpnaPSPzm9H7L4/d4WMnhuoWH6v8AGf8ANOHqrcWa0+36cn0mipwaekez683KTXbRAQEBAQEBAQEIzUoyBkDIRkAYRkDYUgVCtEDRIqoGwpqA1AagNQOgdsO23KWxsFuo2tuQp8D5rWf/AJfl6zraPQb/ANeSPdH3+zj63XzG9MU++ft93QTcT1J2Sdkk9SZ19nDmu/OV44NjpWvjY61r9WOh/GS0xWJmey0xTa0Vju95RAoCjwUBR9ANCfJzO87vsojaNm6hTUBqA1AagNQGoDUBqBkIzUDIRkoyBMIGBkI2FaIFCFaJBQhWiFbA2AgIHQPaR2qNIOBjtqx13kuD1rQjpWPmR1PyI9enU8P0sW/uW6dvu5uv1M1jy69e7zHvZ2nF4X28J4ffl2inGQ2Oep8lRf1mPgBPPLlpirxWl6YtPfJbasPQ+D9mMXBK2Xt71lIQwCkrRU46jXqQfM/kJxNR4hfJvWvKPm7On8Ppj2tbnPyd6qcMoYeDAEfQzQb64CAgICAgICA1AkiBkIzUDJUSYGGEZAyEbCtEChCqEiqEKoQN1IrdQGoHH8e4muHi3ZT9RTWWCnpzOeiL92IH3nrhxzkvFI7sMl4pWbS/njKzXtse21iz2uzux82J2TPqa1isRWOkPn7b2mZl9nAOF252QmLR+J+rMfw11j8Tt8h+8kDznnmzVxUm9mWLBOS3DD1yuqnAq9ywxrX/AB7v7Syzz2fX+HgJ83mzXy24rO5ixVx14auT4bwbYD3+fUV+HT9r+U8Xq5S2+qkAMVQAdFHjr5AQOLzuMb0KCR6lkXqPlKPkXi14/r7+qL/KB9NXHWH40U/NSV/nA5DH4rS/Tm5D6P0/f4SD7dQN1AagNQM1AwiVGGBJhGGBJlRJhGQMhGwqhCqEgoQqgIVQEKqRSAgec+2rPKY2NjA67+9rG+aVKOh+7qftOp4XTe9rekfVpa221Ij1eP8ANO25mz1/2e4IweGNnMNX5x/Rk+K1AkVgf9z/AD2PScDxHNx5OCOkfV1dJj4Kb95Xzk+pJ+5Jmg2XZsniFlFSUlua/lHO3j3YPgPmdeciuFa0kkkkk9SSdkyonngOeB9fDcY3WBB+EdXPosDmeIHFoGjWrMR0Tz16knwEivz4dkVPoUu1D/3THnrb6A/6aMDmoUgICBhEqJIkRJlEmEYZUSYEwjIRsKoQqxIqhCqECxIybAQEDyL26E99g+nc5GvrzJv/AEnZ8K/xv8Gjrezy8t0nWaMQ957SAUpiYi9FoxkAHloAIP8AKfznyd7Ta02nu7W20RDOA4FguW26t1rrRruZkIU6Gx1Pz0ftMFh8l+QXZnbxdix+8qI54DngVUC7BF1tjobIA+5gdmturwaQqEPa/n+s36x/ZHkP95FdZtvZmLMSWY7JPiTKieeBznCu0BXVeQdr4CzxZf8Am9R8/H6yLu7MjhgGUhgfAgggwrYCBhgSYRJlRJhEkSokwJhGQjYVYhVCRViFWBIqhCq1CmoDUDy/27YROPh5I/srrKW+QsUMD+df751PC77WtX1j6f8AbU1dd6xLxsvrr6dZ2mhEPdO21w7+th4PiVsp+RZ58lPV15dy4s+sW5h4GhtfQr/vIyef88rE54DngOeA54H742PbbvukZ+Xx5VJ1A/FmIJBBBB0QehB9IH18NwLchuWsfCD8Tn8C/f1+Uiu88OwVorFabOurE+LMfEwy2fTqA1AkwMMMUmEQZRJhEGVEwjIGiBYhViRViFWJGShCrgICBwvbLgvv+Bk4g1z2V81JPQC9DzV/bmAB+RM9tPl8rJF/zZjevFWYfzA4IJVgVYEqysNFWHQgjyM+o3crbZ7Dk3NlcL4TmVguxp9ytCgsxur+HwHqUsP3E+Z1VODNaPb9XTpO9Il3/Brtt4ctdqMlzYprKuNNzhSqkj56B+813p2dA55WBzwM54HL5FWFj10e+Pett9Zt5agpCoT8OwR06fwM2MOlyZomatbUazDgmIvPOXytxbhSeC5lvyPdqP4gzYjw3NPWYalvGNNHSJn897vHZ1qzi12VVGpbQbBXz87aJ0CSfEkAGaWbH5d5rvvs6WDJ5mOL7bbvjzseprGt9yssdtbLc3KSBrfKCQZ5vT4OX4fcj1qawFA+EoBrkbzXXlCvpgICBJgSYRJhEGVEmEQZUQYRkChAsSKsQyWIVYkVYhWyK2FICB4T7Z+yhxsj+kqF/wDD5b/pwo6VZR8Sfk/j/wA3N6idzw/UcdfLt1jp7v2aWoxc+KHMewXjYK5PDXPVSMugE+KnSWgfIHuz/jM8fE8X+OSPdP8Apnprctnr05LadO7T9mXLNkYo5ubbWUjx35snr9Py9JWE1dLNuuh6EdCD4gysXJcAxhdbuwhaKFN+S5/CtS9SCfnr8t+kREzO0G8Rzno6p2i7QHLybcg9FZuWpT/VqHRR+XU/MmfUafDGLHFPzd8vqrTnyzf9Pc+3spwG/iFihVZccH9LeRpQvmFJ8W+X5zz1Oqphr7e0MtN4fbNbptHeXt1NSoq1oAqoqoijwVQNAflPmptMzMy+prWKxER0hcjJwecXpyqzSNnIB5696DEeJ+XTrv6ysZ6uckZEBCJMqJMCTDFBlRBhEmEQZUTAoQLEKsSMn6LIqxCrEMmyKQEBA+XifD6sqmzGyED1XIUsU+YPmD5EdCD5ECZUvalotXrCTETG0v584hw7J7NcVovPNZSthem0D/zOKfhsrPl3gUka9eU+Gp363pq8Mx3+k/ZqcPl337P6IxMlLq0uqYPXai2Vup2GRhtWH1Bnz9qzWZiW4/WQdK7d8ENj0WY1e7rrDU4XoH+EsGbyGgp6/wC0rC0Ok9uOKrhUDg+O4a1ytvErkPTm8VxwfQdCft6kTr+Hab/22+H3aGsy7R5cfF17sPxf3fiGMzANXZauParAEd3YQu+voeVv8M6Grx8eK0d+v6NTS/0ZIf0WBroJ8u7rYCBxXFzyXYl2ugtapvl3i6BhJcrCkBAwwiTKiTCIMIgyogysUGETAoQLEirEMliFWJFWIVUjIgICAgcZ2i4Fj8Qx3xMtOet+oI6PXYPCxD5MP5g7BInpiy2xW4qsbVi0bS672Bxsnhxfg2Ye8Svnt4blAEJdjE7ao/quhO+X0PTYWbGptXL/AHa/GPaleXJ3K+5K1ayxlREBZ3dgqqo8SSegE1IiZnaGW7zDtx7VKUVsfhTC20gq2Xr9FUPPu9/jb5/h+vhOppfDrTPFl5R6NXNqYjlXq8ce8sSzEszEszMSWZidkknxM7UcnOmJnnLmuxnDLM3PxqKgT+lS21h4V0IwLufTp0HzIHnPDU5Yx4rWn8l6Ycc2vD+jOJ49xHPjWclg/qt1rsHoQfA/Mf8A58u68+xwmbx7Mxiq5FVO2/Dyv1b56BJlTeYfZj8Q4hYNriogPgbbCP8At8YN5UvDsq6xHy7axXW62CqkHRYeGyf94Np7uckZEBAkyokwiTCIMrFBhEmVEGETA0QLEKsSKsQqxIyUIVcBAQEBAQMKg62AdHY2PA+sDwn23cfvszv6P2y4+NXU/d9Qttrrzd4fUAEAehDTueHYqxj8zvLV1Fp32dP7J9n7+J5PumMUVhW1zvYxCJUpUEnQJPVlGvnNvPnrhpxWeFMU3nZ6Zwv2KqCDmZrMOnwY1Ir+3O5b/KJzr+KT/wCFf1bEaavd6P2f7PYnD6zVh0rUG0Xbq1lhHmznqfP5DfTU52XNfLO953bFaxWNoXxzi9eJUbbOrHpWm9F39Pp6meSzOzi+znDbLHOfmD9K/WpGGu7XyOvL5Dy+phI9XZYUgICAgSYEmESYRBlRJhEGVEGEZA2BYhViRVCFWJFUIVW4U3AbgNwG4DcBuB07t/2Ao4sFtD+75Va8iXhOdXr3vksXY2Op0QdjZ8fCbem1dsPLrHowvSLOh8C9l3G8LJW/Fy8Shl2vfLZa5NZ8Qa2r03l0PTp49AZu5NdgyU2tWZ9n5Lzrims8pevcFw76a+XKyny7mPM9rVVUoP2URANL9ST18fDXKyWraf6a7Q94fczEAkDZA6Detn0mA4nH4KGu97yyLrx/w1/sMdfJUB8T+0fE9dCEcvuFNwG4DcBuA3AwmBJhEmGKDKJMIgyokwjIRsKsQqhIqhCrEgoQyVAQr8nyEU6Z0U+jOoP75lFLT0hjNojrLBl1f3lf/UX+cvl39J/Q46+o2VWCQbEBB0QbFBB9PGTgtPaTir6tTJrJ0roSfAB1JP2iaWjnMSRas922Xop0zqp9GdQf3xFbT0gm0R1krvRuiOrHx0rAnX2ia2jrBFonpLGyawdGxAR4guoI/fEUtPSJOKvqqu1W6qysB0JVgev2kmsx1hYmJ6LkUgfm16A8pdQx1pSwBO/DpMoraY3iGPFEctyy9F6M6qT4BmAJ/OIrM9IJtEdZbZaq9XZV34czAfxkiJnpCzMR1SuTWToWISfAB1JP75ZpaOsSnFX1T73V/eV/9RP5y+Xf/wCZ/Q46+sP1VwRsEEHwIIIMxmNuUru0yCTCIMqMMIgwiTKJhGQjYVQhVCQUIVQhVgyK2FbA8dF1fFOMZKPaKqQ136Usg/R1arXXN06nR+5n0lcltLpa8Mbzy5e/m419PGfPabTy+3J2anshhUA5vvTWph/+IcDuSpFY5+UlfDwmnbxLPk/t8O3Fy79+T3r4fhpPHvPLn27OqdkMKvib5NuVkCjlZW5uasGy2wszfi8hr94m/qtVbTxWuOu/2hrYdHXLM2vO37uxcQ4PRwnGt4nRkNc6VmrHJFRQW2Hu+cFR1IBY/YzTrq8mqvGG9do6z16Rz2bH8HTBE5KTz7dO/JxnY3gFXE6WvtyiLja6mtWre3lAHxPzbOydz31evvp7RSleW3w+Dxw6CmWOK0830dq8ZOCYxFF1jW57rUWblVkorBZ+Xl9SyAzz0+edZkiclY2rz+M9HpfTRp6TFJne30fXwXsEl+NRfbfaj3UpayLXXpeccwHUb3oiY5vFr0yWrWsTET7Up4ZjmsTMzv8AB3Hs9wVMGk01sz81jWM7gBixAHl8gJzNTqbai/FaO2zf0+CuGvDV82f2vwKLjjXXhbFIV/hYrWT5MwGh/p5zLHoc+SnHWvL6pfU4qW4Znn7nOA78Ou/DXnNRsPLMDM9/7QuB8VePdY30THHICPkXCn/FO/afI0G3eY/5c/o5XleZquOe3+v3fnx7iS5PHe6YjusVlFh8QKqEN1u/TqHEun3xaLl1n6zygzYoy6mJnpG3y5vk7NEcayr3y8num5Q6LzJztzMdIgb+qoHl6ieufNOjxVrirv8AnWfbLzpp41F5tkl2Hi3ZunhWPfxAXWO9VLpUHVABbaO6Vug8i+5qY9fk1V64prG0zG/ujn/p7fwWPDE3rM77Tt8eTrvBeCpdwzI4pdY9a0993SqqEWBFGtk+r7X7Tdza61c9cVY3323+P7NfHoKTjm9nY/ZBY705dpP6M3V1qvkLFQs5/J0/KaHi9om1I77T+fKW14fi4It6O/kzjugkwiTKMMIkwiTKJhGQjYVogUIVQkVQhVCBW5FcX2o4p7ng5eX50Y9jp87daQfdionrgx+ZkrX1lJnaHinYHsticQputzMz3bu7RVWotoVn0gZmIfy+ID7Gd7V6vJitEUrv+rUx4a2jeXau09GLwjgWRj4V/f8AvuWlTW89btzMAXU8nQDu6yPvNPBfJqNTW9422j8+cvW1YpjmIcN2T7D4GXh05WXn9xbdzsaluxhyIHIXYbrsgA/ee+o12XHkmtK7xHvYVwVmN5eitwfhn9HU8MuurbGVF7tzlV1u7K5JsDKQN83NvXTxE5nnZvOnLEc/c9+CvDw9nlPtD7PYHDhRZhZhva2xwa2tpsatFG+cMmtdSB1Hn49J2NHqcubeL12/VrZMNY/xfl2hyLMi/hHDciw7qxMOq97X01b5BFj8zN+rW1Y6/qxh2pXJkrHWZ2+HT57revFNay93q4pi/CiZGOfBERcisk+QUAGfPzS/WYlt7w+3cwHkPaX2XZ1+fddjX0DGybnuZrWcW087czjlC/Fok66jfTevGdnD4lSmOK2id4hrW08TO70nieUvD+H22gkrg4bFObqzGuvSA/MkD85zKVnLliPWfq2OkPLvY3lUUJn8Qyrq1KItaiy1RYwUGywgE7O/g+4M6viXFeaY6x+dIa+CsRvZ+PsmWvJyeIZ2cUWt6moc2uEre3KZmsUMSOvKrfZpl4haaUpjp+bdDFXnNpX247H8JxcS7LxMwl6+QJje8UXq5Z1XlGvi8yd7OtGNLrM97xS9fjzj9kvhpEbw6zl8Vtr4JRS9jFcviF99aliwXHorWvQ34A2Meg/UmzWtZ1M2iOkRHxnn9GM1ny4h23B9mPEnorrfPWqmxFdsfmyHRC3xkd3sKSCfzmpbxLDFpmKbz68vqyjBO20zyen9m+C1cPxq8Skkqm2Z2/FZYx2zn+XkABOVnzWzXm9mxWsVjaHIkzyVhgSYRhgSZUSYRkDIRsK0QKEKoSK2BoMKrcD4uM8MqzMe3EyAWqvTkcA6YdQQwPkQQCPpM8d7Y7RavWCY3eeN7EsA/wDqsv79wT/km/8AzTL6R8/ux4IcynsxwBw/+jGe8p70cwXhkW4X8vJv8PKRy9NEfv6zx/jsvm+Zy6bLwxts4U+xLA/91l/lR/8ASe380y+kfP7pwQ+7ivslwsj3cNkZCLi4tWJWqCnXIhZix2v4izMT9ZhTxDJTfaI5zus1iU8K9jvDKLVtsfIyQhDCq1qxSxHhzBVBYfLej57lv4lmtG0bQnBD7u1fsyweI5DZj2X022Kot7lqyjlVChuVlOjoAdPSYYddkxV4Y2mCaxPN8nAfZJg4eVRmLfkWtj2C1EsFPIXA+EnSg9Do/aZZfEcuSk1mI5kViHoW5oMjcD5eK8PqyqLcW8Fqr62rsAOjynzB8j5/aZUvNLRavWB50fYngb371ma9N4+/z5J0P5pl9I+f3YcEOX4n7McG7EowK3ux6Me1727soz33soXvLGZTsgAga0OvyE8qa7LW83naZn5e5lwxts4mj2KcOVgWyMtwCCVDUpzD0JCb19J6z4pmntHz+6cEOY417M8HKtxXL21U4dNVFWLXydz3SOWIPMCTzbOzvrPHHrslItHee/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http://www.eesc.usp.br/portaleesc/images/novo_logo_eesc/logo_eesc_padra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634" y="5537827"/>
            <a:ext cx="1039662" cy="109623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www.imagens.usp.br/wp-content/uploads/US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5735" y="5861812"/>
            <a:ext cx="1332187" cy="749355"/>
          </a:xfrm>
          <a:prstGeom prst="rect">
            <a:avLst/>
          </a:prstGeom>
          <a:noFill/>
          <a:extLst>
            <a:ext uri="{909E8E84-426E-40DD-AFC4-6F175D3DCCD1}">
              <a14:hiddenFill xmlns:a14="http://schemas.microsoft.com/office/drawing/2010/main">
                <a:solidFill>
                  <a:srgbClr val="FFFFFF"/>
                </a:solidFill>
              </a14:hiddenFill>
            </a:ext>
          </a:extLst>
        </p:spPr>
      </p:pic>
      <p:sp>
        <p:nvSpPr>
          <p:cNvPr id="9" name="8 Título"/>
          <p:cNvSpPr txBox="1">
            <a:spLocks noGrp="1"/>
          </p:cNvSpPr>
          <p:nvPr>
            <p:ph type="ctrTitle"/>
          </p:nvPr>
        </p:nvSpPr>
        <p:spPr>
          <a:xfrm>
            <a:off x="615304" y="692696"/>
            <a:ext cx="7772400" cy="3139321"/>
          </a:xfrm>
          <a:prstGeom prst="rect">
            <a:avLst/>
          </a:prstGeom>
          <a:noFill/>
        </p:spPr>
        <p:txBody>
          <a:bodyPr wrap="square" rtlCol="0">
            <a:spAutoFit/>
          </a:bodyPr>
          <a:lstStyle/>
          <a:p>
            <a:r>
              <a:rPr lang="en-US" sz="1800" dirty="0" smtClean="0">
                <a:solidFill>
                  <a:schemeClr val="bg2"/>
                </a:solidFill>
                <a:latin typeface="Arial" pitchFamily="34" charset="0"/>
                <a:cs typeface="Arial" pitchFamily="34" charset="0"/>
              </a:rPr>
              <a:t/>
            </a:r>
            <a:br>
              <a:rPr lang="en-US" sz="1800" dirty="0" smtClean="0">
                <a:solidFill>
                  <a:schemeClr val="bg2"/>
                </a:solidFill>
                <a:latin typeface="Arial" pitchFamily="34" charset="0"/>
                <a:cs typeface="Arial" pitchFamily="34" charset="0"/>
              </a:rPr>
            </a:br>
            <a:r>
              <a:rPr lang="en-US" sz="1800" dirty="0" err="1" smtClean="0">
                <a:solidFill>
                  <a:schemeClr val="bg2"/>
                </a:solidFill>
                <a:latin typeface="Arial" pitchFamily="34" charset="0"/>
                <a:cs typeface="Arial" pitchFamily="34" charset="0"/>
              </a:rPr>
              <a:t>Sustituindo</a:t>
            </a:r>
            <a:r>
              <a:rPr lang="en-US" sz="1800" dirty="0" smtClean="0">
                <a:solidFill>
                  <a:schemeClr val="bg2"/>
                </a:solidFill>
                <a:latin typeface="Arial" pitchFamily="34" charset="0"/>
                <a:cs typeface="Arial" pitchFamily="34" charset="0"/>
              </a:rPr>
              <a:t> </a:t>
            </a:r>
            <a:r>
              <a:rPr lang="en-US" sz="1800" dirty="0" err="1" smtClean="0">
                <a:solidFill>
                  <a:schemeClr val="bg2"/>
                </a:solidFill>
                <a:latin typeface="Arial" pitchFamily="34" charset="0"/>
                <a:cs typeface="Arial" pitchFamily="34" charset="0"/>
              </a:rPr>
              <a:t>os</a:t>
            </a:r>
            <a:r>
              <a:rPr lang="en-US" sz="1800" dirty="0" smtClean="0">
                <a:solidFill>
                  <a:schemeClr val="bg2"/>
                </a:solidFill>
                <a:latin typeface="Arial" pitchFamily="34" charset="0"/>
                <a:cs typeface="Arial" pitchFamily="34" charset="0"/>
              </a:rPr>
              <a:t> </a:t>
            </a:r>
            <a:r>
              <a:rPr lang="en-US" sz="1800" dirty="0" err="1" smtClean="0">
                <a:solidFill>
                  <a:schemeClr val="bg2"/>
                </a:solidFill>
                <a:latin typeface="Arial" pitchFamily="34" charset="0"/>
                <a:cs typeface="Arial" pitchFamily="34" charset="0"/>
              </a:rPr>
              <a:t>fatores</a:t>
            </a:r>
            <a:r>
              <a:rPr lang="en-US" sz="1800" dirty="0" smtClean="0">
                <a:solidFill>
                  <a:schemeClr val="bg2"/>
                </a:solidFill>
                <a:latin typeface="Arial" pitchFamily="34" charset="0"/>
                <a:cs typeface="Arial" pitchFamily="34" charset="0"/>
              </a:rPr>
              <a:t> </a:t>
            </a:r>
            <a:r>
              <a:rPr lang="en-US" sz="1800" dirty="0" err="1" smtClean="0">
                <a:solidFill>
                  <a:schemeClr val="bg2"/>
                </a:solidFill>
                <a:latin typeface="Arial" pitchFamily="34" charset="0"/>
                <a:cs typeface="Arial" pitchFamily="34" charset="0"/>
              </a:rPr>
              <a:t>como</a:t>
            </a:r>
            <a:r>
              <a:rPr lang="en-US" sz="1800" dirty="0" smtClean="0">
                <a:solidFill>
                  <a:schemeClr val="bg2"/>
                </a:solidFill>
                <a:latin typeface="Arial" pitchFamily="34" charset="0"/>
                <a:cs typeface="Arial" pitchFamily="34" charset="0"/>
              </a:rPr>
              <a:t> KIC e So, dados </a:t>
            </a:r>
            <a:r>
              <a:rPr lang="en-US" sz="1800" dirty="0" err="1" smtClean="0">
                <a:solidFill>
                  <a:schemeClr val="bg2"/>
                </a:solidFill>
                <a:latin typeface="Arial" pitchFamily="34" charset="0"/>
                <a:cs typeface="Arial" pitchFamily="34" charset="0"/>
              </a:rPr>
              <a:t>nas</a:t>
            </a:r>
            <a:r>
              <a:rPr lang="en-US" sz="1800" dirty="0" smtClean="0">
                <a:solidFill>
                  <a:schemeClr val="bg2"/>
                </a:solidFill>
                <a:latin typeface="Arial" pitchFamily="34" charset="0"/>
                <a:cs typeface="Arial" pitchFamily="34" charset="0"/>
              </a:rPr>
              <a:t> </a:t>
            </a:r>
            <a:r>
              <a:rPr lang="en-US" sz="1800" dirty="0" err="1" smtClean="0">
                <a:solidFill>
                  <a:schemeClr val="bg2"/>
                </a:solidFill>
                <a:latin typeface="Arial" pitchFamily="34" charset="0"/>
                <a:cs typeface="Arial" pitchFamily="34" charset="0"/>
              </a:rPr>
              <a:t>duas</a:t>
            </a:r>
            <a:r>
              <a:rPr lang="en-US" sz="1800" dirty="0" smtClean="0">
                <a:solidFill>
                  <a:schemeClr val="bg2"/>
                </a:solidFill>
                <a:latin typeface="Arial" pitchFamily="34" charset="0"/>
                <a:cs typeface="Arial" pitchFamily="34" charset="0"/>
              </a:rPr>
              <a:t> </a:t>
            </a:r>
            <a:r>
              <a:rPr lang="en-US" sz="1800" dirty="0" err="1" smtClean="0">
                <a:solidFill>
                  <a:schemeClr val="bg2"/>
                </a:solidFill>
                <a:latin typeface="Arial" pitchFamily="34" charset="0"/>
                <a:cs typeface="Arial" pitchFamily="34" charset="0"/>
              </a:rPr>
              <a:t>temperaturas</a:t>
            </a:r>
            <a:r>
              <a:rPr lang="en-US" sz="1800" dirty="0" smtClean="0">
                <a:solidFill>
                  <a:schemeClr val="bg2"/>
                </a:solidFill>
                <a:latin typeface="Arial" pitchFamily="34" charset="0"/>
                <a:cs typeface="Arial" pitchFamily="34" charset="0"/>
              </a:rPr>
              <a:t> </a:t>
            </a:r>
            <a:r>
              <a:rPr lang="en-US" sz="1800" dirty="0" err="1" smtClean="0">
                <a:solidFill>
                  <a:schemeClr val="bg2"/>
                </a:solidFill>
                <a:latin typeface="Arial" pitchFamily="34" charset="0"/>
                <a:cs typeface="Arial" pitchFamily="34" charset="0"/>
              </a:rPr>
              <a:t>nas</a:t>
            </a:r>
            <a:r>
              <a:rPr lang="en-US" sz="1800" dirty="0" smtClean="0">
                <a:solidFill>
                  <a:schemeClr val="bg2"/>
                </a:solidFill>
                <a:latin typeface="Arial" pitchFamily="34" charset="0"/>
                <a:cs typeface="Arial" pitchFamily="34" charset="0"/>
              </a:rPr>
              <a:t> </a:t>
            </a:r>
            <a:r>
              <a:rPr lang="en-US" sz="1800" dirty="0" err="1" smtClean="0">
                <a:solidFill>
                  <a:schemeClr val="bg2"/>
                </a:solidFill>
                <a:latin typeface="Arial" pitchFamily="34" charset="0"/>
                <a:cs typeface="Arial" pitchFamily="34" charset="0"/>
              </a:rPr>
              <a:t>equaçoes</a:t>
            </a:r>
            <a:r>
              <a:rPr lang="en-US" sz="1800" dirty="0" smtClean="0">
                <a:solidFill>
                  <a:schemeClr val="bg2"/>
                </a:solidFill>
                <a:latin typeface="Arial" pitchFamily="34" charset="0"/>
                <a:cs typeface="Arial" pitchFamily="34" charset="0"/>
              </a:rPr>
              <a:t> </a:t>
            </a:r>
            <a:r>
              <a:rPr lang="en-US" sz="1800" dirty="0" err="1" smtClean="0">
                <a:solidFill>
                  <a:schemeClr val="bg2"/>
                </a:solidFill>
                <a:latin typeface="Arial" pitchFamily="34" charset="0"/>
                <a:cs typeface="Arial" pitchFamily="34" charset="0"/>
              </a:rPr>
              <a:t>anteriores</a:t>
            </a:r>
            <a:r>
              <a:rPr lang="en-US" sz="1800" dirty="0" smtClean="0">
                <a:solidFill>
                  <a:schemeClr val="bg2"/>
                </a:solidFill>
                <a:latin typeface="Arial" pitchFamily="34" charset="0"/>
                <a:cs typeface="Arial" pitchFamily="34" charset="0"/>
              </a:rPr>
              <a:t/>
            </a:r>
            <a:br>
              <a:rPr lang="en-US" sz="1800" dirty="0" smtClean="0">
                <a:solidFill>
                  <a:schemeClr val="bg2"/>
                </a:solidFill>
                <a:latin typeface="Arial" pitchFamily="34" charset="0"/>
                <a:cs typeface="Arial" pitchFamily="34" charset="0"/>
              </a:rPr>
            </a:br>
            <a:r>
              <a:rPr lang="en-US" sz="1800" dirty="0">
                <a:solidFill>
                  <a:schemeClr val="bg2"/>
                </a:solidFill>
                <a:latin typeface="Arial" pitchFamily="34" charset="0"/>
                <a:cs typeface="Arial" pitchFamily="34" charset="0"/>
              </a:rPr>
              <a:t/>
            </a:r>
            <a:br>
              <a:rPr lang="en-US" sz="1800" dirty="0">
                <a:solidFill>
                  <a:schemeClr val="bg2"/>
                </a:solidFill>
                <a:latin typeface="Arial" pitchFamily="34" charset="0"/>
                <a:cs typeface="Arial" pitchFamily="34" charset="0"/>
              </a:rPr>
            </a:br>
            <a:r>
              <a:rPr lang="pt-BR" sz="1800" dirty="0">
                <a:solidFill>
                  <a:schemeClr val="bg2"/>
                </a:solidFill>
                <a:latin typeface="Arial" pitchFamily="34" charset="0"/>
                <a:cs typeface="Arial" pitchFamily="34" charset="0"/>
              </a:rPr>
              <a:t>-75°C - K</a:t>
            </a:r>
            <a:r>
              <a:rPr lang="pt-BR" sz="1800" baseline="-25000" dirty="0">
                <a:solidFill>
                  <a:schemeClr val="bg2"/>
                </a:solidFill>
                <a:latin typeface="Arial" pitchFamily="34" charset="0"/>
                <a:cs typeface="Arial" pitchFamily="34" charset="0"/>
              </a:rPr>
              <a:t>IC </a:t>
            </a:r>
            <a:r>
              <a:rPr lang="pt-BR" sz="1800" dirty="0">
                <a:solidFill>
                  <a:schemeClr val="bg2"/>
                </a:solidFill>
                <a:latin typeface="Arial" pitchFamily="34" charset="0"/>
                <a:cs typeface="Arial" pitchFamily="34" charset="0"/>
              </a:rPr>
              <a:t>= 52 MPam</a:t>
            </a:r>
            <a:r>
              <a:rPr lang="pt-BR" sz="1800" baseline="30000" dirty="0">
                <a:solidFill>
                  <a:schemeClr val="bg2"/>
                </a:solidFill>
                <a:latin typeface="Arial" pitchFamily="34" charset="0"/>
                <a:cs typeface="Arial" pitchFamily="34" charset="0"/>
              </a:rPr>
              <a:t>1/2 </a:t>
            </a:r>
            <a:r>
              <a:rPr lang="pt-BR" sz="1800" dirty="0">
                <a:solidFill>
                  <a:schemeClr val="bg2"/>
                </a:solidFill>
                <a:latin typeface="Arial" pitchFamily="34" charset="0"/>
                <a:cs typeface="Arial" pitchFamily="34" charset="0"/>
              </a:rPr>
              <a:t>e </a:t>
            </a:r>
            <a:r>
              <a:rPr lang="es-ES" sz="1800" dirty="0">
                <a:solidFill>
                  <a:schemeClr val="bg2"/>
                </a:solidFill>
                <a:latin typeface="Arial" pitchFamily="34" charset="0"/>
                <a:cs typeface="Arial" pitchFamily="34" charset="0"/>
              </a:rPr>
              <a:t>S</a:t>
            </a:r>
            <a:r>
              <a:rPr lang="pt-BR" sz="1800" baseline="-25000" dirty="0" smtClean="0">
                <a:solidFill>
                  <a:schemeClr val="bg2"/>
                </a:solidFill>
                <a:latin typeface="Arial" pitchFamily="34" charset="0"/>
                <a:cs typeface="Arial" pitchFamily="34" charset="0"/>
              </a:rPr>
              <a:t>0</a:t>
            </a:r>
            <a:r>
              <a:rPr lang="pt-BR" sz="1800" dirty="0" smtClean="0">
                <a:solidFill>
                  <a:schemeClr val="bg2"/>
                </a:solidFill>
                <a:latin typeface="Arial" pitchFamily="34" charset="0"/>
                <a:cs typeface="Arial" pitchFamily="34" charset="0"/>
              </a:rPr>
              <a:t> </a:t>
            </a:r>
            <a:r>
              <a:rPr lang="pt-BR" sz="1800" dirty="0">
                <a:solidFill>
                  <a:schemeClr val="bg2"/>
                </a:solidFill>
                <a:latin typeface="Arial" pitchFamily="34" charset="0"/>
                <a:cs typeface="Arial" pitchFamily="34" charset="0"/>
              </a:rPr>
              <a:t>= 550 MPa </a:t>
            </a:r>
            <a:r>
              <a:rPr lang="es-ES" sz="1800" dirty="0">
                <a:solidFill>
                  <a:schemeClr val="bg2"/>
                </a:solidFill>
                <a:latin typeface="Arial" pitchFamily="34" charset="0"/>
                <a:cs typeface="Arial" pitchFamily="34" charset="0"/>
              </a:rPr>
              <a:t/>
            </a:r>
            <a:br>
              <a:rPr lang="es-ES" sz="1800" dirty="0">
                <a:solidFill>
                  <a:schemeClr val="bg2"/>
                </a:solidFill>
                <a:latin typeface="Arial" pitchFamily="34" charset="0"/>
                <a:cs typeface="Arial" pitchFamily="34" charset="0"/>
              </a:rPr>
            </a:br>
            <a:r>
              <a:rPr lang="pt-BR" sz="1800" dirty="0">
                <a:solidFill>
                  <a:schemeClr val="bg2"/>
                </a:solidFill>
                <a:latin typeface="Arial" pitchFamily="34" charset="0"/>
                <a:cs typeface="Arial" pitchFamily="34" charset="0"/>
              </a:rPr>
              <a:t>200°C - K</a:t>
            </a:r>
            <a:r>
              <a:rPr lang="pt-BR" sz="1800" baseline="-25000" dirty="0">
                <a:solidFill>
                  <a:schemeClr val="bg2"/>
                </a:solidFill>
                <a:latin typeface="Arial" pitchFamily="34" charset="0"/>
                <a:cs typeface="Arial" pitchFamily="34" charset="0"/>
              </a:rPr>
              <a:t>IC </a:t>
            </a:r>
            <a:r>
              <a:rPr lang="pt-BR" sz="1800" dirty="0">
                <a:solidFill>
                  <a:schemeClr val="bg2"/>
                </a:solidFill>
                <a:latin typeface="Arial" pitchFamily="34" charset="0"/>
                <a:cs typeface="Arial" pitchFamily="34" charset="0"/>
              </a:rPr>
              <a:t>= 200 MPam</a:t>
            </a:r>
            <a:r>
              <a:rPr lang="pt-BR" sz="1800" baseline="30000" dirty="0">
                <a:solidFill>
                  <a:schemeClr val="bg2"/>
                </a:solidFill>
                <a:latin typeface="Arial" pitchFamily="34" charset="0"/>
                <a:cs typeface="Arial" pitchFamily="34" charset="0"/>
              </a:rPr>
              <a:t>1/2 </a:t>
            </a:r>
            <a:r>
              <a:rPr lang="pt-BR" sz="1800" dirty="0">
                <a:solidFill>
                  <a:schemeClr val="bg2"/>
                </a:solidFill>
                <a:latin typeface="Arial" pitchFamily="34" charset="0"/>
                <a:cs typeface="Arial" pitchFamily="34" charset="0"/>
              </a:rPr>
              <a:t>e </a:t>
            </a:r>
            <a:r>
              <a:rPr lang="es-ES" sz="1800" dirty="0">
                <a:solidFill>
                  <a:schemeClr val="bg2"/>
                </a:solidFill>
                <a:latin typeface="Arial" pitchFamily="34" charset="0"/>
                <a:cs typeface="Arial" pitchFamily="34" charset="0"/>
              </a:rPr>
              <a:t>S</a:t>
            </a:r>
            <a:r>
              <a:rPr lang="pt-BR" sz="1800" baseline="-25000" dirty="0" smtClean="0">
                <a:solidFill>
                  <a:schemeClr val="bg2"/>
                </a:solidFill>
                <a:latin typeface="Arial" pitchFamily="34" charset="0"/>
                <a:cs typeface="Arial" pitchFamily="34" charset="0"/>
              </a:rPr>
              <a:t>0</a:t>
            </a:r>
            <a:r>
              <a:rPr lang="pt-BR" sz="1800" dirty="0" smtClean="0">
                <a:solidFill>
                  <a:schemeClr val="bg2"/>
                </a:solidFill>
                <a:latin typeface="Arial" pitchFamily="34" charset="0"/>
                <a:cs typeface="Arial" pitchFamily="34" charset="0"/>
              </a:rPr>
              <a:t> </a:t>
            </a:r>
            <a:r>
              <a:rPr lang="pt-BR" sz="1800" dirty="0">
                <a:solidFill>
                  <a:schemeClr val="bg2"/>
                </a:solidFill>
                <a:latin typeface="Arial" pitchFamily="34" charset="0"/>
                <a:cs typeface="Arial" pitchFamily="34" charset="0"/>
              </a:rPr>
              <a:t>= 400 Mpa</a:t>
            </a:r>
            <a:r>
              <a:rPr lang="es-ES" sz="1800" dirty="0">
                <a:solidFill>
                  <a:schemeClr val="bg2"/>
                </a:solidFill>
                <a:latin typeface="Arial" pitchFamily="34" charset="0"/>
                <a:cs typeface="Arial" pitchFamily="34" charset="0"/>
              </a:rPr>
              <a:t/>
            </a:r>
            <a:br>
              <a:rPr lang="es-ES" sz="1800" dirty="0">
                <a:solidFill>
                  <a:schemeClr val="bg2"/>
                </a:solidFill>
                <a:latin typeface="Arial" pitchFamily="34" charset="0"/>
                <a:cs typeface="Arial" pitchFamily="34" charset="0"/>
              </a:rPr>
            </a:br>
            <a:r>
              <a:rPr lang="es-ES" sz="1800" dirty="0" smtClean="0">
                <a:solidFill>
                  <a:schemeClr val="bg2"/>
                </a:solidFill>
                <a:latin typeface="Arial" pitchFamily="34" charset="0"/>
                <a:cs typeface="Arial" pitchFamily="34" charset="0"/>
              </a:rPr>
              <a:t/>
            </a:r>
            <a:br>
              <a:rPr lang="es-ES" sz="1800" dirty="0" smtClean="0">
                <a:solidFill>
                  <a:schemeClr val="bg2"/>
                </a:solidFill>
                <a:latin typeface="Arial" pitchFamily="34" charset="0"/>
                <a:cs typeface="Arial" pitchFamily="34" charset="0"/>
              </a:rPr>
            </a:br>
            <a:r>
              <a:rPr lang="es-ES" sz="1800" dirty="0" err="1" smtClean="0">
                <a:solidFill>
                  <a:schemeClr val="bg2"/>
                </a:solidFill>
                <a:latin typeface="Arial" pitchFamily="34" charset="0"/>
                <a:cs typeface="Arial" pitchFamily="34" charset="0"/>
              </a:rPr>
              <a:t>Germos</a:t>
            </a:r>
            <a:r>
              <a:rPr lang="es-ES" sz="1800" dirty="0" smtClean="0">
                <a:solidFill>
                  <a:schemeClr val="bg2"/>
                </a:solidFill>
                <a:latin typeface="Arial" pitchFamily="34" charset="0"/>
                <a:cs typeface="Arial" pitchFamily="34" charset="0"/>
              </a:rPr>
              <a:t> a </a:t>
            </a:r>
            <a:r>
              <a:rPr lang="es-ES" sz="1800" dirty="0" err="1" smtClean="0">
                <a:solidFill>
                  <a:schemeClr val="bg2"/>
                </a:solidFill>
                <a:latin typeface="Arial" pitchFamily="34" charset="0"/>
                <a:cs typeface="Arial" pitchFamily="34" charset="0"/>
              </a:rPr>
              <a:t>seguinte</a:t>
            </a:r>
            <a:r>
              <a:rPr lang="es-ES" sz="1800" dirty="0" smtClean="0">
                <a:solidFill>
                  <a:schemeClr val="bg2"/>
                </a:solidFill>
                <a:latin typeface="Arial" pitchFamily="34" charset="0"/>
                <a:cs typeface="Arial" pitchFamily="34" charset="0"/>
              </a:rPr>
              <a:t> </a:t>
            </a:r>
            <a:r>
              <a:rPr lang="es-ES" sz="1800" dirty="0" err="1" smtClean="0">
                <a:solidFill>
                  <a:schemeClr val="bg2"/>
                </a:solidFill>
                <a:latin typeface="Arial" pitchFamily="34" charset="0"/>
                <a:cs typeface="Arial" pitchFamily="34" charset="0"/>
              </a:rPr>
              <a:t>tabela</a:t>
            </a:r>
            <a:r>
              <a:rPr lang="es-ES" sz="1800" dirty="0" smtClean="0">
                <a:solidFill>
                  <a:schemeClr val="bg2"/>
                </a:solidFill>
                <a:latin typeface="Arial" pitchFamily="34" charset="0"/>
                <a:cs typeface="Arial" pitchFamily="34" charset="0"/>
              </a:rPr>
              <a:t> de resultados</a:t>
            </a:r>
            <a:br>
              <a:rPr lang="es-ES" sz="1800" dirty="0" smtClean="0">
                <a:solidFill>
                  <a:schemeClr val="bg2"/>
                </a:solidFill>
                <a:latin typeface="Arial" pitchFamily="34" charset="0"/>
                <a:cs typeface="Arial" pitchFamily="34" charset="0"/>
              </a:rPr>
            </a:br>
            <a:r>
              <a:rPr lang="es-ES" sz="1800" dirty="0">
                <a:solidFill>
                  <a:schemeClr val="bg2"/>
                </a:solidFill>
                <a:latin typeface="Arial" pitchFamily="34" charset="0"/>
                <a:cs typeface="Arial" pitchFamily="34" charset="0"/>
              </a:rPr>
              <a:t/>
            </a:r>
            <a:br>
              <a:rPr lang="es-ES" sz="1800" dirty="0">
                <a:solidFill>
                  <a:schemeClr val="bg2"/>
                </a:solidFill>
                <a:latin typeface="Arial" pitchFamily="34" charset="0"/>
                <a:cs typeface="Arial" pitchFamily="34" charset="0"/>
              </a:rPr>
            </a:br>
            <a:r>
              <a:rPr lang="es-ES" sz="1800" dirty="0">
                <a:solidFill>
                  <a:schemeClr val="bg2"/>
                </a:solidFill>
                <a:latin typeface="Arial" pitchFamily="34" charset="0"/>
                <a:cs typeface="Arial" pitchFamily="34" charset="0"/>
              </a:rPr>
              <a:t/>
            </a:r>
            <a:br>
              <a:rPr lang="es-ES" sz="1800" dirty="0">
                <a:solidFill>
                  <a:schemeClr val="bg2"/>
                </a:solidFill>
                <a:latin typeface="Arial" pitchFamily="34" charset="0"/>
                <a:cs typeface="Arial" pitchFamily="34" charset="0"/>
              </a:rPr>
            </a:br>
            <a:endParaRPr lang="es-ES" sz="1800" dirty="0">
              <a:solidFill>
                <a:schemeClr val="bg2"/>
              </a:solidFill>
              <a:latin typeface="Arial" pitchFamily="34" charset="0"/>
              <a:cs typeface="Arial" pitchFamily="34" charset="0"/>
            </a:endParaRPr>
          </a:p>
        </p:txBody>
      </p:sp>
      <p:graphicFrame>
        <p:nvGraphicFramePr>
          <p:cNvPr id="2" name="1 Objeto"/>
          <p:cNvGraphicFramePr>
            <a:graphicFrameLocks noChangeAspect="1"/>
          </p:cNvGraphicFramePr>
          <p:nvPr>
            <p:extLst>
              <p:ext uri="{D42A27DB-BD31-4B8C-83A1-F6EECF244321}">
                <p14:modId xmlns:p14="http://schemas.microsoft.com/office/powerpoint/2010/main" val="1386474071"/>
              </p:ext>
            </p:extLst>
          </p:nvPr>
        </p:nvGraphicFramePr>
        <p:xfrm>
          <a:off x="1331640" y="3140968"/>
          <a:ext cx="6957036" cy="1082600"/>
        </p:xfrm>
        <a:graphic>
          <a:graphicData uri="http://schemas.openxmlformats.org/presentationml/2006/ole">
            <mc:AlternateContent xmlns:mc="http://schemas.openxmlformats.org/markup-compatibility/2006">
              <mc:Choice xmlns:v="urn:schemas-microsoft-com:vml" Requires="v">
                <p:oleObj spid="_x0000_s7177" name="Hoja de cálculo" r:id="rId5" imgW="3733935" imgH="580957" progId="Excel.Sheet.12">
                  <p:embed/>
                </p:oleObj>
              </mc:Choice>
              <mc:Fallback>
                <p:oleObj name="Hoja de cálculo" r:id="rId5" imgW="3733935" imgH="580957" progId="Excel.Sheet.12">
                  <p:embed/>
                  <p:pic>
                    <p:nvPicPr>
                      <p:cNvPr id="0" name=""/>
                      <p:cNvPicPr/>
                      <p:nvPr/>
                    </p:nvPicPr>
                    <p:blipFill>
                      <a:blip r:embed="rId6"/>
                      <a:stretch>
                        <a:fillRect/>
                      </a:stretch>
                    </p:blipFill>
                    <p:spPr>
                      <a:xfrm>
                        <a:off x="1331640" y="3140968"/>
                        <a:ext cx="6957036" cy="1082600"/>
                      </a:xfrm>
                      <a:prstGeom prst="rect">
                        <a:avLst/>
                      </a:prstGeom>
                    </p:spPr>
                  </p:pic>
                </p:oleObj>
              </mc:Fallback>
            </mc:AlternateContent>
          </a:graphicData>
        </a:graphic>
      </p:graphicFrame>
    </p:spTree>
    <p:extLst>
      <p:ext uri="{BB962C8B-B14F-4D97-AF65-F5344CB8AC3E}">
        <p14:creationId xmlns:p14="http://schemas.microsoft.com/office/powerpoint/2010/main" val="5402306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descr="data:image/jpeg;base64,/9j/4AAQSkZJRgABAQAAAQABAAD/2wCEAAkGBw8PDw8NDRAQDw8NDQ4NDQ4ODA8PDg4NFREWFhQRFhYYHCgiGRolHBcUITMhJSkrLi4wFx8zODMsNygtLisBCgoKDQ0OGBAQGCwkHiQsLDAsKywsLDcrLC0sLCwsLCwtLC8sLCwsLDAsLC8sLCwsLCwsLCwsLCwsLCwsLCwsLP/AABEIAMoA+QMBEQACEQEDEQH/xAAcAAEBAQADAQEBAAAAAAAAAAAAAgEFBgcEAwj/xABCEAACAgIAAwUGAgYIBAcAAAABAgADBBEFEiEGEzFBUQcUImFxgTKRI1JiobHRFUJDU4KyweEzcpOiJDREVMLS8f/EABoBAQEAAwEBAAAAAAAAAAAAAAABAgQFAwb/xAA0EQEAAgECBAMHAgYCAwAAAAAAAQIDBBESITFBBRNRYXGBobHR8JHhFBUiIzLBsvFCQ1L/2gAMAwEAAhEDEQA/APX5m12QjYUhCAhSAgICAgICAgICAgICAgICAgICAgIQgIVkIQN3AyFbCEKQNgNQGoDUKagNQGoDUBqA1AagNQGoDUBqA1AagNQGoDUBqEICBkBAQMhCBsKQEDYGwrQIG6gNQGoDUBqA1AagNQIqsVxtGDDZXasGGwdEbEsxMdYStotziV6kU1AagNQGoDUBqA1AQM1AyAgZCMgICEZA2FIGiBsK0QN1A2RSAgICAgcHx7tPj4m033t390hHwn9s/wBX+Pym3p9Hkzc+kev2aOq1+LBy629Pv6OgcX7SZOVsO/JWf7Kvapr5+bfednDpMWLpHP1l8/qNdmzcpnaPSPzm9H7L4/d4WMnhuoWH6v8AGf8ANOHqrcWa0+36cn0mipwaekez683KTXbRAQEBAQEBAQEIzUoyBkDIRkAYRkDYUgVCtEDRIqoGwpqA1AagNQOgdsO23KWxsFuo2tuQp8D5rWf/AJfl6zraPQb/ANeSPdH3+zj63XzG9MU++ft93QTcT1J2Sdkk9SZ19nDmu/OV44NjpWvjY61r9WOh/GS0xWJmey0xTa0Vju95RAoCjwUBR9ANCfJzO87vsojaNm6hTUBqA1AagNQGoDUBqBkIzUDIRkoyBMIGBkI2FaIFCFaJBQhWiFbA2AgIHQPaR2qNIOBjtqx13kuD1rQjpWPmR1PyI9enU8P0sW/uW6dvu5uv1M1jy69e7zHvZ2nF4X28J4ffl2inGQ2Oep8lRf1mPgBPPLlpirxWl6YtPfJbasPQ+D9mMXBK2Xt71lIQwCkrRU46jXqQfM/kJxNR4hfJvWvKPm7On8Ppj2tbnPyd6qcMoYeDAEfQzQb64CAgICAgICA1AkiBkIzUDJUSYGGEZAyEbCtEChCqEiqEKoQN1IrdQGoHH8e4muHi3ZT9RTWWCnpzOeiL92IH3nrhxzkvFI7sMl4pWbS/njKzXtse21iz2uzux82J2TPqa1isRWOkPn7b2mZl9nAOF252QmLR+J+rMfw11j8Tt8h+8kDznnmzVxUm9mWLBOS3DD1yuqnAq9ywxrX/AB7v7Syzz2fX+HgJ83mzXy24rO5ixVx14auT4bwbYD3+fUV+HT9r+U8Xq5S2+qkAMVQAdFHjr5AQOLzuMb0KCR6lkXqPlKPkXi14/r7+qL/KB9NXHWH40U/NSV/nA5DH4rS/Tm5D6P0/f4SD7dQN1AagNQM1AwiVGGBJhGGBJlRJhGQMhGwqhCqEgoQqgIVQEKqRSAgec+2rPKY2NjA67+9rG+aVKOh+7qftOp4XTe9rekfVpa221Ij1eP8ANO25mz1/2e4IweGNnMNX5x/Rk+K1AkVgf9z/AD2PScDxHNx5OCOkfV1dJj4Kb95Xzk+pJ+5Jmg2XZsniFlFSUlua/lHO3j3YPgPmdeciuFa0kkkkk9SSdkyonngOeB9fDcY3WBB+EdXPosDmeIHFoGjWrMR0Tz16knwEivz4dkVPoUu1D/3THnrb6A/6aMDmoUgICBhEqJIkRJlEmEYZUSYEwjIRsKoQqxIqhCqECxIybAQEDyL26E99g+nc5GvrzJv/AEnZ8K/xv8Gjrezy8t0nWaMQ957SAUpiYi9FoxkAHloAIP8AKfznyd7Ta02nu7W20RDOA4FguW26t1rrRruZkIU6Gx1Pz0ftMFh8l+QXZnbxdix+8qI54DngVUC7BF1tjobIA+5gdmturwaQqEPa/n+s36x/ZHkP95FdZtvZmLMSWY7JPiTKieeBznCu0BXVeQdr4CzxZf8Am9R8/H6yLu7MjhgGUhgfAgggwrYCBhgSYRJlRJhEkSokwJhGQjYVYhVCRViFWBIqhCq1CmoDUDy/27YROPh5I/srrKW+QsUMD+df751PC77WtX1j6f8AbU1dd6xLxsvrr6dZ2mhEPdO21w7+th4PiVsp+RZ58lPV15dy4s+sW5h4GhtfQr/vIyef88rE54DngOeA54H742PbbvukZ+Xx5VJ1A/FmIJBBBB0QehB9IH18NwLchuWsfCD8Tn8C/f1+Uiu88OwVorFabOurE+LMfEwy2fTqA1AkwMMMUmEQZRJhEGVEwjIGiBYhViRViFWJGShCrgICBwvbLgvv+Bk4g1z2V81JPQC9DzV/bmAB+RM9tPl8rJF/zZjevFWYfzA4IJVgVYEqysNFWHQgjyM+o3crbZ7Dk3NlcL4TmVguxp9ytCgsxur+HwHqUsP3E+Z1VODNaPb9XTpO9Il3/Brtt4ctdqMlzYprKuNNzhSqkj56B+813p2dA55WBzwM54HL5FWFj10e+Pett9Zt5agpCoT8OwR06fwM2MOlyZomatbUazDgmIvPOXytxbhSeC5lvyPdqP4gzYjw3NPWYalvGNNHSJn897vHZ1qzi12VVGpbQbBXz87aJ0CSfEkAGaWbH5d5rvvs6WDJ5mOL7bbvjzseprGt9yssdtbLc3KSBrfKCQZ5vT4OX4fcj1qawFA+EoBrkbzXXlCvpgICBJgSYRJhEGVEmEQZUQYRkChAsSKsQyWIVYkVYhWyK2FICB4T7Z+yhxsj+kqF/wDD5b/pwo6VZR8Sfk/j/wA3N6idzw/UcdfLt1jp7v2aWoxc+KHMewXjYK5PDXPVSMugE+KnSWgfIHuz/jM8fE8X+OSPdP8Apnprctnr05LadO7T9mXLNkYo5ubbWUjx35snr9Py9JWE1dLNuuh6EdCD4gysXJcAxhdbuwhaKFN+S5/CtS9SCfnr8t+kREzO0G8Rzno6p2i7QHLybcg9FZuWpT/VqHRR+XU/MmfUafDGLHFPzd8vqrTnyzf9Pc+3spwG/iFihVZccH9LeRpQvmFJ8W+X5zz1Oqphr7e0MtN4fbNbptHeXt1NSoq1oAqoqoijwVQNAflPmptMzMy+prWKxER0hcjJwecXpyqzSNnIB5696DEeJ+XTrv6ysZ6uckZEBCJMqJMCTDFBlRBhEmEQZUTAoQLEKsSMn6LIqxCrEMmyKQEBA+XifD6sqmzGyED1XIUsU+YPmD5EdCD5ECZUvalotXrCTETG0v584hw7J7NcVovPNZSthem0D/zOKfhsrPl3gUka9eU+Gp363pq8Mx3+k/ZqcPl337P6IxMlLq0uqYPXai2Vup2GRhtWH1Bnz9qzWZiW4/WQdK7d8ENj0WY1e7rrDU4XoH+EsGbyGgp6/wC0rC0Ok9uOKrhUDg+O4a1ytvErkPTm8VxwfQdCft6kTr+Hab/22+H3aGsy7R5cfF17sPxf3fiGMzANXZauParAEd3YQu+voeVv8M6Grx8eK0d+v6NTS/0ZIf0WBroJ8u7rYCBxXFzyXYl2ugtapvl3i6BhJcrCkBAwwiTKiTCIMIgyogysUGETAoQLEirEMliFWJFWIVUjIgICAgcZ2i4Fj8Qx3xMtOet+oI6PXYPCxD5MP5g7BInpiy2xW4qsbVi0bS672Bxsnhxfg2Ye8Svnt4blAEJdjE7ao/quhO+X0PTYWbGptXL/AHa/GPaleXJ3K+5K1ayxlREBZ3dgqqo8SSegE1IiZnaGW7zDtx7VKUVsfhTC20gq2Xr9FUPPu9/jb5/h+vhOppfDrTPFl5R6NXNqYjlXq8ce8sSzEszEszMSWZidkknxM7UcnOmJnnLmuxnDLM3PxqKgT+lS21h4V0IwLufTp0HzIHnPDU5Yx4rWn8l6Ycc2vD+jOJ49xHPjWclg/qt1rsHoQfA/Mf8A58u68+xwmbx7Mxiq5FVO2/Dyv1b56BJlTeYfZj8Q4hYNriogPgbbCP8At8YN5UvDsq6xHy7axXW62CqkHRYeGyf94Np7uckZEBAkyokwiTCIMrFBhEmVEGETA0QLEKsSKsQqxIyUIVcBAQEBAQMKg62AdHY2PA+sDwn23cfvszv6P2y4+NXU/d9Qttrrzd4fUAEAehDTueHYqxj8zvLV1Fp32dP7J9n7+J5PumMUVhW1zvYxCJUpUEnQJPVlGvnNvPnrhpxWeFMU3nZ6Zwv2KqCDmZrMOnwY1Ir+3O5b/KJzr+KT/wCFf1bEaavd6P2f7PYnD6zVh0rUG0Xbq1lhHmznqfP5DfTU52XNfLO953bFaxWNoXxzi9eJUbbOrHpWm9F39Pp6meSzOzi+znDbLHOfmD9K/WpGGu7XyOvL5Dy+phI9XZYUgICAgSYEmESYRBlRJhEGVEGEZA2BYhViRVCFWJFUIVW4U3AbgNwG4DcBuB07t/2Ao4sFtD+75Va8iXhOdXr3vksXY2Op0QdjZ8fCbem1dsPLrHowvSLOh8C9l3G8LJW/Fy8Shl2vfLZa5NZ8Qa2r03l0PTp49AZu5NdgyU2tWZ9n5Lzrims8pevcFw76a+XKyny7mPM9rVVUoP2URANL9ST18fDXKyWraf6a7Q94fczEAkDZA6Detn0mA4nH4KGu97yyLrx/w1/sMdfJUB8T+0fE9dCEcvuFNwG4DcBuA3AwmBJhEmGKDKJMIgyokwjIRsKsQqhIqhCrEgoQyVAQr8nyEU6Z0U+jOoP75lFLT0hjNojrLBl1f3lf/UX+cvl39J/Q46+o2VWCQbEBB0QbFBB9PGTgtPaTir6tTJrJ0roSfAB1JP2iaWjnMSRas922Xop0zqp9GdQf3xFbT0gm0R1krvRuiOrHx0rAnX2ia2jrBFonpLGyawdGxAR4guoI/fEUtPSJOKvqqu1W6qysB0JVgev2kmsx1hYmJ6LkUgfm16A8pdQx1pSwBO/DpMoraY3iGPFEctyy9F6M6qT4BmAJ/OIrM9IJtEdZbZaq9XZV34czAfxkiJnpCzMR1SuTWToWISfAB1JP75ZpaOsSnFX1T73V/eV/9RP5y+Xf/wCZ/Q46+sP1VwRsEEHwIIIMxmNuUru0yCTCIMqMMIgwiTKJhGQjYVQhVCQUIVQhVgyK2FbA8dF1fFOMZKPaKqQ136Usg/R1arXXN06nR+5n0lcltLpa8Mbzy5e/m419PGfPabTy+3J2anshhUA5vvTWph/+IcDuSpFY5+UlfDwmnbxLPk/t8O3Fy79+T3r4fhpPHvPLn27OqdkMKvib5NuVkCjlZW5uasGy2wszfi8hr94m/qtVbTxWuOu/2hrYdHXLM2vO37uxcQ4PRwnGt4nRkNc6VmrHJFRQW2Hu+cFR1IBY/YzTrq8mqvGG9do6z16Rz2bH8HTBE5KTz7dO/JxnY3gFXE6WvtyiLja6mtWre3lAHxPzbOydz31evvp7RSleW3w+Dxw6CmWOK0830dq8ZOCYxFF1jW57rUWblVkorBZ+Xl9SyAzz0+edZkiclY2rz+M9HpfTRp6TFJne30fXwXsEl+NRfbfaj3UpayLXXpeccwHUb3oiY5vFr0yWrWsTET7Up4ZjmsTMzv8AB3Hs9wVMGk01sz81jWM7gBixAHl8gJzNTqbai/FaO2zf0+CuGvDV82f2vwKLjjXXhbFIV/hYrWT5MwGh/p5zLHoc+SnHWvL6pfU4qW4Znn7nOA78Ou/DXnNRsPLMDM9/7QuB8VePdY30THHICPkXCn/FO/afI0G3eY/5c/o5XleZquOe3+v3fnx7iS5PHe6YjusVlFh8QKqEN1u/TqHEun3xaLl1n6zygzYoy6mJnpG3y5vk7NEcayr3y8num5Q6LzJztzMdIgb+qoHl6ieufNOjxVrirv8AnWfbLzpp41F5tkl2Hi3ZunhWPfxAXWO9VLpUHVABbaO6Vug8i+5qY9fk1V64prG0zG/ujn/p7fwWPDE3rM77Tt8eTrvBeCpdwzI4pdY9a0993SqqEWBFGtk+r7X7Tdza61c9cVY3323+P7NfHoKTjm9nY/ZBY705dpP6M3V1qvkLFQs5/J0/KaHi9om1I77T+fKW14fi4It6O/kzjugkwiTKMMIkwiTKJhGQjYVogUIVQkVQhVCBW5FcX2o4p7ng5eX50Y9jp87daQfdionrgx+ZkrX1lJnaHinYHsticQputzMz3bu7RVWotoVn0gZmIfy+ID7Gd7V6vJitEUrv+rUx4a2jeXau09GLwjgWRj4V/f8AvuWlTW89btzMAXU8nQDu6yPvNPBfJqNTW9422j8+cvW1YpjmIcN2T7D4GXh05WXn9xbdzsaluxhyIHIXYbrsgA/ee+o12XHkmtK7xHvYVwVmN5eitwfhn9HU8MuurbGVF7tzlV1u7K5JsDKQN83NvXTxE5nnZvOnLEc/c9+CvDw9nlPtD7PYHDhRZhZhva2xwa2tpsatFG+cMmtdSB1Hn49J2NHqcubeL12/VrZMNY/xfl2hyLMi/hHDciw7qxMOq97X01b5BFj8zN+rW1Y6/qxh2pXJkrHWZ2+HT57revFNay93q4pi/CiZGOfBERcisk+QUAGfPzS/WYlt7w+3cwHkPaX2XZ1+fddjX0DGybnuZrWcW087czjlC/Fok66jfTevGdnD4lSmOK2id4hrW08TO70nieUvD+H22gkrg4bFObqzGuvSA/MkD85zKVnLliPWfq2OkPLvY3lUUJn8Qyrq1KItaiy1RYwUGywgE7O/g+4M6viXFeaY6x+dIa+CsRvZ+PsmWvJyeIZ2cUWt6moc2uEre3KZmsUMSOvKrfZpl4haaUpjp+bdDFXnNpX247H8JxcS7LxMwl6+QJje8UXq5Z1XlGvi8yd7OtGNLrM97xS9fjzj9kvhpEbw6zl8Vtr4JRS9jFcviF99aliwXHorWvQ34A2Meg/UmzWtZ1M2iOkRHxnn9GM1ny4h23B9mPEnorrfPWqmxFdsfmyHRC3xkd3sKSCfzmpbxLDFpmKbz68vqyjBO20zyen9m+C1cPxq8Skkqm2Z2/FZYx2zn+XkABOVnzWzXm9mxWsVjaHIkzyVhgSYRhgSZUSYRkDIRsK0QKEKoSK2BoMKrcD4uM8MqzMe3EyAWqvTkcA6YdQQwPkQQCPpM8d7Y7RavWCY3eeN7EsA/wDqsv79wT/km/8AzTL6R8/ux4IcynsxwBw/+jGe8p70cwXhkW4X8vJv8PKRy9NEfv6zx/jsvm+Zy6bLwxts4U+xLA/91l/lR/8ASe380y+kfP7pwQ+7ivslwsj3cNkZCLi4tWJWqCnXIhZix2v4izMT9ZhTxDJTfaI5zus1iU8K9jvDKLVtsfIyQhDCq1qxSxHhzBVBYfLej57lv4lmtG0bQnBD7u1fsyweI5DZj2X022Kot7lqyjlVChuVlOjoAdPSYYddkxV4Y2mCaxPN8nAfZJg4eVRmLfkWtj2C1EsFPIXA+EnSg9Do/aZZfEcuSk1mI5kViHoW5oMjcD5eK8PqyqLcW8Fqr62rsAOjynzB8j5/aZUvNLRavWB50fYngb371ma9N4+/z5J0P5pl9I+f3YcEOX4n7McG7EowK3ux6Me1727soz33soXvLGZTsgAga0OvyE8qa7LW83naZn5e5lwxts4mj2KcOVgWyMtwCCVDUpzD0JCb19J6z4pmntHz+6cEOY417M8HKtxXL21U4dNVFWLXydz3SOWIPMCTzbOzvrPHHrslItHee/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http://www.eesc.usp.br/portaleesc/images/novo_logo_eesc/logo_eesc_padra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634" y="5537827"/>
            <a:ext cx="1039662" cy="109623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www.imagens.usp.br/wp-content/uploads/US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5" y="5861812"/>
            <a:ext cx="1332187" cy="749355"/>
          </a:xfrm>
          <a:prstGeom prst="rect">
            <a:avLst/>
          </a:prstGeom>
          <a:noFill/>
          <a:extLst>
            <a:ext uri="{909E8E84-426E-40DD-AFC4-6F175D3DCCD1}">
              <a14:hiddenFill xmlns:a14="http://schemas.microsoft.com/office/drawing/2010/main">
                <a:solidFill>
                  <a:srgbClr val="FFFFFF"/>
                </a:solidFill>
              </a14:hiddenFill>
            </a:ext>
          </a:extLst>
        </p:spPr>
      </p:pic>
      <p:sp>
        <p:nvSpPr>
          <p:cNvPr id="3" name="2 Título"/>
          <p:cNvSpPr>
            <a:spLocks noGrp="1"/>
          </p:cNvSpPr>
          <p:nvPr>
            <p:ph type="ctrTitle"/>
          </p:nvPr>
        </p:nvSpPr>
        <p:spPr/>
        <p:txBody>
          <a:bodyPr/>
          <a:lstStyle/>
          <a:p>
            <a:endParaRPr lang="es-ES" dirty="0"/>
          </a:p>
        </p:txBody>
      </p:sp>
      <p:pic>
        <p:nvPicPr>
          <p:cNvPr id="6146"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5000"/>
                    </a14:imgEffect>
                    <a14:imgEffect>
                      <a14:brightnessContrast bright="-11000" contrast="63000"/>
                    </a14:imgEffect>
                  </a14:imgLayer>
                </a14:imgProps>
              </a:ext>
              <a:ext uri="{28A0092B-C50C-407E-A947-70E740481C1C}">
                <a14:useLocalDpi xmlns:a14="http://schemas.microsoft.com/office/drawing/2010/main" val="0"/>
              </a:ext>
            </a:extLst>
          </a:blip>
          <a:srcRect/>
          <a:stretch>
            <a:fillRect/>
          </a:stretch>
        </p:blipFill>
        <p:spPr bwMode="auto">
          <a:xfrm>
            <a:off x="1160465" y="260648"/>
            <a:ext cx="6939030" cy="4998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27563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descr="data:image/jpeg;base64,/9j/4AAQSkZJRgABAQAAAQABAAD/2wCEAAkGBw8PDw8NDRAQDw8NDQ4NDQ4ODA8PDg4NFREWFhQRFhYYHCgiGRolHBcUITMhJSkrLi4wFx8zODMsNygtLisBCgoKDQ0OGBAQGCwkHiQsLDAsKywsLDcrLC0sLCwsLCwtLC8sLCwsLDAsLC8sLCwsLCwsLCwsLCwsLCwsLCwsLP/AABEIAMoA+QMBEQACEQEDEQH/xAAcAAEBAQADAQEBAAAAAAAAAAAAAgEFBgcEAwj/xABCEAACAgIAAwUGAgYIBAcAAAABAgADBBEFEiEGEzFBUQcUImFxgTKRI1JiobHRFUJDU4KyweEzcpOiJDREVMLS8f/EABoBAQEAAwEBAAAAAAAAAAAAAAABAgQFAwb/xAA0EQEAAgECBAMHAgYCAwAAAAAAAQIDBBESITFBBRNRYXGBobHR8JHhFBUiIzLBsvFCQ1L/2gAMAwEAAhEDEQA/APX5m12QjYUhCAhSAgICAgICAgICAgICAgICAgICAgIQgIVkIQN3AyFbCEKQNgNQGoDUKagNQGoDUBqA1AagNQGoDUBqA1AagNQGoDUBqEICBkBAQMhCBsKQEDYGwrQIG6gNQGoDUBqA1AagNQIqsVxtGDDZXasGGwdEbEsxMdYStotziV6kU1AagNQGoDUBqA1AQM1AyAgZCMgICEZA2FIGiBsK0QN1A2RSAgICAgcHx7tPj4m033t390hHwn9s/wBX+Pym3p9Hkzc+kev2aOq1+LBy629Pv6OgcX7SZOVsO/JWf7Kvapr5+bfednDpMWLpHP1l8/qNdmzcpnaPSPzm9H7L4/d4WMnhuoWH6v8AGf8ANOHqrcWa0+36cn0mipwaekez683KTXbRAQEBAQEBAQEIzUoyBkDIRkAYRkDYUgVCtEDRIqoGwpqA1AagNQOgdsO23KWxsFuo2tuQp8D5rWf/AJfl6zraPQb/ANeSPdH3+zj63XzG9MU++ft93QTcT1J2Sdkk9SZ19nDmu/OV44NjpWvjY61r9WOh/GS0xWJmey0xTa0Vju95RAoCjwUBR9ANCfJzO87vsojaNm6hTUBqA1AagNQGoDUBqBkIzUDIRkoyBMIGBkI2FaIFCFaJBQhWiFbA2AgIHQPaR2qNIOBjtqx13kuD1rQjpWPmR1PyI9enU8P0sW/uW6dvu5uv1M1jy69e7zHvZ2nF4X28J4ffl2inGQ2Oep8lRf1mPgBPPLlpirxWl6YtPfJbasPQ+D9mMXBK2Xt71lIQwCkrRU46jXqQfM/kJxNR4hfJvWvKPm7On8Ppj2tbnPyd6qcMoYeDAEfQzQb64CAgICAgICA1AkiBkIzUDJUSYGGEZAyEbCtEChCqEiqEKoQN1IrdQGoHH8e4muHi3ZT9RTWWCnpzOeiL92IH3nrhxzkvFI7sMl4pWbS/njKzXtse21iz2uzux82J2TPqa1isRWOkPn7b2mZl9nAOF252QmLR+J+rMfw11j8Tt8h+8kDznnmzVxUm9mWLBOS3DD1yuqnAq9ywxrX/AB7v7Syzz2fX+HgJ83mzXy24rO5ixVx14auT4bwbYD3+fUV+HT9r+U8Xq5S2+qkAMVQAdFHjr5AQOLzuMb0KCR6lkXqPlKPkXi14/r7+qL/KB9NXHWH40U/NSV/nA5DH4rS/Tm5D6P0/f4SD7dQN1AagNQM1AwiVGGBJhGGBJlRJhGQMhGwqhCqEgoQqgIVQEKqRSAgec+2rPKY2NjA67+9rG+aVKOh+7qftOp4XTe9rekfVpa221Ij1eP8ANO25mz1/2e4IweGNnMNX5x/Rk+K1AkVgf9z/AD2PScDxHNx5OCOkfV1dJj4Kb95Xzk+pJ+5Jmg2XZsniFlFSUlua/lHO3j3YPgPmdeciuFa0kkkkk9SSdkyonngOeB9fDcY3WBB+EdXPosDmeIHFoGjWrMR0Tz16knwEivz4dkVPoUu1D/3THnrb6A/6aMDmoUgICBhEqJIkRJlEmEYZUSYEwjIRsKoQqxIqhCqECxIybAQEDyL26E99g+nc5GvrzJv/AEnZ8K/xv8Gjrezy8t0nWaMQ957SAUpiYi9FoxkAHloAIP8AKfznyd7Ta02nu7W20RDOA4FguW26t1rrRruZkIU6Gx1Pz0ftMFh8l+QXZnbxdix+8qI54DngVUC7BF1tjobIA+5gdmturwaQqEPa/n+s36x/ZHkP95FdZtvZmLMSWY7JPiTKieeBznCu0BXVeQdr4CzxZf8Am9R8/H6yLu7MjhgGUhgfAgggwrYCBhgSYRJlRJhEkSokwJhGQjYVYhVCRViFWBIqhCq1CmoDUDy/27YROPh5I/srrKW+QsUMD+df751PC77WtX1j6f8AbU1dd6xLxsvrr6dZ2mhEPdO21w7+th4PiVsp+RZ58lPV15dy4s+sW5h4GhtfQr/vIyef88rE54DngOeA54H742PbbvukZ+Xx5VJ1A/FmIJBBBB0QehB9IH18NwLchuWsfCD8Tn8C/f1+Uiu88OwVorFabOurE+LMfEwy2fTqA1AkwMMMUmEQZRJhEGVEwjIGiBYhViRViFWJGShCrgICBwvbLgvv+Bk4g1z2V81JPQC9DzV/bmAB+RM9tPl8rJF/zZjevFWYfzA4IJVgVYEqysNFWHQgjyM+o3crbZ7Dk3NlcL4TmVguxp9ytCgsxur+HwHqUsP3E+Z1VODNaPb9XTpO9Il3/Brtt4ctdqMlzYprKuNNzhSqkj56B+813p2dA55WBzwM54HL5FWFj10e+Pett9Zt5agpCoT8OwR06fwM2MOlyZomatbUazDgmIvPOXytxbhSeC5lvyPdqP4gzYjw3NPWYalvGNNHSJn897vHZ1qzi12VVGpbQbBXz87aJ0CSfEkAGaWbH5d5rvvs6WDJ5mOL7bbvjzseprGt9yssdtbLc3KSBrfKCQZ5vT4OX4fcj1qawFA+EoBrkbzXXlCvpgICBJgSYRJhEGVEmEQZUQYRkChAsSKsQyWIVYkVYhWyK2FICB4T7Z+yhxsj+kqF/wDD5b/pwo6VZR8Sfk/j/wA3N6idzw/UcdfLt1jp7v2aWoxc+KHMewXjYK5PDXPVSMugE+KnSWgfIHuz/jM8fE8X+OSPdP8Apnprctnr05LadO7T9mXLNkYo5ubbWUjx35snr9Py9JWE1dLNuuh6EdCD4gysXJcAxhdbuwhaKFN+S5/CtS9SCfnr8t+kREzO0G8Rzno6p2i7QHLybcg9FZuWpT/VqHRR+XU/MmfUafDGLHFPzd8vqrTnyzf9Pc+3spwG/iFihVZccH9LeRpQvmFJ8W+X5zz1Oqphr7e0MtN4fbNbptHeXt1NSoq1oAqoqoijwVQNAflPmptMzMy+prWKxER0hcjJwecXpyqzSNnIB5696DEeJ+XTrv6ysZ6uckZEBCJMqJMCTDFBlRBhEmEQZUTAoQLEKsSMn6LIqxCrEMmyKQEBA+XifD6sqmzGyED1XIUsU+YPmD5EdCD5ECZUvalotXrCTETG0v584hw7J7NcVovPNZSthem0D/zOKfhsrPl3gUka9eU+Gp363pq8Mx3+k/ZqcPl337P6IxMlLq0uqYPXai2Vup2GRhtWH1Bnz9qzWZiW4/WQdK7d8ENj0WY1e7rrDU4XoH+EsGbyGgp6/wC0rC0Ok9uOKrhUDg+O4a1ytvErkPTm8VxwfQdCft6kTr+Hab/22+H3aGsy7R5cfF17sPxf3fiGMzANXZauParAEd3YQu+voeVv8M6Grx8eK0d+v6NTS/0ZIf0WBroJ8u7rYCBxXFzyXYl2ugtapvl3i6BhJcrCkBAwwiTKiTCIMIgyogysUGETAoQLEirEMliFWJFWIVUjIgICAgcZ2i4Fj8Qx3xMtOet+oI6PXYPCxD5MP5g7BInpiy2xW4qsbVi0bS672Bxsnhxfg2Ye8Svnt4blAEJdjE7ao/quhO+X0PTYWbGptXL/AHa/GPaleXJ3K+5K1ayxlREBZ3dgqqo8SSegE1IiZnaGW7zDtx7VKUVsfhTC20gq2Xr9FUPPu9/jb5/h+vhOppfDrTPFl5R6NXNqYjlXq8ce8sSzEszEszMSWZidkknxM7UcnOmJnnLmuxnDLM3PxqKgT+lS21h4V0IwLufTp0HzIHnPDU5Yx4rWn8l6Ycc2vD+jOJ49xHPjWclg/qt1rsHoQfA/Mf8A58u68+xwmbx7Mxiq5FVO2/Dyv1b56BJlTeYfZj8Q4hYNriogPgbbCP8At8YN5UvDsq6xHy7axXW62CqkHRYeGyf94Np7uckZEBAkyokwiTCIMrFBhEmVEGETA0QLEKsSKsQqxIyUIVcBAQEBAQMKg62AdHY2PA+sDwn23cfvszv6P2y4+NXU/d9Qttrrzd4fUAEAehDTueHYqxj8zvLV1Fp32dP7J9n7+J5PumMUVhW1zvYxCJUpUEnQJPVlGvnNvPnrhpxWeFMU3nZ6Zwv2KqCDmZrMOnwY1Ir+3O5b/KJzr+KT/wCFf1bEaavd6P2f7PYnD6zVh0rUG0Xbq1lhHmznqfP5DfTU52XNfLO953bFaxWNoXxzi9eJUbbOrHpWm9F39Pp6meSzOzi+znDbLHOfmD9K/WpGGu7XyOvL5Dy+phI9XZYUgICAgSYEmESYRBlRJhEGVEGEZA2BYhViRVCFWJFUIVW4U3AbgNwG4DcBuB07t/2Ao4sFtD+75Va8iXhOdXr3vksXY2Op0QdjZ8fCbem1dsPLrHowvSLOh8C9l3G8LJW/Fy8Shl2vfLZa5NZ8Qa2r03l0PTp49AZu5NdgyU2tWZ9n5Lzrims8pevcFw76a+XKyny7mPM9rVVUoP2URANL9ST18fDXKyWraf6a7Q94fczEAkDZA6Detn0mA4nH4KGu97yyLrx/w1/sMdfJUB8T+0fE9dCEcvuFNwG4DcBuA3AwmBJhEmGKDKJMIgyokwjIRsKsQqhIqhCrEgoQyVAQr8nyEU6Z0U+jOoP75lFLT0hjNojrLBl1f3lf/UX+cvl39J/Q46+o2VWCQbEBB0QbFBB9PGTgtPaTir6tTJrJ0roSfAB1JP2iaWjnMSRas922Xop0zqp9GdQf3xFbT0gm0R1krvRuiOrHx0rAnX2ia2jrBFonpLGyawdGxAR4guoI/fEUtPSJOKvqqu1W6qysB0JVgev2kmsx1hYmJ6LkUgfm16A8pdQx1pSwBO/DpMoraY3iGPFEctyy9F6M6qT4BmAJ/OIrM9IJtEdZbZaq9XZV34czAfxkiJnpCzMR1SuTWToWISfAB1JP75ZpaOsSnFX1T73V/eV/9RP5y+Xf/wCZ/Q46+sP1VwRsEEHwIIIMxmNuUru0yCTCIMqMMIgwiTKJhGQjYVQhVCQUIVQhVgyK2FbA8dF1fFOMZKPaKqQ136Usg/R1arXXN06nR+5n0lcltLpa8Mbzy5e/m419PGfPabTy+3J2anshhUA5vvTWph/+IcDuSpFY5+UlfDwmnbxLPk/t8O3Fy79+T3r4fhpPHvPLn27OqdkMKvib5NuVkCjlZW5uasGy2wszfi8hr94m/qtVbTxWuOu/2hrYdHXLM2vO37uxcQ4PRwnGt4nRkNc6VmrHJFRQW2Hu+cFR1IBY/YzTrq8mqvGG9do6z16Rz2bH8HTBE5KTz7dO/JxnY3gFXE6WvtyiLja6mtWre3lAHxPzbOydz31evvp7RSleW3w+Dxw6CmWOK0830dq8ZOCYxFF1jW57rUWblVkorBZ+Xl9SyAzz0+edZkiclY2rz+M9HpfTRp6TFJne30fXwXsEl+NRfbfaj3UpayLXXpeccwHUb3oiY5vFr0yWrWsTET7Up4ZjmsTMzv8AB3Hs9wVMGk01sz81jWM7gBixAHl8gJzNTqbai/FaO2zf0+CuGvDV82f2vwKLjjXXhbFIV/hYrWT5MwGh/p5zLHoc+SnHWvL6pfU4qW4Znn7nOA78Ou/DXnNRsPLMDM9/7QuB8VePdY30THHICPkXCn/FO/afI0G3eY/5c/o5XleZquOe3+v3fnx7iS5PHe6YjusVlFh8QKqEN1u/TqHEun3xaLl1n6zygzYoy6mJnpG3y5vk7NEcayr3y8num5Q6LzJztzMdIgb+qoHl6ieufNOjxVrirv8AnWfbLzpp41F5tkl2Hi3ZunhWPfxAXWO9VLpUHVABbaO6Vug8i+5qY9fk1V64prG0zG/ujn/p7fwWPDE3rM77Tt8eTrvBeCpdwzI4pdY9a0993SqqEWBFGtk+r7X7Tdza61c9cVY3323+P7NfHoKTjm9nY/ZBY705dpP6M3V1qvkLFQs5/J0/KaHi9om1I77T+fKW14fi4It6O/kzjugkwiTKMMIkwiTKJhGQjYVogUIVQkVQhVCBW5FcX2o4p7ng5eX50Y9jp87daQfdionrgx+ZkrX1lJnaHinYHsticQputzMz3bu7RVWotoVn0gZmIfy+ID7Gd7V6vJitEUrv+rUx4a2jeXau09GLwjgWRj4V/f8AvuWlTW89btzMAXU8nQDu6yPvNPBfJqNTW9422j8+cvW1YpjmIcN2T7D4GXh05WXn9xbdzsaluxhyIHIXYbrsgA/ee+o12XHkmtK7xHvYVwVmN5eitwfhn9HU8MuurbGVF7tzlV1u7K5JsDKQN83NvXTxE5nnZvOnLEc/c9+CvDw9nlPtD7PYHDhRZhZhva2xwa2tpsatFG+cMmtdSB1Hn49J2NHqcubeL12/VrZMNY/xfl2hyLMi/hHDciw7qxMOq97X01b5BFj8zN+rW1Y6/qxh2pXJkrHWZ2+HT57revFNay93q4pi/CiZGOfBERcisk+QUAGfPzS/WYlt7w+3cwHkPaX2XZ1+fddjX0DGybnuZrWcW087czjlC/Fok66jfTevGdnD4lSmOK2id4hrW08TO70nieUvD+H22gkrg4bFObqzGuvSA/MkD85zKVnLliPWfq2OkPLvY3lUUJn8Qyrq1KItaiy1RYwUGywgE7O/g+4M6viXFeaY6x+dIa+CsRvZ+PsmWvJyeIZ2cUWt6moc2uEre3KZmsUMSOvKrfZpl4haaUpjp+bdDFXnNpX247H8JxcS7LxMwl6+QJje8UXq5Z1XlGvi8yd7OtGNLrM97xS9fjzj9kvhpEbw6zl8Vtr4JRS9jFcviF99aliwXHorWvQ34A2Meg/UmzWtZ1M2iOkRHxnn9GM1ny4h23B9mPEnorrfPWqmxFdsfmyHRC3xkd3sKSCfzmpbxLDFpmKbz68vqyjBO20zyen9m+C1cPxq8Skkqm2Z2/FZYx2zn+XkABOVnzWzXm9mxWsVjaHIkzyVhgSYRhgSZUSYRkDIRsK0QKEKoSK2BoMKrcD4uM8MqzMe3EyAWqvTkcA6YdQQwPkQQCPpM8d7Y7RavWCY3eeN7EsA/wDqsv79wT/km/8AzTL6R8/ux4IcynsxwBw/+jGe8p70cwXhkW4X8vJv8PKRy9NEfv6zx/jsvm+Zy6bLwxts4U+xLA/91l/lR/8ASe380y+kfP7pwQ+7ivslwsj3cNkZCLi4tWJWqCnXIhZix2v4izMT9ZhTxDJTfaI5zus1iU8K9jvDKLVtsfIyQhDCq1qxSxHhzBVBYfLej57lv4lmtG0bQnBD7u1fsyweI5DZj2X022Kot7lqyjlVChuVlOjoAdPSYYddkxV4Y2mCaxPN8nAfZJg4eVRmLfkWtj2C1EsFPIXA+EnSg9Do/aZZfEcuSk1mI5kViHoW5oMjcD5eK8PqyqLcW8Fqr62rsAOjynzB8j5/aZUvNLRavWB50fYngb371ma9N4+/z5J0P5pl9I+f3YcEOX4n7McG7EowK3ux6Me1727soz33soXvLGZTsgAga0OvyE8qa7LW83naZn5e5lwxts4mj2KcOVgWyMtwCCVDUpzD0JCb19J6z4pmntHz+6cEOY417M8HKtxXL21U4dNVFWLXydz3SOWIPMCTzbOzvrPHHrslItHee/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http://www.eesc.usp.br/portaleesc/images/novo_logo_eesc/logo_eesc_padra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634" y="5537827"/>
            <a:ext cx="1039662" cy="109623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www.imagens.usp.br/wp-content/uploads/US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5" y="5861812"/>
            <a:ext cx="1332187" cy="749355"/>
          </a:xfrm>
          <a:prstGeom prst="rect">
            <a:avLst/>
          </a:prstGeom>
          <a:noFill/>
          <a:extLst>
            <a:ext uri="{909E8E84-426E-40DD-AFC4-6F175D3DCCD1}">
              <a14:hiddenFill xmlns:a14="http://schemas.microsoft.com/office/drawing/2010/main">
                <a:solidFill>
                  <a:srgbClr val="FFFFFF"/>
                </a:solidFill>
              </a14:hiddenFill>
            </a:ext>
          </a:extLst>
        </p:spPr>
      </p:pic>
      <p:sp>
        <p:nvSpPr>
          <p:cNvPr id="3" name="2 Título"/>
          <p:cNvSpPr>
            <a:spLocks noGrp="1"/>
          </p:cNvSpPr>
          <p:nvPr>
            <p:ph type="ctrTitle"/>
          </p:nvPr>
        </p:nvSpPr>
        <p:spPr>
          <a:xfrm>
            <a:off x="636945" y="2564904"/>
            <a:ext cx="7772400" cy="1780108"/>
          </a:xfrm>
        </p:spPr>
        <p:txBody>
          <a:bodyPr>
            <a:noAutofit/>
          </a:bodyPr>
          <a:lstStyle/>
          <a:p>
            <a:pPr lvl="0"/>
            <a:r>
              <a:rPr lang="pt-BR" sz="2400" dirty="0" smtClean="0">
                <a:solidFill>
                  <a:schemeClr val="bg2"/>
                </a:solidFill>
                <a:latin typeface="Arial" pitchFamily="34" charset="0"/>
                <a:cs typeface="Arial" pitchFamily="34" charset="0"/>
              </a:rPr>
              <a:t>5) Um </a:t>
            </a:r>
            <a:r>
              <a:rPr lang="pt-BR" sz="2400" dirty="0">
                <a:solidFill>
                  <a:schemeClr val="bg2"/>
                </a:solidFill>
                <a:latin typeface="Arial" pitchFamily="34" charset="0"/>
                <a:cs typeface="Arial" pitchFamily="34" charset="0"/>
              </a:rPr>
              <a:t>ensaio de tenacidade à fratura foi executado em um aço AISI 4340 que possui uma tensão limite de escoamento de 1380 MPa, em um corpo de prova padronizado possuindo as dimensões como definida na figura 8.16, sendo b=50,8 mm, t = 12,95 mm e uma trinca de tamanho a = 25,4 </a:t>
            </a:r>
            <a:r>
              <a:rPr lang="pt-BR" sz="2400" dirty="0" err="1">
                <a:solidFill>
                  <a:schemeClr val="bg2"/>
                </a:solidFill>
                <a:latin typeface="Arial" pitchFamily="34" charset="0"/>
                <a:cs typeface="Arial" pitchFamily="34" charset="0"/>
              </a:rPr>
              <a:t>mm.</a:t>
            </a:r>
            <a:r>
              <a:rPr lang="pt-BR" sz="2400" dirty="0">
                <a:solidFill>
                  <a:schemeClr val="bg2"/>
                </a:solidFill>
                <a:latin typeface="Arial" pitchFamily="34" charset="0"/>
                <a:cs typeface="Arial" pitchFamily="34" charset="0"/>
              </a:rPr>
              <a:t> A falha do corpo de prova aconteceu de maneira abrupta em P</a:t>
            </a:r>
            <a:r>
              <a:rPr lang="pt-BR" sz="2400" baseline="-25000" dirty="0">
                <a:solidFill>
                  <a:schemeClr val="bg2"/>
                </a:solidFill>
                <a:latin typeface="Arial" pitchFamily="34" charset="0"/>
                <a:cs typeface="Arial" pitchFamily="34" charset="0"/>
              </a:rPr>
              <a:t>Q</a:t>
            </a:r>
            <a:r>
              <a:rPr lang="pt-BR" sz="2400" dirty="0">
                <a:solidFill>
                  <a:schemeClr val="bg2"/>
                </a:solidFill>
                <a:latin typeface="Arial" pitchFamily="34" charset="0"/>
                <a:cs typeface="Arial" pitchFamily="34" charset="0"/>
              </a:rPr>
              <a:t> = </a:t>
            </a:r>
            <a:r>
              <a:rPr lang="pt-BR" sz="2400" dirty="0" err="1">
                <a:solidFill>
                  <a:schemeClr val="bg2"/>
                </a:solidFill>
                <a:latin typeface="Arial" pitchFamily="34" charset="0"/>
                <a:cs typeface="Arial" pitchFamily="34" charset="0"/>
              </a:rPr>
              <a:t>P</a:t>
            </a:r>
            <a:r>
              <a:rPr lang="pt-BR" sz="2400" baseline="-25000" dirty="0" err="1">
                <a:solidFill>
                  <a:schemeClr val="bg2"/>
                </a:solidFill>
                <a:latin typeface="Arial" pitchFamily="34" charset="0"/>
                <a:cs typeface="Arial" pitchFamily="34" charset="0"/>
              </a:rPr>
              <a:t>max</a:t>
            </a:r>
            <a:r>
              <a:rPr lang="pt-BR" sz="2400" dirty="0">
                <a:solidFill>
                  <a:schemeClr val="bg2"/>
                </a:solidFill>
                <a:latin typeface="Arial" pitchFamily="34" charset="0"/>
                <a:cs typeface="Arial" pitchFamily="34" charset="0"/>
              </a:rPr>
              <a:t> = 15,03 </a:t>
            </a:r>
            <a:r>
              <a:rPr lang="pt-BR" sz="2400" dirty="0" err="1">
                <a:solidFill>
                  <a:schemeClr val="bg2"/>
                </a:solidFill>
                <a:latin typeface="Arial" pitchFamily="34" charset="0"/>
                <a:cs typeface="Arial" pitchFamily="34" charset="0"/>
              </a:rPr>
              <a:t>kN</a:t>
            </a:r>
            <a:r>
              <a:rPr lang="pt-BR" sz="2400" dirty="0">
                <a:solidFill>
                  <a:schemeClr val="bg2"/>
                </a:solidFill>
                <a:latin typeface="Arial" pitchFamily="34" charset="0"/>
                <a:cs typeface="Arial" pitchFamily="34" charset="0"/>
              </a:rPr>
              <a:t>, com uma curva P-v </a:t>
            </a:r>
            <a:r>
              <a:rPr lang="pt-BR" sz="2400" dirty="0" smtClean="0">
                <a:solidFill>
                  <a:schemeClr val="bg2"/>
                </a:solidFill>
                <a:latin typeface="Arial" pitchFamily="34" charset="0"/>
                <a:cs typeface="Arial" pitchFamily="34" charset="0"/>
              </a:rPr>
              <a:t>da </a:t>
            </a:r>
            <a:r>
              <a:rPr lang="pt-BR" sz="2400" dirty="0">
                <a:solidFill>
                  <a:schemeClr val="bg2"/>
                </a:solidFill>
                <a:latin typeface="Arial" pitchFamily="34" charset="0"/>
                <a:cs typeface="Arial" pitchFamily="34" charset="0"/>
              </a:rPr>
              <a:t>figura 8.</a:t>
            </a:r>
            <a:r>
              <a:rPr lang="es-ES" sz="2400" dirty="0">
                <a:solidFill>
                  <a:schemeClr val="bg2"/>
                </a:solidFill>
                <a:latin typeface="Arial" pitchFamily="34" charset="0"/>
                <a:cs typeface="Arial" pitchFamily="34" charset="0"/>
              </a:rPr>
              <a:t/>
            </a:r>
            <a:br>
              <a:rPr lang="es-ES" sz="2400" dirty="0">
                <a:solidFill>
                  <a:schemeClr val="bg2"/>
                </a:solidFill>
                <a:latin typeface="Arial" pitchFamily="34" charset="0"/>
                <a:cs typeface="Arial" pitchFamily="34" charset="0"/>
              </a:rPr>
            </a:br>
            <a:endParaRPr lang="es-ES" sz="2400" dirty="0">
              <a:solidFill>
                <a:schemeClr val="bg2"/>
              </a:solidFill>
              <a:latin typeface="Arial" pitchFamily="34" charset="0"/>
              <a:cs typeface="Arial" pitchFamily="34" charset="0"/>
            </a:endParaRPr>
          </a:p>
        </p:txBody>
      </p:sp>
    </p:spTree>
    <p:extLst>
      <p:ext uri="{BB962C8B-B14F-4D97-AF65-F5344CB8AC3E}">
        <p14:creationId xmlns:p14="http://schemas.microsoft.com/office/powerpoint/2010/main" val="1453226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51931" y="3645024"/>
            <a:ext cx="7772400" cy="1780108"/>
          </a:xfrm>
        </p:spPr>
        <p:txBody>
          <a:bodyPr>
            <a:normAutofit/>
          </a:bodyPr>
          <a:lstStyle/>
          <a:p>
            <a:r>
              <a:rPr lang="es-ES" sz="4000" dirty="0"/>
              <a:t/>
            </a:r>
            <a:br>
              <a:rPr lang="es-ES" sz="4000" dirty="0"/>
            </a:br>
            <a:endParaRPr lang="es-ES" sz="4000" dirty="0"/>
          </a:p>
        </p:txBody>
      </p:sp>
      <p:sp>
        <p:nvSpPr>
          <p:cNvPr id="3" name="2 Subtítulo"/>
          <p:cNvSpPr>
            <a:spLocks noGrp="1"/>
          </p:cNvSpPr>
          <p:nvPr>
            <p:ph type="subTitle" idx="1"/>
          </p:nvPr>
        </p:nvSpPr>
        <p:spPr>
          <a:xfrm>
            <a:off x="1160465" y="1124744"/>
            <a:ext cx="7371975" cy="2448272"/>
          </a:xfrm>
        </p:spPr>
        <p:txBody>
          <a:bodyPr>
            <a:noAutofit/>
          </a:bodyPr>
          <a:lstStyle/>
          <a:p>
            <a:pPr lvl="0"/>
            <a:r>
              <a:rPr lang="pt-BR" sz="2800" dirty="0" smtClean="0">
                <a:solidFill>
                  <a:schemeClr val="bg2"/>
                </a:solidFill>
                <a:latin typeface="Arial" pitchFamily="34" charset="0"/>
                <a:cs typeface="Arial" pitchFamily="34" charset="0"/>
              </a:rPr>
              <a:t>a) Se </a:t>
            </a:r>
            <a:r>
              <a:rPr lang="pt-BR" sz="2800" dirty="0">
                <a:solidFill>
                  <a:schemeClr val="bg2"/>
                </a:solidFill>
                <a:latin typeface="Arial" pitchFamily="34" charset="0"/>
                <a:cs typeface="Arial" pitchFamily="34" charset="0"/>
              </a:rPr>
              <a:t>existir uma trinca de canto passante de comprimento a=10 mm, qual seria a maior força P que pode ser permitida em serviço</a:t>
            </a:r>
            <a:r>
              <a:rPr lang="pt-BR" sz="2800" dirty="0" smtClean="0">
                <a:solidFill>
                  <a:schemeClr val="bg2"/>
                </a:solidFill>
                <a:latin typeface="Arial" pitchFamily="34" charset="0"/>
                <a:cs typeface="Arial" pitchFamily="34" charset="0"/>
              </a:rPr>
              <a:t>.</a:t>
            </a:r>
          </a:p>
          <a:p>
            <a:pPr marL="342900" lvl="0" indent="-342900">
              <a:buAutoNum type="alphaLcParenR"/>
            </a:pPr>
            <a:endParaRPr lang="es-ES" sz="2800" dirty="0">
              <a:solidFill>
                <a:schemeClr val="bg2"/>
              </a:solidFill>
              <a:latin typeface="Arial" pitchFamily="34" charset="0"/>
              <a:cs typeface="Arial" pitchFamily="34" charset="0"/>
            </a:endParaRPr>
          </a:p>
          <a:p>
            <a:pPr lvl="0"/>
            <a:r>
              <a:rPr lang="pt-BR" sz="2800" dirty="0" smtClean="0">
                <a:solidFill>
                  <a:schemeClr val="bg2"/>
                </a:solidFill>
                <a:latin typeface="Arial" pitchFamily="34" charset="0"/>
                <a:cs typeface="Arial" pitchFamily="34" charset="0"/>
              </a:rPr>
              <a:t>b) Se </a:t>
            </a:r>
            <a:r>
              <a:rPr lang="pt-BR" sz="2800" dirty="0">
                <a:solidFill>
                  <a:schemeClr val="bg2"/>
                </a:solidFill>
                <a:latin typeface="Arial" pitchFamily="34" charset="0"/>
                <a:cs typeface="Arial" pitchFamily="34" charset="0"/>
              </a:rPr>
              <a:t>a força em serviço P = 5 </a:t>
            </a:r>
            <a:r>
              <a:rPr lang="pt-BR" sz="2800" dirty="0" err="1">
                <a:solidFill>
                  <a:schemeClr val="bg2"/>
                </a:solidFill>
                <a:latin typeface="Arial" pitchFamily="34" charset="0"/>
                <a:cs typeface="Arial" pitchFamily="34" charset="0"/>
              </a:rPr>
              <a:t>kN</a:t>
            </a:r>
            <a:r>
              <a:rPr lang="pt-BR" sz="2800" dirty="0">
                <a:solidFill>
                  <a:schemeClr val="bg2"/>
                </a:solidFill>
                <a:latin typeface="Arial" pitchFamily="34" charset="0"/>
                <a:cs typeface="Arial" pitchFamily="34" charset="0"/>
              </a:rPr>
              <a:t>, qual seria o maior tamanho de trinca que poderia existir sem causar a falha do mesmo.</a:t>
            </a:r>
            <a:endParaRPr lang="es-ES" sz="2800" dirty="0">
              <a:solidFill>
                <a:schemeClr val="bg2"/>
              </a:solidFill>
              <a:latin typeface="Arial" pitchFamily="34" charset="0"/>
              <a:cs typeface="Arial" pitchFamily="34" charset="0"/>
            </a:endParaRPr>
          </a:p>
          <a:p>
            <a:endParaRPr lang="es-ES" sz="2400" dirty="0">
              <a:solidFill>
                <a:schemeClr val="tx1"/>
              </a:solidFill>
              <a:latin typeface="Arial" pitchFamily="34" charset="0"/>
              <a:cs typeface="Arial" pitchFamily="34" charset="0"/>
            </a:endParaRPr>
          </a:p>
        </p:txBody>
      </p:sp>
      <p:sp>
        <p:nvSpPr>
          <p:cNvPr id="4" name="AutoShape 8" descr="data:image/jpeg;base64,/9j/4AAQSkZJRgABAQAAAQABAAD/2wCEAAkGBw8PDw8NDRAQDw8NDQ4NDQ4ODA8PDg4NFREWFhQRFhYYHCgiGRolHBcUITMhJSkrLi4wFx8zODMsNygtLisBCgoKDQ0OGBAQGCwkHiQsLDAsKywsLDcrLC0sLCwsLCwtLC8sLCwsLDAsLC8sLCwsLCwsLCwsLCwsLCwsLCwsLP/AABEIAMoA+QMBEQACEQEDEQH/xAAcAAEBAQADAQEBAAAAAAAAAAAAAgEFBgcEAwj/xABCEAACAgIAAwUGAgYIBAcAAAABAgADBBEFEiEGEzFBUQcUImFxgTKRI1JiobHRFUJDU4KyweEzcpOiJDREVMLS8f/EABoBAQEAAwEBAAAAAAAAAAAAAAABAgQFAwb/xAA0EQEAAgECBAMHAgYCAwAAAAAAAQIDBBESITFBBRNRYXGBobHR8JHhFBUiIzLBsvFCQ1L/2gAMAwEAAhEDEQA/APX5m12QjYUhCAhSAgICAgICAgICAgICAgICAgICAgIQgIVkIQN3AyFbCEKQNgNQGoDUKagNQGoDUBqA1AagNQGoDUBqA1AagNQGoDUBqEICBkBAQMhCBsKQEDYGwrQIG6gNQGoDUBqA1AagNQIqsVxtGDDZXasGGwdEbEsxMdYStotziV6kU1AagNQGoDUBqA1AQM1AyAgZCMgICEZA2FIGiBsK0QN1A2RSAgICAgcHx7tPj4m033t390hHwn9s/wBX+Pym3p9Hkzc+kev2aOq1+LBy629Pv6OgcX7SZOVsO/JWf7Kvapr5+bfednDpMWLpHP1l8/qNdmzcpnaPSPzm9H7L4/d4WMnhuoWH6v8AGf8ANOHqrcWa0+36cn0mipwaekez683KTXbRAQEBAQEBAQEIzUoyBkDIRkAYRkDYUgVCtEDRIqoGwpqA1AagNQOgdsO23KWxsFuo2tuQp8D5rWf/AJfl6zraPQb/ANeSPdH3+zj63XzG9MU++ft93QTcT1J2Sdkk9SZ19nDmu/OV44NjpWvjY61r9WOh/GS0xWJmey0xTa0Vju95RAoCjwUBR9ANCfJzO87vsojaNm6hTUBqA1AagNQGoDUBqBkIzUDIRkoyBMIGBkI2FaIFCFaJBQhWiFbA2AgIHQPaR2qNIOBjtqx13kuD1rQjpWPmR1PyI9enU8P0sW/uW6dvu5uv1M1jy69e7zHvZ2nF4X28J4ffl2inGQ2Oep8lRf1mPgBPPLlpirxWl6YtPfJbasPQ+D9mMXBK2Xt71lIQwCkrRU46jXqQfM/kJxNR4hfJvWvKPm7On8Ppj2tbnPyd6qcMoYeDAEfQzQb64CAgICAgICA1AkiBkIzUDJUSYGGEZAyEbCtEChCqEiqEKoQN1IrdQGoHH8e4muHi3ZT9RTWWCnpzOeiL92IH3nrhxzkvFI7sMl4pWbS/njKzXtse21iz2uzux82J2TPqa1isRWOkPn7b2mZl9nAOF252QmLR+J+rMfw11j8Tt8h+8kDznnmzVxUm9mWLBOS3DD1yuqnAq9ywxrX/AB7v7Syzz2fX+HgJ83mzXy24rO5ixVx14auT4bwbYD3+fUV+HT9r+U8Xq5S2+qkAMVQAdFHjr5AQOLzuMb0KCR6lkXqPlKPkXi14/r7+qL/KB9NXHWH40U/NSV/nA5DH4rS/Tm5D6P0/f4SD7dQN1AagNQM1AwiVGGBJhGGBJlRJhGQMhGwqhCqEgoQqgIVQEKqRSAgec+2rPKY2NjA67+9rG+aVKOh+7qftOp4XTe9rekfVpa221Ij1eP8ANO25mz1/2e4IweGNnMNX5x/Rk+K1AkVgf9z/AD2PScDxHNx5OCOkfV1dJj4Kb95Xzk+pJ+5Jmg2XZsniFlFSUlua/lHO3j3YPgPmdeciuFa0kkkkk9SSdkyonngOeB9fDcY3WBB+EdXPosDmeIHFoGjWrMR0Tz16knwEivz4dkVPoUu1D/3THnrb6A/6aMDmoUgICBhEqJIkRJlEmEYZUSYEwjIRsKoQqxIqhCqECxIybAQEDyL26E99g+nc5GvrzJv/AEnZ8K/xv8Gjrezy8t0nWaMQ957SAUpiYi9FoxkAHloAIP8AKfznyd7Ta02nu7W20RDOA4FguW26t1rrRruZkIU6Gx1Pz0ftMFh8l+QXZnbxdix+8qI54DngVUC7BF1tjobIA+5gdmturwaQqEPa/n+s36x/ZHkP95FdZtvZmLMSWY7JPiTKieeBznCu0BXVeQdr4CzxZf8Am9R8/H6yLu7MjhgGUhgfAgggwrYCBhgSYRJlRJhEkSokwJhGQjYVYhVCRViFWBIqhCq1CmoDUDy/27YROPh5I/srrKW+QsUMD+df751PC77WtX1j6f8AbU1dd6xLxsvrr6dZ2mhEPdO21w7+th4PiVsp+RZ58lPV15dy4s+sW5h4GhtfQr/vIyef88rE54DngOeA54H742PbbvukZ+Xx5VJ1A/FmIJBBBB0QehB9IH18NwLchuWsfCD8Tn8C/f1+Uiu88OwVorFabOurE+LMfEwy2fTqA1AkwMMMUmEQZRJhEGVEwjIGiBYhViRViFWJGShCrgICBwvbLgvv+Bk4g1z2V81JPQC9DzV/bmAB+RM9tPl8rJF/zZjevFWYfzA4IJVgVYEqysNFWHQgjyM+o3crbZ7Dk3NlcL4TmVguxp9ytCgsxur+HwHqUsP3E+Z1VODNaPb9XTpO9Il3/Brtt4ctdqMlzYprKuNNzhSqkj56B+813p2dA55WBzwM54HL5FWFj10e+Pett9Zt5agpCoT8OwR06fwM2MOlyZomatbUazDgmIvPOXytxbhSeC5lvyPdqP4gzYjw3NPWYalvGNNHSJn897vHZ1qzi12VVGpbQbBXz87aJ0CSfEkAGaWbH5d5rvvs6WDJ5mOL7bbvjzseprGt9yssdtbLc3KSBrfKCQZ5vT4OX4fcj1qawFA+EoBrkbzXXlCvpgICBJgSYRJhEGVEmEQZUQYRkChAsSKsQyWIVYkVYhWyK2FICB4T7Z+yhxsj+kqF/wDD5b/pwo6VZR8Sfk/j/wA3N6idzw/UcdfLt1jp7v2aWoxc+KHMewXjYK5PDXPVSMugE+KnSWgfIHuz/jM8fE8X+OSPdP8Apnprctnr05LadO7T9mXLNkYo5ubbWUjx35snr9Py9JWE1dLNuuh6EdCD4gysXJcAxhdbuwhaKFN+S5/CtS9SCfnr8t+kREzO0G8Rzno6p2i7QHLybcg9FZuWpT/VqHRR+XU/MmfUafDGLHFPzd8vqrTnyzf9Pc+3spwG/iFihVZccH9LeRpQvmFJ8W+X5zz1Oqphr7e0MtN4fbNbptHeXt1NSoq1oAqoqoijwVQNAflPmptMzMy+prWKxER0hcjJwecXpyqzSNnIB5696DEeJ+XTrv6ysZ6uckZEBCJMqJMCTDFBlRBhEmEQZUTAoQLEKsSMn6LIqxCrEMmyKQEBA+XifD6sqmzGyED1XIUsU+YPmD5EdCD5ECZUvalotXrCTETG0v584hw7J7NcVovPNZSthem0D/zOKfhsrPl3gUka9eU+Gp363pq8Mx3+k/ZqcPl337P6IxMlLq0uqYPXai2Vup2GRhtWH1Bnz9qzWZiW4/WQdK7d8ENj0WY1e7rrDU4XoH+EsGbyGgp6/wC0rC0Ok9uOKrhUDg+O4a1ytvErkPTm8VxwfQdCft6kTr+Hab/22+H3aGsy7R5cfF17sPxf3fiGMzANXZauParAEd3YQu+voeVv8M6Grx8eK0d+v6NTS/0ZIf0WBroJ8u7rYCBxXFzyXYl2ugtapvl3i6BhJcrCkBAwwiTKiTCIMIgyogysUGETAoQLEirEMliFWJFWIVUjIgICAgcZ2i4Fj8Qx3xMtOet+oI6PXYPCxD5MP5g7BInpiy2xW4qsbVi0bS672Bxsnhxfg2Ye8Svnt4blAEJdjE7ao/quhO+X0PTYWbGptXL/AHa/GPaleXJ3K+5K1ayxlREBZ3dgqqo8SSegE1IiZnaGW7zDtx7VKUVsfhTC20gq2Xr9FUPPu9/jb5/h+vhOppfDrTPFl5R6NXNqYjlXq8ce8sSzEszEszMSWZidkknxM7UcnOmJnnLmuxnDLM3PxqKgT+lS21h4V0IwLufTp0HzIHnPDU5Yx4rWn8l6Ycc2vD+jOJ49xHPjWclg/qt1rsHoQfA/Mf8A58u68+xwmbx7Mxiq5FVO2/Dyv1b56BJlTeYfZj8Q4hYNriogPgbbCP8At8YN5UvDsq6xHy7axXW62CqkHRYeGyf94Np7uckZEBAkyokwiTCIMrFBhEmVEGETA0QLEKsSKsQqxIyUIVcBAQEBAQMKg62AdHY2PA+sDwn23cfvszv6P2y4+NXU/d9Qttrrzd4fUAEAehDTueHYqxj8zvLV1Fp32dP7J9n7+J5PumMUVhW1zvYxCJUpUEnQJPVlGvnNvPnrhpxWeFMU3nZ6Zwv2KqCDmZrMOnwY1Ir+3O5b/KJzr+KT/wCFf1bEaavd6P2f7PYnD6zVh0rUG0Xbq1lhHmznqfP5DfTU52XNfLO953bFaxWNoXxzi9eJUbbOrHpWm9F39Pp6meSzOzi+znDbLHOfmD9K/WpGGu7XyOvL5Dy+phI9XZYUgICAgSYEmESYRBlRJhEGVEGEZA2BYhViRVCFWJFUIVW4U3AbgNwG4DcBuB07t/2Ao4sFtD+75Va8iXhOdXr3vksXY2Op0QdjZ8fCbem1dsPLrHowvSLOh8C9l3G8LJW/Fy8Shl2vfLZa5NZ8Qa2r03l0PTp49AZu5NdgyU2tWZ9n5Lzrims8pevcFw76a+XKyny7mPM9rVVUoP2URANL9ST18fDXKyWraf6a7Q94fczEAkDZA6Detn0mA4nH4KGu97yyLrx/w1/sMdfJUB8T+0fE9dCEcvuFNwG4DcBuA3AwmBJhEmGKDKJMIgyokwjIRsKsQqhIqhCrEgoQyVAQr8nyEU6Z0U+jOoP75lFLT0hjNojrLBl1f3lf/UX+cvl39J/Q46+o2VWCQbEBB0QbFBB9PGTgtPaTir6tTJrJ0roSfAB1JP2iaWjnMSRas922Xop0zqp9GdQf3xFbT0gm0R1krvRuiOrHx0rAnX2ia2jrBFonpLGyawdGxAR4guoI/fEUtPSJOKvqqu1W6qysB0JVgev2kmsx1hYmJ6LkUgfm16A8pdQx1pSwBO/DpMoraY3iGPFEctyy9F6M6qT4BmAJ/OIrM9IJtEdZbZaq9XZV34czAfxkiJnpCzMR1SuTWToWISfAB1JP75ZpaOsSnFX1T73V/eV/9RP5y+Xf/wCZ/Q46+sP1VwRsEEHwIIIMxmNuUru0yCTCIMqMMIgwiTKJhGQjYVQhVCQUIVQhVgyK2FbA8dF1fFOMZKPaKqQ136Usg/R1arXXN06nR+5n0lcltLpa8Mbzy5e/m419PGfPabTy+3J2anshhUA5vvTWph/+IcDuSpFY5+UlfDwmnbxLPk/t8O3Fy79+T3r4fhpPHvPLn27OqdkMKvib5NuVkCjlZW5uasGy2wszfi8hr94m/qtVbTxWuOu/2hrYdHXLM2vO37uxcQ4PRwnGt4nRkNc6VmrHJFRQW2Hu+cFR1IBY/YzTrq8mqvGG9do6z16Rz2bH8HTBE5KTz7dO/JxnY3gFXE6WvtyiLja6mtWre3lAHxPzbOydz31evvp7RSleW3w+Dxw6CmWOK0830dq8ZOCYxFF1jW57rUWblVkorBZ+Xl9SyAzz0+edZkiclY2rz+M9HpfTRp6TFJne30fXwXsEl+NRfbfaj3UpayLXXpeccwHUb3oiY5vFr0yWrWsTET7Up4ZjmsTMzv8AB3Hs9wVMGk01sz81jWM7gBixAHl8gJzNTqbai/FaO2zf0+CuGvDV82f2vwKLjjXXhbFIV/hYrWT5MwGh/p5zLHoc+SnHWvL6pfU4qW4Znn7nOA78Ou/DXnNRsPLMDM9/7QuB8VePdY30THHICPkXCn/FO/afI0G3eY/5c/o5XleZquOe3+v3fnx7iS5PHe6YjusVlFh8QKqEN1u/TqHEun3xaLl1n6zygzYoy6mJnpG3y5vk7NEcayr3y8num5Q6LzJztzMdIgb+qoHl6ieufNOjxVrirv8AnWfbLzpp41F5tkl2Hi3ZunhWPfxAXWO9VLpUHVABbaO6Vug8i+5qY9fk1V64prG0zG/ujn/p7fwWPDE3rM77Tt8eTrvBeCpdwzI4pdY9a0993SqqEWBFGtk+r7X7Tdza61c9cVY3323+P7NfHoKTjm9nY/ZBY705dpP6M3V1qvkLFQs5/J0/KaHi9om1I77T+fKW14fi4It6O/kzjugkwiTKMMIkwiTKJhGQjYVogUIVQkVQhVCBW5FcX2o4p7ng5eX50Y9jp87daQfdionrgx+ZkrX1lJnaHinYHsticQputzMz3bu7RVWotoVn0gZmIfy+ID7Gd7V6vJitEUrv+rUx4a2jeXau09GLwjgWRj4V/f8AvuWlTW89btzMAXU8nQDu6yPvNPBfJqNTW9422j8+cvW1YpjmIcN2T7D4GXh05WXn9xbdzsaluxhyIHIXYbrsgA/ee+o12XHkmtK7xHvYVwVmN5eitwfhn9HU8MuurbGVF7tzlV1u7K5JsDKQN83NvXTxE5nnZvOnLEc/c9+CvDw9nlPtD7PYHDhRZhZhva2xwa2tpsatFG+cMmtdSB1Hn49J2NHqcubeL12/VrZMNY/xfl2hyLMi/hHDciw7qxMOq97X01b5BFj8zN+rW1Y6/qxh2pXJkrHWZ2+HT57revFNay93q4pi/CiZGOfBERcisk+QUAGfPzS/WYlt7w+3cwHkPaX2XZ1+fddjX0DGybnuZrWcW087czjlC/Fok66jfTevGdnD4lSmOK2id4hrW08TO70nieUvD+H22gkrg4bFObqzGuvSA/MkD85zKVnLliPWfq2OkPLvY3lUUJn8Qyrq1KItaiy1RYwUGywgE7O/g+4M6viXFeaY6x+dIa+CsRvZ+PsmWvJyeIZ2cUWt6moc2uEre3KZmsUMSOvKrfZpl4haaUpjp+bdDFXnNpX247H8JxcS7LxMwl6+QJje8UXq5Z1XlGvi8yd7OtGNLrM97xS9fjzj9kvhpEbw6zl8Vtr4JRS9jFcviF99aliwXHorWvQ34A2Meg/UmzWtZ1M2iOkRHxnn9GM1ny4h23B9mPEnorrfPWqmxFdsfmyHRC3xkd3sKSCfzmpbxLDFpmKbz68vqyjBO20zyen9m+C1cPxq8Skkqm2Z2/FZYx2zn+XkABOVnzWzXm9mxWsVjaHIkzyVhgSYRhgSZUSYRkDIRsK0QKEKoSK2BoMKrcD4uM8MqzMe3EyAWqvTkcA6YdQQwPkQQCPpM8d7Y7RavWCY3eeN7EsA/wDqsv79wT/km/8AzTL6R8/ux4IcynsxwBw/+jGe8p70cwXhkW4X8vJv8PKRy9NEfv6zx/jsvm+Zy6bLwxts4U+xLA/91l/lR/8ASe380y+kfP7pwQ+7ivslwsj3cNkZCLi4tWJWqCnXIhZix2v4izMT9ZhTxDJTfaI5zus1iU8K9jvDKLVtsfIyQhDCq1qxSxHhzBVBYfLej57lv4lmtG0bQnBD7u1fsyweI5DZj2X022Kot7lqyjlVChuVlOjoAdPSYYddkxV4Y2mCaxPN8nAfZJg4eVRmLfkWtj2C1EsFPIXA+EnSg9Do/aZZfEcuSk1mI5kViHoW5oMjcD5eK8PqyqLcW8Fqr62rsAOjynzB8j5/aZUvNLRavWB50fYngb371ma9N4+/z5J0P5pl9I+f3YcEOX4n7McG7EowK3ux6Me1727soz33soXvLGZTsgAga0OvyE8qa7LW83naZn5e5lwxts4mj2KcOVgWyMtwCCVDUpzD0JCb19J6z4pmntHz+6cEOY417M8HKtxXL21U4dNVFWLXydz3SOWIPMCTzbOzvrPHHrslItHee/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http://www.eesc.usp.br/portaleesc/images/novo_logo_eesc/logo_eesc_padra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634" y="5537827"/>
            <a:ext cx="1039662" cy="109623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www.imagens.usp.br/wp-content/uploads/US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5" y="5861812"/>
            <a:ext cx="1332187" cy="749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5489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descr="data:image/jpeg;base64,/9j/4AAQSkZJRgABAQAAAQABAAD/2wCEAAkGBw8PDw8NDRAQDw8NDQ4NDQ4ODA8PDg4NFREWFhQRFhYYHCgiGRolHBcUITMhJSkrLi4wFx8zODMsNygtLisBCgoKDQ0OGBAQGCwkHiQsLDAsKywsLDcrLC0sLCwsLCwtLC8sLCwsLDAsLC8sLCwsLCwsLCwsLCwsLCwsLCwsLP/AABEIAMoA+QMBEQACEQEDEQH/xAAcAAEBAQADAQEBAAAAAAAAAAAAAgEFBgcEAwj/xABCEAACAgIAAwUGAgYIBAcAAAABAgADBBEFEiEGEzFBUQcUImFxgTKRI1JiobHRFUJDU4KyweEzcpOiJDREVMLS8f/EABoBAQEAAwEBAAAAAAAAAAAAAAABAgQFAwb/xAA0EQEAAgECBAMHAgYCAwAAAAAAAQIDBBESITFBBRNRYXGBobHR8JHhFBUiIzLBsvFCQ1L/2gAMAwEAAhEDEQA/APX5m12QjYUhCAhSAgICAgICAgICAgICAgICAgICAgIQgIVkIQN3AyFbCEKQNgNQGoDUKagNQGoDUBqA1AagNQGoDUBqA1AagNQGoDUBqEICBkBAQMhCBsKQEDYGwrQIG6gNQGoDUBqA1AagNQIqsVxtGDDZXasGGwdEbEsxMdYStotziV6kU1AagNQGoDUBqA1AQM1AyAgZCMgICEZA2FIGiBsK0QN1A2RSAgICAgcHx7tPj4m033t390hHwn9s/wBX+Pym3p9Hkzc+kev2aOq1+LBy629Pv6OgcX7SZOVsO/JWf7Kvapr5+bfednDpMWLpHP1l8/qNdmzcpnaPSPzm9H7L4/d4WMnhuoWH6v8AGf8ANOHqrcWa0+36cn0mipwaekez683KTXbRAQEBAQEBAQEIzUoyBkDIRkAYRkDYUgVCtEDRIqoGwpqA1AagNQOgdsO23KWxsFuo2tuQp8D5rWf/AJfl6zraPQb/ANeSPdH3+zj63XzG9MU++ft93QTcT1J2Sdkk9SZ19nDmu/OV44NjpWvjY61r9WOh/GS0xWJmey0xTa0Vju95RAoCjwUBR9ANCfJzO87vsojaNm6hTUBqA1AagNQGoDUBqBkIzUDIRkoyBMIGBkI2FaIFCFaJBQhWiFbA2AgIHQPaR2qNIOBjtqx13kuD1rQjpWPmR1PyI9enU8P0sW/uW6dvu5uv1M1jy69e7zHvZ2nF4X28J4ffl2inGQ2Oep8lRf1mPgBPPLlpirxWl6YtPfJbasPQ+D9mMXBK2Xt71lIQwCkrRU46jXqQfM/kJxNR4hfJvWvKPm7On8Ppj2tbnPyd6qcMoYeDAEfQzQb64CAgICAgICA1AkiBkIzUDJUSYGGEZAyEbCtEChCqEiqEKoQN1IrdQGoHH8e4muHi3ZT9RTWWCnpzOeiL92IH3nrhxzkvFI7sMl4pWbS/njKzXtse21iz2uzux82J2TPqa1isRWOkPn7b2mZl9nAOF252QmLR+J+rMfw11j8Tt8h+8kDznnmzVxUm9mWLBOS3DD1yuqnAq9ywxrX/AB7v7Syzz2fX+HgJ83mzXy24rO5ixVx14auT4bwbYD3+fUV+HT9r+U8Xq5S2+qkAMVQAdFHjr5AQOLzuMb0KCR6lkXqPlKPkXi14/r7+qL/KB9NXHWH40U/NSV/nA5DH4rS/Tm5D6P0/f4SD7dQN1AagNQM1AwiVGGBJhGGBJlRJhGQMhGwqhCqEgoQqgIVQEKqRSAgec+2rPKY2NjA67+9rG+aVKOh+7qftOp4XTe9rekfVpa221Ij1eP8ANO25mz1/2e4IweGNnMNX5x/Rk+K1AkVgf9z/AD2PScDxHNx5OCOkfV1dJj4Kb95Xzk+pJ+5Jmg2XZsniFlFSUlua/lHO3j3YPgPmdeciuFa0kkkkk9SSdkyonngOeB9fDcY3WBB+EdXPosDmeIHFoGjWrMR0Tz16knwEivz4dkVPoUu1D/3THnrb6A/6aMDmoUgICBhEqJIkRJlEmEYZUSYEwjIRsKoQqxIqhCqECxIybAQEDyL26E99g+nc5GvrzJv/AEnZ8K/xv8Gjrezy8t0nWaMQ957SAUpiYi9FoxkAHloAIP8AKfznyd7Ta02nu7W20RDOA4FguW26t1rrRruZkIU6Gx1Pz0ftMFh8l+QXZnbxdix+8qI54DngVUC7BF1tjobIA+5gdmturwaQqEPa/n+s36x/ZHkP95FdZtvZmLMSWY7JPiTKieeBznCu0BXVeQdr4CzxZf8Am9R8/H6yLu7MjhgGUhgfAgggwrYCBhgSYRJlRJhEkSokwJhGQjYVYhVCRViFWBIqhCq1CmoDUDy/27YROPh5I/srrKW+QsUMD+df751PC77WtX1j6f8AbU1dd6xLxsvrr6dZ2mhEPdO21w7+th4PiVsp+RZ58lPV15dy4s+sW5h4GhtfQr/vIyef88rE54DngOeA54H742PbbvukZ+Xx5VJ1A/FmIJBBBB0QehB9IH18NwLchuWsfCD8Tn8C/f1+Uiu88OwVorFabOurE+LMfEwy2fTqA1AkwMMMUmEQZRJhEGVEwjIGiBYhViRViFWJGShCrgICBwvbLgvv+Bk4g1z2V81JPQC9DzV/bmAB+RM9tPl8rJF/zZjevFWYfzA4IJVgVYEqysNFWHQgjyM+o3crbZ7Dk3NlcL4TmVguxp9ytCgsxur+HwHqUsP3E+Z1VODNaPb9XTpO9Il3/Brtt4ctdqMlzYprKuNNzhSqkj56B+813p2dA55WBzwM54HL5FWFj10e+Pett9Zt5agpCoT8OwR06fwM2MOlyZomatbUazDgmIvPOXytxbhSeC5lvyPdqP4gzYjw3NPWYalvGNNHSJn897vHZ1qzi12VVGpbQbBXz87aJ0CSfEkAGaWbH5d5rvvs6WDJ5mOL7bbvjzseprGt9yssdtbLc3KSBrfKCQZ5vT4OX4fcj1qawFA+EoBrkbzXXlCvpgICBJgSYRJhEGVEmEQZUQYRkChAsSKsQyWIVYkVYhWyK2FICB4T7Z+yhxsj+kqF/wDD5b/pwo6VZR8Sfk/j/wA3N6idzw/UcdfLt1jp7v2aWoxc+KHMewXjYK5PDXPVSMugE+KnSWgfIHuz/jM8fE8X+OSPdP8Apnprctnr05LadO7T9mXLNkYo5ubbWUjx35snr9Py9JWE1dLNuuh6EdCD4gysXJcAxhdbuwhaKFN+S5/CtS9SCfnr8t+kREzO0G8Rzno6p2i7QHLybcg9FZuWpT/VqHRR+XU/MmfUafDGLHFPzd8vqrTnyzf9Pc+3spwG/iFihVZccH9LeRpQvmFJ8W+X5zz1Oqphr7e0MtN4fbNbptHeXt1NSoq1oAqoqoijwVQNAflPmptMzMy+prWKxER0hcjJwecXpyqzSNnIB5696DEeJ+XTrv6ysZ6uckZEBCJMqJMCTDFBlRBhEmEQZUTAoQLEKsSMn6LIqxCrEMmyKQEBA+XifD6sqmzGyED1XIUsU+YPmD5EdCD5ECZUvalotXrCTETG0v584hw7J7NcVovPNZSthem0D/zOKfhsrPl3gUka9eU+Gp363pq8Mx3+k/ZqcPl337P6IxMlLq0uqYPXai2Vup2GRhtWH1Bnz9qzWZiW4/WQdK7d8ENj0WY1e7rrDU4XoH+EsGbyGgp6/wC0rC0Ok9uOKrhUDg+O4a1ytvErkPTm8VxwfQdCft6kTr+Hab/22+H3aGsy7R5cfF17sPxf3fiGMzANXZauParAEd3YQu+voeVv8M6Grx8eK0d+v6NTS/0ZIf0WBroJ8u7rYCBxXFzyXYl2ugtapvl3i6BhJcrCkBAwwiTKiTCIMIgyogysUGETAoQLEirEMliFWJFWIVUjIgICAgcZ2i4Fj8Qx3xMtOet+oI6PXYPCxD5MP5g7BInpiy2xW4qsbVi0bS672Bxsnhxfg2Ye8Svnt4blAEJdjE7ao/quhO+X0PTYWbGptXL/AHa/GPaleXJ3K+5K1ayxlREBZ3dgqqo8SSegE1IiZnaGW7zDtx7VKUVsfhTC20gq2Xr9FUPPu9/jb5/h+vhOppfDrTPFl5R6NXNqYjlXq8ce8sSzEszEszMSWZidkknxM7UcnOmJnnLmuxnDLM3PxqKgT+lS21h4V0IwLufTp0HzIHnPDU5Yx4rWn8l6Ycc2vD+jOJ49xHPjWclg/qt1rsHoQfA/Mf8A58u68+xwmbx7Mxiq5FVO2/Dyv1b56BJlTeYfZj8Q4hYNriogPgbbCP8At8YN5UvDsq6xHy7axXW62CqkHRYeGyf94Np7uckZEBAkyokwiTCIMrFBhEmVEGETA0QLEKsSKsQqxIyUIVcBAQEBAQMKg62AdHY2PA+sDwn23cfvszv6P2y4+NXU/d9Qttrrzd4fUAEAehDTueHYqxj8zvLV1Fp32dP7J9n7+J5PumMUVhW1zvYxCJUpUEnQJPVlGvnNvPnrhpxWeFMU3nZ6Zwv2KqCDmZrMOnwY1Ir+3O5b/KJzr+KT/wCFf1bEaavd6P2f7PYnD6zVh0rUG0Xbq1lhHmznqfP5DfTU52XNfLO953bFaxWNoXxzi9eJUbbOrHpWm9F39Pp6meSzOzi+znDbLHOfmD9K/WpGGu7XyOvL5Dy+phI9XZYUgICAgSYEmESYRBlRJhEGVEGEZA2BYhViRVCFWJFUIVW4U3AbgNwG4DcBuB07t/2Ao4sFtD+75Va8iXhOdXr3vksXY2Op0QdjZ8fCbem1dsPLrHowvSLOh8C9l3G8LJW/Fy8Shl2vfLZa5NZ8Qa2r03l0PTp49AZu5NdgyU2tWZ9n5Lzrims8pevcFw76a+XKyny7mPM9rVVUoP2URANL9ST18fDXKyWraf6a7Q94fczEAkDZA6Detn0mA4nH4KGu97yyLrx/w1/sMdfJUB8T+0fE9dCEcvuFNwG4DcBuA3AwmBJhEmGKDKJMIgyokwjIRsKsQqhIqhCrEgoQyVAQr8nyEU6Z0U+jOoP75lFLT0hjNojrLBl1f3lf/UX+cvl39J/Q46+o2VWCQbEBB0QbFBB9PGTgtPaTir6tTJrJ0roSfAB1JP2iaWjnMSRas922Xop0zqp9GdQf3xFbT0gm0R1krvRuiOrHx0rAnX2ia2jrBFonpLGyawdGxAR4guoI/fEUtPSJOKvqqu1W6qysB0JVgev2kmsx1hYmJ6LkUgfm16A8pdQx1pSwBO/DpMoraY3iGPFEctyy9F6M6qT4BmAJ/OIrM9IJtEdZbZaq9XZV34czAfxkiJnpCzMR1SuTWToWISfAB1JP75ZpaOsSnFX1T73V/eV/9RP5y+Xf/wCZ/Q46+sP1VwRsEEHwIIIMxmNuUru0yCTCIMqMMIgwiTKJhGQjYVQhVCQUIVQhVgyK2FbA8dF1fFOMZKPaKqQ136Usg/R1arXXN06nR+5n0lcltLpa8Mbzy5e/m419PGfPabTy+3J2anshhUA5vvTWph/+IcDuSpFY5+UlfDwmnbxLPk/t8O3Fy79+T3r4fhpPHvPLn27OqdkMKvib5NuVkCjlZW5uasGy2wszfi8hr94m/qtVbTxWuOu/2hrYdHXLM2vO37uxcQ4PRwnGt4nRkNc6VmrHJFRQW2Hu+cFR1IBY/YzTrq8mqvGG9do6z16Rz2bH8HTBE5KTz7dO/JxnY3gFXE6WvtyiLja6mtWre3lAHxPzbOydz31evvp7RSleW3w+Dxw6CmWOK0830dq8ZOCYxFF1jW57rUWblVkorBZ+Xl9SyAzz0+edZkiclY2rz+M9HpfTRp6TFJne30fXwXsEl+NRfbfaj3UpayLXXpeccwHUb3oiY5vFr0yWrWsTET7Up4ZjmsTMzv8AB3Hs9wVMGk01sz81jWM7gBixAHl8gJzNTqbai/FaO2zf0+CuGvDV82f2vwKLjjXXhbFIV/hYrWT5MwGh/p5zLHoc+SnHWvL6pfU4qW4Znn7nOA78Ou/DXnNRsPLMDM9/7QuB8VePdY30THHICPkXCn/FO/afI0G3eY/5c/o5XleZquOe3+v3fnx7iS5PHe6YjusVlFh8QKqEN1u/TqHEun3xaLl1n6zygzYoy6mJnpG3y5vk7NEcayr3y8num5Q6LzJztzMdIgb+qoHl6ieufNOjxVrirv8AnWfbLzpp41F5tkl2Hi3ZunhWPfxAXWO9VLpUHVABbaO6Vug8i+5qY9fk1V64prG0zG/ujn/p7fwWPDE3rM77Tt8eTrvBeCpdwzI4pdY9a0993SqqEWBFGtk+r7X7Tdza61c9cVY3323+P7NfHoKTjm9nY/ZBY705dpP6M3V1qvkLFQs5/J0/KaHi9om1I77T+fKW14fi4It6O/kzjugkwiTKMMIkwiTKJhGQjYVogUIVQkVQhVCBW5FcX2o4p7ng5eX50Y9jp87daQfdionrgx+ZkrX1lJnaHinYHsticQputzMz3bu7RVWotoVn0gZmIfy+ID7Gd7V6vJitEUrv+rUx4a2jeXau09GLwjgWRj4V/f8AvuWlTW89btzMAXU8nQDu6yPvNPBfJqNTW9422j8+cvW1YpjmIcN2T7D4GXh05WXn9xbdzsaluxhyIHIXYbrsgA/ee+o12XHkmtK7xHvYVwVmN5eitwfhn9HU8MuurbGVF7tzlV1u7K5JsDKQN83NvXTxE5nnZvOnLEc/c9+CvDw9nlPtD7PYHDhRZhZhva2xwa2tpsatFG+cMmtdSB1Hn49J2NHqcubeL12/VrZMNY/xfl2hyLMi/hHDciw7qxMOq97X01b5BFj8zN+rW1Y6/qxh2pXJkrHWZ2+HT57revFNay93q4pi/CiZGOfBERcisk+QUAGfPzS/WYlt7w+3cwHkPaX2XZ1+fddjX0DGybnuZrWcW087czjlC/Fok66jfTevGdnD4lSmOK2id4hrW08TO70nieUvD+H22gkrg4bFObqzGuvSA/MkD85zKVnLliPWfq2OkPLvY3lUUJn8Qyrq1KItaiy1RYwUGywgE7O/g+4M6viXFeaY6x+dIa+CsRvZ+PsmWvJyeIZ2cUWt6moc2uEre3KZmsUMSOvKrfZpl4haaUpjp+bdDFXnNpX247H8JxcS7LxMwl6+QJje8UXq5Z1XlGvi8yd7OtGNLrM97xS9fjzj9kvhpEbw6zl8Vtr4JRS9jFcviF99aliwXHorWvQ34A2Meg/UmzWtZ1M2iOkRHxnn9GM1ny4h23B9mPEnorrfPWqmxFdsfmyHRC3xkd3sKSCfzmpbxLDFpmKbz68vqyjBO20zyen9m+C1cPxq8Skkqm2Z2/FZYx2zn+XkABOVnzWzXm9mxWsVjaHIkzyVhgSYRhgSZUSYRkDIRsK0QKEKoSK2BoMKrcD4uM8MqzMe3EyAWqvTkcA6YdQQwPkQQCPpM8d7Y7RavWCY3eeN7EsA/wDqsv79wT/km/8AzTL6R8/ux4IcynsxwBw/+jGe8p70cwXhkW4X8vJv8PKRy9NEfv6zx/jsvm+Zy6bLwxts4U+xLA/91l/lR/8ASe380y+kfP7pwQ+7ivslwsj3cNkZCLi4tWJWqCnXIhZix2v4izMT9ZhTxDJTfaI5zus1iU8K9jvDKLVtsfIyQhDCq1qxSxHhzBVBYfLej57lv4lmtG0bQnBD7u1fsyweI5DZj2X022Kot7lqyjlVChuVlOjoAdPSYYddkxV4Y2mCaxPN8nAfZJg4eVRmLfkWtj2C1EsFPIXA+EnSg9Do/aZZfEcuSk1mI5kViHoW5oMjcD5eK8PqyqLcW8Fqr62rsAOjynzB8j5/aZUvNLRavWB50fYngb371ma9N4+/z5J0P5pl9I+f3YcEOX4n7McG7EowK3ux6Me1727soz33soXvLGZTsgAga0OvyE8qa7LW83naZn5e5lwxts4mj2KcOVgWyMtwCCVDUpzD0JCb19J6z4pmntHz+6cEOY417M8HKtxXL21U4dNVFWLXydz3SOWIPMCTzbOzvrPHHrslItHee/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http://www.eesc.usp.br/portaleesc/images/novo_logo_eesc/logo_eesc_padra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634" y="5537827"/>
            <a:ext cx="1039662" cy="109623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www.imagens.usp.br/wp-content/uploads/US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5" y="5861812"/>
            <a:ext cx="1332187" cy="749355"/>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194" r="12880" b="25887"/>
          <a:stretch/>
        </p:blipFill>
        <p:spPr bwMode="auto">
          <a:xfrm>
            <a:off x="433913" y="332656"/>
            <a:ext cx="3695840" cy="224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44000"/>
                    </a14:imgEffect>
                  </a14:imgLayer>
                </a14:imgProps>
              </a:ext>
              <a:ext uri="{28A0092B-C50C-407E-A947-70E740481C1C}">
                <a14:useLocalDpi xmlns:a14="http://schemas.microsoft.com/office/drawing/2010/main" val="0"/>
              </a:ext>
            </a:extLst>
          </a:blip>
          <a:srcRect l="8158" r="9902" b="9854"/>
          <a:stretch/>
        </p:blipFill>
        <p:spPr bwMode="auto">
          <a:xfrm>
            <a:off x="4211960" y="1988840"/>
            <a:ext cx="4536504" cy="309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76879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descr="data:image/jpeg;base64,/9j/4AAQSkZJRgABAQAAAQABAAD/2wCEAAkGBw8PDw8NDRAQDw8NDQ4NDQ4ODA8PDg4NFREWFhQRFhYYHCgiGRolHBcUITMhJSkrLi4wFx8zODMsNygtLisBCgoKDQ0OGBAQGCwkHiQsLDAsKywsLDcrLC0sLCwsLCwtLC8sLCwsLDAsLC8sLCwsLCwsLCwsLCwsLCwsLCwsLP/AABEIAMoA+QMBEQACEQEDEQH/xAAcAAEBAQADAQEBAAAAAAAAAAAAAgEFBgcEAwj/xABCEAACAgIAAwUGAgYIBAcAAAABAgADBBEFEiEGEzFBUQcUImFxgTKRI1JiobHRFUJDU4KyweEzcpOiJDREVMLS8f/EABoBAQEAAwEBAAAAAAAAAAAAAAABAgQFAwb/xAA0EQEAAgECBAMHAgYCAwAAAAAAAQIDBBESITFBBRNRYXGBobHR8JHhFBUiIzLBsvFCQ1L/2gAMAwEAAhEDEQA/APX5m12QjYUhCAhSAgICAgICAgICAgICAgICAgICAgIQgIVkIQN3AyFbCEKQNgNQGoDUKagNQGoDUBqA1AagNQGoDUBqA1AagNQGoDUBqEICBkBAQMhCBsKQEDYGwrQIG6gNQGoDUBqA1AagNQIqsVxtGDDZXasGGwdEbEsxMdYStotziV6kU1AagNQGoDUBqA1AQM1AyAgZCMgICEZA2FIGiBsK0QN1A2RSAgICAgcHx7tPj4m033t390hHwn9s/wBX+Pym3p9Hkzc+kev2aOq1+LBy629Pv6OgcX7SZOVsO/JWf7Kvapr5+bfednDpMWLpHP1l8/qNdmzcpnaPSPzm9H7L4/d4WMnhuoWH6v8AGf8ANOHqrcWa0+36cn0mipwaekez683KTXbRAQEBAQEBAQEIzUoyBkDIRkAYRkDYUgVCtEDRIqoGwpqA1AagNQOgdsO23KWxsFuo2tuQp8D5rWf/AJfl6zraPQb/ANeSPdH3+zj63XzG9MU++ft93QTcT1J2Sdkk9SZ19nDmu/OV44NjpWvjY61r9WOh/GS0xWJmey0xTa0Vju95RAoCjwUBR9ANCfJzO87vsojaNm6hTUBqA1AagNQGoDUBqBkIzUDIRkoyBMIGBkI2FaIFCFaJBQhWiFbA2AgIHQPaR2qNIOBjtqx13kuD1rQjpWPmR1PyI9enU8P0sW/uW6dvu5uv1M1jy69e7zHvZ2nF4X28J4ffl2inGQ2Oep8lRf1mPgBPPLlpirxWl6YtPfJbasPQ+D9mMXBK2Xt71lIQwCkrRU46jXqQfM/kJxNR4hfJvWvKPm7On8Ppj2tbnPyd6qcMoYeDAEfQzQb64CAgICAgICA1AkiBkIzUDJUSYGGEZAyEbCtEChCqEiqEKoQN1IrdQGoHH8e4muHi3ZT9RTWWCnpzOeiL92IH3nrhxzkvFI7sMl4pWbS/njKzXtse21iz2uzux82J2TPqa1isRWOkPn7b2mZl9nAOF252QmLR+J+rMfw11j8Tt8h+8kDznnmzVxUm9mWLBOS3DD1yuqnAq9ywxrX/AB7v7Syzz2fX+HgJ83mzXy24rO5ixVx14auT4bwbYD3+fUV+HT9r+U8Xq5S2+qkAMVQAdFHjr5AQOLzuMb0KCR6lkXqPlKPkXi14/r7+qL/KB9NXHWH40U/NSV/nA5DH4rS/Tm5D6P0/f4SD7dQN1AagNQM1AwiVGGBJhGGBJlRJhGQMhGwqhCqEgoQqgIVQEKqRSAgec+2rPKY2NjA67+9rG+aVKOh+7qftOp4XTe9rekfVpa221Ij1eP8ANO25mz1/2e4IweGNnMNX5x/Rk+K1AkVgf9z/AD2PScDxHNx5OCOkfV1dJj4Kb95Xzk+pJ+5Jmg2XZsniFlFSUlua/lHO3j3YPgPmdeciuFa0kkkkk9SSdkyonngOeB9fDcY3WBB+EdXPosDmeIHFoGjWrMR0Tz16knwEivz4dkVPoUu1D/3THnrb6A/6aMDmoUgICBhEqJIkRJlEmEYZUSYEwjIRsKoQqxIqhCqECxIybAQEDyL26E99g+nc5GvrzJv/AEnZ8K/xv8Gjrezy8t0nWaMQ957SAUpiYi9FoxkAHloAIP8AKfznyd7Ta02nu7W20RDOA4FguW26t1rrRruZkIU6Gx1Pz0ftMFh8l+QXZnbxdix+8qI54DngVUC7BF1tjobIA+5gdmturwaQqEPa/n+s36x/ZHkP95FdZtvZmLMSWY7JPiTKieeBznCu0BXVeQdr4CzxZf8Am9R8/H6yLu7MjhgGUhgfAgggwrYCBhgSYRJlRJhEkSokwJhGQjYVYhVCRViFWBIqhCq1CmoDUDy/27YROPh5I/srrKW+QsUMD+df751PC77WtX1j6f8AbU1dd6xLxsvrr6dZ2mhEPdO21w7+th4PiVsp+RZ58lPV15dy4s+sW5h4GhtfQr/vIyef88rE54DngOeA54H742PbbvukZ+Xx5VJ1A/FmIJBBBB0QehB9IH18NwLchuWsfCD8Tn8C/f1+Uiu88OwVorFabOurE+LMfEwy2fTqA1AkwMMMUmEQZRJhEGVEwjIGiBYhViRViFWJGShCrgICBwvbLgvv+Bk4g1z2V81JPQC9DzV/bmAB+RM9tPl8rJF/zZjevFWYfzA4IJVgVYEqysNFWHQgjyM+o3crbZ7Dk3NlcL4TmVguxp9ytCgsxur+HwHqUsP3E+Z1VODNaPb9XTpO9Il3/Brtt4ctdqMlzYprKuNNzhSqkj56B+813p2dA55WBzwM54HL5FWFj10e+Pett9Zt5agpCoT8OwR06fwM2MOlyZomatbUazDgmIvPOXytxbhSeC5lvyPdqP4gzYjw3NPWYalvGNNHSJn897vHZ1qzi12VVGpbQbBXz87aJ0CSfEkAGaWbH5d5rvvs6WDJ5mOL7bbvjzseprGt9yssdtbLc3KSBrfKCQZ5vT4OX4fcj1qawFA+EoBrkbzXXlCvpgICBJgSYRJhEGVEmEQZUQYRkChAsSKsQyWIVYkVYhWyK2FICB4T7Z+yhxsj+kqF/wDD5b/pwo6VZR8Sfk/j/wA3N6idzw/UcdfLt1jp7v2aWoxc+KHMewXjYK5PDXPVSMugE+KnSWgfIHuz/jM8fE8X+OSPdP8Apnprctnr05LadO7T9mXLNkYo5ubbWUjx35snr9Py9JWE1dLNuuh6EdCD4gysXJcAxhdbuwhaKFN+S5/CtS9SCfnr8t+kREzO0G8Rzno6p2i7QHLybcg9FZuWpT/VqHRR+XU/MmfUafDGLHFPzd8vqrTnyzf9Pc+3spwG/iFihVZccH9LeRpQvmFJ8W+X5zz1Oqphr7e0MtN4fbNbptHeXt1NSoq1oAqoqoijwVQNAflPmptMzMy+prWKxER0hcjJwecXpyqzSNnIB5696DEeJ+XTrv6ysZ6uckZEBCJMqJMCTDFBlRBhEmEQZUTAoQLEKsSMn6LIqxCrEMmyKQEBA+XifD6sqmzGyED1XIUsU+YPmD5EdCD5ECZUvalotXrCTETG0v584hw7J7NcVovPNZSthem0D/zOKfhsrPl3gUka9eU+Gp363pq8Mx3+k/ZqcPl337P6IxMlLq0uqYPXai2Vup2GRhtWH1Bnz9qzWZiW4/WQdK7d8ENj0WY1e7rrDU4XoH+EsGbyGgp6/wC0rC0Ok9uOKrhUDg+O4a1ytvErkPTm8VxwfQdCft6kTr+Hab/22+H3aGsy7R5cfF17sPxf3fiGMzANXZauParAEd3YQu+voeVv8M6Grx8eK0d+v6NTS/0ZIf0WBroJ8u7rYCBxXFzyXYl2ugtapvl3i6BhJcrCkBAwwiTKiTCIMIgyogysUGETAoQLEirEMliFWJFWIVUjIgICAgcZ2i4Fj8Qx3xMtOet+oI6PXYPCxD5MP5g7BInpiy2xW4qsbVi0bS672Bxsnhxfg2Ye8Svnt4blAEJdjE7ao/quhO+X0PTYWbGptXL/AHa/GPaleXJ3K+5K1ayxlREBZ3dgqqo8SSegE1IiZnaGW7zDtx7VKUVsfhTC20gq2Xr9FUPPu9/jb5/h+vhOppfDrTPFl5R6NXNqYjlXq8ce8sSzEszEszMSWZidkknxM7UcnOmJnnLmuxnDLM3PxqKgT+lS21h4V0IwLufTp0HzIHnPDU5Yx4rWn8l6Ycc2vD+jOJ49xHPjWclg/qt1rsHoQfA/Mf8A58u68+xwmbx7Mxiq5FVO2/Dyv1b56BJlTeYfZj8Q4hYNriogPgbbCP8At8YN5UvDsq6xHy7axXW62CqkHRYeGyf94Np7uckZEBAkyokwiTCIMrFBhEmVEGETA0QLEKsSKsQqxIyUIVcBAQEBAQMKg62AdHY2PA+sDwn23cfvszv6P2y4+NXU/d9Qttrrzd4fUAEAehDTueHYqxj8zvLV1Fp32dP7J9n7+J5PumMUVhW1zvYxCJUpUEnQJPVlGvnNvPnrhpxWeFMU3nZ6Zwv2KqCDmZrMOnwY1Ir+3O5b/KJzr+KT/wCFf1bEaavd6P2f7PYnD6zVh0rUG0Xbq1lhHmznqfP5DfTU52XNfLO953bFaxWNoXxzi9eJUbbOrHpWm9F39Pp6meSzOzi+znDbLHOfmD9K/WpGGu7XyOvL5Dy+phI9XZYUgICAgSYEmESYRBlRJhEGVEGEZA2BYhViRVCFWJFUIVW4U3AbgNwG4DcBuB07t/2Ao4sFtD+75Va8iXhOdXr3vksXY2Op0QdjZ8fCbem1dsPLrHowvSLOh8C9l3G8LJW/Fy8Shl2vfLZa5NZ8Qa2r03l0PTp49AZu5NdgyU2tWZ9n5Lzrims8pevcFw76a+XKyny7mPM9rVVUoP2URANL9ST18fDXKyWraf6a7Q94fczEAkDZA6Detn0mA4nH4KGu97yyLrx/w1/sMdfJUB8T+0fE9dCEcvuFNwG4DcBuA3AwmBJhEmGKDKJMIgyokwjIRsKsQqhIqhCrEgoQyVAQr8nyEU6Z0U+jOoP75lFLT0hjNojrLBl1f3lf/UX+cvl39J/Q46+o2VWCQbEBB0QbFBB9PGTgtPaTir6tTJrJ0roSfAB1JP2iaWjnMSRas922Xop0zqp9GdQf3xFbT0gm0R1krvRuiOrHx0rAnX2ia2jrBFonpLGyawdGxAR4guoI/fEUtPSJOKvqqu1W6qysB0JVgev2kmsx1hYmJ6LkUgfm16A8pdQx1pSwBO/DpMoraY3iGPFEctyy9F6M6qT4BmAJ/OIrM9IJtEdZbZaq9XZV34czAfxkiJnpCzMR1SuTWToWISfAB1JP75ZpaOsSnFX1T73V/eV/9RP5y+Xf/wCZ/Q46+sP1VwRsEEHwIIIMxmNuUru0yCTCIMqMMIgwiTKJhGQjYVQhVCQUIVQhVgyK2FbA8dF1fFOMZKPaKqQ136Usg/R1arXXN06nR+5n0lcltLpa8Mbzy5e/m419PGfPabTy+3J2anshhUA5vvTWph/+IcDuSpFY5+UlfDwmnbxLPk/t8O3Fy79+T3r4fhpPHvPLn27OqdkMKvib5NuVkCjlZW5uasGy2wszfi8hr94m/qtVbTxWuOu/2hrYdHXLM2vO37uxcQ4PRwnGt4nRkNc6VmrHJFRQW2Hu+cFR1IBY/YzTrq8mqvGG9do6z16Rz2bH8HTBE5KTz7dO/JxnY3gFXE6WvtyiLja6mtWre3lAHxPzbOydz31evvp7RSleW3w+Dxw6CmWOK0830dq8ZOCYxFF1jW57rUWblVkorBZ+Xl9SyAzz0+edZkiclY2rz+M9HpfTRp6TFJne30fXwXsEl+NRfbfaj3UpayLXXpeccwHUb3oiY5vFr0yWrWsTET7Up4ZjmsTMzv8AB3Hs9wVMGk01sz81jWM7gBixAHl8gJzNTqbai/FaO2zf0+CuGvDV82f2vwKLjjXXhbFIV/hYrWT5MwGh/p5zLHoc+SnHWvL6pfU4qW4Znn7nOA78Ou/DXnNRsPLMDM9/7QuB8VePdY30THHICPkXCn/FO/afI0G3eY/5c/o5XleZquOe3+v3fnx7iS5PHe6YjusVlFh8QKqEN1u/TqHEun3xaLl1n6zygzYoy6mJnpG3y5vk7NEcayr3y8num5Q6LzJztzMdIgb+qoHl6ieufNOjxVrirv8AnWfbLzpp41F5tkl2Hi3ZunhWPfxAXWO9VLpUHVABbaO6Vug8i+5qY9fk1V64prG0zG/ujn/p7fwWPDE3rM77Tt8eTrvBeCpdwzI4pdY9a0993SqqEWBFGtk+r7X7Tdza61c9cVY3323+P7NfHoKTjm9nY/ZBY705dpP6M3V1qvkLFQs5/J0/KaHi9om1I77T+fKW14fi4It6O/kzjugkwiTKMMIkwiTKJhGQjYVogUIVQkVQhVCBW5FcX2o4p7ng5eX50Y9jp87daQfdionrgx+ZkrX1lJnaHinYHsticQputzMz3bu7RVWotoVn0gZmIfy+ID7Gd7V6vJitEUrv+rUx4a2jeXau09GLwjgWRj4V/f8AvuWlTW89btzMAXU8nQDu6yPvNPBfJqNTW9422j8+cvW1YpjmIcN2T7D4GXh05WXn9xbdzsaluxhyIHIXYbrsgA/ee+o12XHkmtK7xHvYVwVmN5eitwfhn9HU8MuurbGVF7tzlV1u7K5JsDKQN83NvXTxE5nnZvOnLEc/c9+CvDw9nlPtD7PYHDhRZhZhva2xwa2tpsatFG+cMmtdSB1Hn49J2NHqcubeL12/VrZMNY/xfl2hyLMi/hHDciw7qxMOq97X01b5BFj8zN+rW1Y6/qxh2pXJkrHWZ2+HT57revFNay93q4pi/CiZGOfBERcisk+QUAGfPzS/WYlt7w+3cwHkPaX2XZ1+fddjX0DGybnuZrWcW087czjlC/Fok66jfTevGdnD4lSmOK2id4hrW08TO70nieUvD+H22gkrg4bFObqzGuvSA/MkD85zKVnLliPWfq2OkPLvY3lUUJn8Qyrq1KItaiy1RYwUGywgE7O/g+4M6viXFeaY6x+dIa+CsRvZ+PsmWvJyeIZ2cUWt6moc2uEre3KZmsUMSOvKrfZpl4haaUpjp+bdDFXnNpX247H8JxcS7LxMwl6+QJje8UXq5Z1XlGvi8yd7OtGNLrM97xS9fjzj9kvhpEbw6zl8Vtr4JRS9jFcviF99aliwXHorWvQ34A2Meg/UmzWtZ1M2iOkRHxnn9GM1ny4h23B9mPEnorrfPWqmxFdsfmyHRC3xkd3sKSCfzmpbxLDFpmKbz68vqyjBO20zyen9m+C1cPxq8Skkqm2Z2/FZYx2zn+XkABOVnzWzXm9mxWsVjaHIkzyVhgSYRhgSZUSYRkDIRsK0QKEKoSK2BoMKrcD4uM8MqzMe3EyAWqvTkcA6YdQQwPkQQCPpM8d7Y7RavWCY3eeN7EsA/wDqsv79wT/km/8AzTL6R8/ux4IcynsxwBw/+jGe8p70cwXhkW4X8vJv8PKRy9NEfv6zx/jsvm+Zy6bLwxts4U+xLA/91l/lR/8ASe380y+kfP7pwQ+7ivslwsj3cNkZCLi4tWJWqCnXIhZix2v4izMT9ZhTxDJTfaI5zus1iU8K9jvDKLVtsfIyQhDCq1qxSxHhzBVBYfLej57lv4lmtG0bQnBD7u1fsyweI5DZj2X022Kot7lqyjlVChuVlOjoAdPSYYddkxV4Y2mCaxPN8nAfZJg4eVRmLfkWtj2C1EsFPIXA+EnSg9Do/aZZfEcuSk1mI5kViHoW5oMjcD5eK8PqyqLcW8Fqr62rsAOjynzB8j5/aZUvNLRavWB50fYngb371ma9N4+/z5J0P5pl9I+f3YcEOX4n7McG7EowK3ux6Me1727soz33soXvLGZTsgAga0OvyE8qa7LW83naZn5e5lwxts4mj2KcOVgWyMtwCCVDUpzD0JCb19J6z4pmntHz+6cEOY417M8HKtxXL21U4dNVFWLXydz3SOWIPMCTzbOzvrPHHrslItHee/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http://www.eesc.usp.br/portaleesc/images/novo_logo_eesc/logo_eesc_padra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634" y="5537827"/>
            <a:ext cx="1039662" cy="109623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www.imagens.usp.br/wp-content/uploads/US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5" y="5861812"/>
            <a:ext cx="1332187" cy="74935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1 CuadroTexto"/>
              <p:cNvSpPr txBox="1"/>
              <p:nvPr/>
            </p:nvSpPr>
            <p:spPr>
              <a:xfrm>
                <a:off x="899592" y="757702"/>
                <a:ext cx="6984776" cy="4057586"/>
              </a:xfrm>
              <a:prstGeom prst="rect">
                <a:avLst/>
              </a:prstGeom>
              <a:noFill/>
            </p:spPr>
            <p:txBody>
              <a:bodyPr wrap="square" rtlCol="0">
                <a:spAutoFit/>
              </a:bodyPr>
              <a:lstStyle/>
              <a:p>
                <a:pPr lvl="0"/>
                <a:r>
                  <a:rPr lang="pt-BR" dirty="0" smtClean="0">
                    <a:solidFill>
                      <a:schemeClr val="bg2"/>
                    </a:solidFill>
                    <a:latin typeface="Arial" pitchFamily="34" charset="0"/>
                    <a:cs typeface="Arial" pitchFamily="34" charset="0"/>
                  </a:rPr>
                  <a:t>a) Calcule </a:t>
                </a:r>
                <a:r>
                  <a:rPr lang="pt-BR" dirty="0">
                    <a:solidFill>
                      <a:schemeClr val="bg2"/>
                    </a:solidFill>
                    <a:latin typeface="Arial" pitchFamily="34" charset="0"/>
                    <a:cs typeface="Arial" pitchFamily="34" charset="0"/>
                  </a:rPr>
                  <a:t>o valor de K</a:t>
                </a:r>
                <a:r>
                  <a:rPr lang="pt-BR" baseline="-25000" dirty="0">
                    <a:solidFill>
                      <a:schemeClr val="bg2"/>
                    </a:solidFill>
                    <a:latin typeface="Arial" pitchFamily="34" charset="0"/>
                    <a:cs typeface="Arial" pitchFamily="34" charset="0"/>
                  </a:rPr>
                  <a:t>Q</a:t>
                </a:r>
                <a:r>
                  <a:rPr lang="pt-BR" dirty="0">
                    <a:solidFill>
                      <a:schemeClr val="bg2"/>
                    </a:solidFill>
                    <a:latin typeface="Arial" pitchFamily="34" charset="0"/>
                    <a:cs typeface="Arial" pitchFamily="34" charset="0"/>
                  </a:rPr>
                  <a:t> na fratura.</a:t>
                </a:r>
                <a:endParaRPr lang="es-ES" dirty="0">
                  <a:solidFill>
                    <a:schemeClr val="bg2"/>
                  </a:solidFill>
                  <a:latin typeface="Arial" pitchFamily="34" charset="0"/>
                  <a:cs typeface="Arial" pitchFamily="34" charset="0"/>
                </a:endParaRPr>
              </a:p>
              <a:p>
                <a:pPr lvl="0"/>
                <a:r>
                  <a:rPr lang="pt-BR" dirty="0" smtClean="0">
                    <a:solidFill>
                      <a:schemeClr val="bg2"/>
                    </a:solidFill>
                    <a:latin typeface="Arial" pitchFamily="34" charset="0"/>
                    <a:cs typeface="Arial" pitchFamily="34" charset="0"/>
                  </a:rPr>
                  <a:t>b) É </a:t>
                </a:r>
                <a:r>
                  <a:rPr lang="pt-BR" dirty="0">
                    <a:solidFill>
                      <a:schemeClr val="bg2"/>
                    </a:solidFill>
                    <a:latin typeface="Arial" pitchFamily="34" charset="0"/>
                    <a:cs typeface="Arial" pitchFamily="34" charset="0"/>
                  </a:rPr>
                  <a:t>este um valor válido de K</a:t>
                </a:r>
                <a:r>
                  <a:rPr lang="pt-BR" baseline="-25000" dirty="0">
                    <a:solidFill>
                      <a:schemeClr val="bg2"/>
                    </a:solidFill>
                    <a:latin typeface="Arial" pitchFamily="34" charset="0"/>
                    <a:cs typeface="Arial" pitchFamily="34" charset="0"/>
                  </a:rPr>
                  <a:t>IC</a:t>
                </a:r>
                <a:r>
                  <a:rPr lang="pt-BR" dirty="0">
                    <a:solidFill>
                      <a:schemeClr val="bg2"/>
                    </a:solidFill>
                    <a:latin typeface="Arial" pitchFamily="34" charset="0"/>
                    <a:cs typeface="Arial" pitchFamily="34" charset="0"/>
                  </a:rPr>
                  <a:t>?</a:t>
                </a:r>
                <a:endParaRPr lang="es-ES" dirty="0">
                  <a:solidFill>
                    <a:schemeClr val="bg2"/>
                  </a:solidFill>
                  <a:latin typeface="Arial" pitchFamily="34" charset="0"/>
                  <a:cs typeface="Arial" pitchFamily="34" charset="0"/>
                </a:endParaRPr>
              </a:p>
              <a:p>
                <a:pPr lvl="0"/>
                <a:r>
                  <a:rPr lang="pt-BR" dirty="0" smtClean="0">
                    <a:solidFill>
                      <a:schemeClr val="bg2"/>
                    </a:solidFill>
                    <a:latin typeface="Arial" pitchFamily="34" charset="0"/>
                    <a:cs typeface="Arial" pitchFamily="34" charset="0"/>
                  </a:rPr>
                  <a:t>c) Estime </a:t>
                </a:r>
                <a:r>
                  <a:rPr lang="pt-BR" dirty="0">
                    <a:solidFill>
                      <a:schemeClr val="bg2"/>
                    </a:solidFill>
                    <a:latin typeface="Arial" pitchFamily="34" charset="0"/>
                    <a:cs typeface="Arial" pitchFamily="34" charset="0"/>
                  </a:rPr>
                  <a:t>o valor da zona plástica na fratura.</a:t>
                </a:r>
                <a:endParaRPr lang="es-ES" dirty="0">
                  <a:solidFill>
                    <a:schemeClr val="bg2"/>
                  </a:solidFill>
                  <a:latin typeface="Arial" pitchFamily="34" charset="0"/>
                  <a:cs typeface="Arial" pitchFamily="34" charset="0"/>
                </a:endParaRPr>
              </a:p>
              <a:p>
                <a:endParaRPr lang="es-ES" dirty="0" smtClean="0">
                  <a:solidFill>
                    <a:schemeClr val="bg2"/>
                  </a:solidFill>
                  <a:latin typeface="Arial" pitchFamily="34" charset="0"/>
                  <a:cs typeface="Arial" pitchFamily="34" charset="0"/>
                </a:endParaRPr>
              </a:p>
              <a:p>
                <a:r>
                  <a:rPr lang="pt-BR" dirty="0" smtClean="0">
                    <a:solidFill>
                      <a:schemeClr val="bg2"/>
                    </a:solidFill>
                    <a:latin typeface="Arial" pitchFamily="34" charset="0"/>
                    <a:cs typeface="Arial" pitchFamily="34" charset="0"/>
                  </a:rPr>
                  <a:t>α=a/b = 25,4/50,8=0,5</a:t>
                </a:r>
              </a:p>
              <a:p>
                <a:endParaRPr lang="pt-BR" dirty="0">
                  <a:solidFill>
                    <a:schemeClr val="bg2"/>
                  </a:solidFill>
                  <a:latin typeface="Arial" pitchFamily="34" charset="0"/>
                  <a:cs typeface="Arial" pitchFamily="34" charset="0"/>
                </a:endParaRPr>
              </a:p>
              <a:p>
                <a:r>
                  <a:rPr lang="es-ES" dirty="0" smtClean="0">
                    <a:solidFill>
                      <a:schemeClr val="bg2"/>
                    </a:solidFill>
                    <a:latin typeface="Arial" pitchFamily="34" charset="0"/>
                    <a:cs typeface="Arial" pitchFamily="34" charset="0"/>
                  </a:rPr>
                  <a:t> 					F=9,659</a:t>
                </a:r>
              </a:p>
              <a:p>
                <a:endParaRPr lang="es-ES" dirty="0">
                  <a:solidFill>
                    <a:schemeClr val="bg2"/>
                  </a:solidFill>
                  <a:latin typeface="Arial" pitchFamily="34" charset="0"/>
                  <a:cs typeface="Arial" pitchFamily="34" charset="0"/>
                </a:endParaRPr>
              </a:p>
              <a:p>
                <a:endParaRPr lang="es-ES" dirty="0" smtClean="0">
                  <a:solidFill>
                    <a:schemeClr val="bg2"/>
                  </a:solidFill>
                  <a:latin typeface="Arial" pitchFamily="34" charset="0"/>
                  <a:cs typeface="Arial" pitchFamily="34" charset="0"/>
                </a:endParaRPr>
              </a:p>
              <a:p>
                <a:r>
                  <a:rPr lang="es-ES" dirty="0" smtClean="0">
                    <a:solidFill>
                      <a:schemeClr val="bg2"/>
                    </a:solidFill>
                    <a:latin typeface="Arial" pitchFamily="34" charset="0"/>
                    <a:cs typeface="Arial" pitchFamily="34" charset="0"/>
                  </a:rPr>
                  <a:t>Se </a:t>
                </a:r>
                <a:r>
                  <a:rPr lang="en-US" dirty="0">
                    <a:solidFill>
                      <a:schemeClr val="bg2"/>
                    </a:solidFill>
                    <a:latin typeface="Arial" pitchFamily="34" charset="0"/>
                    <a:cs typeface="Arial" pitchFamily="34" charset="0"/>
                  </a:rPr>
                  <a:t>K</a:t>
                </a:r>
                <a:r>
                  <a:rPr lang="en-US" sz="1400" dirty="0">
                    <a:solidFill>
                      <a:schemeClr val="bg2"/>
                    </a:solidFill>
                    <a:latin typeface="Arial" pitchFamily="34" charset="0"/>
                    <a:cs typeface="Arial" pitchFamily="34" charset="0"/>
                  </a:rPr>
                  <a:t>Q</a:t>
                </a:r>
                <a:r>
                  <a:rPr lang="en-US" dirty="0">
                    <a:solidFill>
                      <a:schemeClr val="bg2"/>
                    </a:solidFill>
                    <a:latin typeface="Arial" pitchFamily="34" charset="0"/>
                    <a:cs typeface="Arial" pitchFamily="34" charset="0"/>
                  </a:rPr>
                  <a:t>=F</a:t>
                </a:r>
                <a:r>
                  <a:rPr lang="en-US" sz="1400" dirty="0">
                    <a:solidFill>
                      <a:schemeClr val="bg2"/>
                    </a:solidFill>
                    <a:latin typeface="Arial" pitchFamily="34" charset="0"/>
                    <a:cs typeface="Arial" pitchFamily="34" charset="0"/>
                  </a:rPr>
                  <a:t>P</a:t>
                </a:r>
                <a:r>
                  <a:rPr lang="en-US" dirty="0">
                    <a:solidFill>
                      <a:schemeClr val="bg2"/>
                    </a:solidFill>
                    <a:latin typeface="Arial" pitchFamily="34" charset="0"/>
                    <a:cs typeface="Arial" pitchFamily="34" charset="0"/>
                  </a:rPr>
                  <a:t>*P/</a:t>
                </a:r>
                <a:r>
                  <a:rPr lang="en-US" dirty="0" smtClean="0">
                    <a:solidFill>
                      <a:schemeClr val="bg2"/>
                    </a:solidFill>
                    <a:latin typeface="Arial" pitchFamily="34" charset="0"/>
                    <a:cs typeface="Arial" pitchFamily="34" charset="0"/>
                  </a:rPr>
                  <a:t>t</a:t>
                </a:r>
                <a14:m>
                  <m:oMath xmlns:m="http://schemas.openxmlformats.org/officeDocument/2006/math">
                    <m:rad>
                      <m:radPr>
                        <m:degHide m:val="on"/>
                        <m:ctrlPr>
                          <a:rPr lang="es-ES" i="1">
                            <a:solidFill>
                              <a:schemeClr val="bg2"/>
                            </a:solidFill>
                            <a:latin typeface="Cambria Math"/>
                          </a:rPr>
                        </m:ctrlPr>
                      </m:radPr>
                      <m:deg/>
                      <m:e>
                        <m:r>
                          <m:rPr>
                            <m:sty m:val="p"/>
                          </m:rPr>
                          <a:rPr lang="es-ES" b="0" i="0" smtClean="0">
                            <a:solidFill>
                              <a:schemeClr val="bg2"/>
                            </a:solidFill>
                            <a:latin typeface="Cambria Math"/>
                          </a:rPr>
                          <m:t>b</m:t>
                        </m:r>
                      </m:e>
                    </m:rad>
                  </m:oMath>
                </a14:m>
                <a:endParaRPr lang="es-ES" dirty="0" smtClean="0">
                  <a:solidFill>
                    <a:schemeClr val="bg2"/>
                  </a:solidFill>
                  <a:latin typeface="Arial" pitchFamily="34" charset="0"/>
                  <a:cs typeface="Arial" pitchFamily="34" charset="0"/>
                </a:endParaRPr>
              </a:p>
              <a:p>
                <a:endParaRPr lang="es-ES" dirty="0">
                  <a:solidFill>
                    <a:schemeClr val="bg2"/>
                  </a:solidFill>
                  <a:latin typeface="Arial" pitchFamily="34" charset="0"/>
                  <a:cs typeface="Arial" pitchFamily="34" charset="0"/>
                </a:endParaRPr>
              </a:p>
              <a:p>
                <a:r>
                  <a:rPr lang="en-US" sz="2000" dirty="0" smtClean="0">
                    <a:solidFill>
                      <a:schemeClr val="bg2"/>
                    </a:solidFill>
                    <a:latin typeface="Arial" pitchFamily="34" charset="0"/>
                    <a:cs typeface="Arial" pitchFamily="34" charset="0"/>
                  </a:rPr>
                  <a:t>a) K</a:t>
                </a:r>
                <a:r>
                  <a:rPr lang="en-US" sz="1200" dirty="0" smtClean="0">
                    <a:solidFill>
                      <a:schemeClr val="bg2"/>
                    </a:solidFill>
                    <a:latin typeface="Arial" pitchFamily="34" charset="0"/>
                    <a:cs typeface="Arial" pitchFamily="34" charset="0"/>
                  </a:rPr>
                  <a:t>Q</a:t>
                </a:r>
                <a:r>
                  <a:rPr lang="en-US" sz="2000" dirty="0" smtClean="0">
                    <a:solidFill>
                      <a:schemeClr val="bg2"/>
                    </a:solidFill>
                    <a:latin typeface="Arial" pitchFamily="34" charset="0"/>
                    <a:cs typeface="Arial" pitchFamily="34" charset="0"/>
                  </a:rPr>
                  <a:t>=9,659*15,03KN/</a:t>
                </a:r>
                <a14:m>
                  <m:oMath xmlns:m="http://schemas.openxmlformats.org/officeDocument/2006/math">
                    <m:r>
                      <a:rPr lang="en-US" sz="2000" i="1">
                        <a:solidFill>
                          <a:schemeClr val="bg2"/>
                        </a:solidFill>
                        <a:latin typeface="Cambria Math"/>
                      </a:rPr>
                      <m:t>0,001295</m:t>
                    </m:r>
                    <m:r>
                      <a:rPr lang="en-US" sz="2000" i="1">
                        <a:solidFill>
                          <a:schemeClr val="bg2"/>
                        </a:solidFill>
                        <a:latin typeface="Cambria Math"/>
                      </a:rPr>
                      <m:t>𝑚</m:t>
                    </m:r>
                    <m:rad>
                      <m:radPr>
                        <m:degHide m:val="on"/>
                        <m:ctrlPr>
                          <a:rPr lang="es-ES" sz="2000" i="1">
                            <a:solidFill>
                              <a:schemeClr val="bg2"/>
                            </a:solidFill>
                            <a:latin typeface="Cambria Math"/>
                          </a:rPr>
                        </m:ctrlPr>
                      </m:radPr>
                      <m:deg/>
                      <m:e>
                        <m:r>
                          <a:rPr lang="pt-BR" sz="2000" i="1">
                            <a:solidFill>
                              <a:schemeClr val="bg2"/>
                            </a:solidFill>
                            <a:latin typeface="Cambria Math"/>
                          </a:rPr>
                          <m:t>0,0508</m:t>
                        </m:r>
                        <m:r>
                          <a:rPr lang="pt-BR" sz="2000" i="1">
                            <a:solidFill>
                              <a:schemeClr val="bg2"/>
                            </a:solidFill>
                            <a:latin typeface="Cambria Math"/>
                          </a:rPr>
                          <m:t>𝑚</m:t>
                        </m:r>
                      </m:e>
                    </m:rad>
                  </m:oMath>
                </a14:m>
                <a:r>
                  <a:rPr lang="es-ES" dirty="0" smtClean="0">
                    <a:latin typeface="Arial" pitchFamily="34" charset="0"/>
                    <a:cs typeface="Arial" pitchFamily="34" charset="0"/>
                  </a:rPr>
                  <a:t> </a:t>
                </a:r>
                <a:r>
                  <a:rPr lang="es-ES" dirty="0" smtClean="0">
                    <a:solidFill>
                      <a:schemeClr val="bg2"/>
                    </a:solidFill>
                    <a:latin typeface="Arial" pitchFamily="34" charset="0"/>
                    <a:cs typeface="Arial" pitchFamily="34" charset="0"/>
                  </a:rPr>
                  <a:t>=49,74MPa.m0,5</a:t>
                </a:r>
                <a:endParaRPr lang="es-ES" dirty="0">
                  <a:solidFill>
                    <a:schemeClr val="bg2"/>
                  </a:solidFill>
                  <a:latin typeface="Arial" pitchFamily="34" charset="0"/>
                  <a:cs typeface="Arial" pitchFamily="34" charset="0"/>
                </a:endParaRPr>
              </a:p>
              <a:p>
                <a:endParaRPr lang="es-ES" dirty="0">
                  <a:solidFill>
                    <a:schemeClr val="bg2"/>
                  </a:solidFill>
                  <a:latin typeface="Arial" pitchFamily="34" charset="0"/>
                  <a:cs typeface="Arial" pitchFamily="34" charset="0"/>
                </a:endParaRPr>
              </a:p>
              <a:p>
                <a:endParaRPr lang="es-ES" dirty="0">
                  <a:solidFill>
                    <a:schemeClr val="bg2"/>
                  </a:solidFill>
                  <a:latin typeface="Arial" pitchFamily="34" charset="0"/>
                  <a:cs typeface="Arial" pitchFamily="34" charset="0"/>
                </a:endParaRPr>
              </a:p>
            </p:txBody>
          </p:sp>
        </mc:Choice>
        <mc:Fallback xmlns="">
          <p:sp>
            <p:nvSpPr>
              <p:cNvPr id="2" name="1 CuadroTexto"/>
              <p:cNvSpPr txBox="1">
                <a:spLocks noRot="1" noChangeAspect="1" noMove="1" noResize="1" noEditPoints="1" noAdjustHandles="1" noChangeArrowheads="1" noChangeShapeType="1" noTextEdit="1"/>
              </p:cNvSpPr>
              <p:nvPr/>
            </p:nvSpPr>
            <p:spPr>
              <a:xfrm>
                <a:off x="899592" y="757702"/>
                <a:ext cx="6984776" cy="4057586"/>
              </a:xfrm>
              <a:prstGeom prst="rect">
                <a:avLst/>
              </a:prstGeom>
              <a:blipFill rotWithShape="1">
                <a:blip r:embed="rId4"/>
                <a:stretch>
                  <a:fillRect l="-961" t="-751" r="-262"/>
                </a:stretch>
              </a:blipFill>
            </p:spPr>
            <p:txBody>
              <a:bodyPr/>
              <a:lstStyle/>
              <a:p>
                <a:r>
                  <a:rPr lang="es-ES">
                    <a:noFill/>
                  </a:rPr>
                  <a:t> </a:t>
                </a:r>
              </a:p>
            </p:txBody>
          </p:sp>
        </mc:Fallback>
      </mc:AlternateContent>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2500745"/>
            <a:ext cx="42862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2798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descr="data:image/jpeg;base64,/9j/4AAQSkZJRgABAQAAAQABAAD/2wCEAAkGBw8PDw8NDRAQDw8NDQ4NDQ4ODA8PDg4NFREWFhQRFhYYHCgiGRolHBcUITMhJSkrLi4wFx8zODMsNygtLisBCgoKDQ0OGBAQGCwkHiQsLDAsKywsLDcrLC0sLCwsLCwtLC8sLCwsLDAsLC8sLCwsLCwsLCwsLCwsLCwsLCwsLP/AABEIAMoA+QMBEQACEQEDEQH/xAAcAAEBAQADAQEBAAAAAAAAAAAAAgEFBgcEAwj/xABCEAACAgIAAwUGAgYIBAcAAAABAgADBBEFEiEGEzFBUQcUImFxgTKRI1JiobHRFUJDU4KyweEzcpOiJDREVMLS8f/EABoBAQEAAwEBAAAAAAAAAAAAAAABAgQFAwb/xAA0EQEAAgECBAMHAgYCAwAAAAAAAQIDBBESITFBBRNRYXGBobHR8JHhFBUiIzLBsvFCQ1L/2gAMAwEAAhEDEQA/APX5m12QjYUhCAhSAgICAgICAgICAgICAgICAgICAgIQgIVkIQN3AyFbCEKQNgNQGoDUKagNQGoDUBqA1AagNQGoDUBqA1AagNQGoDUBqEICBkBAQMhCBsKQEDYGwrQIG6gNQGoDUBqA1AagNQIqsVxtGDDZXasGGwdEbEsxMdYStotziV6kU1AagNQGoDUBqA1AQM1AyAgZCMgICEZA2FIGiBsK0QN1A2RSAgICAgcHx7tPj4m033t390hHwn9s/wBX+Pym3p9Hkzc+kev2aOq1+LBy629Pv6OgcX7SZOVsO/JWf7Kvapr5+bfednDpMWLpHP1l8/qNdmzcpnaPSPzm9H7L4/d4WMnhuoWH6v8AGf8ANOHqrcWa0+36cn0mipwaekez683KTXbRAQEBAQEBAQEIzUoyBkDIRkAYRkDYUgVCtEDRIqoGwpqA1AagNQOgdsO23KWxsFuo2tuQp8D5rWf/AJfl6zraPQb/ANeSPdH3+zj63XzG9MU++ft93QTcT1J2Sdkk9SZ19nDmu/OV44NjpWvjY61r9WOh/GS0xWJmey0xTa0Vju95RAoCjwUBR9ANCfJzO87vsojaNm6hTUBqA1AagNQGoDUBqBkIzUDIRkoyBMIGBkI2FaIFCFaJBQhWiFbA2AgIHQPaR2qNIOBjtqx13kuD1rQjpWPmR1PyI9enU8P0sW/uW6dvu5uv1M1jy69e7zHvZ2nF4X28J4ffl2inGQ2Oep8lRf1mPgBPPLlpirxWl6YtPfJbasPQ+D9mMXBK2Xt71lIQwCkrRU46jXqQfM/kJxNR4hfJvWvKPm7On8Ppj2tbnPyd6qcMoYeDAEfQzQb64CAgICAgICA1AkiBkIzUDJUSYGGEZAyEbCtEChCqEiqEKoQN1IrdQGoHH8e4muHi3ZT9RTWWCnpzOeiL92IH3nrhxzkvFI7sMl4pWbS/njKzXtse21iz2uzux82J2TPqa1isRWOkPn7b2mZl9nAOF252QmLR+J+rMfw11j8Tt8h+8kDznnmzVxUm9mWLBOS3DD1yuqnAq9ywxrX/AB7v7Syzz2fX+HgJ83mzXy24rO5ixVx14auT4bwbYD3+fUV+HT9r+U8Xq5S2+qkAMVQAdFHjr5AQOLzuMb0KCR6lkXqPlKPkXi14/r7+qL/KB9NXHWH40U/NSV/nA5DH4rS/Tm5D6P0/f4SD7dQN1AagNQM1AwiVGGBJhGGBJlRJhGQMhGwqhCqEgoQqgIVQEKqRSAgec+2rPKY2NjA67+9rG+aVKOh+7qftOp4XTe9rekfVpa221Ij1eP8ANO25mz1/2e4IweGNnMNX5x/Rk+K1AkVgf9z/AD2PScDxHNx5OCOkfV1dJj4Kb95Xzk+pJ+5Jmg2XZsniFlFSUlua/lHO3j3YPgPmdeciuFa0kkkkk9SSdkyonngOeB9fDcY3WBB+EdXPosDmeIHFoGjWrMR0Tz16knwEivz4dkVPoUu1D/3THnrb6A/6aMDmoUgICBhEqJIkRJlEmEYZUSYEwjIRsKoQqxIqhCqECxIybAQEDyL26E99g+nc5GvrzJv/AEnZ8K/xv8Gjrezy8t0nWaMQ957SAUpiYi9FoxkAHloAIP8AKfznyd7Ta02nu7W20RDOA4FguW26t1rrRruZkIU6Gx1Pz0ftMFh8l+QXZnbxdix+8qI54DngVUC7BF1tjobIA+5gdmturwaQqEPa/n+s36x/ZHkP95FdZtvZmLMSWY7JPiTKieeBznCu0BXVeQdr4CzxZf8Am9R8/H6yLu7MjhgGUhgfAgggwrYCBhgSYRJlRJhEkSokwJhGQjYVYhVCRViFWBIqhCq1CmoDUDy/27YROPh5I/srrKW+QsUMD+df751PC77WtX1j6f8AbU1dd6xLxsvrr6dZ2mhEPdO21w7+th4PiVsp+RZ58lPV15dy4s+sW5h4GhtfQr/vIyef88rE54DngOeA54H742PbbvukZ+Xx5VJ1A/FmIJBBBB0QehB9IH18NwLchuWsfCD8Tn8C/f1+Uiu88OwVorFabOurE+LMfEwy2fTqA1AkwMMMUmEQZRJhEGVEwjIGiBYhViRViFWJGShCrgICBwvbLgvv+Bk4g1z2V81JPQC9DzV/bmAB+RM9tPl8rJF/zZjevFWYfzA4IJVgVYEqysNFWHQgjyM+o3crbZ7Dk3NlcL4TmVguxp9ytCgsxur+HwHqUsP3E+Z1VODNaPb9XTpO9Il3/Brtt4ctdqMlzYprKuNNzhSqkj56B+813p2dA55WBzwM54HL5FWFj10e+Pett9Zt5agpCoT8OwR06fwM2MOlyZomatbUazDgmIvPOXytxbhSeC5lvyPdqP4gzYjw3NPWYalvGNNHSJn897vHZ1qzi12VVGpbQbBXz87aJ0CSfEkAGaWbH5d5rvvs6WDJ5mOL7bbvjzseprGt9yssdtbLc3KSBrfKCQZ5vT4OX4fcj1qawFA+EoBrkbzXXlCvpgICBJgSYRJhEGVEmEQZUQYRkChAsSKsQyWIVYkVYhWyK2FICB4T7Z+yhxsj+kqF/wDD5b/pwo6VZR8Sfk/j/wA3N6idzw/UcdfLt1jp7v2aWoxc+KHMewXjYK5PDXPVSMugE+KnSWgfIHuz/jM8fE8X+OSPdP8Apnprctnr05LadO7T9mXLNkYo5ubbWUjx35snr9Py9JWE1dLNuuh6EdCD4gysXJcAxhdbuwhaKFN+S5/CtS9SCfnr8t+kREzO0G8Rzno6p2i7QHLybcg9FZuWpT/VqHRR+XU/MmfUafDGLHFPzd8vqrTnyzf9Pc+3spwG/iFihVZccH9LeRpQvmFJ8W+X5zz1Oqphr7e0MtN4fbNbptHeXt1NSoq1oAqoqoijwVQNAflPmptMzMy+prWKxER0hcjJwecXpyqzSNnIB5696DEeJ+XTrv6ysZ6uckZEBCJMqJMCTDFBlRBhEmEQZUTAoQLEKsSMn6LIqxCrEMmyKQEBA+XifD6sqmzGyED1XIUsU+YPmD5EdCD5ECZUvalotXrCTETG0v584hw7J7NcVovPNZSthem0D/zOKfhsrPl3gUka9eU+Gp363pq8Mx3+k/ZqcPl337P6IxMlLq0uqYPXai2Vup2GRhtWH1Bnz9qzWZiW4/WQdK7d8ENj0WY1e7rrDU4XoH+EsGbyGgp6/wC0rC0Ok9uOKrhUDg+O4a1ytvErkPTm8VxwfQdCft6kTr+Hab/22+H3aGsy7R5cfF17sPxf3fiGMzANXZauParAEd3YQu+voeVv8M6Grx8eK0d+v6NTS/0ZIf0WBroJ8u7rYCBxXFzyXYl2ugtapvl3i6BhJcrCkBAwwiTKiTCIMIgyogysUGETAoQLEirEMliFWJFWIVUjIgICAgcZ2i4Fj8Qx3xMtOet+oI6PXYPCxD5MP5g7BInpiy2xW4qsbVi0bS672Bxsnhxfg2Ye8Svnt4blAEJdjE7ao/quhO+X0PTYWbGptXL/AHa/GPaleXJ3K+5K1ayxlREBZ3dgqqo8SSegE1IiZnaGW7zDtx7VKUVsfhTC20gq2Xr9FUPPu9/jb5/h+vhOppfDrTPFl5R6NXNqYjlXq8ce8sSzEszEszMSWZidkknxM7UcnOmJnnLmuxnDLM3PxqKgT+lS21h4V0IwLufTp0HzIHnPDU5Yx4rWn8l6Ycc2vD+jOJ49xHPjWclg/qt1rsHoQfA/Mf8A58u68+xwmbx7Mxiq5FVO2/Dyv1b56BJlTeYfZj8Q4hYNriogPgbbCP8At8YN5UvDsq6xHy7axXW62CqkHRYeGyf94Np7uckZEBAkyokwiTCIMrFBhEmVEGETA0QLEKsSKsQqxIyUIVcBAQEBAQMKg62AdHY2PA+sDwn23cfvszv6P2y4+NXU/d9Qttrrzd4fUAEAehDTueHYqxj8zvLV1Fp32dP7J9n7+J5PumMUVhW1zvYxCJUpUEnQJPVlGvnNvPnrhpxWeFMU3nZ6Zwv2KqCDmZrMOnwY1Ir+3O5b/KJzr+KT/wCFf1bEaavd6P2f7PYnD6zVh0rUG0Xbq1lhHmznqfP5DfTU52XNfLO953bFaxWNoXxzi9eJUbbOrHpWm9F39Pp6meSzOzi+znDbLHOfmD9K/WpGGu7XyOvL5Dy+phI9XZYUgICAgSYEmESYRBlRJhEGVEGEZA2BYhViRVCFWJFUIVW4U3AbgNwG4DcBuB07t/2Ao4sFtD+75Va8iXhOdXr3vksXY2Op0QdjZ8fCbem1dsPLrHowvSLOh8C9l3G8LJW/Fy8Shl2vfLZa5NZ8Qa2r03l0PTp49AZu5NdgyU2tWZ9n5Lzrims8pevcFw76a+XKyny7mPM9rVVUoP2URANL9ST18fDXKyWraf6a7Q94fczEAkDZA6Detn0mA4nH4KGu97yyLrx/w1/sMdfJUB8T+0fE9dCEcvuFNwG4DcBuA3AwmBJhEmGKDKJMIgyokwjIRsKsQqhIqhCrEgoQyVAQr8nyEU6Z0U+jOoP75lFLT0hjNojrLBl1f3lf/UX+cvl39J/Q46+o2VWCQbEBB0QbFBB9PGTgtPaTir6tTJrJ0roSfAB1JP2iaWjnMSRas922Xop0zqp9GdQf3xFbT0gm0R1krvRuiOrHx0rAnX2ia2jrBFonpLGyawdGxAR4guoI/fEUtPSJOKvqqu1W6qysB0JVgev2kmsx1hYmJ6LkUgfm16A8pdQx1pSwBO/DpMoraY3iGPFEctyy9F6M6qT4BmAJ/OIrM9IJtEdZbZaq9XZV34czAfxkiJnpCzMR1SuTWToWISfAB1JP75ZpaOsSnFX1T73V/eV/9RP5y+Xf/wCZ/Q46+sP1VwRsEEHwIIIMxmNuUru0yCTCIMqMMIgwiTKJhGQjYVQhVCQUIVQhVgyK2FbA8dF1fFOMZKPaKqQ136Usg/R1arXXN06nR+5n0lcltLpa8Mbzy5e/m419PGfPabTy+3J2anshhUA5vvTWph/+IcDuSpFY5+UlfDwmnbxLPk/t8O3Fy79+T3r4fhpPHvPLn27OqdkMKvib5NuVkCjlZW5uasGy2wszfi8hr94m/qtVbTxWuOu/2hrYdHXLM2vO37uxcQ4PRwnGt4nRkNc6VmrHJFRQW2Hu+cFR1IBY/YzTrq8mqvGG9do6z16Rz2bH8HTBE5KTz7dO/JxnY3gFXE6WvtyiLja6mtWre3lAHxPzbOydz31evvp7RSleW3w+Dxw6CmWOK0830dq8ZOCYxFF1jW57rUWblVkorBZ+Xl9SyAzz0+edZkiclY2rz+M9HpfTRp6TFJne30fXwXsEl+NRfbfaj3UpayLXXpeccwHUb3oiY5vFr0yWrWsTET7Up4ZjmsTMzv8AB3Hs9wVMGk01sz81jWM7gBixAHl8gJzNTqbai/FaO2zf0+CuGvDV82f2vwKLjjXXhbFIV/hYrWT5MwGh/p5zLHoc+SnHWvL6pfU4qW4Znn7nOA78Ou/DXnNRsPLMDM9/7QuB8VePdY30THHICPkXCn/FO/afI0G3eY/5c/o5XleZquOe3+v3fnx7iS5PHe6YjusVlFh8QKqEN1u/TqHEun3xaLl1n6zygzYoy6mJnpG3y5vk7NEcayr3y8num5Q6LzJztzMdIgb+qoHl6ieufNOjxVrirv8AnWfbLzpp41F5tkl2Hi3ZunhWPfxAXWO9VLpUHVABbaO6Vug8i+5qY9fk1V64prG0zG/ujn/p7fwWPDE3rM77Tt8eTrvBeCpdwzI4pdY9a0993SqqEWBFGtk+r7X7Tdza61c9cVY3323+P7NfHoKTjm9nY/ZBY705dpP6M3V1qvkLFQs5/J0/KaHi9om1I77T+fKW14fi4It6O/kzjugkwiTKMMIkwiTKJhGQjYVogUIVQkVQhVCBW5FcX2o4p7ng5eX50Y9jp87daQfdionrgx+ZkrX1lJnaHinYHsticQputzMz3bu7RVWotoVn0gZmIfy+ID7Gd7V6vJitEUrv+rUx4a2jeXau09GLwjgWRj4V/f8AvuWlTW89btzMAXU8nQDu6yPvNPBfJqNTW9422j8+cvW1YpjmIcN2T7D4GXh05WXn9xbdzsaluxhyIHIXYbrsgA/ee+o12XHkmtK7xHvYVwVmN5eitwfhn9HU8MuurbGVF7tzlV1u7K5JsDKQN83NvXTxE5nnZvOnLEc/c9+CvDw9nlPtD7PYHDhRZhZhva2xwa2tpsatFG+cMmtdSB1Hn49J2NHqcubeL12/VrZMNY/xfl2hyLMi/hHDciw7qxMOq97X01b5BFj8zN+rW1Y6/qxh2pXJkrHWZ2+HT57revFNay93q4pi/CiZGOfBERcisk+QUAGfPzS/WYlt7w+3cwHkPaX2XZ1+fddjX0DGybnuZrWcW087czjlC/Fok66jfTevGdnD4lSmOK2id4hrW08TO70nieUvD+H22gkrg4bFObqzGuvSA/MkD85zKVnLliPWfq2OkPLvY3lUUJn8Qyrq1KItaiy1RYwUGywgE7O/g+4M6viXFeaY6x+dIa+CsRvZ+PsmWvJyeIZ2cUWt6moc2uEre3KZmsUMSOvKrfZpl4haaUpjp+bdDFXnNpX247H8JxcS7LxMwl6+QJje8UXq5Z1XlGvi8yd7OtGNLrM97xS9fjzj9kvhpEbw6zl8Vtr4JRS9jFcviF99aliwXHorWvQ34A2Meg/UmzWtZ1M2iOkRHxnn9GM1ny4h23B9mPEnorrfPWqmxFdsfmyHRC3xkd3sKSCfzmpbxLDFpmKbz68vqyjBO20zyen9m+C1cPxq8Skkqm2Z2/FZYx2zn+XkABOVnzWzXm9mxWsVjaHIkzyVhgSYRhgSZUSYRkDIRsK0QKEKoSK2BoMKrcD4uM8MqzMe3EyAWqvTkcA6YdQQwPkQQCPpM8d7Y7RavWCY3eeN7EsA/wDqsv79wT/km/8AzTL6R8/ux4IcynsxwBw/+jGe8p70cwXhkW4X8vJv8PKRy9NEfv6zx/jsvm+Zy6bLwxts4U+xLA/91l/lR/8ASe380y+kfP7pwQ+7ivslwsj3cNkZCLi4tWJWqCnXIhZix2v4izMT9ZhTxDJTfaI5zus1iU8K9jvDKLVtsfIyQhDCq1qxSxHhzBVBYfLej57lv4lmtG0bQnBD7u1fsyweI5DZj2X022Kot7lqyjlVChuVlOjoAdPSYYddkxV4Y2mCaxPN8nAfZJg4eVRmLfkWtj2C1EsFPIXA+EnSg9Do/aZZfEcuSk1mI5kViHoW5oMjcD5eK8PqyqLcW8Fqr62rsAOjynzB8j5/aZUvNLRavWB50fYngb371ma9N4+/z5J0P5pl9I+f3YcEOX4n7McG7EowK3ux6Me1727soz33soXvLGZTsgAga0OvyE8qa7LW83naZn5e5lwxts4mj2KcOVgWyMtwCCVDUpzD0JCb19J6z4pmntHz+6cEOY417M8HKtxXL21U4dNVFWLXydz3SOWIPMCTzbOzvrPHHrslItHee/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http://www.eesc.usp.br/portaleesc/images/novo_logo_eesc/logo_eesc_padra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634" y="5537827"/>
            <a:ext cx="1039662" cy="109623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www.imagens.usp.br/wp-content/uploads/US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5" y="5861812"/>
            <a:ext cx="1332187" cy="74935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1 CuadroTexto"/>
              <p:cNvSpPr txBox="1"/>
              <p:nvPr/>
            </p:nvSpPr>
            <p:spPr>
              <a:xfrm>
                <a:off x="899592" y="757702"/>
                <a:ext cx="7488832" cy="2920736"/>
              </a:xfrm>
              <a:prstGeom prst="rect">
                <a:avLst/>
              </a:prstGeom>
              <a:noFill/>
            </p:spPr>
            <p:txBody>
              <a:bodyPr wrap="square" rtlCol="0">
                <a:spAutoFit/>
              </a:bodyPr>
              <a:lstStyle/>
              <a:p>
                <a:pPr lvl="0"/>
                <a:r>
                  <a:rPr lang="pt-BR" dirty="0" smtClean="0">
                    <a:solidFill>
                      <a:schemeClr val="bg2"/>
                    </a:solidFill>
                    <a:latin typeface="Arial" pitchFamily="34" charset="0"/>
                    <a:cs typeface="Arial" pitchFamily="34" charset="0"/>
                  </a:rPr>
                  <a:t>b) É </a:t>
                </a:r>
                <a:r>
                  <a:rPr lang="pt-BR" dirty="0">
                    <a:solidFill>
                      <a:schemeClr val="bg2"/>
                    </a:solidFill>
                    <a:latin typeface="Arial" pitchFamily="34" charset="0"/>
                    <a:cs typeface="Arial" pitchFamily="34" charset="0"/>
                  </a:rPr>
                  <a:t>este um valor válido de K</a:t>
                </a:r>
                <a:r>
                  <a:rPr lang="pt-BR" baseline="-25000" dirty="0">
                    <a:solidFill>
                      <a:schemeClr val="bg2"/>
                    </a:solidFill>
                    <a:latin typeface="Arial" pitchFamily="34" charset="0"/>
                    <a:cs typeface="Arial" pitchFamily="34" charset="0"/>
                  </a:rPr>
                  <a:t>IC</a:t>
                </a:r>
                <a:r>
                  <a:rPr lang="pt-BR" dirty="0">
                    <a:solidFill>
                      <a:schemeClr val="bg2"/>
                    </a:solidFill>
                    <a:latin typeface="Arial" pitchFamily="34" charset="0"/>
                    <a:cs typeface="Arial" pitchFamily="34" charset="0"/>
                  </a:rPr>
                  <a:t>?</a:t>
                </a:r>
                <a:endParaRPr lang="es-ES" dirty="0">
                  <a:solidFill>
                    <a:schemeClr val="bg2"/>
                  </a:solidFill>
                  <a:latin typeface="Arial" pitchFamily="34" charset="0"/>
                  <a:cs typeface="Arial" pitchFamily="34" charset="0"/>
                </a:endParaRPr>
              </a:p>
              <a:p>
                <a:pPr lvl="0"/>
                <a:r>
                  <a:rPr lang="es-ES" dirty="0" smtClean="0">
                    <a:solidFill>
                      <a:schemeClr val="bg2"/>
                    </a:solidFill>
                    <a:latin typeface="Arial" pitchFamily="34" charset="0"/>
                    <a:cs typeface="Arial" pitchFamily="34" charset="0"/>
                  </a:rPr>
                  <a:t> 			</a:t>
                </a:r>
                <a:endParaRPr lang="es-ES" dirty="0">
                  <a:solidFill>
                    <a:schemeClr val="bg2"/>
                  </a:solidFill>
                  <a:latin typeface="Arial" pitchFamily="34" charset="0"/>
                  <a:cs typeface="Arial" pitchFamily="34" charset="0"/>
                </a:endParaRPr>
              </a:p>
              <a:p>
                <a:r>
                  <a:rPr lang="en-US" dirty="0" smtClean="0">
                    <a:solidFill>
                      <a:schemeClr val="bg2"/>
                    </a:solidFill>
                    <a:latin typeface="Arial" pitchFamily="34" charset="0"/>
                    <a:cs typeface="Arial" pitchFamily="34" charset="0"/>
                  </a:rPr>
                  <a:t> KQ=9,659*15,03KN/</a:t>
                </a:r>
                <a14:m>
                  <m:oMath xmlns:m="http://schemas.openxmlformats.org/officeDocument/2006/math">
                    <m:r>
                      <a:rPr lang="en-US" i="1">
                        <a:solidFill>
                          <a:schemeClr val="bg2"/>
                        </a:solidFill>
                        <a:latin typeface="Cambria Math"/>
                      </a:rPr>
                      <m:t>0,001295</m:t>
                    </m:r>
                    <m:r>
                      <a:rPr lang="en-US" i="1">
                        <a:solidFill>
                          <a:schemeClr val="bg2"/>
                        </a:solidFill>
                        <a:latin typeface="Cambria Math"/>
                      </a:rPr>
                      <m:t>𝑚</m:t>
                    </m:r>
                    <m:rad>
                      <m:radPr>
                        <m:degHide m:val="on"/>
                        <m:ctrlPr>
                          <a:rPr lang="es-ES" i="1">
                            <a:solidFill>
                              <a:schemeClr val="bg2"/>
                            </a:solidFill>
                            <a:latin typeface="Cambria Math"/>
                          </a:rPr>
                        </m:ctrlPr>
                      </m:radPr>
                      <m:deg/>
                      <m:e>
                        <m:r>
                          <a:rPr lang="pt-BR" i="1">
                            <a:solidFill>
                              <a:schemeClr val="bg2"/>
                            </a:solidFill>
                            <a:latin typeface="Cambria Math"/>
                          </a:rPr>
                          <m:t>0,0508</m:t>
                        </m:r>
                        <m:r>
                          <a:rPr lang="pt-BR" i="1">
                            <a:solidFill>
                              <a:schemeClr val="bg2"/>
                            </a:solidFill>
                            <a:latin typeface="Cambria Math"/>
                          </a:rPr>
                          <m:t>𝑚</m:t>
                        </m:r>
                      </m:e>
                    </m:rad>
                  </m:oMath>
                </a14:m>
                <a:r>
                  <a:rPr lang="es-ES" dirty="0" smtClean="0">
                    <a:solidFill>
                      <a:schemeClr val="bg2"/>
                    </a:solidFill>
                    <a:latin typeface="Arial" pitchFamily="34" charset="0"/>
                    <a:cs typeface="Arial" pitchFamily="34" charset="0"/>
                  </a:rPr>
                  <a:t> =49,74MPa.m0,5</a:t>
                </a:r>
                <a:endParaRPr lang="es-ES" dirty="0">
                  <a:solidFill>
                    <a:schemeClr val="bg2"/>
                  </a:solidFill>
                  <a:latin typeface="Arial" pitchFamily="34" charset="0"/>
                  <a:cs typeface="Arial" pitchFamily="34" charset="0"/>
                </a:endParaRPr>
              </a:p>
              <a:p>
                <a:endParaRPr lang="es-ES" dirty="0">
                  <a:solidFill>
                    <a:schemeClr val="bg2"/>
                  </a:solidFill>
                  <a:latin typeface="Arial" pitchFamily="34" charset="0"/>
                  <a:cs typeface="Arial" pitchFamily="34" charset="0"/>
                </a:endParaRPr>
              </a:p>
              <a:p>
                <a:r>
                  <a:rPr lang="pt-BR" dirty="0">
                    <a:solidFill>
                      <a:schemeClr val="bg2"/>
                    </a:solidFill>
                    <a:latin typeface="Arial" pitchFamily="34" charset="0"/>
                    <a:cs typeface="Arial" pitchFamily="34" charset="0"/>
                  </a:rPr>
                  <a:t>Para validar KQ como KIC tem que cumprir a seguinte condição </a:t>
                </a:r>
                <a:endParaRPr lang="es-ES" dirty="0">
                  <a:solidFill>
                    <a:schemeClr val="bg2"/>
                  </a:solidFill>
                  <a:latin typeface="Arial" pitchFamily="34" charset="0"/>
                  <a:cs typeface="Arial" pitchFamily="34" charset="0"/>
                </a:endParaRPr>
              </a:p>
              <a:p>
                <a:r>
                  <a:rPr lang="pt-BR" dirty="0">
                    <a:solidFill>
                      <a:schemeClr val="bg2"/>
                    </a:solidFill>
                    <a:latin typeface="Arial" pitchFamily="34" charset="0"/>
                    <a:cs typeface="Arial" pitchFamily="34" charset="0"/>
                  </a:rPr>
                  <a:t> </a:t>
                </a:r>
                <a:endParaRPr lang="es-ES" dirty="0">
                  <a:solidFill>
                    <a:schemeClr val="bg2"/>
                  </a:solidFill>
                  <a:latin typeface="Arial" pitchFamily="34" charset="0"/>
                  <a:cs typeface="Arial" pitchFamily="34" charset="0"/>
                </a:endParaRPr>
              </a:p>
              <a:p>
                <a:r>
                  <a:rPr lang="pt-BR" dirty="0" err="1">
                    <a:solidFill>
                      <a:schemeClr val="bg2"/>
                    </a:solidFill>
                    <a:latin typeface="Arial" pitchFamily="34" charset="0"/>
                    <a:cs typeface="Arial" pitchFamily="34" charset="0"/>
                  </a:rPr>
                  <a:t>t,a</a:t>
                </a:r>
                <a:r>
                  <a:rPr lang="pt-BR" dirty="0">
                    <a:solidFill>
                      <a:schemeClr val="bg2"/>
                    </a:solidFill>
                    <a:latin typeface="Arial" pitchFamily="34" charset="0"/>
                    <a:cs typeface="Arial" pitchFamily="34" charset="0"/>
                  </a:rPr>
                  <a:t>,(</a:t>
                </a:r>
                <a:r>
                  <a:rPr lang="pt-BR" dirty="0" err="1">
                    <a:solidFill>
                      <a:schemeClr val="bg2"/>
                    </a:solidFill>
                    <a:latin typeface="Arial" pitchFamily="34" charset="0"/>
                    <a:cs typeface="Arial" pitchFamily="34" charset="0"/>
                  </a:rPr>
                  <a:t>b-a</a:t>
                </a:r>
                <a:r>
                  <a:rPr lang="pt-BR" dirty="0">
                    <a:solidFill>
                      <a:schemeClr val="bg2"/>
                    </a:solidFill>
                    <a:latin typeface="Arial" pitchFamily="34" charset="0"/>
                    <a:cs typeface="Arial" pitchFamily="34" charset="0"/>
                  </a:rPr>
                  <a:t>),h ≥ 2,5(KQ/</a:t>
                </a:r>
                <a:r>
                  <a:rPr lang="pt-BR" dirty="0" err="1">
                    <a:solidFill>
                      <a:schemeClr val="bg2"/>
                    </a:solidFill>
                    <a:latin typeface="Arial" pitchFamily="34" charset="0"/>
                    <a:cs typeface="Arial" pitchFamily="34" charset="0"/>
                  </a:rPr>
                  <a:t>So</a:t>
                </a:r>
                <a:r>
                  <a:rPr lang="pt-BR" dirty="0">
                    <a:solidFill>
                      <a:schemeClr val="bg2"/>
                    </a:solidFill>
                    <a:latin typeface="Arial" pitchFamily="34" charset="0"/>
                    <a:cs typeface="Arial" pitchFamily="34" charset="0"/>
                  </a:rPr>
                  <a:t>)</a:t>
                </a:r>
                <a:r>
                  <a:rPr lang="pt-BR" baseline="30000" dirty="0">
                    <a:solidFill>
                      <a:schemeClr val="bg2"/>
                    </a:solidFill>
                    <a:latin typeface="Arial" pitchFamily="34" charset="0"/>
                    <a:cs typeface="Arial" pitchFamily="34" charset="0"/>
                  </a:rPr>
                  <a:t>2</a:t>
                </a:r>
                <a:endParaRPr lang="es-ES" dirty="0">
                  <a:solidFill>
                    <a:schemeClr val="bg2"/>
                  </a:solidFill>
                  <a:latin typeface="Arial" pitchFamily="34" charset="0"/>
                  <a:cs typeface="Arial" pitchFamily="34" charset="0"/>
                </a:endParaRPr>
              </a:p>
              <a:p>
                <a:r>
                  <a:rPr lang="pt-BR" dirty="0">
                    <a:solidFill>
                      <a:schemeClr val="bg2"/>
                    </a:solidFill>
                    <a:latin typeface="Arial" pitchFamily="34" charset="0"/>
                    <a:cs typeface="Arial" pitchFamily="34" charset="0"/>
                  </a:rPr>
                  <a:t> </a:t>
                </a:r>
                <a:endParaRPr lang="es-ES" dirty="0">
                  <a:solidFill>
                    <a:schemeClr val="bg2"/>
                  </a:solidFill>
                  <a:latin typeface="Arial" pitchFamily="34" charset="0"/>
                  <a:cs typeface="Arial" pitchFamily="34" charset="0"/>
                </a:endParaRPr>
              </a:p>
              <a:p>
                <a:r>
                  <a:rPr lang="pt-BR" dirty="0">
                    <a:solidFill>
                      <a:schemeClr val="bg2"/>
                    </a:solidFill>
                    <a:latin typeface="Arial" pitchFamily="34" charset="0"/>
                    <a:cs typeface="Arial" pitchFamily="34" charset="0"/>
                  </a:rPr>
                  <a:t>t=12,95mm,a=25,4mm,(</a:t>
                </a:r>
                <a:r>
                  <a:rPr lang="pt-BR" dirty="0" err="1">
                    <a:solidFill>
                      <a:schemeClr val="bg2"/>
                    </a:solidFill>
                    <a:latin typeface="Arial" pitchFamily="34" charset="0"/>
                    <a:cs typeface="Arial" pitchFamily="34" charset="0"/>
                  </a:rPr>
                  <a:t>b-a</a:t>
                </a:r>
                <a:r>
                  <a:rPr lang="pt-BR" dirty="0">
                    <a:solidFill>
                      <a:schemeClr val="bg2"/>
                    </a:solidFill>
                    <a:latin typeface="Arial" pitchFamily="34" charset="0"/>
                    <a:cs typeface="Arial" pitchFamily="34" charset="0"/>
                  </a:rPr>
                  <a:t>)=</a:t>
                </a:r>
                <a:r>
                  <a:rPr lang="pt-BR" dirty="0" smtClean="0">
                    <a:solidFill>
                      <a:schemeClr val="bg2"/>
                    </a:solidFill>
                    <a:latin typeface="Arial" pitchFamily="34" charset="0"/>
                    <a:cs typeface="Arial" pitchFamily="34" charset="0"/>
                  </a:rPr>
                  <a:t>25,4mm,h=0,6*50,8=30,48mm ≥ </a:t>
                </a:r>
                <a:r>
                  <a:rPr lang="pt-BR" dirty="0">
                    <a:solidFill>
                      <a:schemeClr val="bg2"/>
                    </a:solidFill>
                    <a:latin typeface="Arial" pitchFamily="34" charset="0"/>
                    <a:cs typeface="Arial" pitchFamily="34" charset="0"/>
                  </a:rPr>
                  <a:t>3,25mm</a:t>
                </a:r>
                <a:endParaRPr lang="es-ES" dirty="0">
                  <a:solidFill>
                    <a:schemeClr val="bg2"/>
                  </a:solidFill>
                  <a:latin typeface="Arial" pitchFamily="34" charset="0"/>
                  <a:cs typeface="Arial" pitchFamily="34" charset="0"/>
                </a:endParaRPr>
              </a:p>
              <a:p>
                <a:endParaRPr lang="es-ES" dirty="0">
                  <a:solidFill>
                    <a:schemeClr val="bg2"/>
                  </a:solidFill>
                  <a:latin typeface="Arial" pitchFamily="34" charset="0"/>
                  <a:cs typeface="Arial" pitchFamily="34" charset="0"/>
                </a:endParaRPr>
              </a:p>
            </p:txBody>
          </p:sp>
        </mc:Choice>
        <mc:Fallback xmlns="">
          <p:sp>
            <p:nvSpPr>
              <p:cNvPr id="2" name="1 CuadroTexto"/>
              <p:cNvSpPr txBox="1">
                <a:spLocks noRot="1" noChangeAspect="1" noMove="1" noResize="1" noEditPoints="1" noAdjustHandles="1" noChangeArrowheads="1" noChangeShapeType="1" noTextEdit="1"/>
              </p:cNvSpPr>
              <p:nvPr/>
            </p:nvSpPr>
            <p:spPr>
              <a:xfrm>
                <a:off x="899592" y="757702"/>
                <a:ext cx="7488832" cy="2920736"/>
              </a:xfrm>
              <a:prstGeom prst="rect">
                <a:avLst/>
              </a:prstGeom>
              <a:blipFill rotWithShape="1">
                <a:blip r:embed="rId4"/>
                <a:stretch>
                  <a:fillRect l="-733" t="-1044"/>
                </a:stretch>
              </a:blipFill>
            </p:spPr>
            <p:txBody>
              <a:bodyPr/>
              <a:lstStyle/>
              <a:p>
                <a:r>
                  <a:rPr lang="es-ES">
                    <a:noFill/>
                  </a:rPr>
                  <a:t> </a:t>
                </a:r>
              </a:p>
            </p:txBody>
          </p:sp>
        </mc:Fallback>
      </mc:AlternateContent>
    </p:spTree>
    <p:extLst>
      <p:ext uri="{BB962C8B-B14F-4D97-AF65-F5344CB8AC3E}">
        <p14:creationId xmlns:p14="http://schemas.microsoft.com/office/powerpoint/2010/main" val="38943321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descr="data:image/jpeg;base64,/9j/4AAQSkZJRgABAQAAAQABAAD/2wCEAAkGBw8PDw8NDRAQDw8NDQ4NDQ4ODA8PDg4NFREWFhQRFhYYHCgiGRolHBcUITMhJSkrLi4wFx8zODMsNygtLisBCgoKDQ0OGBAQGCwkHiQsLDAsKywsLDcrLC0sLCwsLCwtLC8sLCwsLDAsLC8sLCwsLCwsLCwsLCwsLCwsLCwsLP/AABEIAMoA+QMBEQACEQEDEQH/xAAcAAEBAQADAQEBAAAAAAAAAAAAAgEFBgcEAwj/xABCEAACAgIAAwUGAgYIBAcAAAABAgADBBEFEiEGEzFBUQcUImFxgTKRI1JiobHRFUJDU4KyweEzcpOiJDREVMLS8f/EABoBAQEAAwEBAAAAAAAAAAAAAAABAgQFAwb/xAA0EQEAAgECBAMHAgYCAwAAAAAAAQIDBBESITFBBRNRYXGBobHR8JHhFBUiIzLBsvFCQ1L/2gAMAwEAAhEDEQA/APX5m12QjYUhCAhSAgICAgICAgICAgICAgICAgICAgIQgIVkIQN3AyFbCEKQNgNQGoDUKagNQGoDUBqA1AagNQGoDUBqA1AagNQGoDUBqEICBkBAQMhCBsKQEDYGwrQIG6gNQGoDUBqA1AagNQIqsVxtGDDZXasGGwdEbEsxMdYStotziV6kU1AagNQGoDUBqA1AQM1AyAgZCMgICEZA2FIGiBsK0QN1A2RSAgICAgcHx7tPj4m033t390hHwn9s/wBX+Pym3p9Hkzc+kev2aOq1+LBy629Pv6OgcX7SZOVsO/JWf7Kvapr5+bfednDpMWLpHP1l8/qNdmzcpnaPSPzm9H7L4/d4WMnhuoWH6v8AGf8ANOHqrcWa0+36cn0mipwaekez683KTXbRAQEBAQEBAQEIzUoyBkDIRkAYRkDYUgVCtEDRIqoGwpqA1AagNQOgdsO23KWxsFuo2tuQp8D5rWf/AJfl6zraPQb/ANeSPdH3+zj63XzG9MU++ft93QTcT1J2Sdkk9SZ19nDmu/OV44NjpWvjY61r9WOh/GS0xWJmey0xTa0Vju95RAoCjwUBR9ANCfJzO87vsojaNm6hTUBqA1AagNQGoDUBqBkIzUDIRkoyBMIGBkI2FaIFCFaJBQhWiFbA2AgIHQPaR2qNIOBjtqx13kuD1rQjpWPmR1PyI9enU8P0sW/uW6dvu5uv1M1jy69e7zHvZ2nF4X28J4ffl2inGQ2Oep8lRf1mPgBPPLlpirxWl6YtPfJbasPQ+D9mMXBK2Xt71lIQwCkrRU46jXqQfM/kJxNR4hfJvWvKPm7On8Ppj2tbnPyd6qcMoYeDAEfQzQb64CAgICAgICA1AkiBkIzUDJUSYGGEZAyEbCtEChCqEiqEKoQN1IrdQGoHH8e4muHi3ZT9RTWWCnpzOeiL92IH3nrhxzkvFI7sMl4pWbS/njKzXtse21iz2uzux82J2TPqa1isRWOkPn7b2mZl9nAOF252QmLR+J+rMfw11j8Tt8h+8kDznnmzVxUm9mWLBOS3DD1yuqnAq9ywxrX/AB7v7Syzz2fX+HgJ83mzXy24rO5ixVx14auT4bwbYD3+fUV+HT9r+U8Xq5S2+qkAMVQAdFHjr5AQOLzuMb0KCR6lkXqPlKPkXi14/r7+qL/KB9NXHWH40U/NSV/nA5DH4rS/Tm5D6P0/f4SD7dQN1AagNQM1AwiVGGBJhGGBJlRJhGQMhGwqhCqEgoQqgIVQEKqRSAgec+2rPKY2NjA67+9rG+aVKOh+7qftOp4XTe9rekfVpa221Ij1eP8ANO25mz1/2e4IweGNnMNX5x/Rk+K1AkVgf9z/AD2PScDxHNx5OCOkfV1dJj4Kb95Xzk+pJ+5Jmg2XZsniFlFSUlua/lHO3j3YPgPmdeciuFa0kkkkk9SSdkyonngOeB9fDcY3WBB+EdXPosDmeIHFoGjWrMR0Tz16knwEivz4dkVPoUu1D/3THnrb6A/6aMDmoUgICBhEqJIkRJlEmEYZUSYEwjIRsKoQqxIqhCqECxIybAQEDyL26E99g+nc5GvrzJv/AEnZ8K/xv8Gjrezy8t0nWaMQ957SAUpiYi9FoxkAHloAIP8AKfznyd7Ta02nu7W20RDOA4FguW26t1rrRruZkIU6Gx1Pz0ftMFh8l+QXZnbxdix+8qI54DngVUC7BF1tjobIA+5gdmturwaQqEPa/n+s36x/ZHkP95FdZtvZmLMSWY7JPiTKieeBznCu0BXVeQdr4CzxZf8Am9R8/H6yLu7MjhgGUhgfAgggwrYCBhgSYRJlRJhEkSokwJhGQjYVYhVCRViFWBIqhCq1CmoDUDy/27YROPh5I/srrKW+QsUMD+df751PC77WtX1j6f8AbU1dd6xLxsvrr6dZ2mhEPdO21w7+th4PiVsp+RZ58lPV15dy4s+sW5h4GhtfQr/vIyef88rE54DngOeA54H742PbbvukZ+Xx5VJ1A/FmIJBBBB0QehB9IH18NwLchuWsfCD8Tn8C/f1+Uiu88OwVorFabOurE+LMfEwy2fTqA1AkwMMMUmEQZRJhEGVEwjIGiBYhViRViFWJGShCrgICBwvbLgvv+Bk4g1z2V81JPQC9DzV/bmAB+RM9tPl8rJF/zZjevFWYfzA4IJVgVYEqysNFWHQgjyM+o3crbZ7Dk3NlcL4TmVguxp9ytCgsxur+HwHqUsP3E+Z1VODNaPb9XTpO9Il3/Brtt4ctdqMlzYprKuNNzhSqkj56B+813p2dA55WBzwM54HL5FWFj10e+Pett9Zt5agpCoT8OwR06fwM2MOlyZomatbUazDgmIvPOXytxbhSeC5lvyPdqP4gzYjw3NPWYalvGNNHSJn897vHZ1qzi12VVGpbQbBXz87aJ0CSfEkAGaWbH5d5rvvs6WDJ5mOL7bbvjzseprGt9yssdtbLc3KSBrfKCQZ5vT4OX4fcj1qawFA+EoBrkbzXXlCvpgICBJgSYRJhEGVEmEQZUQYRkChAsSKsQyWIVYkVYhWyK2FICB4T7Z+yhxsj+kqF/wDD5b/pwo6VZR8Sfk/j/wA3N6idzw/UcdfLt1jp7v2aWoxc+KHMewXjYK5PDXPVSMugE+KnSWgfIHuz/jM8fE8X+OSPdP8Apnprctnr05LadO7T9mXLNkYo5ubbWUjx35snr9Py9JWE1dLNuuh6EdCD4gysXJcAxhdbuwhaKFN+S5/CtS9SCfnr8t+kREzO0G8Rzno6p2i7QHLybcg9FZuWpT/VqHRR+XU/MmfUafDGLHFPzd8vqrTnyzf9Pc+3spwG/iFihVZccH9LeRpQvmFJ8W+X5zz1Oqphr7e0MtN4fbNbptHeXt1NSoq1oAqoqoijwVQNAflPmptMzMy+prWKxER0hcjJwecXpyqzSNnIB5696DEeJ+XTrv6ysZ6uckZEBCJMqJMCTDFBlRBhEmEQZUTAoQLEKsSMn6LIqxCrEMmyKQEBA+XifD6sqmzGyED1XIUsU+YPmD5EdCD5ECZUvalotXrCTETG0v584hw7J7NcVovPNZSthem0D/zOKfhsrPl3gUka9eU+Gp363pq8Mx3+k/ZqcPl337P6IxMlLq0uqYPXai2Vup2GRhtWH1Bnz9qzWZiW4/WQdK7d8ENj0WY1e7rrDU4XoH+EsGbyGgp6/wC0rC0Ok9uOKrhUDg+O4a1ytvErkPTm8VxwfQdCft6kTr+Hab/22+H3aGsy7R5cfF17sPxf3fiGMzANXZauParAEd3YQu+voeVv8M6Grx8eK0d+v6NTS/0ZIf0WBroJ8u7rYCBxXFzyXYl2ugtapvl3i6BhJcrCkBAwwiTKiTCIMIgyogysUGETAoQLEirEMliFWJFWIVUjIgICAgcZ2i4Fj8Qx3xMtOet+oI6PXYPCxD5MP5g7BInpiy2xW4qsbVi0bS672Bxsnhxfg2Ye8Svnt4blAEJdjE7ao/quhO+X0PTYWbGptXL/AHa/GPaleXJ3K+5K1ayxlREBZ3dgqqo8SSegE1IiZnaGW7zDtx7VKUVsfhTC20gq2Xr9FUPPu9/jb5/h+vhOppfDrTPFl5R6NXNqYjlXq8ce8sSzEszEszMSWZidkknxM7UcnOmJnnLmuxnDLM3PxqKgT+lS21h4V0IwLufTp0HzIHnPDU5Yx4rWn8l6Ycc2vD+jOJ49xHPjWclg/qt1rsHoQfA/Mf8A58u68+xwmbx7Mxiq5FVO2/Dyv1b56BJlTeYfZj8Q4hYNriogPgbbCP8At8YN5UvDsq6xHy7axXW62CqkHRYeGyf94Np7uckZEBAkyokwiTCIMrFBhEmVEGETA0QLEKsSKsQqxIyUIVcBAQEBAQMKg62AdHY2PA+sDwn23cfvszv6P2y4+NXU/d9Qttrrzd4fUAEAehDTueHYqxj8zvLV1Fp32dP7J9n7+J5PumMUVhW1zvYxCJUpUEnQJPVlGvnNvPnrhpxWeFMU3nZ6Zwv2KqCDmZrMOnwY1Ir+3O5b/KJzr+KT/wCFf1bEaavd6P2f7PYnD6zVh0rUG0Xbq1lhHmznqfP5DfTU52XNfLO953bFaxWNoXxzi9eJUbbOrHpWm9F39Pp6meSzOzi+znDbLHOfmD9K/WpGGu7XyOvL5Dy+phI9XZYUgICAgSYEmESYRBlRJhEGVEGEZA2BYhViRVCFWJFUIVW4U3AbgNwG4DcBuB07t/2Ao4sFtD+75Va8iXhOdXr3vksXY2Op0QdjZ8fCbem1dsPLrHowvSLOh8C9l3G8LJW/Fy8Shl2vfLZa5NZ8Qa2r03l0PTp49AZu5NdgyU2tWZ9n5Lzrims8pevcFw76a+XKyny7mPM9rVVUoP2URANL9ST18fDXKyWraf6a7Q94fczEAkDZA6Detn0mA4nH4KGu97yyLrx/w1/sMdfJUB8T+0fE9dCEcvuFNwG4DcBuA3AwmBJhEmGKDKJMIgyokwjIRsKsQqhIqhCrEgoQyVAQr8nyEU6Z0U+jOoP75lFLT0hjNojrLBl1f3lf/UX+cvl39J/Q46+o2VWCQbEBB0QbFBB9PGTgtPaTir6tTJrJ0roSfAB1JP2iaWjnMSRas922Xop0zqp9GdQf3xFbT0gm0R1krvRuiOrHx0rAnX2ia2jrBFonpLGyawdGxAR4guoI/fEUtPSJOKvqqu1W6qysB0JVgev2kmsx1hYmJ6LkUgfm16A8pdQx1pSwBO/DpMoraY3iGPFEctyy9F6M6qT4BmAJ/OIrM9IJtEdZbZaq9XZV34czAfxkiJnpCzMR1SuTWToWISfAB1JP75ZpaOsSnFX1T73V/eV/9RP5y+Xf/wCZ/Q46+sP1VwRsEEHwIIIMxmNuUru0yCTCIMqMMIgwiTKJhGQjYVQhVCQUIVQhVgyK2FbA8dF1fFOMZKPaKqQ136Usg/R1arXXN06nR+5n0lcltLpa8Mbzy5e/m419PGfPabTy+3J2anshhUA5vvTWph/+IcDuSpFY5+UlfDwmnbxLPk/t8O3Fy79+T3r4fhpPHvPLn27OqdkMKvib5NuVkCjlZW5uasGy2wszfi8hr94m/qtVbTxWuOu/2hrYdHXLM2vO37uxcQ4PRwnGt4nRkNc6VmrHJFRQW2Hu+cFR1IBY/YzTrq8mqvGG9do6z16Rz2bH8HTBE5KTz7dO/JxnY3gFXE6WvtyiLja6mtWre3lAHxPzbOydz31evvp7RSleW3w+Dxw6CmWOK0830dq8ZOCYxFF1jW57rUWblVkorBZ+Xl9SyAzz0+edZkiclY2rz+M9HpfTRp6TFJne30fXwXsEl+NRfbfaj3UpayLXXpeccwHUb3oiY5vFr0yWrWsTET7Up4ZjmsTMzv8AB3Hs9wVMGk01sz81jWM7gBixAHl8gJzNTqbai/FaO2zf0+CuGvDV82f2vwKLjjXXhbFIV/hYrWT5MwGh/p5zLHoc+SnHWvL6pfU4qW4Znn7nOA78Ou/DXnNRsPLMDM9/7QuB8VePdY30THHICPkXCn/FO/afI0G3eY/5c/o5XleZquOe3+v3fnx7iS5PHe6YjusVlFh8QKqEN1u/TqHEun3xaLl1n6zygzYoy6mJnpG3y5vk7NEcayr3y8num5Q6LzJztzMdIgb+qoHl6ieufNOjxVrirv8AnWfbLzpp41F5tkl2Hi3ZunhWPfxAXWO9VLpUHVABbaO6Vug8i+5qY9fk1V64prG0zG/ujn/p7fwWPDE3rM77Tt8eTrvBeCpdwzI4pdY9a0993SqqEWBFGtk+r7X7Tdza61c9cVY3323+P7NfHoKTjm9nY/ZBY705dpP6M3V1qvkLFQs5/J0/KaHi9om1I77T+fKW14fi4It6O/kzjugkwiTKMMIkwiTKJhGQjYVogUIVQkVQhVCBW5FcX2o4p7ng5eX50Y9jp87daQfdionrgx+ZkrX1lJnaHinYHsticQputzMz3bu7RVWotoVn0gZmIfy+ID7Gd7V6vJitEUrv+rUx4a2jeXau09GLwjgWRj4V/f8AvuWlTW89btzMAXU8nQDu6yPvNPBfJqNTW9422j8+cvW1YpjmIcN2T7D4GXh05WXn9xbdzsaluxhyIHIXYbrsgA/ee+o12XHkmtK7xHvYVwVmN5eitwfhn9HU8MuurbGVF7tzlV1u7K5JsDKQN83NvXTxE5nnZvOnLEc/c9+CvDw9nlPtD7PYHDhRZhZhva2xwa2tpsatFG+cMmtdSB1Hn49J2NHqcubeL12/VrZMNY/xfl2hyLMi/hHDciw7qxMOq97X01b5BFj8zN+rW1Y6/qxh2pXJkrHWZ2+HT57revFNay93q4pi/CiZGOfBERcisk+QUAGfPzS/WYlt7w+3cwHkPaX2XZ1+fddjX0DGybnuZrWcW087czjlC/Fok66jfTevGdnD4lSmOK2id4hrW08TO70nieUvD+H22gkrg4bFObqzGuvSA/MkD85zKVnLliPWfq2OkPLvY3lUUJn8Qyrq1KItaiy1RYwUGywgE7O/g+4M6viXFeaY6x+dIa+CsRvZ+PsmWvJyeIZ2cUWt6moc2uEre3KZmsUMSOvKrfZpl4haaUpjp+bdDFXnNpX247H8JxcS7LxMwl6+QJje8UXq5Z1XlGvi8yd7OtGNLrM97xS9fjzj9kvhpEbw6zl8Vtr4JRS9jFcviF99aliwXHorWvQ34A2Meg/UmzWtZ1M2iOkRHxnn9GM1ny4h23B9mPEnorrfPWqmxFdsfmyHRC3xkd3sKSCfzmpbxLDFpmKbz68vqyjBO20zyen9m+C1cPxq8Skkqm2Z2/FZYx2zn+XkABOVnzWzXm9mxWsVjaHIkzyVhgSYRhgSZUSYRkDIRsK0QKEKoSK2BoMKrcD4uM8MqzMe3EyAWqvTkcA6YdQQwPkQQCPpM8d7Y7RavWCY3eeN7EsA/wDqsv79wT/km/8AzTL6R8/ux4IcynsxwBw/+jGe8p70cwXhkW4X8vJv8PKRy9NEfv6zx/jsvm+Zy6bLwxts4U+xLA/91l/lR/8ASe380y+kfP7pwQ+7ivslwsj3cNkZCLi4tWJWqCnXIhZix2v4izMT9ZhTxDJTfaI5zus1iU8K9jvDKLVtsfIyQhDCq1qxSxHhzBVBYfLej57lv4lmtG0bQnBD7u1fsyweI5DZj2X022Kot7lqyjlVChuVlOjoAdPSYYddkxV4Y2mCaxPN8nAfZJg4eVRmLfkWtj2C1EsFPIXA+EnSg9Do/aZZfEcuSk1mI5kViHoW5oMjcD5eK8PqyqLcW8Fqr62rsAOjynzB8j5/aZUvNLRavWB50fYngb371ma9N4+/z5J0P5pl9I+f3YcEOX4n7McG7EowK3ux6Me1727soz33soXvLGZTsgAga0OvyE8qa7LW83naZn5e5lwxts4mj2KcOVgWyMtwCCVDUpzD0JCb19J6z4pmntHz+6cEOY417M8HKtxXL21U4dNVFWLXydz3SOWIPMCTzbOzvrPHHrslItHee/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http://www.eesc.usp.br/portaleesc/images/novo_logo_eesc/logo_eesc_padra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634" y="5537827"/>
            <a:ext cx="1039662" cy="109623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www.imagens.usp.br/wp-content/uploads/US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5" y="5861812"/>
            <a:ext cx="1332187" cy="749355"/>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899592" y="757702"/>
            <a:ext cx="7488832" cy="1015663"/>
          </a:xfrm>
          <a:prstGeom prst="rect">
            <a:avLst/>
          </a:prstGeom>
          <a:noFill/>
        </p:spPr>
        <p:txBody>
          <a:bodyPr wrap="square" rtlCol="0">
            <a:spAutoFit/>
          </a:bodyPr>
          <a:lstStyle/>
          <a:p>
            <a:pPr lvl="0"/>
            <a:r>
              <a:rPr lang="pt-BR" sz="2000" dirty="0" smtClean="0">
                <a:solidFill>
                  <a:schemeClr val="bg2"/>
                </a:solidFill>
                <a:latin typeface="Arial" pitchFamily="34" charset="0"/>
                <a:cs typeface="Arial" pitchFamily="34" charset="0"/>
              </a:rPr>
              <a:t>c) Estime  o tamanho da zona plástica, no estado plano de deformação  </a:t>
            </a:r>
            <a:endParaRPr lang="es-ES" sz="2000" dirty="0">
              <a:solidFill>
                <a:schemeClr val="bg2"/>
              </a:solidFill>
              <a:latin typeface="Arial" pitchFamily="34" charset="0"/>
              <a:cs typeface="Arial" pitchFamily="34" charset="0"/>
            </a:endParaRPr>
          </a:p>
          <a:p>
            <a:endParaRPr lang="es-ES" sz="2000" dirty="0">
              <a:solidFill>
                <a:schemeClr val="bg2"/>
              </a:solidFill>
              <a:latin typeface="Arial" pitchFamily="34" charset="0"/>
              <a:cs typeface="Arial" pitchFamily="34" charset="0"/>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1628799"/>
            <a:ext cx="1872208" cy="836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1791" y="1638463"/>
            <a:ext cx="2970170" cy="3508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4860032" y="2780928"/>
            <a:ext cx="1872208" cy="707886"/>
          </a:xfrm>
          <a:prstGeom prst="rect">
            <a:avLst/>
          </a:prstGeom>
          <a:noFill/>
        </p:spPr>
        <p:txBody>
          <a:bodyPr wrap="square" rtlCol="0">
            <a:spAutoFit/>
          </a:bodyPr>
          <a:lstStyle/>
          <a:p>
            <a:r>
              <a:rPr lang="pt-BR" sz="2000" dirty="0">
                <a:solidFill>
                  <a:schemeClr val="bg2"/>
                </a:solidFill>
                <a:latin typeface="Arial" pitchFamily="34" charset="0"/>
                <a:cs typeface="Arial" pitchFamily="34" charset="0"/>
              </a:rPr>
              <a:t>2roε=0,138mm</a:t>
            </a:r>
            <a:endParaRPr lang="es-ES" sz="2000" dirty="0">
              <a:solidFill>
                <a:schemeClr val="bg2"/>
              </a:solidFill>
              <a:latin typeface="Arial" pitchFamily="34" charset="0"/>
              <a:cs typeface="Arial" pitchFamily="34" charset="0"/>
            </a:endParaRPr>
          </a:p>
          <a:p>
            <a:endParaRPr lang="es-ES" sz="2000" dirty="0">
              <a:solidFill>
                <a:schemeClr val="bg2"/>
              </a:solidFill>
              <a:latin typeface="Arial" pitchFamily="34" charset="0"/>
              <a:cs typeface="Arial" pitchFamily="34" charset="0"/>
            </a:endParaRPr>
          </a:p>
        </p:txBody>
      </p:sp>
    </p:spTree>
    <p:extLst>
      <p:ext uri="{BB962C8B-B14F-4D97-AF65-F5344CB8AC3E}">
        <p14:creationId xmlns:p14="http://schemas.microsoft.com/office/powerpoint/2010/main" val="410616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descr="data:image/jpeg;base64,/9j/4AAQSkZJRgABAQAAAQABAAD/2wCEAAkGBw8PDw8NDRAQDw8NDQ4NDQ4ODA8PDg4NFREWFhQRFhYYHCgiGRolHBcUITMhJSkrLi4wFx8zODMsNygtLisBCgoKDQ0OGBAQGCwkHiQsLDAsKywsLDcrLC0sLCwsLCwtLC8sLCwsLDAsLC8sLCwsLCwsLCwsLCwsLCwsLCwsLP/AABEIAMoA+QMBEQACEQEDEQH/xAAcAAEBAQADAQEBAAAAAAAAAAAAAgEFBgcEAwj/xABCEAACAgIAAwUGAgYIBAcAAAABAgADBBEFEiEGEzFBUQcUImFxgTKRI1JiobHRFUJDU4KyweEzcpOiJDREVMLS8f/EABoBAQEAAwEBAAAAAAAAAAAAAAABAgQFAwb/xAA0EQEAAgECBAMHAgYCAwAAAAAAAQIDBBESITFBBRNRYXGBobHR8JHhFBUiIzLBsvFCQ1L/2gAMAwEAAhEDEQA/APX5m12QjYUhCAhSAgICAgICAgICAgICAgICAgICAgIQgIVkIQN3AyFbCEKQNgNQGoDUKagNQGoDUBqA1AagNQGoDUBqA1AagNQGoDUBqEICBkBAQMhCBsKQEDYGwrQIG6gNQGoDUBqA1AagNQIqsVxtGDDZXasGGwdEbEsxMdYStotziV6kU1AagNQGoDUBqA1AQM1AyAgZCMgICEZA2FIGiBsK0QN1A2RSAgICAgcHx7tPj4m033t390hHwn9s/wBX+Pym3p9Hkzc+kev2aOq1+LBy629Pv6OgcX7SZOVsO/JWf7Kvapr5+bfednDpMWLpHP1l8/qNdmzcpnaPSPzm9H7L4/d4WMnhuoWH6v8AGf8ANOHqrcWa0+36cn0mipwaekez683KTXbRAQEBAQEBAQEIzUoyBkDIRkAYRkDYUgVCtEDRIqoGwpqA1AagNQOgdsO23KWxsFuo2tuQp8D5rWf/AJfl6zraPQb/ANeSPdH3+zj63XzG9MU++ft93QTcT1J2Sdkk9SZ19nDmu/OV44NjpWvjY61r9WOh/GS0xWJmey0xTa0Vju95RAoCjwUBR9ANCfJzO87vsojaNm6hTUBqA1AagNQGoDUBqBkIzUDIRkoyBMIGBkI2FaIFCFaJBQhWiFbA2AgIHQPaR2qNIOBjtqx13kuD1rQjpWPmR1PyI9enU8P0sW/uW6dvu5uv1M1jy69e7zHvZ2nF4X28J4ffl2inGQ2Oep8lRf1mPgBPPLlpirxWl6YtPfJbasPQ+D9mMXBK2Xt71lIQwCkrRU46jXqQfM/kJxNR4hfJvWvKPm7On8Ppj2tbnPyd6qcMoYeDAEfQzQb64CAgICAgICA1AkiBkIzUDJUSYGGEZAyEbCtEChCqEiqEKoQN1IrdQGoHH8e4muHi3ZT9RTWWCnpzOeiL92IH3nrhxzkvFI7sMl4pWbS/njKzXtse21iz2uzux82J2TPqa1isRWOkPn7b2mZl9nAOF252QmLR+J+rMfw11j8Tt8h+8kDznnmzVxUm9mWLBOS3DD1yuqnAq9ywxrX/AB7v7Syzz2fX+HgJ83mzXy24rO5ixVx14auT4bwbYD3+fUV+HT9r+U8Xq5S2+qkAMVQAdFHjr5AQOLzuMb0KCR6lkXqPlKPkXi14/r7+qL/KB9NXHWH40U/NSV/nA5DH4rS/Tm5D6P0/f4SD7dQN1AagNQM1AwiVGGBJhGGBJlRJhGQMhGwqhCqEgoQqgIVQEKqRSAgec+2rPKY2NjA67+9rG+aVKOh+7qftOp4XTe9rekfVpa221Ij1eP8ANO25mz1/2e4IweGNnMNX5x/Rk+K1AkVgf9z/AD2PScDxHNx5OCOkfV1dJj4Kb95Xzk+pJ+5Jmg2XZsniFlFSUlua/lHO3j3YPgPmdeciuFa0kkkkk9SSdkyonngOeB9fDcY3WBB+EdXPosDmeIHFoGjWrMR0Tz16knwEivz4dkVPoUu1D/3THnrb6A/6aMDmoUgICBhEqJIkRJlEmEYZUSYEwjIRsKoQqxIqhCqECxIybAQEDyL26E99g+nc5GvrzJv/AEnZ8K/xv8Gjrezy8t0nWaMQ957SAUpiYi9FoxkAHloAIP8AKfznyd7Ta02nu7W20RDOA4FguW26t1rrRruZkIU6Gx1Pz0ftMFh8l+QXZnbxdix+8qI54DngVUC7BF1tjobIA+5gdmturwaQqEPa/n+s36x/ZHkP95FdZtvZmLMSWY7JPiTKieeBznCu0BXVeQdr4CzxZf8Am9R8/H6yLu7MjhgGUhgfAgggwrYCBhgSYRJlRJhEkSokwJhGQjYVYhVCRViFWBIqhCq1CmoDUDy/27YROPh5I/srrKW+QsUMD+df751PC77WtX1j6f8AbU1dd6xLxsvrr6dZ2mhEPdO21w7+th4PiVsp+RZ58lPV15dy4s+sW5h4GhtfQr/vIyef88rE54DngOeA54H742PbbvukZ+Xx5VJ1A/FmIJBBBB0QehB9IH18NwLchuWsfCD8Tn8C/f1+Uiu88OwVorFabOurE+LMfEwy2fTqA1AkwMMMUmEQZRJhEGVEwjIGiBYhViRViFWJGShCrgICBwvbLgvv+Bk4g1z2V81JPQC9DzV/bmAB+RM9tPl8rJF/zZjevFWYfzA4IJVgVYEqysNFWHQgjyM+o3crbZ7Dk3NlcL4TmVguxp9ytCgsxur+HwHqUsP3E+Z1VODNaPb9XTpO9Il3/Brtt4ctdqMlzYprKuNNzhSqkj56B+813p2dA55WBzwM54HL5FWFj10e+Pett9Zt5agpCoT8OwR06fwM2MOlyZomatbUazDgmIvPOXytxbhSeC5lvyPdqP4gzYjw3NPWYalvGNNHSJn897vHZ1qzi12VVGpbQbBXz87aJ0CSfEkAGaWbH5d5rvvs6WDJ5mOL7bbvjzseprGt9yssdtbLc3KSBrfKCQZ5vT4OX4fcj1qawFA+EoBrkbzXXlCvpgICBJgSYRJhEGVEmEQZUQYRkChAsSKsQyWIVYkVYhWyK2FICB4T7Z+yhxsj+kqF/wDD5b/pwo6VZR8Sfk/j/wA3N6idzw/UcdfLt1jp7v2aWoxc+KHMewXjYK5PDXPVSMugE+KnSWgfIHuz/jM8fE8X+OSPdP8Apnprctnr05LadO7T9mXLNkYo5ubbWUjx35snr9Py9JWE1dLNuuh6EdCD4gysXJcAxhdbuwhaKFN+S5/CtS9SCfnr8t+kREzO0G8Rzno6p2i7QHLybcg9FZuWpT/VqHRR+XU/MmfUafDGLHFPzd8vqrTnyzf9Pc+3spwG/iFihVZccH9LeRpQvmFJ8W+X5zz1Oqphr7e0MtN4fbNbptHeXt1NSoq1oAqoqoijwVQNAflPmptMzMy+prWKxER0hcjJwecXpyqzSNnIB5696DEeJ+XTrv6ysZ6uckZEBCJMqJMCTDFBlRBhEmEQZUTAoQLEKsSMn6LIqxCrEMmyKQEBA+XifD6sqmzGyED1XIUsU+YPmD5EdCD5ECZUvalotXrCTETG0v584hw7J7NcVovPNZSthem0D/zOKfhsrPl3gUka9eU+Gp363pq8Mx3+k/ZqcPl337P6IxMlLq0uqYPXai2Vup2GRhtWH1Bnz9qzWZiW4/WQdK7d8ENj0WY1e7rrDU4XoH+EsGbyGgp6/wC0rC0Ok9uOKrhUDg+O4a1ytvErkPTm8VxwfQdCft6kTr+Hab/22+H3aGsy7R5cfF17sPxf3fiGMzANXZauParAEd3YQu+voeVv8M6Grx8eK0d+v6NTS/0ZIf0WBroJ8u7rYCBxXFzyXYl2ugtapvl3i6BhJcrCkBAwwiTKiTCIMIgyogysUGETAoQLEirEMliFWJFWIVUjIgICAgcZ2i4Fj8Qx3xMtOet+oI6PXYPCxD5MP5g7BInpiy2xW4qsbVi0bS672Bxsnhxfg2Ye8Svnt4blAEJdjE7ao/quhO+X0PTYWbGptXL/AHa/GPaleXJ3K+5K1ayxlREBZ3dgqqo8SSegE1IiZnaGW7zDtx7VKUVsfhTC20gq2Xr9FUPPu9/jb5/h+vhOppfDrTPFl5R6NXNqYjlXq8ce8sSzEszEszMSWZidkknxM7UcnOmJnnLmuxnDLM3PxqKgT+lS21h4V0IwLufTp0HzIHnPDU5Yx4rWn8l6Ycc2vD+jOJ49xHPjWclg/qt1rsHoQfA/Mf8A58u68+xwmbx7Mxiq5FVO2/Dyv1b56BJlTeYfZj8Q4hYNriogPgbbCP8At8YN5UvDsq6xHy7axXW62CqkHRYeGyf94Np7uckZEBAkyokwiTCIMrFBhEmVEGETA0QLEKsSKsQqxIyUIVcBAQEBAQMKg62AdHY2PA+sDwn23cfvszv6P2y4+NXU/d9Qttrrzd4fUAEAehDTueHYqxj8zvLV1Fp32dP7J9n7+J5PumMUVhW1zvYxCJUpUEnQJPVlGvnNvPnrhpxWeFMU3nZ6Zwv2KqCDmZrMOnwY1Ir+3O5b/KJzr+KT/wCFf1bEaavd6P2f7PYnD6zVh0rUG0Xbq1lhHmznqfP5DfTU52XNfLO953bFaxWNoXxzi9eJUbbOrHpWm9F39Pp6meSzOzi+znDbLHOfmD9K/WpGGu7XyOvL5Dy+phI9XZYUgICAgSYEmESYRBlRJhEGVEGEZA2BYhViRVCFWJFUIVW4U3AbgNwG4DcBuB07t/2Ao4sFtD+75Va8iXhOdXr3vksXY2Op0QdjZ8fCbem1dsPLrHowvSLOh8C9l3G8LJW/Fy8Shl2vfLZa5NZ8Qa2r03l0PTp49AZu5NdgyU2tWZ9n5Lzrims8pevcFw76a+XKyny7mPM9rVVUoP2URANL9ST18fDXKyWraf6a7Q94fczEAkDZA6Detn0mA4nH4KGu97yyLrx/w1/sMdfJUB8T+0fE9dCEcvuFNwG4DcBuA3AwmBJhEmGKDKJMIgyokwjIRsKsQqhIqhCrEgoQyVAQr8nyEU6Z0U+jOoP75lFLT0hjNojrLBl1f3lf/UX+cvl39J/Q46+o2VWCQbEBB0QbFBB9PGTgtPaTir6tTJrJ0roSfAB1JP2iaWjnMSRas922Xop0zqp9GdQf3xFbT0gm0R1krvRuiOrHx0rAnX2ia2jrBFonpLGyawdGxAR4guoI/fEUtPSJOKvqqu1W6qysB0JVgev2kmsx1hYmJ6LkUgfm16A8pdQx1pSwBO/DpMoraY3iGPFEctyy9F6M6qT4BmAJ/OIrM9IJtEdZbZaq9XZV34czAfxkiJnpCzMR1SuTWToWISfAB1JP75ZpaOsSnFX1T73V/eV/9RP5y+Xf/wCZ/Q46+sP1VwRsEEHwIIIMxmNuUru0yCTCIMqMMIgwiTKJhGQjYVQhVCQUIVQhVgyK2FbA8dF1fFOMZKPaKqQ136Usg/R1arXXN06nR+5n0lcltLpa8Mbzy5e/m419PGfPabTy+3J2anshhUA5vvTWph/+IcDuSpFY5+UlfDwmnbxLPk/t8O3Fy79+T3r4fhpPHvPLn27OqdkMKvib5NuVkCjlZW5uasGy2wszfi8hr94m/qtVbTxWuOu/2hrYdHXLM2vO37uxcQ4PRwnGt4nRkNc6VmrHJFRQW2Hu+cFR1IBY/YzTrq8mqvGG9do6z16Rz2bH8HTBE5KTz7dO/JxnY3gFXE6WvtyiLja6mtWre3lAHxPzbOydz31evvp7RSleW3w+Dxw6CmWOK0830dq8ZOCYxFF1jW57rUWblVkorBZ+Xl9SyAzz0+edZkiclY2rz+M9HpfTRp6TFJne30fXwXsEl+NRfbfaj3UpayLXXpeccwHUb3oiY5vFr0yWrWsTET7Up4ZjmsTMzv8AB3Hs9wVMGk01sz81jWM7gBixAHl8gJzNTqbai/FaO2zf0+CuGvDV82f2vwKLjjXXhbFIV/hYrWT5MwGh/p5zLHoc+SnHWvL6pfU4qW4Znn7nOA78Ou/DXnNRsPLMDM9/7QuB8VePdY30THHICPkXCn/FO/afI0G3eY/5c/o5XleZquOe3+v3fnx7iS5PHe6YjusVlFh8QKqEN1u/TqHEun3xaLl1n6zygzYoy6mJnpG3y5vk7NEcayr3y8num5Q6LzJztzMdIgb+qoHl6ieufNOjxVrirv8AnWfbLzpp41F5tkl2Hi3ZunhWPfxAXWO9VLpUHVABbaO6Vug8i+5qY9fk1V64prG0zG/ujn/p7fwWPDE3rM77Tt8eTrvBeCpdwzI4pdY9a0993SqqEWBFGtk+r7X7Tdza61c9cVY3323+P7NfHoKTjm9nY/ZBY705dpP6M3V1qvkLFQs5/J0/KaHi9om1I77T+fKW14fi4It6O/kzjugkwiTKMMIkwiTKJhGQjYVogUIVQkVQhVCBW5FcX2o4p7ng5eX50Y9jp87daQfdionrgx+ZkrX1lJnaHinYHsticQputzMz3bu7RVWotoVn0gZmIfy+ID7Gd7V6vJitEUrv+rUx4a2jeXau09GLwjgWRj4V/f8AvuWlTW89btzMAXU8nQDu6yPvNPBfJqNTW9422j8+cvW1YpjmIcN2T7D4GXh05WXn9xbdzsaluxhyIHIXYbrsgA/ee+o12XHkmtK7xHvYVwVmN5eitwfhn9HU8MuurbGVF7tzlV1u7K5JsDKQN83NvXTxE5nnZvOnLEc/c9+CvDw9nlPtD7PYHDhRZhZhva2xwa2tpsatFG+cMmtdSB1Hn49J2NHqcubeL12/VrZMNY/xfl2hyLMi/hHDciw7qxMOq97X01b5BFj8zN+rW1Y6/qxh2pXJkrHWZ2+HT57revFNay93q4pi/CiZGOfBERcisk+QUAGfPzS/WYlt7w+3cwHkPaX2XZ1+fddjX0DGybnuZrWcW087czjlC/Fok66jfTevGdnD4lSmOK2id4hrW08TO70nieUvD+H22gkrg4bFObqzGuvSA/MkD85zKVnLliPWfq2OkPLvY3lUUJn8Qyrq1KItaiy1RYwUGywgE7O/g+4M6viXFeaY6x+dIa+CsRvZ+PsmWvJyeIZ2cUWt6moc2uEre3KZmsUMSOvKrfZpl4haaUpjp+bdDFXnNpX247H8JxcS7LxMwl6+QJje8UXq5Z1XlGvi8yd7OtGNLrM97xS9fjzj9kvhpEbw6zl8Vtr4JRS9jFcviF99aliwXHorWvQ34A2Meg/UmzWtZ1M2iOkRHxnn9GM1ny4h23B9mPEnorrfPWqmxFdsfmyHRC3xkd3sKSCfzmpbxLDFpmKbz68vqyjBO20zyen9m+C1cPxq8Skkqm2Z2/FZYx2zn+XkABOVnzWzXm9mxWsVjaHIkzyVhgSYRhgSZUSYRkDIRsK0QKEKoSK2BoMKrcD4uM8MqzMe3EyAWqvTkcA6YdQQwPkQQCPpM8d7Y7RavWCY3eeN7EsA/wDqsv79wT/km/8AzTL6R8/ux4IcynsxwBw/+jGe8p70cwXhkW4X8vJv8PKRy9NEfv6zx/jsvm+Zy6bLwxts4U+xLA/91l/lR/8ASe380y+kfP7pwQ+7ivslwsj3cNkZCLi4tWJWqCnXIhZix2v4izMT9ZhTxDJTfaI5zus1iU8K9jvDKLVtsfIyQhDCq1qxSxHhzBVBYfLej57lv4lmtG0bQnBD7u1fsyweI5DZj2X022Kot7lqyjlVChuVlOjoAdPSYYddkxV4Y2mCaxPN8nAfZJg4eVRmLfkWtj2C1EsFPIXA+EnSg9Do/aZZfEcuSk1mI5kViHoW5oMjcD5eK8PqyqLcW8Fqr62rsAOjynzB8j5/aZUvNLRavWB50fYngb371ma9N4+/z5J0P5pl9I+f3YcEOX4n7McG7EowK3ux6Me1727soz33soXvLGZTsgAga0OvyE8qa7LW83naZn5e5lwxts4mj2KcOVgWyMtwCCVDUpzD0JCb19J6z4pmntHz+6cEOY417M8HKtxXL21U4dNVFWLXydz3SOWIPMCTzbOzvrPHHrslItHee/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http://www.eesc.usp.br/portaleesc/images/novo_logo_eesc/logo_eesc_padra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634" y="5537827"/>
            <a:ext cx="1039662" cy="109623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www.imagens.usp.br/wp-content/uploads/US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5" y="5861812"/>
            <a:ext cx="1332187" cy="749355"/>
          </a:xfrm>
          <a:prstGeom prst="rect">
            <a:avLst/>
          </a:prstGeom>
          <a:noFill/>
          <a:extLst>
            <a:ext uri="{909E8E84-426E-40DD-AFC4-6F175D3DCCD1}">
              <a14:hiddenFill xmlns:a14="http://schemas.microsoft.com/office/drawing/2010/main">
                <a:solidFill>
                  <a:srgbClr val="FFFFFF"/>
                </a:solidFill>
              </a14:hiddenFill>
            </a:ext>
          </a:extLst>
        </p:spPr>
      </p:pic>
      <p:sp>
        <p:nvSpPr>
          <p:cNvPr id="5" name="4 Subtítulo"/>
          <p:cNvSpPr>
            <a:spLocks noGrp="1"/>
          </p:cNvSpPr>
          <p:nvPr>
            <p:ph type="subTitle" idx="1"/>
          </p:nvPr>
        </p:nvSpPr>
        <p:spPr/>
        <p:txBody>
          <a:bodyPr/>
          <a:lstStyle/>
          <a:p>
            <a:endParaRPr lang="es-ES" dirty="0"/>
          </a:p>
        </p:txBody>
      </p:sp>
      <p:sp>
        <p:nvSpPr>
          <p:cNvPr id="6" name="5 Título"/>
          <p:cNvSpPr>
            <a:spLocks noGrp="1"/>
          </p:cNvSpPr>
          <p:nvPr>
            <p:ph type="ctrTitle"/>
          </p:nvPr>
        </p:nvSpPr>
        <p:spPr/>
        <p:txBody>
          <a:bodyPr/>
          <a:lstStyle/>
          <a:p>
            <a:endParaRPr lang="es-E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368" y="332657"/>
            <a:ext cx="3844584" cy="2978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60000"/>
                    </a14:imgEffect>
                  </a14:imgLayer>
                </a14:imgProps>
              </a:ext>
              <a:ext uri="{28A0092B-C50C-407E-A947-70E740481C1C}">
                <a14:useLocalDpi xmlns:a14="http://schemas.microsoft.com/office/drawing/2010/main" val="0"/>
              </a:ext>
            </a:extLst>
          </a:blip>
          <a:srcRect/>
          <a:stretch>
            <a:fillRect/>
          </a:stretch>
        </p:blipFill>
        <p:spPr bwMode="auto">
          <a:xfrm>
            <a:off x="3995936" y="3212976"/>
            <a:ext cx="4857750" cy="2648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897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descr="data:image/jpeg;base64,/9j/4AAQSkZJRgABAQAAAQABAAD/2wCEAAkGBw8PDw8NDRAQDw8NDQ4NDQ4ODA8PDg4NFREWFhQRFhYYHCgiGRolHBcUITMhJSkrLi4wFx8zODMsNygtLisBCgoKDQ0OGBAQGCwkHiQsLDAsKywsLDcrLC0sLCwsLCwtLC8sLCwsLDAsLC8sLCwsLCwsLCwsLCwsLCwsLCwsLP/AABEIAMoA+QMBEQACEQEDEQH/xAAcAAEBAQADAQEBAAAAAAAAAAAAAgEFBgcEAwj/xABCEAACAgIAAwUGAgYIBAcAAAABAgADBBEFEiEGEzFBUQcUImFxgTKRI1JiobHRFUJDU4KyweEzcpOiJDREVMLS8f/EABoBAQEAAwEBAAAAAAAAAAAAAAABAgQFAwb/xAA0EQEAAgECBAMHAgYCAwAAAAAAAQIDBBESITFBBRNRYXGBobHR8JHhFBUiIzLBsvFCQ1L/2gAMAwEAAhEDEQA/APX5m12QjYUhCAhSAgICAgICAgICAgICAgICAgICAgIQgIVkIQN3AyFbCEKQNgNQGoDUKagNQGoDUBqA1AagNQGoDUBqA1AagNQGoDUBqEICBkBAQMhCBsKQEDYGwrQIG6gNQGoDUBqA1AagNQIqsVxtGDDZXasGGwdEbEsxMdYStotziV6kU1AagNQGoDUBqA1AQM1AyAgZCMgICEZA2FIGiBsK0QN1A2RSAgICAgcHx7tPj4m033t390hHwn9s/wBX+Pym3p9Hkzc+kev2aOq1+LBy629Pv6OgcX7SZOVsO/JWf7Kvapr5+bfednDpMWLpHP1l8/qNdmzcpnaPSPzm9H7L4/d4WMnhuoWH6v8AGf8ANOHqrcWa0+36cn0mipwaekez683KTXbRAQEBAQEBAQEIzUoyBkDIRkAYRkDYUgVCtEDRIqoGwpqA1AagNQOgdsO23KWxsFuo2tuQp8D5rWf/AJfl6zraPQb/ANeSPdH3+zj63XzG9MU++ft93QTcT1J2Sdkk9SZ19nDmu/OV44NjpWvjY61r9WOh/GS0xWJmey0xTa0Vju95RAoCjwUBR9ANCfJzO87vsojaNm6hTUBqA1AagNQGoDUBqBkIzUDIRkoyBMIGBkI2FaIFCFaJBQhWiFbA2AgIHQPaR2qNIOBjtqx13kuD1rQjpWPmR1PyI9enU8P0sW/uW6dvu5uv1M1jy69e7zHvZ2nF4X28J4ffl2inGQ2Oep8lRf1mPgBPPLlpirxWl6YtPfJbasPQ+D9mMXBK2Xt71lIQwCkrRU46jXqQfM/kJxNR4hfJvWvKPm7On8Ppj2tbnPyd6qcMoYeDAEfQzQb64CAgICAgICA1AkiBkIzUDJUSYGGEZAyEbCtEChCqEiqEKoQN1IrdQGoHH8e4muHi3ZT9RTWWCnpzOeiL92IH3nrhxzkvFI7sMl4pWbS/njKzXtse21iz2uzux82J2TPqa1isRWOkPn7b2mZl9nAOF252QmLR+J+rMfw11j8Tt8h+8kDznnmzVxUm9mWLBOS3DD1yuqnAq9ywxrX/AB7v7Syzz2fX+HgJ83mzXy24rO5ixVx14auT4bwbYD3+fUV+HT9r+U8Xq5S2+qkAMVQAdFHjr5AQOLzuMb0KCR6lkXqPlKPkXi14/r7+qL/KB9NXHWH40U/NSV/nA5DH4rS/Tm5D6P0/f4SD7dQN1AagNQM1AwiVGGBJhGGBJlRJhGQMhGwqhCqEgoQqgIVQEKqRSAgec+2rPKY2NjA67+9rG+aVKOh+7qftOp4XTe9rekfVpa221Ij1eP8ANO25mz1/2e4IweGNnMNX5x/Rk+K1AkVgf9z/AD2PScDxHNx5OCOkfV1dJj4Kb95Xzk+pJ+5Jmg2XZsniFlFSUlua/lHO3j3YPgPmdeciuFa0kkkkk9SSdkyonngOeB9fDcY3WBB+EdXPosDmeIHFoGjWrMR0Tz16knwEivz4dkVPoUu1D/3THnrb6A/6aMDmoUgICBhEqJIkRJlEmEYZUSYEwjIRsKoQqxIqhCqECxIybAQEDyL26E99g+nc5GvrzJv/AEnZ8K/xv8Gjrezy8t0nWaMQ957SAUpiYi9FoxkAHloAIP8AKfznyd7Ta02nu7W20RDOA4FguW26t1rrRruZkIU6Gx1Pz0ftMFh8l+QXZnbxdix+8qI54DngVUC7BF1tjobIA+5gdmturwaQqEPa/n+s36x/ZHkP95FdZtvZmLMSWY7JPiTKieeBznCu0BXVeQdr4CzxZf8Am9R8/H6yLu7MjhgGUhgfAgggwrYCBhgSYRJlRJhEkSokwJhGQjYVYhVCRViFWBIqhCq1CmoDUDy/27YROPh5I/srrKW+QsUMD+df751PC77WtX1j6f8AbU1dd6xLxsvrr6dZ2mhEPdO21w7+th4PiVsp+RZ58lPV15dy4s+sW5h4GhtfQr/vIyef88rE54DngOeA54H742PbbvukZ+Xx5VJ1A/FmIJBBBB0QehB9IH18NwLchuWsfCD8Tn8C/f1+Uiu88OwVorFabOurE+LMfEwy2fTqA1AkwMMMUmEQZRJhEGVEwjIGiBYhViRViFWJGShCrgICBwvbLgvv+Bk4g1z2V81JPQC9DzV/bmAB+RM9tPl8rJF/zZjevFWYfzA4IJVgVYEqysNFWHQgjyM+o3crbZ7Dk3NlcL4TmVguxp9ytCgsxur+HwHqUsP3E+Z1VODNaPb9XTpO9Il3/Brtt4ctdqMlzYprKuNNzhSqkj56B+813p2dA55WBzwM54HL5FWFj10e+Pett9Zt5agpCoT8OwR06fwM2MOlyZomatbUazDgmIvPOXytxbhSeC5lvyPdqP4gzYjw3NPWYalvGNNHSJn897vHZ1qzi12VVGpbQbBXz87aJ0CSfEkAGaWbH5d5rvvs6WDJ5mOL7bbvjzseprGt9yssdtbLc3KSBrfKCQZ5vT4OX4fcj1qawFA+EoBrkbzXXlCvpgICBJgSYRJhEGVEmEQZUQYRkChAsSKsQyWIVYkVYhWyK2FICB4T7Z+yhxsj+kqF/wDD5b/pwo6VZR8Sfk/j/wA3N6idzw/UcdfLt1jp7v2aWoxc+KHMewXjYK5PDXPVSMugE+KnSWgfIHuz/jM8fE8X+OSPdP8Apnprctnr05LadO7T9mXLNkYo5ubbWUjx35snr9Py9JWE1dLNuuh6EdCD4gysXJcAxhdbuwhaKFN+S5/CtS9SCfnr8t+kREzO0G8Rzno6p2i7QHLybcg9FZuWpT/VqHRR+XU/MmfUafDGLHFPzd8vqrTnyzf9Pc+3spwG/iFihVZccH9LeRpQvmFJ8W+X5zz1Oqphr7e0MtN4fbNbptHeXt1NSoq1oAqoqoijwVQNAflPmptMzMy+prWKxER0hcjJwecXpyqzSNnIB5696DEeJ+XTrv6ysZ6uckZEBCJMqJMCTDFBlRBhEmEQZUTAoQLEKsSMn6LIqxCrEMmyKQEBA+XifD6sqmzGyED1XIUsU+YPmD5EdCD5ECZUvalotXrCTETG0v584hw7J7NcVovPNZSthem0D/zOKfhsrPl3gUka9eU+Gp363pq8Mx3+k/ZqcPl337P6IxMlLq0uqYPXai2Vup2GRhtWH1Bnz9qzWZiW4/WQdK7d8ENj0WY1e7rrDU4XoH+EsGbyGgp6/wC0rC0Ok9uOKrhUDg+O4a1ytvErkPTm8VxwfQdCft6kTr+Hab/22+H3aGsy7R5cfF17sPxf3fiGMzANXZauParAEd3YQu+voeVv8M6Grx8eK0d+v6NTS/0ZIf0WBroJ8u7rYCBxXFzyXYl2ugtapvl3i6BhJcrCkBAwwiTKiTCIMIgyogysUGETAoQLEirEMliFWJFWIVUjIgICAgcZ2i4Fj8Qx3xMtOet+oI6PXYPCxD5MP5g7BInpiy2xW4qsbVi0bS672Bxsnhxfg2Ye8Svnt4blAEJdjE7ao/quhO+X0PTYWbGptXL/AHa/GPaleXJ3K+5K1ayxlREBZ3dgqqo8SSegE1IiZnaGW7zDtx7VKUVsfhTC20gq2Xr9FUPPu9/jb5/h+vhOppfDrTPFl5R6NXNqYjlXq8ce8sSzEszEszMSWZidkknxM7UcnOmJnnLmuxnDLM3PxqKgT+lS21h4V0IwLufTp0HzIHnPDU5Yx4rWn8l6Ycc2vD+jOJ49xHPjWclg/qt1rsHoQfA/Mf8A58u68+xwmbx7Mxiq5FVO2/Dyv1b56BJlTeYfZj8Q4hYNriogPgbbCP8At8YN5UvDsq6xHy7axXW62CqkHRYeGyf94Np7uckZEBAkyokwiTCIMrFBhEmVEGETA0QLEKsSKsQqxIyUIVcBAQEBAQMKg62AdHY2PA+sDwn23cfvszv6P2y4+NXU/d9Qttrrzd4fUAEAehDTueHYqxj8zvLV1Fp32dP7J9n7+J5PumMUVhW1zvYxCJUpUEnQJPVlGvnNvPnrhpxWeFMU3nZ6Zwv2KqCDmZrMOnwY1Ir+3O5b/KJzr+KT/wCFf1bEaavd6P2f7PYnD6zVh0rUG0Xbq1lhHmznqfP5DfTU52XNfLO953bFaxWNoXxzi9eJUbbOrHpWm9F39Pp6meSzOzi+znDbLHOfmD9K/WpGGu7XyOvL5Dy+phI9XZYUgICAgSYEmESYRBlRJhEGVEGEZA2BYhViRVCFWJFUIVW4U3AbgNwG4DcBuB07t/2Ao4sFtD+75Va8iXhOdXr3vksXY2Op0QdjZ8fCbem1dsPLrHowvSLOh8C9l3G8LJW/Fy8Shl2vfLZa5NZ8Qa2r03l0PTp49AZu5NdgyU2tWZ9n5Lzrims8pevcFw76a+XKyny7mPM9rVVUoP2URANL9ST18fDXKyWraf6a7Q94fczEAkDZA6Detn0mA4nH4KGu97yyLrx/w1/sMdfJUB8T+0fE9dCEcvuFNwG4DcBuA3AwmBJhEmGKDKJMIgyokwjIRsKsQqhIqhCrEgoQyVAQr8nyEU6Z0U+jOoP75lFLT0hjNojrLBl1f3lf/UX+cvl39J/Q46+o2VWCQbEBB0QbFBB9PGTgtPaTir6tTJrJ0roSfAB1JP2iaWjnMSRas922Xop0zqp9GdQf3xFbT0gm0R1krvRuiOrHx0rAnX2ia2jrBFonpLGyawdGxAR4guoI/fEUtPSJOKvqqu1W6qysB0JVgev2kmsx1hYmJ6LkUgfm16A8pdQx1pSwBO/DpMoraY3iGPFEctyy9F6M6qT4BmAJ/OIrM9IJtEdZbZaq9XZV34czAfxkiJnpCzMR1SuTWToWISfAB1JP75ZpaOsSnFX1T73V/eV/9RP5y+Xf/wCZ/Q46+sP1VwRsEEHwIIIMxmNuUru0yCTCIMqMMIgwiTKJhGQjYVQhVCQUIVQhVgyK2FbA8dF1fFOMZKPaKqQ136Usg/R1arXXN06nR+5n0lcltLpa8Mbzy5e/m419PGfPabTy+3J2anshhUA5vvTWph/+IcDuSpFY5+UlfDwmnbxLPk/t8O3Fy79+T3r4fhpPHvPLn27OqdkMKvib5NuVkCjlZW5uasGy2wszfi8hr94m/qtVbTxWuOu/2hrYdHXLM2vO37uxcQ4PRwnGt4nRkNc6VmrHJFRQW2Hu+cFR1IBY/YzTrq8mqvGG9do6z16Rz2bH8HTBE5KTz7dO/JxnY3gFXE6WvtyiLja6mtWre3lAHxPzbOydz31evvp7RSleW3w+Dxw6CmWOK0830dq8ZOCYxFF1jW57rUWblVkorBZ+Xl9SyAzz0+edZkiclY2rz+M9HpfTRp6TFJne30fXwXsEl+NRfbfaj3UpayLXXpeccwHUb3oiY5vFr0yWrWsTET7Up4ZjmsTMzv8AB3Hs9wVMGk01sz81jWM7gBixAHl8gJzNTqbai/FaO2zf0+CuGvDV82f2vwKLjjXXhbFIV/hYrWT5MwGh/p5zLHoc+SnHWvL6pfU4qW4Znn7nOA78Ou/DXnNRsPLMDM9/7QuB8VePdY30THHICPkXCn/FO/afI0G3eY/5c/o5XleZquOe3+v3fnx7iS5PHe6YjusVlFh8QKqEN1u/TqHEun3xaLl1n6zygzYoy6mJnpG3y5vk7NEcayr3y8num5Q6LzJztzMdIgb+qoHl6ieufNOjxVrirv8AnWfbLzpp41F5tkl2Hi3ZunhWPfxAXWO9VLpUHVABbaO6Vug8i+5qY9fk1V64prG0zG/ujn/p7fwWPDE3rM77Tt8eTrvBeCpdwzI4pdY9a0993SqqEWBFGtk+r7X7Tdza61c9cVY3323+P7NfHoKTjm9nY/ZBY705dpP6M3V1qvkLFQs5/J0/KaHi9om1I77T+fKW14fi4It6O/kzjugkwiTKMMIkwiTKJhGQjYVogUIVQkVQhVCBW5FcX2o4p7ng5eX50Y9jp87daQfdionrgx+ZkrX1lJnaHinYHsticQputzMz3bu7RVWotoVn0gZmIfy+ID7Gd7V6vJitEUrv+rUx4a2jeXau09GLwjgWRj4V/f8AvuWlTW89btzMAXU8nQDu6yPvNPBfJqNTW9422j8+cvW1YpjmIcN2T7D4GXh05WXn9xbdzsaluxhyIHIXYbrsgA/ee+o12XHkmtK7xHvYVwVmN5eitwfhn9HU8MuurbGVF7tzlV1u7K5JsDKQN83NvXTxE5nnZvOnLEc/c9+CvDw9nlPtD7PYHDhRZhZhva2xwa2tpsatFG+cMmtdSB1Hn49J2NHqcubeL12/VrZMNY/xfl2hyLMi/hHDciw7qxMOq97X01b5BFj8zN+rW1Y6/qxh2pXJkrHWZ2+HT57revFNay93q4pi/CiZGOfBERcisk+QUAGfPzS/WYlt7w+3cwHkPaX2XZ1+fddjX0DGybnuZrWcW087czjlC/Fok66jfTevGdnD4lSmOK2id4hrW08TO70nieUvD+H22gkrg4bFObqzGuvSA/MkD85zKVnLliPWfq2OkPLvY3lUUJn8Qyrq1KItaiy1RYwUGywgE7O/g+4M6viXFeaY6x+dIa+CsRvZ+PsmWvJyeIZ2cUWt6moc2uEre3KZmsUMSOvKrfZpl4haaUpjp+bdDFXnNpX247H8JxcS7LxMwl6+QJje8UXq5Z1XlGvi8yd7OtGNLrM97xS9fjzj9kvhpEbw6zl8Vtr4JRS9jFcviF99aliwXHorWvQ34A2Meg/UmzWtZ1M2iOkRHxnn9GM1ny4h23B9mPEnorrfPWqmxFdsfmyHRC3xkd3sKSCfzmpbxLDFpmKbz68vqyjBO20zyen9m+C1cPxq8Skkqm2Z2/FZYx2zn+XkABOVnzWzXm9mxWsVjaHIkzyVhgSYRhgSZUSYRkDIRsK0QKEKoSK2BoMKrcD4uM8MqzMe3EyAWqvTkcA6YdQQwPkQQCPpM8d7Y7RavWCY3eeN7EsA/wDqsv79wT/km/8AzTL6R8/ux4IcynsxwBw/+jGe8p70cwXhkW4X8vJv8PKRy9NEfv6zx/jsvm+Zy6bLwxts4U+xLA/91l/lR/8ASe380y+kfP7pwQ+7ivslwsj3cNkZCLi4tWJWqCnXIhZix2v4izMT9ZhTxDJTfaI5zus1iU8K9jvDKLVtsfIyQhDCq1qxSxHhzBVBYfLej57lv4lmtG0bQnBD7u1fsyweI5DZj2X022Kot7lqyjlVChuVlOjoAdPSYYddkxV4Y2mCaxPN8nAfZJg4eVRmLfkWtj2C1EsFPIXA+EnSg9Do/aZZfEcuSk1mI5kViHoW5oMjcD5eK8PqyqLcW8Fqr62rsAOjynzB8j5/aZUvNLRavWB50fYngb371ma9N4+/z5J0P5pl9I+f3YcEOX4n7McG7EowK3ux6Me1727soz33soXvLGZTsgAga0OvyE8qa7LW83naZn5e5lwxts4mj2KcOVgWyMtwCCVDUpzD0JCb19J6z4pmntHz+6cEOY417M8HKtxXL21U4dNVFWLXydz3SOWIPMCTzbOzvrPHHrslItHee/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http://www.eesc.usp.br/portaleesc/images/novo_logo_eesc/logo_eesc_padra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634" y="5537827"/>
            <a:ext cx="1039662" cy="109623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www.imagens.usp.br/wp-content/uploads/US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5" y="5861812"/>
            <a:ext cx="1332187" cy="749355"/>
          </a:xfrm>
          <a:prstGeom prst="rect">
            <a:avLst/>
          </a:prstGeom>
          <a:noFill/>
          <a:extLst>
            <a:ext uri="{909E8E84-426E-40DD-AFC4-6F175D3DCCD1}">
              <a14:hiddenFill xmlns:a14="http://schemas.microsoft.com/office/drawing/2010/main">
                <a:solidFill>
                  <a:srgbClr val="FFFFFF"/>
                </a:solidFill>
              </a14:hiddenFill>
            </a:ext>
          </a:extLst>
        </p:spPr>
      </p:pic>
      <p:sp>
        <p:nvSpPr>
          <p:cNvPr id="5" name="4 Subtítulo"/>
          <p:cNvSpPr>
            <a:spLocks noGrp="1"/>
          </p:cNvSpPr>
          <p:nvPr>
            <p:ph type="subTitle" idx="1"/>
          </p:nvPr>
        </p:nvSpPr>
        <p:spPr>
          <a:xfrm>
            <a:off x="930482" y="1484784"/>
            <a:ext cx="7272808" cy="976754"/>
          </a:xfrm>
        </p:spPr>
        <p:txBody>
          <a:bodyPr>
            <a:normAutofit fontScale="92500" lnSpcReduction="20000"/>
          </a:bodyPr>
          <a:lstStyle/>
          <a:p>
            <a:r>
              <a:rPr lang="pt-BR" dirty="0" smtClean="0">
                <a:solidFill>
                  <a:schemeClr val="bg2"/>
                </a:solidFill>
                <a:latin typeface="Arial" pitchFamily="34" charset="0"/>
                <a:cs typeface="Arial" pitchFamily="34" charset="0"/>
              </a:rPr>
              <a:t>a</a:t>
            </a:r>
            <a:r>
              <a:rPr lang="es-ES" dirty="0" smtClean="0">
                <a:solidFill>
                  <a:schemeClr val="bg2"/>
                </a:solidFill>
                <a:latin typeface="Arial" pitchFamily="34" charset="0"/>
                <a:cs typeface="Arial" pitchFamily="34" charset="0"/>
              </a:rPr>
              <a:t>=10mm; b=50mm;</a:t>
            </a:r>
            <a:r>
              <a:rPr lang="pt-BR" dirty="0">
                <a:solidFill>
                  <a:schemeClr val="bg2"/>
                </a:solidFill>
                <a:latin typeface="Arial" pitchFamily="34" charset="0"/>
                <a:cs typeface="Arial" pitchFamily="34" charset="0"/>
              </a:rPr>
              <a:t> t = 5 mm; K</a:t>
            </a:r>
            <a:r>
              <a:rPr lang="pt-BR" baseline="-25000" dirty="0">
                <a:solidFill>
                  <a:schemeClr val="bg2"/>
                </a:solidFill>
                <a:latin typeface="Arial" pitchFamily="34" charset="0"/>
                <a:cs typeface="Arial" pitchFamily="34" charset="0"/>
              </a:rPr>
              <a:t>IC</a:t>
            </a:r>
            <a:r>
              <a:rPr lang="pt-BR" dirty="0">
                <a:solidFill>
                  <a:schemeClr val="bg2"/>
                </a:solidFill>
                <a:latin typeface="Arial" pitchFamily="34" charset="0"/>
                <a:cs typeface="Arial" pitchFamily="34" charset="0"/>
              </a:rPr>
              <a:t>=24 MPa.m</a:t>
            </a:r>
            <a:r>
              <a:rPr lang="pt-BR" baseline="30000" dirty="0">
                <a:solidFill>
                  <a:schemeClr val="bg2"/>
                </a:solidFill>
                <a:latin typeface="Arial" pitchFamily="34" charset="0"/>
                <a:cs typeface="Arial" pitchFamily="34" charset="0"/>
              </a:rPr>
              <a:t>0,5</a:t>
            </a:r>
            <a:r>
              <a:rPr lang="pt-BR" dirty="0">
                <a:solidFill>
                  <a:schemeClr val="bg2"/>
                </a:solidFill>
                <a:latin typeface="Arial" pitchFamily="34" charset="0"/>
                <a:cs typeface="Arial" pitchFamily="34" charset="0"/>
              </a:rPr>
              <a:t>; s</a:t>
            </a:r>
            <a:r>
              <a:rPr lang="pt-BR" baseline="-25000" dirty="0">
                <a:solidFill>
                  <a:schemeClr val="bg2"/>
                </a:solidFill>
                <a:latin typeface="Arial" pitchFamily="34" charset="0"/>
                <a:cs typeface="Arial" pitchFamily="34" charset="0"/>
              </a:rPr>
              <a:t>0</a:t>
            </a:r>
            <a:r>
              <a:rPr lang="pt-BR" dirty="0">
                <a:solidFill>
                  <a:schemeClr val="bg2"/>
                </a:solidFill>
                <a:latin typeface="Arial" pitchFamily="34" charset="0"/>
                <a:cs typeface="Arial" pitchFamily="34" charset="0"/>
              </a:rPr>
              <a:t>=415 </a:t>
            </a:r>
            <a:r>
              <a:rPr lang="pt-BR" dirty="0" smtClean="0">
                <a:solidFill>
                  <a:schemeClr val="bg2"/>
                </a:solidFill>
                <a:latin typeface="Arial" pitchFamily="34" charset="0"/>
                <a:cs typeface="Arial" pitchFamily="34" charset="0"/>
              </a:rPr>
              <a:t>Mpa</a:t>
            </a:r>
          </a:p>
          <a:p>
            <a:pPr algn="l"/>
            <a:r>
              <a:rPr lang="pt-BR" dirty="0" smtClean="0">
                <a:solidFill>
                  <a:schemeClr val="bg2"/>
                </a:solidFill>
                <a:latin typeface="Arial" pitchFamily="34" charset="0"/>
                <a:cs typeface="Arial" pitchFamily="34" charset="0"/>
              </a:rPr>
              <a:t>    </a:t>
            </a:r>
          </a:p>
          <a:p>
            <a:pPr algn="l"/>
            <a:r>
              <a:rPr lang="pt-BR" dirty="0" smtClean="0">
                <a:solidFill>
                  <a:schemeClr val="bg2"/>
                </a:solidFill>
                <a:latin typeface="Arial" pitchFamily="34" charset="0"/>
                <a:cs typeface="Arial" pitchFamily="34" charset="0"/>
              </a:rPr>
              <a:t> Para fratura frágil:</a:t>
            </a:r>
          </a:p>
          <a:p>
            <a:pPr algn="l"/>
            <a:endParaRPr lang="pt-BR" dirty="0" smtClean="0">
              <a:solidFill>
                <a:schemeClr val="tx1"/>
              </a:solidFill>
              <a:latin typeface="Arial" pitchFamily="34" charset="0"/>
              <a:cs typeface="Arial" pitchFamily="34" charset="0"/>
            </a:endParaRPr>
          </a:p>
          <a:p>
            <a:pPr algn="l"/>
            <a:endParaRPr lang="pt-BR" dirty="0" smtClean="0"/>
          </a:p>
          <a:p>
            <a:pPr algn="l"/>
            <a:endParaRPr lang="pt-BR" dirty="0" smtClean="0"/>
          </a:p>
          <a:p>
            <a:pPr marL="457200" indent="-457200" algn="l">
              <a:buAutoNum type="arabicPeriod"/>
            </a:pPr>
            <a:endParaRPr lang="pt-BR" dirty="0" smtClean="0"/>
          </a:p>
          <a:p>
            <a:pPr marL="457200" indent="-457200" algn="just">
              <a:buAutoNum type="arabicPeriod"/>
            </a:pPr>
            <a:endParaRPr lang="es-ES" dirty="0"/>
          </a:p>
        </p:txBody>
      </p:sp>
      <p:sp>
        <p:nvSpPr>
          <p:cNvPr id="6" name="5 Título"/>
          <p:cNvSpPr>
            <a:spLocks noGrp="1"/>
          </p:cNvSpPr>
          <p:nvPr>
            <p:ph type="ctrTitle"/>
          </p:nvPr>
        </p:nvSpPr>
        <p:spPr>
          <a:xfrm>
            <a:off x="1680296" y="404664"/>
            <a:ext cx="6406480" cy="892696"/>
          </a:xfrm>
        </p:spPr>
        <p:txBody>
          <a:bodyPr/>
          <a:lstStyle/>
          <a:p>
            <a:r>
              <a:rPr lang="pt-BR" dirty="0" smtClean="0">
                <a:solidFill>
                  <a:schemeClr val="bg2"/>
                </a:solidFill>
              </a:rPr>
              <a:t>Informação</a:t>
            </a:r>
            <a:endParaRPr lang="es-ES" dirty="0">
              <a:solidFill>
                <a:schemeClr val="bg2"/>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260" y="3625695"/>
            <a:ext cx="347662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1090261" y="2461538"/>
            <a:ext cx="4345835" cy="369332"/>
          </a:xfrm>
          <a:prstGeom prst="rect">
            <a:avLst/>
          </a:prstGeom>
          <a:noFill/>
        </p:spPr>
        <p:txBody>
          <a:bodyPr wrap="square" rtlCol="0">
            <a:spAutoFit/>
          </a:bodyPr>
          <a:lstStyle/>
          <a:p>
            <a:r>
              <a:rPr lang="pt-BR" dirty="0">
                <a:solidFill>
                  <a:schemeClr val="bg2"/>
                </a:solidFill>
                <a:latin typeface="Arial" pitchFamily="34" charset="0"/>
                <a:cs typeface="Arial" pitchFamily="34" charset="0"/>
              </a:rPr>
              <a:t>1</a:t>
            </a:r>
            <a:r>
              <a:rPr lang="pt-BR" dirty="0" smtClean="0">
                <a:solidFill>
                  <a:schemeClr val="bg2"/>
                </a:solidFill>
                <a:latin typeface="Arial" pitchFamily="34" charset="0"/>
                <a:cs typeface="Arial" pitchFamily="34" charset="0"/>
              </a:rPr>
              <a:t>.</a:t>
            </a:r>
            <a:r>
              <a:rPr lang="pt-BR" dirty="0">
                <a:solidFill>
                  <a:schemeClr val="bg2"/>
                </a:solidFill>
                <a:latin typeface="Arial" pitchFamily="34" charset="0"/>
                <a:cs typeface="Arial" pitchFamily="34" charset="0"/>
              </a:rPr>
              <a:t> α=</a:t>
            </a:r>
            <a:r>
              <a:rPr lang="pt-BR" dirty="0" smtClean="0">
                <a:solidFill>
                  <a:schemeClr val="bg2"/>
                </a:solidFill>
                <a:latin typeface="Arial" pitchFamily="34" charset="0"/>
                <a:cs typeface="Arial" pitchFamily="34" charset="0"/>
              </a:rPr>
              <a:t> a/b </a:t>
            </a:r>
            <a:r>
              <a:rPr lang="pt-BR" dirty="0">
                <a:solidFill>
                  <a:schemeClr val="bg2"/>
                </a:solidFill>
                <a:latin typeface="Arial" pitchFamily="34" charset="0"/>
                <a:cs typeface="Arial" pitchFamily="34" charset="0"/>
              </a:rPr>
              <a:t>ou a/w=  10mm/50mm = </a:t>
            </a:r>
            <a:r>
              <a:rPr lang="pt-BR" dirty="0" smtClean="0">
                <a:solidFill>
                  <a:schemeClr val="bg2"/>
                </a:solidFill>
                <a:latin typeface="Arial" pitchFamily="34" charset="0"/>
                <a:cs typeface="Arial" pitchFamily="34" charset="0"/>
              </a:rPr>
              <a:t>0,20</a:t>
            </a:r>
            <a:endParaRPr lang="es-ES" dirty="0">
              <a:solidFill>
                <a:schemeClr val="bg2"/>
              </a:solidFill>
              <a:latin typeface="Arial" pitchFamily="34" charset="0"/>
              <a:cs typeface="Arial" pitchFamily="34" charset="0"/>
            </a:endParaRPr>
          </a:p>
        </p:txBody>
      </p:sp>
      <p:sp>
        <p:nvSpPr>
          <p:cNvPr id="8" name="7 CuadroTexto"/>
          <p:cNvSpPr txBox="1"/>
          <p:nvPr/>
        </p:nvSpPr>
        <p:spPr>
          <a:xfrm>
            <a:off x="5292080" y="2480119"/>
            <a:ext cx="2232248" cy="369332"/>
          </a:xfrm>
          <a:prstGeom prst="rect">
            <a:avLst/>
          </a:prstGeom>
          <a:noFill/>
        </p:spPr>
        <p:txBody>
          <a:bodyPr wrap="square" rtlCol="0">
            <a:spAutoFit/>
          </a:bodyPr>
          <a:lstStyle/>
          <a:p>
            <a:r>
              <a:rPr lang="pt-BR" dirty="0">
                <a:solidFill>
                  <a:schemeClr val="bg2"/>
                </a:solidFill>
                <a:latin typeface="Arial" pitchFamily="34" charset="0"/>
                <a:cs typeface="Arial" pitchFamily="34" charset="0"/>
              </a:rPr>
              <a:t>NÃO </a:t>
            </a:r>
            <a:r>
              <a:rPr lang="pt-BR" dirty="0" smtClean="0">
                <a:solidFill>
                  <a:schemeClr val="bg2"/>
                </a:solidFill>
                <a:latin typeface="Arial" pitchFamily="34" charset="0"/>
                <a:cs typeface="Arial" pitchFamily="34" charset="0"/>
              </a:rPr>
              <a:t>CUMPRE</a:t>
            </a:r>
            <a:endParaRPr lang="es-ES" dirty="0">
              <a:solidFill>
                <a:schemeClr val="bg2"/>
              </a:solidFill>
              <a:latin typeface="Arial" pitchFamily="34" charset="0"/>
              <a:cs typeface="Arial" pitchFamily="34" charset="0"/>
            </a:endParaRPr>
          </a:p>
        </p:txBody>
      </p:sp>
      <p:sp>
        <p:nvSpPr>
          <p:cNvPr id="9" name="8 CuadroTexto"/>
          <p:cNvSpPr txBox="1"/>
          <p:nvPr/>
        </p:nvSpPr>
        <p:spPr>
          <a:xfrm>
            <a:off x="1090260" y="2923802"/>
            <a:ext cx="5504525" cy="646331"/>
          </a:xfrm>
          <a:prstGeom prst="rect">
            <a:avLst/>
          </a:prstGeom>
          <a:noFill/>
        </p:spPr>
        <p:txBody>
          <a:bodyPr wrap="square" rtlCol="0">
            <a:spAutoFit/>
          </a:bodyPr>
          <a:lstStyle/>
          <a:p>
            <a:r>
              <a:rPr lang="pt-BR" dirty="0">
                <a:solidFill>
                  <a:schemeClr val="bg2"/>
                </a:solidFill>
                <a:latin typeface="Arial" pitchFamily="34" charset="0"/>
                <a:cs typeface="Arial" pitchFamily="34" charset="0"/>
              </a:rPr>
              <a:t>2.Procurar função geométrica </a:t>
            </a:r>
            <a:r>
              <a:rPr lang="pt-BR" dirty="0" smtClean="0">
                <a:solidFill>
                  <a:schemeClr val="bg2"/>
                </a:solidFill>
                <a:latin typeface="Arial" pitchFamily="34" charset="0"/>
                <a:cs typeface="Arial" pitchFamily="34" charset="0"/>
              </a:rPr>
              <a:t>(F) </a:t>
            </a:r>
            <a:r>
              <a:rPr lang="pt-BR" dirty="0">
                <a:solidFill>
                  <a:schemeClr val="bg2"/>
                </a:solidFill>
                <a:latin typeface="Arial" pitchFamily="34" charset="0"/>
                <a:cs typeface="Arial" pitchFamily="34" charset="0"/>
              </a:rPr>
              <a:t>correspondente </a:t>
            </a:r>
            <a:endParaRPr lang="es-ES" dirty="0">
              <a:solidFill>
                <a:schemeClr val="bg2"/>
              </a:solidFill>
              <a:latin typeface="Arial" pitchFamily="34" charset="0"/>
              <a:cs typeface="Arial" pitchFamily="34" charset="0"/>
            </a:endParaRPr>
          </a:p>
          <a:p>
            <a:endParaRPr lang="es-ES" dirty="0"/>
          </a:p>
        </p:txBody>
      </p:sp>
      <p:sp>
        <p:nvSpPr>
          <p:cNvPr id="10" name="9 CuadroTexto"/>
          <p:cNvSpPr txBox="1"/>
          <p:nvPr/>
        </p:nvSpPr>
        <p:spPr>
          <a:xfrm>
            <a:off x="4850360" y="3601678"/>
            <a:ext cx="2187399" cy="646331"/>
          </a:xfrm>
          <a:prstGeom prst="rect">
            <a:avLst/>
          </a:prstGeom>
          <a:noFill/>
        </p:spPr>
        <p:txBody>
          <a:bodyPr wrap="square" rtlCol="0">
            <a:spAutoFit/>
          </a:bodyPr>
          <a:lstStyle/>
          <a:p>
            <a:r>
              <a:rPr lang="pt-BR" dirty="0" smtClean="0">
                <a:solidFill>
                  <a:schemeClr val="bg2"/>
                </a:solidFill>
                <a:latin typeface="Arial" pitchFamily="34" charset="0"/>
                <a:cs typeface="Arial" pitchFamily="34" charset="0"/>
              </a:rPr>
              <a:t>F </a:t>
            </a:r>
            <a:r>
              <a:rPr lang="pt-BR" dirty="0">
                <a:solidFill>
                  <a:schemeClr val="bg2"/>
                </a:solidFill>
                <a:latin typeface="Arial" pitchFamily="34" charset="0"/>
                <a:cs typeface="Arial" pitchFamily="34" charset="0"/>
              </a:rPr>
              <a:t>= 1,38</a:t>
            </a:r>
            <a:endParaRPr lang="es-ES" dirty="0">
              <a:solidFill>
                <a:schemeClr val="bg2"/>
              </a:solidFill>
              <a:latin typeface="Arial" pitchFamily="34" charset="0"/>
              <a:cs typeface="Arial" pitchFamily="34" charset="0"/>
            </a:endParaRPr>
          </a:p>
          <a:p>
            <a:endParaRPr lang="es-ES" dirty="0"/>
          </a:p>
        </p:txBody>
      </p:sp>
    </p:spTree>
    <p:extLst>
      <p:ext uri="{BB962C8B-B14F-4D97-AF65-F5344CB8AC3E}">
        <p14:creationId xmlns:p14="http://schemas.microsoft.com/office/powerpoint/2010/main" val="41448868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descr="data:image/jpeg;base64,/9j/4AAQSkZJRgABAQAAAQABAAD/2wCEAAkGBw8PDw8NDRAQDw8NDQ4NDQ4ODA8PDg4NFREWFhQRFhYYHCgiGRolHBcUITMhJSkrLi4wFx8zODMsNygtLisBCgoKDQ0OGBAQGCwkHiQsLDAsKywsLDcrLC0sLCwsLCwtLC8sLCwsLDAsLC8sLCwsLCwsLCwsLCwsLCwsLCwsLP/AABEIAMoA+QMBEQACEQEDEQH/xAAcAAEBAQADAQEBAAAAAAAAAAAAAgEFBgcEAwj/xABCEAACAgIAAwUGAgYIBAcAAAABAgADBBEFEiEGEzFBUQcUImFxgTKRI1JiobHRFUJDU4KyweEzcpOiJDREVMLS8f/EABoBAQEAAwEBAAAAAAAAAAAAAAABAgQFAwb/xAA0EQEAAgECBAMHAgYCAwAAAAAAAQIDBBESITFBBRNRYXGBobHR8JHhFBUiIzLBsvFCQ1L/2gAMAwEAAhEDEQA/APX5m12QjYUhCAhSAgICAgICAgICAgICAgICAgICAgIQgIVkIQN3AyFbCEKQNgNQGoDUKagNQGoDUBqA1AagNQGoDUBqA1AagNQGoDUBqEICBkBAQMhCBsKQEDYGwrQIG6gNQGoDUBqA1AagNQIqsVxtGDDZXasGGwdEbEsxMdYStotziV6kU1AagNQGoDUBqA1AQM1AyAgZCMgICEZA2FIGiBsK0QN1A2RSAgICAgcHx7tPj4m033t390hHwn9s/wBX+Pym3p9Hkzc+kev2aOq1+LBy629Pv6OgcX7SZOVsO/JWf7Kvapr5+bfednDpMWLpHP1l8/qNdmzcpnaPSPzm9H7L4/d4WMnhuoWH6v8AGf8ANOHqrcWa0+36cn0mipwaekez683KTXbRAQEBAQEBAQEIzUoyBkDIRkAYRkDYUgVCtEDRIqoGwpqA1AagNQOgdsO23KWxsFuo2tuQp8D5rWf/AJfl6zraPQb/ANeSPdH3+zj63XzG9MU++ft93QTcT1J2Sdkk9SZ19nDmu/OV44NjpWvjY61r9WOh/GS0xWJmey0xTa0Vju95RAoCjwUBR9ANCfJzO87vsojaNm6hTUBqA1AagNQGoDUBqBkIzUDIRkoyBMIGBkI2FaIFCFaJBQhWiFbA2AgIHQPaR2qNIOBjtqx13kuD1rQjpWPmR1PyI9enU8P0sW/uW6dvu5uv1M1jy69e7zHvZ2nF4X28J4ffl2inGQ2Oep8lRf1mPgBPPLlpirxWl6YtPfJbasPQ+D9mMXBK2Xt71lIQwCkrRU46jXqQfM/kJxNR4hfJvWvKPm7On8Ppj2tbnPyd6qcMoYeDAEfQzQb64CAgICAgICA1AkiBkIzUDJUSYGGEZAyEbCtEChCqEiqEKoQN1IrdQGoHH8e4muHi3ZT9RTWWCnpzOeiL92IH3nrhxzkvFI7sMl4pWbS/njKzXtse21iz2uzux82J2TPqa1isRWOkPn7b2mZl9nAOF252QmLR+J+rMfw11j8Tt8h+8kDznnmzVxUm9mWLBOS3DD1yuqnAq9ywxrX/AB7v7Syzz2fX+HgJ83mzXy24rO5ixVx14auT4bwbYD3+fUV+HT9r+U8Xq5S2+qkAMVQAdFHjr5AQOLzuMb0KCR6lkXqPlKPkXi14/r7+qL/KB9NXHWH40U/NSV/nA5DH4rS/Tm5D6P0/f4SD7dQN1AagNQM1AwiVGGBJhGGBJlRJhGQMhGwqhCqEgoQqgIVQEKqRSAgec+2rPKY2NjA67+9rG+aVKOh+7qftOp4XTe9rekfVpa221Ij1eP8ANO25mz1/2e4IweGNnMNX5x/Rk+K1AkVgf9z/AD2PScDxHNx5OCOkfV1dJj4Kb95Xzk+pJ+5Jmg2XZsniFlFSUlua/lHO3j3YPgPmdeciuFa0kkkkk9SSdkyonngOeB9fDcY3WBB+EdXPosDmeIHFoGjWrMR0Tz16knwEivz4dkVPoUu1D/3THnrb6A/6aMDmoUgICBhEqJIkRJlEmEYZUSYEwjIRsKoQqxIqhCqECxIybAQEDyL26E99g+nc5GvrzJv/AEnZ8K/xv8Gjrezy8t0nWaMQ957SAUpiYi9FoxkAHloAIP8AKfznyd7Ta02nu7W20RDOA4FguW26t1rrRruZkIU6Gx1Pz0ftMFh8l+QXZnbxdix+8qI54DngVUC7BF1tjobIA+5gdmturwaQqEPa/n+s36x/ZHkP95FdZtvZmLMSWY7JPiTKieeBznCu0BXVeQdr4CzxZf8Am9R8/H6yLu7MjhgGUhgfAgggwrYCBhgSYRJlRJhEkSokwJhGQjYVYhVCRViFWBIqhCq1CmoDUDy/27YROPh5I/srrKW+QsUMD+df751PC77WtX1j6f8AbU1dd6xLxsvrr6dZ2mhEPdO21w7+th4PiVsp+RZ58lPV15dy4s+sW5h4GhtfQr/vIyef88rE54DngOeA54H742PbbvukZ+Xx5VJ1A/FmIJBBBB0QehB9IH18NwLchuWsfCD8Tn8C/f1+Uiu88OwVorFabOurE+LMfEwy2fTqA1AkwMMMUmEQZRJhEGVEwjIGiBYhViRViFWJGShCrgICBwvbLgvv+Bk4g1z2V81JPQC9DzV/bmAB+RM9tPl8rJF/zZjevFWYfzA4IJVgVYEqysNFWHQgjyM+o3crbZ7Dk3NlcL4TmVguxp9ytCgsxur+HwHqUsP3E+Z1VODNaPb9XTpO9Il3/Brtt4ctdqMlzYprKuNNzhSqkj56B+813p2dA55WBzwM54HL5FWFj10e+Pett9Zt5agpCoT8OwR06fwM2MOlyZomatbUazDgmIvPOXytxbhSeC5lvyPdqP4gzYjw3NPWYalvGNNHSJn897vHZ1qzi12VVGpbQbBXz87aJ0CSfEkAGaWbH5d5rvvs6WDJ5mOL7bbvjzseprGt9yssdtbLc3KSBrfKCQZ5vT4OX4fcj1qawFA+EoBrkbzXXlCvpgICBJgSYRJhEGVEmEQZUQYRkChAsSKsQyWIVYkVYhWyK2FICB4T7Z+yhxsj+kqF/wDD5b/pwo6VZR8Sfk/j/wA3N6idzw/UcdfLt1jp7v2aWoxc+KHMewXjYK5PDXPVSMugE+KnSWgfIHuz/jM8fE8X+OSPdP8Apnprctnr05LadO7T9mXLNkYo5ubbWUjx35snr9Py9JWE1dLNuuh6EdCD4gysXJcAxhdbuwhaKFN+S5/CtS9SCfnr8t+kREzO0G8Rzno6p2i7QHLybcg9FZuWpT/VqHRR+XU/MmfUafDGLHFPzd8vqrTnyzf9Pc+3spwG/iFihVZccH9LeRpQvmFJ8W+X5zz1Oqphr7e0MtN4fbNbptHeXt1NSoq1oAqoqoijwVQNAflPmptMzMy+prWKxER0hcjJwecXpyqzSNnIB5696DEeJ+XTrv6ysZ6uckZEBCJMqJMCTDFBlRBhEmEQZUTAoQLEKsSMn6LIqxCrEMmyKQEBA+XifD6sqmzGyED1XIUsU+YPmD5EdCD5ECZUvalotXrCTETG0v584hw7J7NcVovPNZSthem0D/zOKfhsrPl3gUka9eU+Gp363pq8Mx3+k/ZqcPl337P6IxMlLq0uqYPXai2Vup2GRhtWH1Bnz9qzWZiW4/WQdK7d8ENj0WY1e7rrDU4XoH+EsGbyGgp6/wC0rC0Ok9uOKrhUDg+O4a1ytvErkPTm8VxwfQdCft6kTr+Hab/22+H3aGsy7R5cfF17sPxf3fiGMzANXZauParAEd3YQu+voeVv8M6Grx8eK0d+v6NTS/0ZIf0WBroJ8u7rYCBxXFzyXYl2ugtapvl3i6BhJcrCkBAwwiTKiTCIMIgyogysUGETAoQLEirEMliFWJFWIVUjIgICAgcZ2i4Fj8Qx3xMtOet+oI6PXYPCxD5MP5g7BInpiy2xW4qsbVi0bS672Bxsnhxfg2Ye8Svnt4blAEJdjE7ao/quhO+X0PTYWbGptXL/AHa/GPaleXJ3K+5K1ayxlREBZ3dgqqo8SSegE1IiZnaGW7zDtx7VKUVsfhTC20gq2Xr9FUPPu9/jb5/h+vhOppfDrTPFl5R6NXNqYjlXq8ce8sSzEszEszMSWZidkknxM7UcnOmJnnLmuxnDLM3PxqKgT+lS21h4V0IwLufTp0HzIHnPDU5Yx4rWn8l6Ycc2vD+jOJ49xHPjWclg/qt1rsHoQfA/Mf8A58u68+xwmbx7Mxiq5FVO2/Dyv1b56BJlTeYfZj8Q4hYNriogPgbbCP8At8YN5UvDsq6xHy7axXW62CqkHRYeGyf94Np7uckZEBAkyokwiTCIMrFBhEmVEGETA0QLEKsSKsQqxIyUIVcBAQEBAQMKg62AdHY2PA+sDwn23cfvszv6P2y4+NXU/d9Qttrrzd4fUAEAehDTueHYqxj8zvLV1Fp32dP7J9n7+J5PumMUVhW1zvYxCJUpUEnQJPVlGvnNvPnrhpxWeFMU3nZ6Zwv2KqCDmZrMOnwY1Ir+3O5b/KJzr+KT/wCFf1bEaavd6P2f7PYnD6zVh0rUG0Xbq1lhHmznqfP5DfTU52XNfLO953bFaxWNoXxzi9eJUbbOrHpWm9F39Pp6meSzOzi+znDbLHOfmD9K/WpGGu7XyOvL5Dy+phI9XZYUgICAgSYEmESYRBlRJhEGVEGEZA2BYhViRVCFWJFUIVW4U3AbgNwG4DcBuB07t/2Ao4sFtD+75Va8iXhOdXr3vksXY2Op0QdjZ8fCbem1dsPLrHowvSLOh8C9l3G8LJW/Fy8Shl2vfLZa5NZ8Qa2r03l0PTp49AZu5NdgyU2tWZ9n5Lzrims8pevcFw76a+XKyny7mPM9rVVUoP2URANL9ST18fDXKyWraf6a7Q94fczEAkDZA6Detn0mA4nH4KGu97yyLrx/w1/sMdfJUB8T+0fE9dCEcvuFNwG4DcBuA3AwmBJhEmGKDKJMIgyokwjIRsKsQqhIqhCrEgoQyVAQr8nyEU6Z0U+jOoP75lFLT0hjNojrLBl1f3lf/UX+cvl39J/Q46+o2VWCQbEBB0QbFBB9PGTgtPaTir6tTJrJ0roSfAB1JP2iaWjnMSRas922Xop0zqp9GdQf3xFbT0gm0R1krvRuiOrHx0rAnX2ia2jrBFonpLGyawdGxAR4guoI/fEUtPSJOKvqqu1W6qysB0JVgev2kmsx1hYmJ6LkUgfm16A8pdQx1pSwBO/DpMoraY3iGPFEctyy9F6M6qT4BmAJ/OIrM9IJtEdZbZaq9XZV34czAfxkiJnpCzMR1SuTWToWISfAB1JP75ZpaOsSnFX1T73V/eV/9RP5y+Xf/wCZ/Q46+sP1VwRsEEHwIIIMxmNuUru0yCTCIMqMMIgwiTKJhGQjYVQhVCQUIVQhVgyK2FbA8dF1fFOMZKPaKqQ136Usg/R1arXXN06nR+5n0lcltLpa8Mbzy5e/m419PGfPabTy+3J2anshhUA5vvTWph/+IcDuSpFY5+UlfDwmnbxLPk/t8O3Fy79+T3r4fhpPHvPLn27OqdkMKvib5NuVkCjlZW5uasGy2wszfi8hr94m/qtVbTxWuOu/2hrYdHXLM2vO37uxcQ4PRwnGt4nRkNc6VmrHJFRQW2Hu+cFR1IBY/YzTrq8mqvGG9do6z16Rz2bH8HTBE5KTz7dO/JxnY3gFXE6WvtyiLja6mtWre3lAHxPzbOydz31evvp7RSleW3w+Dxw6CmWOK0830dq8ZOCYxFF1jW57rUWblVkorBZ+Xl9SyAzz0+edZkiclY2rz+M9HpfTRp6TFJne30fXwXsEl+NRfbfaj3UpayLXXpeccwHUb3oiY5vFr0yWrWsTET7Up4ZjmsTMzv8AB3Hs9wVMGk01sz81jWM7gBixAHl8gJzNTqbai/FaO2zf0+CuGvDV82f2vwKLjjXXhbFIV/hYrWT5MwGh/p5zLHoc+SnHWvL6pfU4qW4Znn7nOA78Ou/DXnNRsPLMDM9/7QuB8VePdY30THHICPkXCn/FO/afI0G3eY/5c/o5XleZquOe3+v3fnx7iS5PHe6YjusVlFh8QKqEN1u/TqHEun3xaLl1n6zygzYoy6mJnpG3y5vk7NEcayr3y8num5Q6LzJztzMdIgb+qoHl6ieufNOjxVrirv8AnWfbLzpp41F5tkl2Hi3ZunhWPfxAXWO9VLpUHVABbaO6Vug8i+5qY9fk1V64prG0zG/ujn/p7fwWPDE3rM77Tt8eTrvBeCpdwzI4pdY9a0993SqqEWBFGtk+r7X7Tdza61c9cVY3323+P7NfHoKTjm9nY/ZBY705dpP6M3V1qvkLFQs5/J0/KaHi9om1I77T+fKW14fi4It6O/kzjugkwiTKMMIkwiTKJhGQjYVogUIVQkVQhVCBW5FcX2o4p7ng5eX50Y9jp87daQfdionrgx+ZkrX1lJnaHinYHsticQputzMz3bu7RVWotoVn0gZmIfy+ID7Gd7V6vJitEUrv+rUx4a2jeXau09GLwjgWRj4V/f8AvuWlTW89btzMAXU8nQDu6yPvNPBfJqNTW9422j8+cvW1YpjmIcN2T7D4GXh05WXn9xbdzsaluxhyIHIXYbrsgA/ee+o12XHkmtK7xHvYVwVmN5eitwfhn9HU8MuurbGVF7tzlV1u7K5JsDKQN83NvXTxE5nnZvOnLEc/c9+CvDw9nlPtD7PYHDhRZhZhva2xwa2tpsatFG+cMmtdSB1Hn49J2NHqcubeL12/VrZMNY/xfl2hyLMi/hHDciw7qxMOq97X01b5BFj8zN+rW1Y6/qxh2pXJkrHWZ2+HT57revFNay93q4pi/CiZGOfBERcisk+QUAGfPzS/WYlt7w+3cwHkPaX2XZ1+fddjX0DGybnuZrWcW087czjlC/Fok66jfTevGdnD4lSmOK2id4hrW08TO70nieUvD+H22gkrg4bFObqzGuvSA/MkD85zKVnLliPWfq2OkPLvY3lUUJn8Qyrq1KItaiy1RYwUGywgE7O/g+4M6viXFeaY6x+dIa+CsRvZ+PsmWvJyeIZ2cUWt6moc2uEre3KZmsUMSOvKrfZpl4haaUpjp+bdDFXnNpX247H8JxcS7LxMwl6+QJje8UXq5Z1XlGvi8yd7OtGNLrM97xS9fjzj9kvhpEbw6zl8Vtr4JRS9jFcviF99aliwXHorWvQ34A2Meg/UmzWtZ1M2iOkRHxnn9GM1ny4h23B9mPEnorrfPWqmxFdsfmyHRC3xkd3sKSCfzmpbxLDFpmKbz68vqyjBO20zyen9m+C1cPxq8Skkqm2Z2/FZYx2zn+XkABOVnzWzXm9mxWsVjaHIkzyVhgSYRhgSZUSYRkDIRsK0QKEKoSK2BoMKrcD4uM8MqzMe3EyAWqvTkcA6YdQQwPkQQCPpM8d7Y7RavWCY3eeN7EsA/wDqsv79wT/km/8AzTL6R8/ux4IcynsxwBw/+jGe8p70cwXhkW4X8vJv8PKRy9NEfv6zx/jsvm+Zy6bLwxts4U+xLA/91l/lR/8ASe380y+kfP7pwQ+7ivslwsj3cNkZCLi4tWJWqCnXIhZix2v4izMT9ZhTxDJTfaI5zus1iU8K9jvDKLVtsfIyQhDCq1qxSxHhzBVBYfLej57lv4lmtG0bQnBD7u1fsyweI5DZj2X022Kot7lqyjlVChuVlOjoAdPSYYddkxV4Y2mCaxPN8nAfZJg4eVRmLfkWtj2C1EsFPIXA+EnSg9Do/aZZfEcuSk1mI5kViHoW5oMjcD5eK8PqyqLcW8Fqr62rsAOjynzB8j5/aZUvNLRavWB50fYngb371ma9N4+/z5J0P5pl9I+f3YcEOX4n7McG7EowK3ux6Me1727soz33soXvLGZTsgAga0OvyE8qa7LW83naZn5e5lwxts4mj2KcOVgWyMtwCCVDUpzD0JCb19J6z4pmntHz+6cEOY417M8HKtxXL21U4dNVFWLXydz3SOWIPMCTzbOzvrPHHrslItHee/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http://www.eesc.usp.br/portaleesc/images/novo_logo_eesc/logo_eesc_padra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634" y="5537827"/>
            <a:ext cx="1039662" cy="109623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www.imagens.usp.br/wp-content/uploads/US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5" y="5861812"/>
            <a:ext cx="1332187" cy="74935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6 CuadroTexto"/>
              <p:cNvSpPr txBox="1"/>
              <p:nvPr/>
            </p:nvSpPr>
            <p:spPr>
              <a:xfrm>
                <a:off x="1158168" y="1772816"/>
                <a:ext cx="5713987" cy="926407"/>
              </a:xfrm>
              <a:prstGeom prst="rect">
                <a:avLst/>
              </a:prstGeom>
              <a:noFill/>
            </p:spPr>
            <p:txBody>
              <a:bodyPr wrap="square" rtlCol="0">
                <a:spAutoFit/>
              </a:bodyPr>
              <a:lstStyle/>
              <a:p>
                <a:r>
                  <a:rPr lang="en-US" dirty="0" smtClean="0">
                    <a:solidFill>
                      <a:schemeClr val="bg2"/>
                    </a:solidFill>
                    <a:latin typeface="Arial" pitchFamily="34" charset="0"/>
                    <a:cs typeface="Arial" pitchFamily="34" charset="0"/>
                  </a:rPr>
                  <a:t>K=F*</a:t>
                </a:r>
                <a:r>
                  <a:rPr lang="en-US" dirty="0" err="1">
                    <a:solidFill>
                      <a:schemeClr val="bg2"/>
                    </a:solidFill>
                    <a:latin typeface="Arial" pitchFamily="34" charset="0"/>
                    <a:cs typeface="Arial" pitchFamily="34" charset="0"/>
                  </a:rPr>
                  <a:t>Sg</a:t>
                </a:r>
                <a:r>
                  <a:rPr lang="en-US" dirty="0">
                    <a:solidFill>
                      <a:schemeClr val="bg2"/>
                    </a:solidFill>
                    <a:latin typeface="Arial" pitchFamily="34" charset="0"/>
                    <a:cs typeface="Arial" pitchFamily="34" charset="0"/>
                  </a:rPr>
                  <a:t>*</a:t>
                </a:r>
                <a14:m>
                  <m:oMath xmlns:m="http://schemas.openxmlformats.org/officeDocument/2006/math">
                    <m:rad>
                      <m:radPr>
                        <m:degHide m:val="on"/>
                        <m:ctrlPr>
                          <a:rPr lang="es-ES" i="1">
                            <a:solidFill>
                              <a:schemeClr val="bg2"/>
                            </a:solidFill>
                            <a:latin typeface="Cambria Math"/>
                          </a:rPr>
                        </m:ctrlPr>
                      </m:radPr>
                      <m:deg/>
                      <m:e>
                        <m:r>
                          <a:rPr lang="pt-BR" i="1">
                            <a:solidFill>
                              <a:schemeClr val="bg2"/>
                            </a:solidFill>
                            <a:latin typeface="Cambria Math"/>
                          </a:rPr>
                          <m:t>𝜋</m:t>
                        </m:r>
                        <m:r>
                          <m:rPr>
                            <m:sty m:val="p"/>
                          </m:rPr>
                          <a:rPr lang="en-US">
                            <a:solidFill>
                              <a:schemeClr val="bg2"/>
                            </a:solidFill>
                            <a:latin typeface="Cambria Math"/>
                          </a:rPr>
                          <m:t>a</m:t>
                        </m:r>
                      </m:e>
                    </m:rad>
                    <m:r>
                      <a:rPr lang="es-ES" b="0" i="1" smtClean="0">
                        <a:solidFill>
                          <a:schemeClr val="bg2"/>
                        </a:solidFill>
                        <a:latin typeface="Cambria Math"/>
                      </a:rPr>
                      <m:t>   </m:t>
                    </m:r>
                  </m:oMath>
                </a14:m>
                <a:r>
                  <a:rPr lang="es-ES" dirty="0" smtClean="0">
                    <a:solidFill>
                      <a:schemeClr val="bg2"/>
                    </a:solidFill>
                    <a:latin typeface="Arial" pitchFamily="34" charset="0"/>
                    <a:cs typeface="Arial" pitchFamily="34" charset="0"/>
                  </a:rPr>
                  <a:t>     </a:t>
                </a:r>
                <a:r>
                  <a:rPr lang="en-US" dirty="0" err="1" smtClean="0">
                    <a:solidFill>
                      <a:schemeClr val="bg2"/>
                    </a:solidFill>
                    <a:latin typeface="Arial" pitchFamily="34" charset="0"/>
                    <a:cs typeface="Arial" pitchFamily="34" charset="0"/>
                  </a:rPr>
                  <a:t>Sg</a:t>
                </a:r>
                <a:r>
                  <a:rPr lang="en-US" dirty="0" smtClean="0">
                    <a:solidFill>
                      <a:schemeClr val="bg2"/>
                    </a:solidFill>
                    <a:latin typeface="Arial" pitchFamily="34" charset="0"/>
                    <a:cs typeface="Arial" pitchFamily="34" charset="0"/>
                  </a:rPr>
                  <a:t>=P/b*t           </a:t>
                </a:r>
                <a:r>
                  <a:rPr lang="en-US" dirty="0">
                    <a:solidFill>
                      <a:schemeClr val="bg2"/>
                    </a:solidFill>
                    <a:latin typeface="Arial" pitchFamily="34" charset="0"/>
                    <a:cs typeface="Arial" pitchFamily="34" charset="0"/>
                  </a:rPr>
                  <a:t>K=F* P/b*t *</a:t>
                </a:r>
                <a14:m>
                  <m:oMath xmlns:m="http://schemas.openxmlformats.org/officeDocument/2006/math">
                    <m:rad>
                      <m:radPr>
                        <m:degHide m:val="on"/>
                        <m:ctrlPr>
                          <a:rPr lang="es-ES" i="1">
                            <a:solidFill>
                              <a:schemeClr val="bg2"/>
                            </a:solidFill>
                            <a:latin typeface="Cambria Math"/>
                          </a:rPr>
                        </m:ctrlPr>
                      </m:radPr>
                      <m:deg/>
                      <m:e>
                        <m:r>
                          <a:rPr lang="pt-BR" i="1">
                            <a:solidFill>
                              <a:schemeClr val="bg2"/>
                            </a:solidFill>
                            <a:latin typeface="Cambria Math"/>
                          </a:rPr>
                          <m:t>𝜋</m:t>
                        </m:r>
                        <m:r>
                          <m:rPr>
                            <m:sty m:val="p"/>
                          </m:rPr>
                          <a:rPr lang="en-US">
                            <a:solidFill>
                              <a:schemeClr val="bg2"/>
                            </a:solidFill>
                            <a:latin typeface="Cambria Math"/>
                          </a:rPr>
                          <m:t>a</m:t>
                        </m:r>
                      </m:e>
                    </m:rad>
                  </m:oMath>
                </a14:m>
                <a:endParaRPr lang="es-ES" dirty="0">
                  <a:latin typeface="Arial" pitchFamily="34" charset="0"/>
                  <a:cs typeface="Arial" pitchFamily="34" charset="0"/>
                </a:endParaRPr>
              </a:p>
              <a:p>
                <a:r>
                  <a:rPr lang="en-US" dirty="0" smtClean="0"/>
                  <a:t>     </a:t>
                </a:r>
                <a:endParaRPr lang="es-ES" dirty="0"/>
              </a:p>
              <a:p>
                <a:endParaRPr lang="es-ES" dirty="0"/>
              </a:p>
            </p:txBody>
          </p:sp>
        </mc:Choice>
        <mc:Fallback xmlns="">
          <p:sp>
            <p:nvSpPr>
              <p:cNvPr id="7" name="6 CuadroTexto"/>
              <p:cNvSpPr txBox="1">
                <a:spLocks noRot="1" noChangeAspect="1" noMove="1" noResize="1" noEditPoints="1" noAdjustHandles="1" noChangeArrowheads="1" noChangeShapeType="1" noTextEdit="1"/>
              </p:cNvSpPr>
              <p:nvPr/>
            </p:nvSpPr>
            <p:spPr>
              <a:xfrm>
                <a:off x="1158168" y="1772816"/>
                <a:ext cx="5713987" cy="926407"/>
              </a:xfrm>
              <a:prstGeom prst="rect">
                <a:avLst/>
              </a:prstGeom>
              <a:blipFill rotWithShape="1">
                <a:blip r:embed="rId4"/>
                <a:stretch>
                  <a:fillRect l="-961" t="-263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8 CuadroTexto"/>
              <p:cNvSpPr txBox="1"/>
              <p:nvPr/>
            </p:nvSpPr>
            <p:spPr>
              <a:xfrm>
                <a:off x="1073555" y="2483768"/>
                <a:ext cx="5504525" cy="658835"/>
              </a:xfrm>
              <a:prstGeom prst="rect">
                <a:avLst/>
              </a:prstGeom>
              <a:noFill/>
            </p:spPr>
            <p:txBody>
              <a:bodyPr wrap="square" rtlCol="0">
                <a:spAutoFit/>
              </a:bodyPr>
              <a:lstStyle/>
              <a:p>
                <a:r>
                  <a:rPr lang="en-US" dirty="0" smtClean="0">
                    <a:solidFill>
                      <a:schemeClr val="bg2"/>
                    </a:solidFill>
                    <a:latin typeface="Arial" pitchFamily="34" charset="0"/>
                    <a:cs typeface="Arial" pitchFamily="34" charset="0"/>
                  </a:rPr>
                  <a:t>K=1,38*P/50x10</a:t>
                </a:r>
                <a:r>
                  <a:rPr lang="en-US" baseline="30000" dirty="0">
                    <a:solidFill>
                      <a:schemeClr val="bg2"/>
                    </a:solidFill>
                    <a:latin typeface="Arial" pitchFamily="34" charset="0"/>
                    <a:cs typeface="Arial" pitchFamily="34" charset="0"/>
                  </a:rPr>
                  <a:t>-3</a:t>
                </a:r>
                <a:r>
                  <a:rPr lang="en-US" dirty="0">
                    <a:solidFill>
                      <a:schemeClr val="bg2"/>
                    </a:solidFill>
                    <a:latin typeface="Arial" pitchFamily="34" charset="0"/>
                    <a:cs typeface="Arial" pitchFamily="34" charset="0"/>
                  </a:rPr>
                  <a:t>*5*10</a:t>
                </a:r>
                <a:r>
                  <a:rPr lang="en-US" baseline="30000" dirty="0">
                    <a:solidFill>
                      <a:schemeClr val="bg2"/>
                    </a:solidFill>
                    <a:latin typeface="Arial" pitchFamily="34" charset="0"/>
                    <a:cs typeface="Arial" pitchFamily="34" charset="0"/>
                  </a:rPr>
                  <a:t>-3</a:t>
                </a:r>
                <a:r>
                  <a:rPr lang="en-US" dirty="0">
                    <a:solidFill>
                      <a:schemeClr val="bg2"/>
                    </a:solidFill>
                    <a:latin typeface="Arial" pitchFamily="34" charset="0"/>
                    <a:cs typeface="Arial" pitchFamily="34" charset="0"/>
                  </a:rPr>
                  <a:t>*</a:t>
                </a:r>
                <a:r>
                  <a:rPr lang="en-US" baseline="30000" dirty="0">
                    <a:solidFill>
                      <a:schemeClr val="bg2"/>
                    </a:solidFill>
                    <a:latin typeface="Arial" pitchFamily="34" charset="0"/>
                    <a:cs typeface="Arial" pitchFamily="34" charset="0"/>
                  </a:rPr>
                  <a:t> </a:t>
                </a:r>
                <a14:m>
                  <m:oMath xmlns:m="http://schemas.openxmlformats.org/officeDocument/2006/math">
                    <m:rad>
                      <m:radPr>
                        <m:degHide m:val="on"/>
                        <m:ctrlPr>
                          <a:rPr lang="es-ES" i="1">
                            <a:solidFill>
                              <a:schemeClr val="bg2"/>
                            </a:solidFill>
                            <a:latin typeface="Cambria Math"/>
                          </a:rPr>
                        </m:ctrlPr>
                      </m:radPr>
                      <m:deg/>
                      <m:e>
                        <m:r>
                          <a:rPr lang="pt-BR" i="1">
                            <a:solidFill>
                              <a:schemeClr val="bg2"/>
                            </a:solidFill>
                            <a:latin typeface="Cambria Math"/>
                          </a:rPr>
                          <m:t>𝜋</m:t>
                        </m:r>
                        <m:r>
                          <a:rPr lang="en-US" i="1">
                            <a:solidFill>
                              <a:schemeClr val="bg2"/>
                            </a:solidFill>
                            <a:latin typeface="Cambria Math"/>
                          </a:rPr>
                          <m:t>∗0,01</m:t>
                        </m:r>
                      </m:e>
                    </m:rad>
                  </m:oMath>
                </a14:m>
                <a:endParaRPr lang="es-ES" dirty="0">
                  <a:latin typeface="Arial" pitchFamily="34" charset="0"/>
                  <a:cs typeface="Arial" pitchFamily="34" charset="0"/>
                </a:endParaRPr>
              </a:p>
              <a:p>
                <a:endParaRPr lang="es-ES" dirty="0"/>
              </a:p>
            </p:txBody>
          </p:sp>
        </mc:Choice>
        <mc:Fallback xmlns="">
          <p:sp>
            <p:nvSpPr>
              <p:cNvPr id="9" name="8 CuadroTexto"/>
              <p:cNvSpPr txBox="1">
                <a:spLocks noRot="1" noChangeAspect="1" noMove="1" noResize="1" noEditPoints="1" noAdjustHandles="1" noChangeArrowheads="1" noChangeShapeType="1" noTextEdit="1"/>
              </p:cNvSpPr>
              <p:nvPr/>
            </p:nvSpPr>
            <p:spPr>
              <a:xfrm>
                <a:off x="1073555" y="2483768"/>
                <a:ext cx="5504525" cy="658835"/>
              </a:xfrm>
              <a:prstGeom prst="rect">
                <a:avLst/>
              </a:prstGeom>
              <a:blipFill rotWithShape="1">
                <a:blip r:embed="rId5"/>
                <a:stretch>
                  <a:fillRect l="-886" t="-183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9 CuadroTexto"/>
              <p:cNvSpPr txBox="1"/>
              <p:nvPr/>
            </p:nvSpPr>
            <p:spPr>
              <a:xfrm>
                <a:off x="1073555" y="3235958"/>
                <a:ext cx="6308801" cy="658835"/>
              </a:xfrm>
              <a:prstGeom prst="rect">
                <a:avLst/>
              </a:prstGeom>
              <a:noFill/>
            </p:spPr>
            <p:txBody>
              <a:bodyPr wrap="square" rtlCol="0">
                <a:spAutoFit/>
              </a:bodyPr>
              <a:lstStyle/>
              <a:p>
                <a:r>
                  <a:rPr lang="en-US" dirty="0" smtClean="0">
                    <a:solidFill>
                      <a:schemeClr val="bg2"/>
                    </a:solidFill>
                    <a:latin typeface="Arial" pitchFamily="34" charset="0"/>
                    <a:cs typeface="Arial" pitchFamily="34" charset="0"/>
                  </a:rPr>
                  <a:t>8 MPa.m</a:t>
                </a:r>
                <a:r>
                  <a:rPr lang="en-US" baseline="30000" dirty="0">
                    <a:solidFill>
                      <a:schemeClr val="bg2"/>
                    </a:solidFill>
                    <a:latin typeface="Arial" pitchFamily="34" charset="0"/>
                    <a:cs typeface="Arial" pitchFamily="34" charset="0"/>
                  </a:rPr>
                  <a:t>0,5</a:t>
                </a:r>
                <a:r>
                  <a:rPr lang="en-US" dirty="0">
                    <a:solidFill>
                      <a:schemeClr val="bg2"/>
                    </a:solidFill>
                    <a:latin typeface="Arial" pitchFamily="34" charset="0"/>
                    <a:cs typeface="Arial" pitchFamily="34" charset="0"/>
                  </a:rPr>
                  <a:t>=1,38*P/50x10</a:t>
                </a:r>
                <a:r>
                  <a:rPr lang="en-US" baseline="30000" dirty="0">
                    <a:solidFill>
                      <a:schemeClr val="bg2"/>
                    </a:solidFill>
                    <a:latin typeface="Arial" pitchFamily="34" charset="0"/>
                    <a:cs typeface="Arial" pitchFamily="34" charset="0"/>
                  </a:rPr>
                  <a:t>-3</a:t>
                </a:r>
                <a:r>
                  <a:rPr lang="en-US" dirty="0">
                    <a:solidFill>
                      <a:schemeClr val="bg2"/>
                    </a:solidFill>
                    <a:latin typeface="Arial" pitchFamily="34" charset="0"/>
                    <a:cs typeface="Arial" pitchFamily="34" charset="0"/>
                  </a:rPr>
                  <a:t>*5*10</a:t>
                </a:r>
                <a:r>
                  <a:rPr lang="en-US" baseline="30000" dirty="0">
                    <a:solidFill>
                      <a:schemeClr val="bg2"/>
                    </a:solidFill>
                    <a:latin typeface="Arial" pitchFamily="34" charset="0"/>
                    <a:cs typeface="Arial" pitchFamily="34" charset="0"/>
                  </a:rPr>
                  <a:t>-3</a:t>
                </a:r>
                <a:r>
                  <a:rPr lang="en-US" dirty="0">
                    <a:solidFill>
                      <a:schemeClr val="bg2"/>
                    </a:solidFill>
                    <a:latin typeface="Arial" pitchFamily="34" charset="0"/>
                    <a:cs typeface="Arial" pitchFamily="34" charset="0"/>
                  </a:rPr>
                  <a:t>*</a:t>
                </a:r>
                <a:r>
                  <a:rPr lang="en-US" baseline="30000" dirty="0">
                    <a:solidFill>
                      <a:schemeClr val="bg2"/>
                    </a:solidFill>
                    <a:latin typeface="Arial" pitchFamily="34" charset="0"/>
                    <a:cs typeface="Arial" pitchFamily="34" charset="0"/>
                  </a:rPr>
                  <a:t> </a:t>
                </a:r>
                <a14:m>
                  <m:oMath xmlns:m="http://schemas.openxmlformats.org/officeDocument/2006/math">
                    <m:rad>
                      <m:radPr>
                        <m:degHide m:val="on"/>
                        <m:ctrlPr>
                          <a:rPr lang="es-ES" i="1">
                            <a:solidFill>
                              <a:schemeClr val="bg2"/>
                            </a:solidFill>
                            <a:latin typeface="Cambria Math"/>
                          </a:rPr>
                        </m:ctrlPr>
                      </m:radPr>
                      <m:deg/>
                      <m:e>
                        <m:r>
                          <a:rPr lang="pt-BR" i="1">
                            <a:solidFill>
                              <a:schemeClr val="bg2"/>
                            </a:solidFill>
                            <a:latin typeface="Cambria Math"/>
                          </a:rPr>
                          <m:t>𝜋</m:t>
                        </m:r>
                        <m:r>
                          <a:rPr lang="en-US" i="1">
                            <a:solidFill>
                              <a:schemeClr val="bg2"/>
                            </a:solidFill>
                            <a:latin typeface="Cambria Math"/>
                          </a:rPr>
                          <m:t>∗0,01</m:t>
                        </m:r>
                      </m:e>
                    </m:rad>
                  </m:oMath>
                </a14:m>
                <a:endParaRPr lang="es-ES" dirty="0">
                  <a:solidFill>
                    <a:schemeClr val="bg2"/>
                  </a:solidFill>
                  <a:latin typeface="Arial" pitchFamily="34" charset="0"/>
                  <a:cs typeface="Arial" pitchFamily="34" charset="0"/>
                </a:endParaRPr>
              </a:p>
              <a:p>
                <a:endParaRPr lang="es-ES" dirty="0">
                  <a:latin typeface="Arial" pitchFamily="34" charset="0"/>
                  <a:cs typeface="Arial" pitchFamily="34" charset="0"/>
                </a:endParaRPr>
              </a:p>
            </p:txBody>
          </p:sp>
        </mc:Choice>
        <mc:Fallback xmlns="">
          <p:sp>
            <p:nvSpPr>
              <p:cNvPr id="10" name="9 CuadroTexto"/>
              <p:cNvSpPr txBox="1">
                <a:spLocks noRot="1" noChangeAspect="1" noMove="1" noResize="1" noEditPoints="1" noAdjustHandles="1" noChangeArrowheads="1" noChangeShapeType="1" noTextEdit="1"/>
              </p:cNvSpPr>
              <p:nvPr/>
            </p:nvSpPr>
            <p:spPr>
              <a:xfrm>
                <a:off x="1073555" y="3235958"/>
                <a:ext cx="6308801" cy="658835"/>
              </a:xfrm>
              <a:prstGeom prst="rect">
                <a:avLst/>
              </a:prstGeom>
              <a:blipFill rotWithShape="1">
                <a:blip r:embed="rId6"/>
                <a:stretch>
                  <a:fillRect l="-773" t="-1852"/>
                </a:stretch>
              </a:blipFill>
            </p:spPr>
            <p:txBody>
              <a:bodyPr/>
              <a:lstStyle/>
              <a:p>
                <a:r>
                  <a:rPr lang="es-ES">
                    <a:noFill/>
                  </a:rPr>
                  <a:t> </a:t>
                </a:r>
              </a:p>
            </p:txBody>
          </p:sp>
        </mc:Fallback>
      </mc:AlternateContent>
      <p:sp>
        <p:nvSpPr>
          <p:cNvPr id="11" name="10 CuadroTexto"/>
          <p:cNvSpPr txBox="1"/>
          <p:nvPr/>
        </p:nvSpPr>
        <p:spPr>
          <a:xfrm>
            <a:off x="1073555" y="4118342"/>
            <a:ext cx="7299967" cy="615553"/>
          </a:xfrm>
          <a:prstGeom prst="rect">
            <a:avLst/>
          </a:prstGeom>
          <a:noFill/>
        </p:spPr>
        <p:txBody>
          <a:bodyPr wrap="square" rtlCol="0">
            <a:spAutoFit/>
          </a:bodyPr>
          <a:lstStyle/>
          <a:p>
            <a:r>
              <a:rPr lang="en-US" sz="2000" b="1" u="sng" dirty="0">
                <a:solidFill>
                  <a:schemeClr val="bg2"/>
                </a:solidFill>
                <a:latin typeface="Arial" pitchFamily="34" charset="0"/>
                <a:cs typeface="Arial" pitchFamily="34" charset="0"/>
              </a:rPr>
              <a:t>P=8,18KN</a:t>
            </a:r>
            <a:endParaRPr lang="es-ES" sz="2000" b="1" u="sng" dirty="0">
              <a:solidFill>
                <a:schemeClr val="bg2"/>
              </a:solidFill>
              <a:latin typeface="Arial" pitchFamily="34" charset="0"/>
              <a:cs typeface="Arial" pitchFamily="34" charset="0"/>
            </a:endParaRPr>
          </a:p>
          <a:p>
            <a:endParaRPr lang="es-ES" sz="1400" dirty="0">
              <a:latin typeface="Arial" pitchFamily="34" charset="0"/>
              <a:cs typeface="Arial" pitchFamily="34" charset="0"/>
            </a:endParaRPr>
          </a:p>
        </p:txBody>
      </p:sp>
      <p:sp>
        <p:nvSpPr>
          <p:cNvPr id="12" name="11 CuadroTexto"/>
          <p:cNvSpPr txBox="1"/>
          <p:nvPr/>
        </p:nvSpPr>
        <p:spPr>
          <a:xfrm>
            <a:off x="1096034" y="986586"/>
            <a:ext cx="7299967" cy="615553"/>
          </a:xfrm>
          <a:prstGeom prst="rect">
            <a:avLst/>
          </a:prstGeom>
          <a:noFill/>
        </p:spPr>
        <p:txBody>
          <a:bodyPr wrap="square" rtlCol="0">
            <a:spAutoFit/>
          </a:bodyPr>
          <a:lstStyle/>
          <a:p>
            <a:r>
              <a:rPr lang="es-ES" sz="2000" dirty="0" err="1" smtClean="0">
                <a:solidFill>
                  <a:schemeClr val="bg2"/>
                </a:solidFill>
                <a:latin typeface="Arial" pitchFamily="34" charset="0"/>
                <a:cs typeface="Arial" pitchFamily="34" charset="0"/>
              </a:rPr>
              <a:t>X</a:t>
            </a:r>
            <a:r>
              <a:rPr lang="es-ES" sz="1400" dirty="0" err="1" smtClean="0">
                <a:solidFill>
                  <a:schemeClr val="bg2"/>
                </a:solidFill>
                <a:latin typeface="Arial" pitchFamily="34" charset="0"/>
                <a:cs typeface="Arial" pitchFamily="34" charset="0"/>
              </a:rPr>
              <a:t>k</a:t>
            </a:r>
            <a:r>
              <a:rPr lang="es-ES" sz="2000" dirty="0" smtClean="0">
                <a:solidFill>
                  <a:schemeClr val="bg2"/>
                </a:solidFill>
                <a:latin typeface="Arial" pitchFamily="34" charset="0"/>
                <a:cs typeface="Arial" pitchFamily="34" charset="0"/>
              </a:rPr>
              <a:t>= K</a:t>
            </a:r>
            <a:r>
              <a:rPr lang="en-US" sz="1600" baseline="-25000" dirty="0" smtClean="0">
                <a:solidFill>
                  <a:schemeClr val="bg2"/>
                </a:solidFill>
                <a:latin typeface="Arial" pitchFamily="34" charset="0"/>
                <a:cs typeface="Arial" pitchFamily="34" charset="0"/>
              </a:rPr>
              <a:t>IC</a:t>
            </a:r>
            <a:r>
              <a:rPr lang="es-ES" sz="1600" dirty="0" smtClean="0">
                <a:solidFill>
                  <a:schemeClr val="bg2"/>
                </a:solidFill>
                <a:latin typeface="Arial" pitchFamily="34" charset="0"/>
                <a:cs typeface="Arial" pitchFamily="34" charset="0"/>
              </a:rPr>
              <a:t>/ </a:t>
            </a:r>
            <a:r>
              <a:rPr lang="es-ES" dirty="0" smtClean="0">
                <a:solidFill>
                  <a:schemeClr val="bg2"/>
                </a:solidFill>
                <a:latin typeface="Arial" pitchFamily="34" charset="0"/>
                <a:cs typeface="Arial" pitchFamily="34" charset="0"/>
              </a:rPr>
              <a:t>K      </a:t>
            </a:r>
            <a:r>
              <a:rPr lang="es-ES" dirty="0" err="1" smtClean="0">
                <a:solidFill>
                  <a:schemeClr val="bg2"/>
                </a:solidFill>
                <a:latin typeface="Arial" pitchFamily="34" charset="0"/>
                <a:cs typeface="Arial" pitchFamily="34" charset="0"/>
              </a:rPr>
              <a:t>X</a:t>
            </a:r>
            <a:r>
              <a:rPr lang="es-ES" sz="1400" dirty="0" err="1" smtClean="0">
                <a:solidFill>
                  <a:schemeClr val="bg2"/>
                </a:solidFill>
                <a:latin typeface="Arial" pitchFamily="34" charset="0"/>
                <a:cs typeface="Arial" pitchFamily="34" charset="0"/>
              </a:rPr>
              <a:t>k</a:t>
            </a:r>
            <a:r>
              <a:rPr lang="es-ES" dirty="0" smtClean="0">
                <a:solidFill>
                  <a:schemeClr val="bg2"/>
                </a:solidFill>
                <a:latin typeface="Arial" pitchFamily="34" charset="0"/>
                <a:cs typeface="Arial" pitchFamily="34" charset="0"/>
              </a:rPr>
              <a:t>=3         </a:t>
            </a:r>
            <a:r>
              <a:rPr lang="en-US" dirty="0">
                <a:solidFill>
                  <a:schemeClr val="bg2"/>
                </a:solidFill>
                <a:latin typeface="Arial" pitchFamily="34" charset="0"/>
                <a:cs typeface="Arial" pitchFamily="34" charset="0"/>
              </a:rPr>
              <a:t>3=K</a:t>
            </a:r>
            <a:r>
              <a:rPr lang="en-US" baseline="-25000" dirty="0">
                <a:solidFill>
                  <a:schemeClr val="bg2"/>
                </a:solidFill>
                <a:latin typeface="Arial" pitchFamily="34" charset="0"/>
                <a:cs typeface="Arial" pitchFamily="34" charset="0"/>
              </a:rPr>
              <a:t>IC</a:t>
            </a:r>
            <a:r>
              <a:rPr lang="en-US" dirty="0">
                <a:solidFill>
                  <a:schemeClr val="bg2"/>
                </a:solidFill>
                <a:latin typeface="Arial" pitchFamily="34" charset="0"/>
                <a:cs typeface="Arial" pitchFamily="34" charset="0"/>
              </a:rPr>
              <a:t>/K     K=24 MPa.m</a:t>
            </a:r>
            <a:r>
              <a:rPr lang="en-US" baseline="30000" dirty="0">
                <a:solidFill>
                  <a:schemeClr val="bg2"/>
                </a:solidFill>
                <a:latin typeface="Arial" pitchFamily="34" charset="0"/>
                <a:cs typeface="Arial" pitchFamily="34" charset="0"/>
              </a:rPr>
              <a:t>0,5</a:t>
            </a:r>
            <a:r>
              <a:rPr lang="en-US" dirty="0">
                <a:solidFill>
                  <a:schemeClr val="bg2"/>
                </a:solidFill>
                <a:latin typeface="Arial" pitchFamily="34" charset="0"/>
                <a:cs typeface="Arial" pitchFamily="34" charset="0"/>
              </a:rPr>
              <a:t>/3    K=8 MPa.m</a:t>
            </a:r>
            <a:r>
              <a:rPr lang="en-US" baseline="30000" dirty="0">
                <a:solidFill>
                  <a:schemeClr val="bg2"/>
                </a:solidFill>
                <a:latin typeface="Arial" pitchFamily="34" charset="0"/>
                <a:cs typeface="Arial" pitchFamily="34" charset="0"/>
              </a:rPr>
              <a:t>0,5</a:t>
            </a:r>
            <a:endParaRPr lang="es-ES" sz="1600" dirty="0">
              <a:solidFill>
                <a:schemeClr val="bg2"/>
              </a:solidFill>
              <a:latin typeface="Arial" pitchFamily="34" charset="0"/>
              <a:cs typeface="Arial" pitchFamily="34" charset="0"/>
            </a:endParaRPr>
          </a:p>
          <a:p>
            <a:endParaRPr lang="es-ES" sz="1400" dirty="0">
              <a:solidFill>
                <a:schemeClr val="bg2"/>
              </a:solidFill>
              <a:latin typeface="Arial" pitchFamily="34" charset="0"/>
              <a:cs typeface="Arial" pitchFamily="34" charset="0"/>
            </a:endParaRPr>
          </a:p>
        </p:txBody>
      </p:sp>
      <p:sp>
        <p:nvSpPr>
          <p:cNvPr id="5" name="4 CuadroTexto"/>
          <p:cNvSpPr txBox="1"/>
          <p:nvPr/>
        </p:nvSpPr>
        <p:spPr>
          <a:xfrm>
            <a:off x="1158168" y="476672"/>
            <a:ext cx="2665352" cy="646331"/>
          </a:xfrm>
          <a:prstGeom prst="rect">
            <a:avLst/>
          </a:prstGeom>
          <a:noFill/>
        </p:spPr>
        <p:txBody>
          <a:bodyPr wrap="square" rtlCol="0">
            <a:spAutoFit/>
          </a:bodyPr>
          <a:lstStyle/>
          <a:p>
            <a:r>
              <a:rPr lang="pt-BR" dirty="0">
                <a:solidFill>
                  <a:schemeClr val="bg2"/>
                </a:solidFill>
                <a:latin typeface="Arial" pitchFamily="34" charset="0"/>
                <a:cs typeface="Arial" pitchFamily="34" charset="0"/>
              </a:rPr>
              <a:t>Para fratura frágil:</a:t>
            </a:r>
          </a:p>
          <a:p>
            <a:endParaRPr lang="es-ES" dirty="0"/>
          </a:p>
        </p:txBody>
      </p:sp>
    </p:spTree>
    <p:extLst>
      <p:ext uri="{BB962C8B-B14F-4D97-AF65-F5344CB8AC3E}">
        <p14:creationId xmlns:p14="http://schemas.microsoft.com/office/powerpoint/2010/main" val="3588153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descr="data:image/jpeg;base64,/9j/4AAQSkZJRgABAQAAAQABAAD/2wCEAAkGBw8PDw8NDRAQDw8NDQ4NDQ4ODA8PDg4NFREWFhQRFhYYHCgiGRolHBcUITMhJSkrLi4wFx8zODMsNygtLisBCgoKDQ0OGBAQGCwkHiQsLDAsKywsLDcrLC0sLCwsLCwtLC8sLCwsLDAsLC8sLCwsLCwsLCwsLCwsLCwsLCwsLP/AABEIAMoA+QMBEQACEQEDEQH/xAAcAAEBAQADAQEBAAAAAAAAAAAAAgEFBgcEAwj/xABCEAACAgIAAwUGAgYIBAcAAAABAgADBBEFEiEGEzFBUQcUImFxgTKRI1JiobHRFUJDU4KyweEzcpOiJDREVMLS8f/EABoBAQEAAwEBAAAAAAAAAAAAAAABAgQFAwb/xAA0EQEAAgECBAMHAgYCAwAAAAAAAQIDBBESITFBBRNRYXGBobHR8JHhFBUiIzLBsvFCQ1L/2gAMAwEAAhEDEQA/APX5m12QjYUhCAhSAgICAgICAgICAgICAgICAgICAgIQgIVkIQN3AyFbCEKQNgNQGoDUKagNQGoDUBqA1AagNQGoDUBqA1AagNQGoDUBqEICBkBAQMhCBsKQEDYGwrQIG6gNQGoDUBqA1AagNQIqsVxtGDDZXasGGwdEbEsxMdYStotziV6kU1AagNQGoDUBqA1AQM1AyAgZCMgICEZA2FIGiBsK0QN1A2RSAgICAgcHx7tPj4m033t390hHwn9s/wBX+Pym3p9Hkzc+kev2aOq1+LBy629Pv6OgcX7SZOVsO/JWf7Kvapr5+bfednDpMWLpHP1l8/qNdmzcpnaPSPzm9H7L4/d4WMnhuoWH6v8AGf8ANOHqrcWa0+36cn0mipwaekez683KTXbRAQEBAQEBAQEIzUoyBkDIRkAYRkDYUgVCtEDRIqoGwpqA1AagNQOgdsO23KWxsFuo2tuQp8D5rWf/AJfl6zraPQb/ANeSPdH3+zj63XzG9MU++ft93QTcT1J2Sdkk9SZ19nDmu/OV44NjpWvjY61r9WOh/GS0xWJmey0xTa0Vju95RAoCjwUBR9ANCfJzO87vsojaNm6hTUBqA1AagNQGoDUBqBkIzUDIRkoyBMIGBkI2FaIFCFaJBQhWiFbA2AgIHQPaR2qNIOBjtqx13kuD1rQjpWPmR1PyI9enU8P0sW/uW6dvu5uv1M1jy69e7zHvZ2nF4X28J4ffl2inGQ2Oep8lRf1mPgBPPLlpirxWl6YtPfJbasPQ+D9mMXBK2Xt71lIQwCkrRU46jXqQfM/kJxNR4hfJvWvKPm7On8Ppj2tbnPyd6qcMoYeDAEfQzQb64CAgICAgICA1AkiBkIzUDJUSYGGEZAyEbCtEChCqEiqEKoQN1IrdQGoHH8e4muHi3ZT9RTWWCnpzOeiL92IH3nrhxzkvFI7sMl4pWbS/njKzXtse21iz2uzux82J2TPqa1isRWOkPn7b2mZl9nAOF252QmLR+J+rMfw11j8Tt8h+8kDznnmzVxUm9mWLBOS3DD1yuqnAq9ywxrX/AB7v7Syzz2fX+HgJ83mzXy24rO5ixVx14auT4bwbYD3+fUV+HT9r+U8Xq5S2+qkAMVQAdFHjr5AQOLzuMb0KCR6lkXqPlKPkXi14/r7+qL/KB9NXHWH40U/NSV/nA5DH4rS/Tm5D6P0/f4SD7dQN1AagNQM1AwiVGGBJhGGBJlRJhGQMhGwqhCqEgoQqgIVQEKqRSAgec+2rPKY2NjA67+9rG+aVKOh+7qftOp4XTe9rekfVpa221Ij1eP8ANO25mz1/2e4IweGNnMNX5x/Rk+K1AkVgf9z/AD2PScDxHNx5OCOkfV1dJj4Kb95Xzk+pJ+5Jmg2XZsniFlFSUlua/lHO3j3YPgPmdeciuFa0kkkkk9SSdkyonngOeB9fDcY3WBB+EdXPosDmeIHFoGjWrMR0Tz16knwEivz4dkVPoUu1D/3THnrb6A/6aMDmoUgICBhEqJIkRJlEmEYZUSYEwjIRsKoQqxIqhCqECxIybAQEDyL26E99g+nc5GvrzJv/AEnZ8K/xv8Gjrezy8t0nWaMQ957SAUpiYi9FoxkAHloAIP8AKfznyd7Ta02nu7W20RDOA4FguW26t1rrRruZkIU6Gx1Pz0ftMFh8l+QXZnbxdix+8qI54DngVUC7BF1tjobIA+5gdmturwaQqEPa/n+s36x/ZHkP95FdZtvZmLMSWY7JPiTKieeBznCu0BXVeQdr4CzxZf8Am9R8/H6yLu7MjhgGUhgfAgggwrYCBhgSYRJlRJhEkSokwJhGQjYVYhVCRViFWBIqhCq1CmoDUDy/27YROPh5I/srrKW+QsUMD+df751PC77WtX1j6f8AbU1dd6xLxsvrr6dZ2mhEPdO21w7+th4PiVsp+RZ58lPV15dy4s+sW5h4GhtfQr/vIyef88rE54DngOeA54H742PbbvukZ+Xx5VJ1A/FmIJBBBB0QehB9IH18NwLchuWsfCD8Tn8C/f1+Uiu88OwVorFabOurE+LMfEwy2fTqA1AkwMMMUmEQZRJhEGVEwjIGiBYhViRViFWJGShCrgICBwvbLgvv+Bk4g1z2V81JPQC9DzV/bmAB+RM9tPl8rJF/zZjevFWYfzA4IJVgVYEqysNFWHQgjyM+o3crbZ7Dk3NlcL4TmVguxp9ytCgsxur+HwHqUsP3E+Z1VODNaPb9XTpO9Il3/Brtt4ctdqMlzYprKuNNzhSqkj56B+813p2dA55WBzwM54HL5FWFj10e+Pett9Zt5agpCoT8OwR06fwM2MOlyZomatbUazDgmIvPOXytxbhSeC5lvyPdqP4gzYjw3NPWYalvGNNHSJn897vHZ1qzi12VVGpbQbBXz87aJ0CSfEkAGaWbH5d5rvvs6WDJ5mOL7bbvjzseprGt9yssdtbLc3KSBrfKCQZ5vT4OX4fcj1qawFA+EoBrkbzXXlCvpgICBJgSYRJhEGVEmEQZUQYRkChAsSKsQyWIVYkVYhWyK2FICB4T7Z+yhxsj+kqF/wDD5b/pwo6VZR8Sfk/j/wA3N6idzw/UcdfLt1jp7v2aWoxc+KHMewXjYK5PDXPVSMugE+KnSWgfIHuz/jM8fE8X+OSPdP8Apnprctnr05LadO7T9mXLNkYo5ubbWUjx35snr9Py9JWE1dLNuuh6EdCD4gysXJcAxhdbuwhaKFN+S5/CtS9SCfnr8t+kREzO0G8Rzno6p2i7QHLybcg9FZuWpT/VqHRR+XU/MmfUafDGLHFPzd8vqrTnyzf9Pc+3spwG/iFihVZccH9LeRpQvmFJ8W+X5zz1Oqphr7e0MtN4fbNbptHeXt1NSoq1oAqoqoijwVQNAflPmptMzMy+prWKxER0hcjJwecXpyqzSNnIB5696DEeJ+XTrv6ysZ6uckZEBCJMqJMCTDFBlRBhEmEQZUTAoQLEKsSMn6LIqxCrEMmyKQEBA+XifD6sqmzGyED1XIUsU+YPmD5EdCD5ECZUvalotXrCTETG0v584hw7J7NcVovPNZSthem0D/zOKfhsrPl3gUka9eU+Gp363pq8Mx3+k/ZqcPl337P6IxMlLq0uqYPXai2Vup2GRhtWH1Bnz9qzWZiW4/WQdK7d8ENj0WY1e7rrDU4XoH+EsGbyGgp6/wC0rC0Ok9uOKrhUDg+O4a1ytvErkPTm8VxwfQdCft6kTr+Hab/22+H3aGsy7R5cfF17sPxf3fiGMzANXZauParAEd3YQu+voeVv8M6Grx8eK0d+v6NTS/0ZIf0WBroJ8u7rYCBxXFzyXYl2ugtapvl3i6BhJcrCkBAwwiTKiTCIMIgyogysUGETAoQLEirEMliFWJFWIVUjIgICAgcZ2i4Fj8Qx3xMtOet+oI6PXYPCxD5MP5g7BInpiy2xW4qsbVi0bS672Bxsnhxfg2Ye8Svnt4blAEJdjE7ao/quhO+X0PTYWbGptXL/AHa/GPaleXJ3K+5K1ayxlREBZ3dgqqo8SSegE1IiZnaGW7zDtx7VKUVsfhTC20gq2Xr9FUPPu9/jb5/h+vhOppfDrTPFl5R6NXNqYjlXq8ce8sSzEszEszMSWZidkknxM7UcnOmJnnLmuxnDLM3PxqKgT+lS21h4V0IwLufTp0HzIHnPDU5Yx4rWn8l6Ycc2vD+jOJ49xHPjWclg/qt1rsHoQfA/Mf8A58u68+xwmbx7Mxiq5FVO2/Dyv1b56BJlTeYfZj8Q4hYNriogPgbbCP8At8YN5UvDsq6xHy7axXW62CqkHRYeGyf94Np7uckZEBAkyokwiTCIMrFBhEmVEGETA0QLEKsSKsQqxIyUIVcBAQEBAQMKg62AdHY2PA+sDwn23cfvszv6P2y4+NXU/d9Qttrrzd4fUAEAehDTueHYqxj8zvLV1Fp32dP7J9n7+J5PumMUVhW1zvYxCJUpUEnQJPVlGvnNvPnrhpxWeFMU3nZ6Zwv2KqCDmZrMOnwY1Ir+3O5b/KJzr+KT/wCFf1bEaavd6P2f7PYnD6zVh0rUG0Xbq1lhHmznqfP5DfTU52XNfLO953bFaxWNoXxzi9eJUbbOrHpWm9F39Pp6meSzOzi+znDbLHOfmD9K/WpGGu7XyOvL5Dy+phI9XZYUgICAgSYEmESYRBlRJhEGVEGEZA2BYhViRVCFWJFUIVW4U3AbgNwG4DcBuB07t/2Ao4sFtD+75Va8iXhOdXr3vksXY2Op0QdjZ8fCbem1dsPLrHowvSLOh8C9l3G8LJW/Fy8Shl2vfLZa5NZ8Qa2r03l0PTp49AZu5NdgyU2tWZ9n5Lzrims8pevcFw76a+XKyny7mPM9rVVUoP2URANL9ST18fDXKyWraf6a7Q94fczEAkDZA6Detn0mA4nH4KGu97yyLrx/w1/sMdfJUB8T+0fE9dCEcvuFNwG4DcBuA3AwmBJhEmGKDKJMIgyokwjIRsKsQqhIqhCrEgoQyVAQr8nyEU6Z0U+jOoP75lFLT0hjNojrLBl1f3lf/UX+cvl39J/Q46+o2VWCQbEBB0QbFBB9PGTgtPaTir6tTJrJ0roSfAB1JP2iaWjnMSRas922Xop0zqp9GdQf3xFbT0gm0R1krvRuiOrHx0rAnX2ia2jrBFonpLGyawdGxAR4guoI/fEUtPSJOKvqqu1W6qysB0JVgev2kmsx1hYmJ6LkUgfm16A8pdQx1pSwBO/DpMoraY3iGPFEctyy9F6M6qT4BmAJ/OIrM9IJtEdZbZaq9XZV34czAfxkiJnpCzMR1SuTWToWISfAB1JP75ZpaOsSnFX1T73V/eV/9RP5y+Xf/wCZ/Q46+sP1VwRsEEHwIIIMxmNuUru0yCTCIMqMMIgwiTKJhGQjYVQhVCQUIVQhVgyK2FbA8dF1fFOMZKPaKqQ136Usg/R1arXXN06nR+5n0lcltLpa8Mbzy5e/m419PGfPabTy+3J2anshhUA5vvTWph/+IcDuSpFY5+UlfDwmnbxLPk/t8O3Fy79+T3r4fhpPHvPLn27OqdkMKvib5NuVkCjlZW5uasGy2wszfi8hr94m/qtVbTxWuOu/2hrYdHXLM2vO37uxcQ4PRwnGt4nRkNc6VmrHJFRQW2Hu+cFR1IBY/YzTrq8mqvGG9do6z16Rz2bH8HTBE5KTz7dO/JxnY3gFXE6WvtyiLja6mtWre3lAHxPzbOydz31evvp7RSleW3w+Dxw6CmWOK0830dq8ZOCYxFF1jW57rUWblVkorBZ+Xl9SyAzz0+edZkiclY2rz+M9HpfTRp6TFJne30fXwXsEl+NRfbfaj3UpayLXXpeccwHUb3oiY5vFr0yWrWsTET7Up4ZjmsTMzv8AB3Hs9wVMGk01sz81jWM7gBixAHl8gJzNTqbai/FaO2zf0+CuGvDV82f2vwKLjjXXhbFIV/hYrWT5MwGh/p5zLHoc+SnHWvL6pfU4qW4Znn7nOA78Ou/DXnNRsPLMDM9/7QuB8VePdY30THHICPkXCn/FO/afI0G3eY/5c/o5XleZquOe3+v3fnx7iS5PHe6YjusVlFh8QKqEN1u/TqHEun3xaLl1n6zygzYoy6mJnpG3y5vk7NEcayr3y8num5Q6LzJztzMdIgb+qoHl6ieufNOjxVrirv8AnWfbLzpp41F5tkl2Hi3ZunhWPfxAXWO9VLpUHVABbaO6Vug8i+5qY9fk1V64prG0zG/ujn/p7fwWPDE3rM77Tt8eTrvBeCpdwzI4pdY9a0993SqqEWBFGtk+r7X7Tdza61c9cVY3323+P7NfHoKTjm9nY/ZBY705dpP6M3V1qvkLFQs5/J0/KaHi9om1I77T+fKW14fi4It6O/kzjugkwiTKMMIkwiTKJhGQjYVogUIVQkVQhVCBW5FcX2o4p7ng5eX50Y9jp87daQfdionrgx+ZkrX1lJnaHinYHsticQputzMz3bu7RVWotoVn0gZmIfy+ID7Gd7V6vJitEUrv+rUx4a2jeXau09GLwjgWRj4V/f8AvuWlTW89btzMAXU8nQDu6yPvNPBfJqNTW9422j8+cvW1YpjmIcN2T7D4GXh05WXn9xbdzsaluxhyIHIXYbrsgA/ee+o12XHkmtK7xHvYVwVmN5eitwfhn9HU8MuurbGVF7tzlV1u7K5JsDKQN83NvXTxE5nnZvOnLEc/c9+CvDw9nlPtD7PYHDhRZhZhva2xwa2tpsatFG+cMmtdSB1Hn49J2NHqcubeL12/VrZMNY/xfl2hyLMi/hHDciw7qxMOq97X01b5BFj8zN+rW1Y6/qxh2pXJkrHWZ2+HT57revFNay93q4pi/CiZGOfBERcisk+QUAGfPzS/WYlt7w+3cwHkPaX2XZ1+fddjX0DGybnuZrWcW087czjlC/Fok66jfTevGdnD4lSmOK2id4hrW08TO70nieUvD+H22gkrg4bFObqzGuvSA/MkD85zKVnLliPWfq2OkPLvY3lUUJn8Qyrq1KItaiy1RYwUGywgE7O/g+4M6viXFeaY6x+dIa+CsRvZ+PsmWvJyeIZ2cUWt6moc2uEre3KZmsUMSOvKrfZpl4haaUpjp+bdDFXnNpX247H8JxcS7LxMwl6+QJje8UXq5Z1XlGvi8yd7OtGNLrM97xS9fjzj9kvhpEbw6zl8Vtr4JRS9jFcviF99aliwXHorWvQ34A2Meg/UmzWtZ1M2iOkRHxnn9GM1ny4h23B9mPEnorrfPWqmxFdsfmyHRC3xkd3sKSCfzmpbxLDFpmKbz68vqyjBO20zyen9m+C1cPxq8Skkqm2Z2/FZYx2zn+XkABOVnzWzXm9mxWsVjaHIkzyVhgSYRhgSZUSYRkDIRsK0QKEKoSK2BoMKrcD4uM8MqzMe3EyAWqvTkcA6YdQQwPkQQCPpM8d7Y7RavWCY3eeN7EsA/wDqsv79wT/km/8AzTL6R8/ux4IcynsxwBw/+jGe8p70cwXhkW4X8vJv8PKRy9NEfv6zx/jsvm+Zy6bLwxts4U+xLA/91l/lR/8ASe380y+kfP7pwQ+7ivslwsj3cNkZCLi4tWJWqCnXIhZix2v4izMT9ZhTxDJTfaI5zus1iU8K9jvDKLVtsfIyQhDCq1qxSxHhzBVBYfLej57lv4lmtG0bQnBD7u1fsyweI5DZj2X022Kot7lqyjlVChuVlOjoAdPSYYddkxV4Y2mCaxPN8nAfZJg4eVRmLfkWtj2C1EsFPIXA+EnSg9Do/aZZfEcuSk1mI5kViHoW5oMjcD5eK8PqyqLcW8Fqr62rsAOjynzB8j5/aZUvNLRavWB50fYngb371ma9N4+/z5J0P5pl9I+f3YcEOX4n7McG7EowK3ux6Me1727soz33soXvLGZTsgAga0OvyE8qa7LW83naZn5e5lwxts4mj2KcOVgWyMtwCCVDUpzD0JCb19J6z4pmntHz+6cEOY417M8HKtxXL21U4dNVFWLXydz3SOWIPMCTzbOzvrPHHrslItHee/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http://www.eesc.usp.br/portaleesc/images/novo_logo_eesc/logo_eesc_padra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634" y="5537827"/>
            <a:ext cx="1039662" cy="109623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www.imagens.usp.br/wp-content/uploads/US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5" y="5861812"/>
            <a:ext cx="1332187" cy="74935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735165" y="548680"/>
            <a:ext cx="1890261" cy="369332"/>
          </a:xfrm>
          <a:prstGeom prst="rect">
            <a:avLst/>
          </a:prstGeom>
        </p:spPr>
        <p:txBody>
          <a:bodyPr wrap="none">
            <a:spAutoFit/>
          </a:bodyPr>
          <a:lstStyle/>
          <a:p>
            <a:r>
              <a:rPr lang="pt-BR" dirty="0">
                <a:solidFill>
                  <a:schemeClr val="bg2"/>
                </a:solidFill>
                <a:latin typeface="Arial" pitchFamily="34" charset="0"/>
                <a:cs typeface="Arial" pitchFamily="34" charset="0"/>
              </a:rPr>
              <a:t>Para fratura </a:t>
            </a:r>
            <a:r>
              <a:rPr lang="pt-BR" dirty="0" smtClean="0">
                <a:solidFill>
                  <a:schemeClr val="bg2"/>
                </a:solidFill>
                <a:latin typeface="Arial" pitchFamily="34" charset="0"/>
                <a:cs typeface="Arial" pitchFamily="34" charset="0"/>
              </a:rPr>
              <a:t>dútil</a:t>
            </a:r>
            <a:endParaRPr lang="es-E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0296" y="936059"/>
            <a:ext cx="6281730" cy="4099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9123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descr="data:image/jpeg;base64,/9j/4AAQSkZJRgABAQAAAQABAAD/2wCEAAkGBw8PDw8NDRAQDw8NDQ4NDQ4ODA8PDg4NFREWFhQRFhYYHCgiGRolHBcUITMhJSkrLi4wFx8zODMsNygtLisBCgoKDQ0OGBAQGCwkHiQsLDAsKywsLDcrLC0sLCwsLCwtLC8sLCwsLDAsLC8sLCwsLCwsLCwsLCwsLCwsLCwsLP/AABEIAMoA+QMBEQACEQEDEQH/xAAcAAEBAQADAQEBAAAAAAAAAAAAAgEFBgcEAwj/xABCEAACAgIAAwUGAgYIBAcAAAABAgADBBEFEiEGEzFBUQcUImFxgTKRI1JiobHRFUJDU4KyweEzcpOiJDREVMLS8f/EABoBAQEAAwEBAAAAAAAAAAAAAAABAgQFAwb/xAA0EQEAAgECBAMHAgYCAwAAAAAAAQIDBBESITFBBRNRYXGBobHR8JHhFBUiIzLBsvFCQ1L/2gAMAwEAAhEDEQA/APX5m12QjYUhCAhSAgICAgICAgICAgICAgICAgICAgIQgIVkIQN3AyFbCEKQNgNQGoDUKagNQGoDUBqA1AagNQGoDUBqA1AagNQGoDUBqEICBkBAQMhCBsKQEDYGwrQIG6gNQGoDUBqA1AagNQIqsVxtGDDZXasGGwdEbEsxMdYStotziV6kU1AagNQGoDUBqA1AQM1AyAgZCMgICEZA2FIGiBsK0QN1A2RSAgICAgcHx7tPj4m033t390hHwn9s/wBX+Pym3p9Hkzc+kev2aOq1+LBy629Pv6OgcX7SZOVsO/JWf7Kvapr5+bfednDpMWLpHP1l8/qNdmzcpnaPSPzm9H7L4/d4WMnhuoWH6v8AGf8ANOHqrcWa0+36cn0mipwaekez683KTXbRAQEBAQEBAQEIzUoyBkDIRkAYRkDYUgVCtEDRIqoGwpqA1AagNQOgdsO23KWxsFuo2tuQp8D5rWf/AJfl6zraPQb/ANeSPdH3+zj63XzG9MU++ft93QTcT1J2Sdkk9SZ19nDmu/OV44NjpWvjY61r9WOh/GS0xWJmey0xTa0Vju95RAoCjwUBR9ANCfJzO87vsojaNm6hTUBqA1AagNQGoDUBqBkIzUDIRkoyBMIGBkI2FaIFCFaJBQhWiFbA2AgIHQPaR2qNIOBjtqx13kuD1rQjpWPmR1PyI9enU8P0sW/uW6dvu5uv1M1jy69e7zHvZ2nF4X28J4ffl2inGQ2Oep8lRf1mPgBPPLlpirxWl6YtPfJbasPQ+D9mMXBK2Xt71lIQwCkrRU46jXqQfM/kJxNR4hfJvWvKPm7On8Ppj2tbnPyd6qcMoYeDAEfQzQb64CAgICAgICA1AkiBkIzUDJUSYGGEZAyEbCtEChCqEiqEKoQN1IrdQGoHH8e4muHi3ZT9RTWWCnpzOeiL92IH3nrhxzkvFI7sMl4pWbS/njKzXtse21iz2uzux82J2TPqa1isRWOkPn7b2mZl9nAOF252QmLR+J+rMfw11j8Tt8h+8kDznnmzVxUm9mWLBOS3DD1yuqnAq9ywxrX/AB7v7Syzz2fX+HgJ83mzXy24rO5ixVx14auT4bwbYD3+fUV+HT9r+U8Xq5S2+qkAMVQAdFHjr5AQOLzuMb0KCR6lkXqPlKPkXi14/r7+qL/KB9NXHWH40U/NSV/nA5DH4rS/Tm5D6P0/f4SD7dQN1AagNQM1AwiVGGBJhGGBJlRJhGQMhGwqhCqEgoQqgIVQEKqRSAgec+2rPKY2NjA67+9rG+aVKOh+7qftOp4XTe9rekfVpa221Ij1eP8ANO25mz1/2e4IweGNnMNX5x/Rk+K1AkVgf9z/AD2PScDxHNx5OCOkfV1dJj4Kb95Xzk+pJ+5Jmg2XZsniFlFSUlua/lHO3j3YPgPmdeciuFa0kkkkk9SSdkyonngOeB9fDcY3WBB+EdXPosDmeIHFoGjWrMR0Tz16knwEivz4dkVPoUu1D/3THnrb6A/6aMDmoUgICBhEqJIkRJlEmEYZUSYEwjIRsKoQqxIqhCqECxIybAQEDyL26E99g+nc5GvrzJv/AEnZ8K/xv8Gjrezy8t0nWaMQ957SAUpiYi9FoxkAHloAIP8AKfznyd7Ta02nu7W20RDOA4FguW26t1rrRruZkIU6Gx1Pz0ftMFh8l+QXZnbxdix+8qI54DngVUC7BF1tjobIA+5gdmturwaQqEPa/n+s36x/ZHkP95FdZtvZmLMSWY7JPiTKieeBznCu0BXVeQdr4CzxZf8Am9R8/H6yLu7MjhgGUhgfAgggwrYCBhgSYRJlRJhEkSokwJhGQjYVYhVCRViFWBIqhCq1CmoDUDy/27YROPh5I/srrKW+QsUMD+df751PC77WtX1j6f8AbU1dd6xLxsvrr6dZ2mhEPdO21w7+th4PiVsp+RZ58lPV15dy4s+sW5h4GhtfQr/vIyef88rE54DngOeA54H742PbbvukZ+Xx5VJ1A/FmIJBBBB0QehB9IH18NwLchuWsfCD8Tn8C/f1+Uiu88OwVorFabOurE+LMfEwy2fTqA1AkwMMMUmEQZRJhEGVEwjIGiBYhViRViFWJGShCrgICBwvbLgvv+Bk4g1z2V81JPQC9DzV/bmAB+RM9tPl8rJF/zZjevFWYfzA4IJVgVYEqysNFWHQgjyM+o3crbZ7Dk3NlcL4TmVguxp9ytCgsxur+HwHqUsP3E+Z1VODNaPb9XTpO9Il3/Brtt4ctdqMlzYprKuNNzhSqkj56B+813p2dA55WBzwM54HL5FWFj10e+Pett9Zt5agpCoT8OwR06fwM2MOlyZomatbUazDgmIvPOXytxbhSeC5lvyPdqP4gzYjw3NPWYalvGNNHSJn897vHZ1qzi12VVGpbQbBXz87aJ0CSfEkAGaWbH5d5rvvs6WDJ5mOL7bbvjzseprGt9yssdtbLc3KSBrfKCQZ5vT4OX4fcj1qawFA+EoBrkbzXXlCvpgICBJgSYRJhEGVEmEQZUQYRkChAsSKsQyWIVYkVYhWyK2FICB4T7Z+yhxsj+kqF/wDD5b/pwo6VZR8Sfk/j/wA3N6idzw/UcdfLt1jp7v2aWoxc+KHMewXjYK5PDXPVSMugE+KnSWgfIHuz/jM8fE8X+OSPdP8Apnprctnr05LadO7T9mXLNkYo5ubbWUjx35snr9Py9JWE1dLNuuh6EdCD4gysXJcAxhdbuwhaKFN+S5/CtS9SCfnr8t+kREzO0G8Rzno6p2i7QHLybcg9FZuWpT/VqHRR+XU/MmfUafDGLHFPzd8vqrTnyzf9Pc+3spwG/iFihVZccH9LeRpQvmFJ8W+X5zz1Oqphr7e0MtN4fbNbptHeXt1NSoq1oAqoqoijwVQNAflPmptMzMy+prWKxER0hcjJwecXpyqzSNnIB5696DEeJ+XTrv6ysZ6uckZEBCJMqJMCTDFBlRBhEmEQZUTAoQLEKsSMn6LIqxCrEMmyKQEBA+XifD6sqmzGyED1XIUsU+YPmD5EdCD5ECZUvalotXrCTETG0v584hw7J7NcVovPNZSthem0D/zOKfhsrPl3gUka9eU+Gp363pq8Mx3+k/ZqcPl337P6IxMlLq0uqYPXai2Vup2GRhtWH1Bnz9qzWZiW4/WQdK7d8ENj0WY1e7rrDU4XoH+EsGbyGgp6/wC0rC0Ok9uOKrhUDg+O4a1ytvErkPTm8VxwfQdCft6kTr+Hab/22+H3aGsy7R5cfF17sPxf3fiGMzANXZauParAEd3YQu+voeVv8M6Grx8eK0d+v6NTS/0ZIf0WBroJ8u7rYCBxXFzyXYl2ugtapvl3i6BhJcrCkBAwwiTKiTCIMIgyogysUGETAoQLEirEMliFWJFWIVUjIgICAgcZ2i4Fj8Qx3xMtOet+oI6PXYPCxD5MP5g7BInpiy2xW4qsbVi0bS672Bxsnhxfg2Ye8Svnt4blAEJdjE7ao/quhO+X0PTYWbGptXL/AHa/GPaleXJ3K+5K1ayxlREBZ3dgqqo8SSegE1IiZnaGW7zDtx7VKUVsfhTC20gq2Xr9FUPPu9/jb5/h+vhOppfDrTPFl5R6NXNqYjlXq8ce8sSzEszEszMSWZidkknxM7UcnOmJnnLmuxnDLM3PxqKgT+lS21h4V0IwLufTp0HzIHnPDU5Yx4rWn8l6Ycc2vD+jOJ49xHPjWclg/qt1rsHoQfA/Mf8A58u68+xwmbx7Mxiq5FVO2/Dyv1b56BJlTeYfZj8Q4hYNriogPgbbCP8At8YN5UvDsq6xHy7axXW62CqkHRYeGyf94Np7uckZEBAkyokwiTCIMrFBhEmVEGETA0QLEKsSKsQqxIyUIVcBAQEBAQMKg62AdHY2PA+sDwn23cfvszv6P2y4+NXU/d9Qttrrzd4fUAEAehDTueHYqxj8zvLV1Fp32dP7J9n7+J5PumMUVhW1zvYxCJUpUEnQJPVlGvnNvPnrhpxWeFMU3nZ6Zwv2KqCDmZrMOnwY1Ir+3O5b/KJzr+KT/wCFf1bEaavd6P2f7PYnD6zVh0rUG0Xbq1lhHmznqfP5DfTU52XNfLO953bFaxWNoXxzi9eJUbbOrHpWm9F39Pp6meSzOzi+znDbLHOfmD9K/WpGGu7XyOvL5Dy+phI9XZYUgICAgSYEmESYRBlRJhEGVEGEZA2BYhViRVCFWJFUIVW4U3AbgNwG4DcBuB07t/2Ao4sFtD+75Va8iXhOdXr3vksXY2Op0QdjZ8fCbem1dsPLrHowvSLOh8C9l3G8LJW/Fy8Shl2vfLZa5NZ8Qa2r03l0PTp49AZu5NdgyU2tWZ9n5Lzrims8pevcFw76a+XKyny7mPM9rVVUoP2URANL9ST18fDXKyWraf6a7Q94fczEAkDZA6Detn0mA4nH4KGu97yyLrx/w1/sMdfJUB8T+0fE9dCEcvuFNwG4DcBuA3AwmBJhEmGKDKJMIgyokwjIRsKsQqhIqhCrEgoQyVAQr8nyEU6Z0U+jOoP75lFLT0hjNojrLBl1f3lf/UX+cvl39J/Q46+o2VWCQbEBB0QbFBB9PGTgtPaTir6tTJrJ0roSfAB1JP2iaWjnMSRas922Xop0zqp9GdQf3xFbT0gm0R1krvRuiOrHx0rAnX2ia2jrBFonpLGyawdGxAR4guoI/fEUtPSJOKvqqu1W6qysB0JVgev2kmsx1hYmJ6LkUgfm16A8pdQx1pSwBO/DpMoraY3iGPFEctyy9F6M6qT4BmAJ/OIrM9IJtEdZbZaq9XZV34czAfxkiJnpCzMR1SuTWToWISfAB1JP75ZpaOsSnFX1T73V/eV/9RP5y+Xf/wCZ/Q46+sP1VwRsEEHwIIIMxmNuUru0yCTCIMqMMIgwiTKJhGQjYVQhVCQUIVQhVgyK2FbA8dF1fFOMZKPaKqQ136Usg/R1arXXN06nR+5n0lcltLpa8Mbzy5e/m419PGfPabTy+3J2anshhUA5vvTWph/+IcDuSpFY5+UlfDwmnbxLPk/t8O3Fy79+T3r4fhpPHvPLn27OqdkMKvib5NuVkCjlZW5uasGy2wszfi8hr94m/qtVbTxWuOu/2hrYdHXLM2vO37uxcQ4PRwnGt4nRkNc6VmrHJFRQW2Hu+cFR1IBY/YzTrq8mqvGG9do6z16Rz2bH8HTBE5KTz7dO/JxnY3gFXE6WvtyiLja6mtWre3lAHxPzbOydz31evvp7RSleW3w+Dxw6CmWOK0830dq8ZOCYxFF1jW57rUWblVkorBZ+Xl9SyAzz0+edZkiclY2rz+M9HpfTRp6TFJne30fXwXsEl+NRfbfaj3UpayLXXpeccwHUb3oiY5vFr0yWrWsTET7Up4ZjmsTMzv8AB3Hs9wVMGk01sz81jWM7gBixAHl8gJzNTqbai/FaO2zf0+CuGvDV82f2vwKLjjXXhbFIV/hYrWT5MwGh/p5zLHoc+SnHWvL6pfU4qW4Znn7nOA78Ou/DXnNRsPLMDM9/7QuB8VePdY30THHICPkXCn/FO/afI0G3eY/5c/o5XleZquOe3+v3fnx7iS5PHe6YjusVlFh8QKqEN1u/TqHEun3xaLl1n6zygzYoy6mJnpG3y5vk7NEcayr3y8num5Q6LzJztzMdIgb+qoHl6ieufNOjxVrirv8AnWfbLzpp41F5tkl2Hi3ZunhWPfxAXWO9VLpUHVABbaO6Vug8i+5qY9fk1V64prG0zG/ujn/p7fwWPDE3rM77Tt8eTrvBeCpdwzI4pdY9a0993SqqEWBFGtk+r7X7Tdza61c9cVY3323+P7NfHoKTjm9nY/ZBY705dpP6M3V1qvkLFQs5/J0/KaHi9om1I77T+fKW14fi4It6O/kzjugkwiTKMMIkwiTKJhGQjYVogUIVQkVQhVCBW5FcX2o4p7ng5eX50Y9jp87daQfdionrgx+ZkrX1lJnaHinYHsticQputzMz3bu7RVWotoVn0gZmIfy+ID7Gd7V6vJitEUrv+rUx4a2jeXau09GLwjgWRj4V/f8AvuWlTW89btzMAXU8nQDu6yPvNPBfJqNTW9422j8+cvW1YpjmIcN2T7D4GXh05WXn9xbdzsaluxhyIHIXYbrsgA/ee+o12XHkmtK7xHvYVwVmN5eitwfhn9HU8MuurbGVF7tzlV1u7K5JsDKQN83NvXTxE5nnZvOnLEc/c9+CvDw9nlPtD7PYHDhRZhZhva2xwa2tpsatFG+cMmtdSB1Hn49J2NHqcubeL12/VrZMNY/xfl2hyLMi/hHDciw7qxMOq97X01b5BFj8zN+rW1Y6/qxh2pXJkrHWZ2+HT57revFNay93q4pi/CiZGOfBERcisk+QUAGfPzS/WYlt7w+3cwHkPaX2XZ1+fddjX0DGybnuZrWcW087czjlC/Fok66jfTevGdnD4lSmOK2id4hrW08TO70nieUvD+H22gkrg4bFObqzGuvSA/MkD85zKVnLliPWfq2OkPLvY3lUUJn8Qyrq1KItaiy1RYwUGywgE7O/g+4M6viXFeaY6x+dIa+CsRvZ+PsmWvJyeIZ2cUWt6moc2uEre3KZmsUMSOvKrfZpl4haaUpjp+bdDFXnNpX247H8JxcS7LxMwl6+QJje8UXq5Z1XlGvi8yd7OtGNLrM97xS9fjzj9kvhpEbw6zl8Vtr4JRS9jFcviF99aliwXHorWvQ34A2Meg/UmzWtZ1M2iOkRHxnn9GM1ny4h23B9mPEnorrfPWqmxFdsfmyHRC3xkd3sKSCfzmpbxLDFpmKbz68vqyjBO20zyen9m+C1cPxq8Skkqm2Z2/FZYx2zn+XkABOVnzWzXm9mxWsVjaHIkzyVhgSYRhgSZUSYRkDIRsK0QKEKoSK2BoMKrcD4uM8MqzMe3EyAWqvTkcA6YdQQwPkQQCPpM8d7Y7RavWCY3eeN7EsA/wDqsv79wT/km/8AzTL6R8/ux4IcynsxwBw/+jGe8p70cwXhkW4X8vJv8PKRy9NEfv6zx/jsvm+Zy6bLwxts4U+xLA/91l/lR/8ASe380y+kfP7pwQ+7ivslwsj3cNkZCLi4tWJWqCnXIhZix2v4izMT9ZhTxDJTfaI5zus1iU8K9jvDKLVtsfIyQhDCq1qxSxHhzBVBYfLej57lv4lmtG0bQnBD7u1fsyweI5DZj2X022Kot7lqyjlVChuVlOjoAdPSYYddkxV4Y2mCaxPN8nAfZJg4eVRmLfkWtj2C1EsFPIXA+EnSg9Do/aZZfEcuSk1mI5kViHoW5oMjcD5eK8PqyqLcW8Fqr62rsAOjynzB8j5/aZUvNLRavWB50fYngb371ma9N4+/z5J0P5pl9I+f3YcEOX4n7McG7EowK3ux6Me1727soz33soXvLGZTsgAga0OvyE8qa7LW83naZn5e5lwxts4mj2KcOVgWyMtwCCVDUpzD0JCb19J6z4pmntHz+6cEOY417M8HKtxXL21U4dNVFWLXydz3SOWIPMCTzbOzvrPHHrslItHee/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http://www.eesc.usp.br/portaleesc/images/novo_logo_eesc/logo_eesc_padra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634" y="5537827"/>
            <a:ext cx="1039662" cy="109623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www.imagens.usp.br/wp-content/uploads/US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5" y="5861812"/>
            <a:ext cx="1332187" cy="74935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735165" y="548680"/>
            <a:ext cx="1890261" cy="369332"/>
          </a:xfrm>
          <a:prstGeom prst="rect">
            <a:avLst/>
          </a:prstGeom>
        </p:spPr>
        <p:txBody>
          <a:bodyPr wrap="none">
            <a:spAutoFit/>
          </a:bodyPr>
          <a:lstStyle/>
          <a:p>
            <a:r>
              <a:rPr lang="pt-BR" dirty="0">
                <a:solidFill>
                  <a:schemeClr val="bg2"/>
                </a:solidFill>
                <a:latin typeface="Arial" pitchFamily="34" charset="0"/>
                <a:cs typeface="Arial" pitchFamily="34" charset="0"/>
              </a:rPr>
              <a:t>Para fratura </a:t>
            </a:r>
            <a:r>
              <a:rPr lang="pt-BR" dirty="0" smtClean="0">
                <a:solidFill>
                  <a:schemeClr val="bg2"/>
                </a:solidFill>
                <a:latin typeface="Arial" pitchFamily="34" charset="0"/>
                <a:cs typeface="Arial" pitchFamily="34" charset="0"/>
              </a:rPr>
              <a:t>dútil</a:t>
            </a:r>
            <a:endParaRPr lang="es-E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1304925"/>
            <a:ext cx="6994732" cy="2988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7764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descr="data:image/jpeg;base64,/9j/4AAQSkZJRgABAQAAAQABAAD/2wCEAAkGBw8PDw8NDRAQDw8NDQ4NDQ4ODA8PDg4NFREWFhQRFhYYHCgiGRolHBcUITMhJSkrLi4wFx8zODMsNygtLisBCgoKDQ0OGBAQGCwkHiQsLDAsKywsLDcrLC0sLCwsLCwtLC8sLCwsLDAsLC8sLCwsLCwsLCwsLCwsLCwsLCwsLP/AABEIAMoA+QMBEQACEQEDEQH/xAAcAAEBAQADAQEBAAAAAAAAAAAAAgEFBgcEAwj/xABCEAACAgIAAwUGAgYIBAcAAAABAgADBBEFEiEGEzFBUQcUImFxgTKRI1JiobHRFUJDU4KyweEzcpOiJDREVMLS8f/EABoBAQEAAwEBAAAAAAAAAAAAAAABAgQFAwb/xAA0EQEAAgECBAMHAgYCAwAAAAAAAQIDBBESITFBBRNRYXGBobHR8JHhFBUiIzLBsvFCQ1L/2gAMAwEAAhEDEQA/APX5m12QjYUhCAhSAgICAgICAgICAgICAgICAgICAgIQgIVkIQN3AyFbCEKQNgNQGoDUKagNQGoDUBqA1AagNQGoDUBqA1AagNQGoDUBqEICBkBAQMhCBsKQEDYGwrQIG6gNQGoDUBqA1AagNQIqsVxtGDDZXasGGwdEbEsxMdYStotziV6kU1AagNQGoDUBqA1AQM1AyAgZCMgICEZA2FIGiBsK0QN1A2RSAgICAgcHx7tPj4m033t390hHwn9s/wBX+Pym3p9Hkzc+kev2aOq1+LBy629Pv6OgcX7SZOVsO/JWf7Kvapr5+bfednDpMWLpHP1l8/qNdmzcpnaPSPzm9H7L4/d4WMnhuoWH6v8AGf8ANOHqrcWa0+36cn0mipwaekez683KTXbRAQEBAQEBAQEIzUoyBkDIRkAYRkDYUgVCtEDRIqoGwpqA1AagNQOgdsO23KWxsFuo2tuQp8D5rWf/AJfl6zraPQb/ANeSPdH3+zj63XzG9MU++ft93QTcT1J2Sdkk9SZ19nDmu/OV44NjpWvjY61r9WOh/GS0xWJmey0xTa0Vju95RAoCjwUBR9ANCfJzO87vsojaNm6hTUBqA1AagNQGoDUBqBkIzUDIRkoyBMIGBkI2FaIFCFaJBQhWiFbA2AgIHQPaR2qNIOBjtqx13kuD1rQjpWPmR1PyI9enU8P0sW/uW6dvu5uv1M1jy69e7zHvZ2nF4X28J4ffl2inGQ2Oep8lRf1mPgBPPLlpirxWl6YtPfJbasPQ+D9mMXBK2Xt71lIQwCkrRU46jXqQfM/kJxNR4hfJvWvKPm7On8Ppj2tbnPyd6qcMoYeDAEfQzQb64CAgICAgICA1AkiBkIzUDJUSYGGEZAyEbCtEChCqEiqEKoQN1IrdQGoHH8e4muHi3ZT9RTWWCnpzOeiL92IH3nrhxzkvFI7sMl4pWbS/njKzXtse21iz2uzux82J2TPqa1isRWOkPn7b2mZl9nAOF252QmLR+J+rMfw11j8Tt8h+8kDznnmzVxUm9mWLBOS3DD1yuqnAq9ywxrX/AB7v7Syzz2fX+HgJ83mzXy24rO5ixVx14auT4bwbYD3+fUV+HT9r+U8Xq5S2+qkAMVQAdFHjr5AQOLzuMb0KCR6lkXqPlKPkXi14/r7+qL/KB9NXHWH40U/NSV/nA5DH4rS/Tm5D6P0/f4SD7dQN1AagNQM1AwiVGGBJhGGBJlRJhGQMhGwqhCqEgoQqgIVQEKqRSAgec+2rPKY2NjA67+9rG+aVKOh+7qftOp4XTe9rekfVpa221Ij1eP8ANO25mz1/2e4IweGNnMNX5x/Rk+K1AkVgf9z/AD2PScDxHNx5OCOkfV1dJj4Kb95Xzk+pJ+5Jmg2XZsniFlFSUlua/lHO3j3YPgPmdeciuFa0kkkkk9SSdkyonngOeB9fDcY3WBB+EdXPosDmeIHFoGjWrMR0Tz16knwEivz4dkVPoUu1D/3THnrb6A/6aMDmoUgICBhEqJIkRJlEmEYZUSYEwjIRsKoQqxIqhCqECxIybAQEDyL26E99g+nc5GvrzJv/AEnZ8K/xv8Gjrezy8t0nWaMQ957SAUpiYi9FoxkAHloAIP8AKfznyd7Ta02nu7W20RDOA4FguW26t1rrRruZkIU6Gx1Pz0ftMFh8l+QXZnbxdix+8qI54DngVUC7BF1tjobIA+5gdmturwaQqEPa/n+s36x/ZHkP95FdZtvZmLMSWY7JPiTKieeBznCu0BXVeQdr4CzxZf8Am9R8/H6yLu7MjhgGUhgfAgggwrYCBhgSYRJlRJhEkSokwJhGQjYVYhVCRViFWBIqhCq1CmoDUDy/27YROPh5I/srrKW+QsUMD+df751PC77WtX1j6f8AbU1dd6xLxsvrr6dZ2mhEPdO21w7+th4PiVsp+RZ58lPV15dy4s+sW5h4GhtfQr/vIyef88rE54DngOeA54H742PbbvukZ+Xx5VJ1A/FmIJBBBB0QehB9IH18NwLchuWsfCD8Tn8C/f1+Uiu88OwVorFabOurE+LMfEwy2fTqA1AkwMMMUmEQZRJhEGVEwjIGiBYhViRViFWJGShCrgICBwvbLgvv+Bk4g1z2V81JPQC9DzV/bmAB+RM9tPl8rJF/zZjevFWYfzA4IJVgVYEqysNFWHQgjyM+o3crbZ7Dk3NlcL4TmVguxp9ytCgsxur+HwHqUsP3E+Z1VODNaPb9XTpO9Il3/Brtt4ctdqMlzYprKuNNzhSqkj56B+813p2dA55WBzwM54HL5FWFj10e+Pett9Zt5agpCoT8OwR06fwM2MOlyZomatbUazDgmIvPOXytxbhSeC5lvyPdqP4gzYjw3NPWYalvGNNHSJn897vHZ1qzi12VVGpbQbBXz87aJ0CSfEkAGaWbH5d5rvvs6WDJ5mOL7bbvjzseprGt9yssdtbLc3KSBrfKCQZ5vT4OX4fcj1qawFA+EoBrkbzXXlCvpgICBJgSYRJhEGVEmEQZUQYRkChAsSKsQyWIVYkVYhWyK2FICB4T7Z+yhxsj+kqF/wDD5b/pwo6VZR8Sfk/j/wA3N6idzw/UcdfLt1jp7v2aWoxc+KHMewXjYK5PDXPVSMugE+KnSWgfIHuz/jM8fE8X+OSPdP8Apnprctnr05LadO7T9mXLNkYo5ubbWUjx35snr9Py9JWE1dLNuuh6EdCD4gysXJcAxhdbuwhaKFN+S5/CtS9SCfnr8t+kREzO0G8Rzno6p2i7QHLybcg9FZuWpT/VqHRR+XU/MmfUafDGLHFPzd8vqrTnyzf9Pc+3spwG/iFihVZccH9LeRpQvmFJ8W+X5zz1Oqphr7e0MtN4fbNbptHeXt1NSoq1oAqoqoijwVQNAflPmptMzMy+prWKxER0hcjJwecXpyqzSNnIB5696DEeJ+XTrv6ysZ6uckZEBCJMqJMCTDFBlRBhEmEQZUTAoQLEKsSMn6LIqxCrEMmyKQEBA+XifD6sqmzGyED1XIUsU+YPmD5EdCD5ECZUvalotXrCTETG0v584hw7J7NcVovPNZSthem0D/zOKfhsrPl3gUka9eU+Gp363pq8Mx3+k/ZqcPl337P6IxMlLq0uqYPXai2Vup2GRhtWH1Bnz9qzWZiW4/WQdK7d8ENj0WY1e7rrDU4XoH+EsGbyGgp6/wC0rC0Ok9uOKrhUDg+O4a1ytvErkPTm8VxwfQdCft6kTr+Hab/22+H3aGsy7R5cfF17sPxf3fiGMzANXZauParAEd3YQu+voeVv8M6Grx8eK0d+v6NTS/0ZIf0WBroJ8u7rYCBxXFzyXYl2ugtapvl3i6BhJcrCkBAwwiTKiTCIMIgyogysUGETAoQLEirEMliFWJFWIVUjIgICAgcZ2i4Fj8Qx3xMtOet+oI6PXYPCxD5MP5g7BInpiy2xW4qsbVi0bS672Bxsnhxfg2Ye8Svnt4blAEJdjE7ao/quhO+X0PTYWbGptXL/AHa/GPaleXJ3K+5K1ayxlREBZ3dgqqo8SSegE1IiZnaGW7zDtx7VKUVsfhTC20gq2Xr9FUPPu9/jb5/h+vhOppfDrTPFl5R6NXNqYjlXq8ce8sSzEszEszMSWZidkknxM7UcnOmJnnLmuxnDLM3PxqKgT+lS21h4V0IwLufTp0HzIHnPDU5Yx4rWn8l6Ycc2vD+jOJ49xHPjWclg/qt1rsHoQfA/Mf8A58u68+xwmbx7Mxiq5FVO2/Dyv1b56BJlTeYfZj8Q4hYNriogPgbbCP8At8YN5UvDsq6xHy7axXW62CqkHRYeGyf94Np7uckZEBAkyokwiTCIMrFBhEmVEGETA0QLEKsSKsQqxIyUIVcBAQEBAQMKg62AdHY2PA+sDwn23cfvszv6P2y4+NXU/d9Qttrrzd4fUAEAehDTueHYqxj8zvLV1Fp32dP7J9n7+J5PumMUVhW1zvYxCJUpUEnQJPVlGvnNvPnrhpxWeFMU3nZ6Zwv2KqCDmZrMOnwY1Ir+3O5b/KJzr+KT/wCFf1bEaavd6P2f7PYnD6zVh0rUG0Xbq1lhHmznqfP5DfTU52XNfLO953bFaxWNoXxzi9eJUbbOrHpWm9F39Pp6meSzOzi+znDbLHOfmD9K/WpGGu7XyOvL5Dy+phI9XZYUgICAgSYEmESYRBlRJhEGVEGEZA2BYhViRVCFWJFUIVW4U3AbgNwG4DcBuB07t/2Ao4sFtD+75Va8iXhOdXr3vksXY2Op0QdjZ8fCbem1dsPLrHowvSLOh8C9l3G8LJW/Fy8Shl2vfLZa5NZ8Qa2r03l0PTp49AZu5NdgyU2tWZ9n5Lzrims8pevcFw76a+XKyny7mPM9rVVUoP2URANL9ST18fDXKyWraf6a7Q94fczEAkDZA6Detn0mA4nH4KGu97yyLrx/w1/sMdfJUB8T+0fE9dCEcvuFNwG4DcBuA3AwmBJhEmGKDKJMIgyokwjIRsKsQqhIqhCrEgoQyVAQr8nyEU6Z0U+jOoP75lFLT0hjNojrLBl1f3lf/UX+cvl39J/Q46+o2VWCQbEBB0QbFBB9PGTgtPaTir6tTJrJ0roSfAB1JP2iaWjnMSRas922Xop0zqp9GdQf3xFbT0gm0R1krvRuiOrHx0rAnX2ia2jrBFonpLGyawdGxAR4guoI/fEUtPSJOKvqqu1W6qysB0JVgev2kmsx1hYmJ6LkUgfm16A8pdQx1pSwBO/DpMoraY3iGPFEctyy9F6M6qT4BmAJ/OIrM9IJtEdZbZaq9XZV34czAfxkiJnpCzMR1SuTWToWISfAB1JP75ZpaOsSnFX1T73V/eV/9RP5y+Xf/wCZ/Q46+sP1VwRsEEHwIIIMxmNuUru0yCTCIMqMMIgwiTKJhGQjYVQhVCQUIVQhVgyK2FbA8dF1fFOMZKPaKqQ136Usg/R1arXXN06nR+5n0lcltLpa8Mbzy5e/m419PGfPabTy+3J2anshhUA5vvTWph/+IcDuSpFY5+UlfDwmnbxLPk/t8O3Fy79+T3r4fhpPHvPLn27OqdkMKvib5NuVkCjlZW5uasGy2wszfi8hr94m/qtVbTxWuOu/2hrYdHXLM2vO37uxcQ4PRwnGt4nRkNc6VmrHJFRQW2Hu+cFR1IBY/YzTrq8mqvGG9do6z16Rz2bH8HTBE5KTz7dO/JxnY3gFXE6WvtyiLja6mtWre3lAHxPzbOydz31evvp7RSleW3w+Dxw6CmWOK0830dq8ZOCYxFF1jW57rUWblVkorBZ+Xl9SyAzz0+edZkiclY2rz+M9HpfTRp6TFJne30fXwXsEl+NRfbfaj3UpayLXXpeccwHUb3oiY5vFr0yWrWsTET7Up4ZjmsTMzv8AB3Hs9wVMGk01sz81jWM7gBixAHl8gJzNTqbai/FaO2zf0+CuGvDV82f2vwKLjjXXhbFIV/hYrWT5MwGh/p5zLHoc+SnHWvL6pfU4qW4Znn7nOA78Ou/DXnNRsPLMDM9/7QuB8VePdY30THHICPkXCn/FO/afI0G3eY/5c/o5XleZquOe3+v3fnx7iS5PHe6YjusVlFh8QKqEN1u/TqHEun3xaLl1n6zygzYoy6mJnpG3y5vk7NEcayr3y8num5Q6LzJztzMdIgb+qoHl6ieufNOjxVrirv8AnWfbLzpp41F5tkl2Hi3ZunhWPfxAXWO9VLpUHVABbaO6Vug8i+5qY9fk1V64prG0zG/ujn/p7fwWPDE3rM77Tt8eTrvBeCpdwzI4pdY9a0993SqqEWBFGtk+r7X7Tdza61c9cVY3323+P7NfHoKTjm9nY/ZBY705dpP6M3V1qvkLFQs5/J0/KaHi9om1I77T+fKW14fi4It6O/kzjugkwiTKMMIkwiTKJhGQjYVogUIVQkVQhVCBW5FcX2o4p7ng5eX50Y9jp87daQfdionrgx+ZkrX1lJnaHinYHsticQputzMz3bu7RVWotoVn0gZmIfy+ID7Gd7V6vJitEUrv+rUx4a2jeXau09GLwjgWRj4V/f8AvuWlTW89btzMAXU8nQDu6yPvNPBfJqNTW9422j8+cvW1YpjmIcN2T7D4GXh05WXn9xbdzsaluxhyIHIXYbrsgA/ee+o12XHkmtK7xHvYVwVmN5eitwfhn9HU8MuurbGVF7tzlV1u7K5JsDKQN83NvXTxE5nnZvOnLEc/c9+CvDw9nlPtD7PYHDhRZhZhva2xwa2tpsatFG+cMmtdSB1Hn49J2NHqcubeL12/VrZMNY/xfl2hyLMi/hHDciw7qxMOq97X01b5BFj8zN+rW1Y6/qxh2pXJkrHWZ2+HT57revFNay93q4pi/CiZGOfBERcisk+QUAGfPzS/WYlt7w+3cwHkPaX2XZ1+fddjX0DGybnuZrWcW087czjlC/Fok66jfTevGdnD4lSmOK2id4hrW08TO70nieUvD+H22gkrg4bFObqzGuvSA/MkD85zKVnLliPWfq2OkPLvY3lUUJn8Qyrq1KItaiy1RYwUGywgE7O/g+4M6viXFeaY6x+dIa+CsRvZ+PsmWvJyeIZ2cUWt6moc2uEre3KZmsUMSOvKrfZpl4haaUpjp+bdDFXnNpX247H8JxcS7LxMwl6+QJje8UXq5Z1XlGvi8yd7OtGNLrM97xS9fjzj9kvhpEbw6zl8Vtr4JRS9jFcviF99aliwXHorWvQ34A2Meg/UmzWtZ1M2iOkRHxnn9GM1ny4h23B9mPEnorrfPWqmxFdsfmyHRC3xkd3sKSCfzmpbxLDFpmKbz68vqyjBO20zyen9m+C1cPxq8Skkqm2Z2/FZYx2zn+XkABOVnzWzXm9mxWsVjaHIkzyVhgSYRhgSZUSYRkDIRsK0QKEKoSK2BoMKrcD4uM8MqzMe3EyAWqvTkcA6YdQQwPkQQCPpM8d7Y7RavWCY3eeN7EsA/wDqsv79wT/km/8AzTL6R8/ux4IcynsxwBw/+jGe8p70cwXhkW4X8vJv8PKRy9NEfv6zx/jsvm+Zy6bLwxts4U+xLA/91l/lR/8ASe380y+kfP7pwQ+7ivslwsj3cNkZCLi4tWJWqCnXIhZix2v4izMT9ZhTxDJTfaI5zus1iU8K9jvDKLVtsfIyQhDCq1qxSxHhzBVBYfLej57lv4lmtG0bQnBD7u1fsyweI5DZj2X022Kot7lqyjlVChuVlOjoAdPSYYddkxV4Y2mCaxPN8nAfZJg4eVRmLfkWtj2C1EsFPIXA+EnSg9Do/aZZfEcuSk1mI5kViHoW5oMjcD5eK8PqyqLcW8Fqr62rsAOjynzB8j5/aZUvNLRavWB50fYngb371ma9N4+/z5J0P5pl9I+f3YcEOX4n7McG7EowK3ux6Me1727soz33soXvLGZTsgAga0OvyE8qa7LW83naZn5e5lwxts4mj2KcOVgWyMtwCCVDUpzD0JCb19J6z4pmntHz+6cEOY417M8HKtxXL21U4dNVFWLXydz3SOWIPMCTzbOzvrPHHrslItHee/dZrDu25pqbgYTAmBkIyESZRhhGQMhGwrRA0QqhA0SK2BsKQEBAQEBAQEBAQEBAQEBAQEDIRhgZCMlGQJhCBkI2FIGwNEKoQN3IG4Vu4DcBuA3AbgNwG4DcBuA3AbgNwG4DcBuA3AzcBuBkqM3AyBkIyAMDIRsKQEDYGwrRA2AkCAgICAgICAgICAgICAgICUNwJ3AQMhGQEAYRkDYUhCFIG7gNwrdwG4DcBuA3AbgNwG4DcBuA3AbgNwG4DcBuA3AbgZuA3CEDICAhGQEBAQNhSEICFICAgICAgICAgICAgICAgICAgICAhCAhWQhAQEBAQEBAQEBAQEBAQEBAQEBAQEBAQEBAQEBAQEBAQEB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5" name="Picture 11" descr="http://www.eesc.usp.br/portaleesc/images/novo_logo_eesc/logo_eesc_padra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634" y="5537827"/>
            <a:ext cx="1039662" cy="109623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www.imagens.usp.br/wp-content/uploads/US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5" y="5861812"/>
            <a:ext cx="1332187" cy="74935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735165" y="548680"/>
            <a:ext cx="1890261" cy="369332"/>
          </a:xfrm>
          <a:prstGeom prst="rect">
            <a:avLst/>
          </a:prstGeom>
        </p:spPr>
        <p:txBody>
          <a:bodyPr wrap="none">
            <a:spAutoFit/>
          </a:bodyPr>
          <a:lstStyle/>
          <a:p>
            <a:r>
              <a:rPr lang="pt-BR" dirty="0">
                <a:solidFill>
                  <a:schemeClr val="bg2"/>
                </a:solidFill>
                <a:latin typeface="Arial" pitchFamily="34" charset="0"/>
                <a:cs typeface="Arial" pitchFamily="34" charset="0"/>
              </a:rPr>
              <a:t>Para fratura </a:t>
            </a:r>
            <a:r>
              <a:rPr lang="pt-BR" dirty="0" smtClean="0">
                <a:solidFill>
                  <a:schemeClr val="bg2"/>
                </a:solidFill>
                <a:latin typeface="Arial" pitchFamily="34" charset="0"/>
                <a:cs typeface="Arial" pitchFamily="34" charset="0"/>
              </a:rPr>
              <a:t>dútil</a:t>
            </a:r>
            <a:endParaRPr lang="es-ES" dirty="0"/>
          </a:p>
        </p:txBody>
      </p:sp>
      <p:pic>
        <p:nvPicPr>
          <p:cNvPr id="3074"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76000"/>
                    </a14:imgEffect>
                  </a14:imgLayer>
                </a14:imgProps>
              </a:ext>
              <a:ext uri="{28A0092B-C50C-407E-A947-70E740481C1C}">
                <a14:useLocalDpi xmlns:a14="http://schemas.microsoft.com/office/drawing/2010/main" val="0"/>
              </a:ext>
            </a:extLst>
          </a:blip>
          <a:srcRect/>
          <a:stretch>
            <a:fillRect/>
          </a:stretch>
        </p:blipFill>
        <p:spPr bwMode="auto">
          <a:xfrm>
            <a:off x="833003" y="1196752"/>
            <a:ext cx="3146196"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2 CuadroTexto"/>
              <p:cNvSpPr txBox="1"/>
              <p:nvPr/>
            </p:nvSpPr>
            <p:spPr>
              <a:xfrm>
                <a:off x="833003" y="2132856"/>
                <a:ext cx="6115261" cy="3736600"/>
              </a:xfrm>
              <a:prstGeom prst="rect">
                <a:avLst/>
              </a:prstGeom>
              <a:noFill/>
            </p:spPr>
            <p:txBody>
              <a:bodyPr wrap="square" rtlCol="0">
                <a:spAutoFit/>
              </a:bodyPr>
              <a:lstStyle/>
              <a:p>
                <a:r>
                  <a:rPr lang="pt-BR" dirty="0" err="1">
                    <a:solidFill>
                      <a:schemeClr val="bg2"/>
                    </a:solidFill>
                    <a:latin typeface="Arial" pitchFamily="34" charset="0"/>
                    <a:cs typeface="Arial" pitchFamily="34" charset="0"/>
                  </a:rPr>
                  <a:t>Xp</a:t>
                </a:r>
                <a:r>
                  <a:rPr lang="pt-BR" dirty="0">
                    <a:solidFill>
                      <a:schemeClr val="bg2"/>
                    </a:solidFill>
                    <a:latin typeface="Arial" pitchFamily="34" charset="0"/>
                    <a:cs typeface="Arial" pitchFamily="34" charset="0"/>
                  </a:rPr>
                  <a:t>=</a:t>
                </a:r>
                <a:r>
                  <a:rPr lang="pt-BR" dirty="0" err="1">
                    <a:solidFill>
                      <a:schemeClr val="bg2"/>
                    </a:solidFill>
                    <a:latin typeface="Arial" pitchFamily="34" charset="0"/>
                    <a:cs typeface="Arial" pitchFamily="34" charset="0"/>
                  </a:rPr>
                  <a:t>Po</a:t>
                </a:r>
                <a:r>
                  <a:rPr lang="pt-BR" dirty="0">
                    <a:solidFill>
                      <a:schemeClr val="bg2"/>
                    </a:solidFill>
                    <a:latin typeface="Arial" pitchFamily="34" charset="0"/>
                    <a:cs typeface="Arial" pitchFamily="34" charset="0"/>
                  </a:rPr>
                  <a:t>/P      </a:t>
                </a:r>
                <a:r>
                  <a:rPr lang="pt-BR" dirty="0" smtClean="0">
                    <a:solidFill>
                      <a:schemeClr val="bg2"/>
                    </a:solidFill>
                    <a:latin typeface="Arial" pitchFamily="34" charset="0"/>
                    <a:cs typeface="Arial" pitchFamily="34" charset="0"/>
                  </a:rPr>
                  <a:t>Se    </a:t>
                </a:r>
                <a:r>
                  <a:rPr lang="pt-BR" dirty="0" err="1">
                    <a:solidFill>
                      <a:schemeClr val="bg2"/>
                    </a:solidFill>
                    <a:latin typeface="Arial" pitchFamily="34" charset="0"/>
                    <a:cs typeface="Arial" pitchFamily="34" charset="0"/>
                  </a:rPr>
                  <a:t>Xp</a:t>
                </a:r>
                <a:r>
                  <a:rPr lang="pt-BR" dirty="0">
                    <a:solidFill>
                      <a:schemeClr val="bg2"/>
                    </a:solidFill>
                    <a:latin typeface="Arial" pitchFamily="34" charset="0"/>
                    <a:cs typeface="Arial" pitchFamily="34" charset="0"/>
                  </a:rPr>
                  <a:t>=3 </a:t>
                </a:r>
                <a:r>
                  <a:rPr lang="pt-BR" dirty="0" smtClean="0">
                    <a:solidFill>
                      <a:schemeClr val="bg2"/>
                    </a:solidFill>
                    <a:latin typeface="Arial" pitchFamily="34" charset="0"/>
                    <a:cs typeface="Arial" pitchFamily="34" charset="0"/>
                  </a:rPr>
                  <a:t>    </a:t>
                </a:r>
                <a:r>
                  <a:rPr lang="pt-BR" dirty="0">
                    <a:solidFill>
                      <a:schemeClr val="bg2"/>
                    </a:solidFill>
                    <a:latin typeface="Arial" pitchFamily="34" charset="0"/>
                    <a:cs typeface="Arial" pitchFamily="34" charset="0"/>
                  </a:rPr>
                  <a:t>3=</a:t>
                </a:r>
                <a:r>
                  <a:rPr lang="pt-BR" dirty="0" err="1">
                    <a:solidFill>
                      <a:schemeClr val="bg2"/>
                    </a:solidFill>
                    <a:latin typeface="Arial" pitchFamily="34" charset="0"/>
                    <a:cs typeface="Arial" pitchFamily="34" charset="0"/>
                  </a:rPr>
                  <a:t>Po</a:t>
                </a:r>
                <a:r>
                  <a:rPr lang="pt-BR" dirty="0">
                    <a:solidFill>
                      <a:schemeClr val="bg2"/>
                    </a:solidFill>
                    <a:latin typeface="Arial" pitchFamily="34" charset="0"/>
                    <a:cs typeface="Arial" pitchFamily="34" charset="0"/>
                  </a:rPr>
                  <a:t>/P</a:t>
                </a:r>
                <a:endParaRPr lang="es-ES" dirty="0">
                  <a:solidFill>
                    <a:schemeClr val="bg2"/>
                  </a:solidFill>
                  <a:latin typeface="Arial" pitchFamily="34" charset="0"/>
                  <a:cs typeface="Arial" pitchFamily="34" charset="0"/>
                </a:endParaRPr>
              </a:p>
              <a:p>
                <a:endParaRPr lang="pt-BR" dirty="0">
                  <a:solidFill>
                    <a:schemeClr val="bg2"/>
                  </a:solidFill>
                  <a:latin typeface="Arial" pitchFamily="34" charset="0"/>
                  <a:cs typeface="Arial" pitchFamily="34" charset="0"/>
                </a:endParaRPr>
              </a:p>
              <a:p>
                <a:r>
                  <a:rPr lang="pt-BR" dirty="0" err="1" smtClean="0">
                    <a:solidFill>
                      <a:schemeClr val="bg2"/>
                    </a:solidFill>
                    <a:latin typeface="Arial" pitchFamily="34" charset="0"/>
                    <a:cs typeface="Arial" pitchFamily="34" charset="0"/>
                  </a:rPr>
                  <a:t>Po</a:t>
                </a:r>
                <a:r>
                  <a:rPr lang="pt-BR" dirty="0" smtClean="0">
                    <a:solidFill>
                      <a:schemeClr val="bg2"/>
                    </a:solidFill>
                    <a:latin typeface="Arial" pitchFamily="34" charset="0"/>
                    <a:cs typeface="Arial" pitchFamily="34" charset="0"/>
                  </a:rPr>
                  <a:t>=5mm*50mm*450Mpa(N/mm</a:t>
                </a:r>
                <a:r>
                  <a:rPr lang="pt-BR" baseline="30000" dirty="0" smtClean="0">
                    <a:solidFill>
                      <a:schemeClr val="bg2"/>
                    </a:solidFill>
                    <a:latin typeface="Arial" pitchFamily="34" charset="0"/>
                    <a:cs typeface="Arial" pitchFamily="34" charset="0"/>
                  </a:rPr>
                  <a:t>2</a:t>
                </a:r>
                <a:r>
                  <a:rPr lang="pt-BR" dirty="0">
                    <a:solidFill>
                      <a:schemeClr val="bg2"/>
                    </a:solidFill>
                    <a:latin typeface="Arial" pitchFamily="34" charset="0"/>
                    <a:cs typeface="Arial" pitchFamily="34" charset="0"/>
                  </a:rPr>
                  <a:t>) (-0,2+</a:t>
                </a:r>
                <a:r>
                  <a:rPr lang="pt-BR" baseline="30000" dirty="0">
                    <a:solidFill>
                      <a:schemeClr val="bg2"/>
                    </a:solidFill>
                    <a:latin typeface="Arial" pitchFamily="34" charset="0"/>
                    <a:cs typeface="Arial" pitchFamily="34" charset="0"/>
                  </a:rPr>
                  <a:t> </a:t>
                </a:r>
                <a14:m>
                  <m:oMath xmlns:m="http://schemas.openxmlformats.org/officeDocument/2006/math">
                    <m:rad>
                      <m:radPr>
                        <m:degHide m:val="on"/>
                        <m:ctrlPr>
                          <a:rPr lang="es-ES" i="1">
                            <a:solidFill>
                              <a:schemeClr val="bg2"/>
                            </a:solidFill>
                            <a:latin typeface="Cambria Math"/>
                          </a:rPr>
                        </m:ctrlPr>
                      </m:radPr>
                      <m:deg/>
                      <m:e>
                        <m:r>
                          <a:rPr lang="pt-BR" i="1">
                            <a:solidFill>
                              <a:schemeClr val="bg2"/>
                            </a:solidFill>
                            <a:latin typeface="Cambria Math"/>
                          </a:rPr>
                          <m:t>0,08−0,4+1</m:t>
                        </m:r>
                      </m:e>
                    </m:rad>
                  </m:oMath>
                </a14:m>
                <a:endParaRPr lang="es-ES" dirty="0">
                  <a:latin typeface="Arial" pitchFamily="34" charset="0"/>
                  <a:cs typeface="Arial" pitchFamily="34" charset="0"/>
                </a:endParaRPr>
              </a:p>
              <a:p>
                <a:endParaRPr lang="pt-BR" dirty="0" smtClean="0"/>
              </a:p>
              <a:p>
                <a:r>
                  <a:rPr lang="pt-BR" dirty="0" err="1" smtClean="0">
                    <a:solidFill>
                      <a:schemeClr val="bg2"/>
                    </a:solidFill>
                    <a:latin typeface="Arial" pitchFamily="34" charset="0"/>
                    <a:cs typeface="Arial" pitchFamily="34" charset="0"/>
                  </a:rPr>
                  <a:t>Po</a:t>
                </a:r>
                <a:r>
                  <a:rPr lang="pt-BR" dirty="0" smtClean="0">
                    <a:solidFill>
                      <a:schemeClr val="bg2"/>
                    </a:solidFill>
                    <a:latin typeface="Arial" pitchFamily="34" charset="0"/>
                    <a:cs typeface="Arial" pitchFamily="34" charset="0"/>
                  </a:rPr>
                  <a:t>=64KN</a:t>
                </a:r>
              </a:p>
              <a:p>
                <a:endParaRPr lang="pt-BR" dirty="0">
                  <a:solidFill>
                    <a:schemeClr val="bg2"/>
                  </a:solidFill>
                  <a:latin typeface="Arial" pitchFamily="34" charset="0"/>
                  <a:cs typeface="Arial" pitchFamily="34" charset="0"/>
                </a:endParaRPr>
              </a:p>
              <a:p>
                <a:r>
                  <a:rPr lang="pt-BR" b="1" u="sng" dirty="0" smtClean="0">
                    <a:solidFill>
                      <a:schemeClr val="bg2"/>
                    </a:solidFill>
                    <a:latin typeface="Arial" pitchFamily="34" charset="0"/>
                    <a:cs typeface="Arial" pitchFamily="34" charset="0"/>
                  </a:rPr>
                  <a:t>P=</a:t>
                </a:r>
                <a:r>
                  <a:rPr lang="pt-BR" b="1" u="sng" dirty="0" err="1" smtClean="0">
                    <a:solidFill>
                      <a:schemeClr val="bg2"/>
                    </a:solidFill>
                    <a:latin typeface="Arial" pitchFamily="34" charset="0"/>
                    <a:cs typeface="Arial" pitchFamily="34" charset="0"/>
                  </a:rPr>
                  <a:t>Po</a:t>
                </a:r>
                <a:r>
                  <a:rPr lang="pt-BR" b="1" u="sng" dirty="0" smtClean="0">
                    <a:solidFill>
                      <a:schemeClr val="bg2"/>
                    </a:solidFill>
                    <a:latin typeface="Arial" pitchFamily="34" charset="0"/>
                    <a:cs typeface="Arial" pitchFamily="34" charset="0"/>
                  </a:rPr>
                  <a:t>/3  = 21,4 KN  </a:t>
                </a:r>
                <a:r>
                  <a:rPr lang="pt-BR" dirty="0" smtClean="0">
                    <a:solidFill>
                      <a:schemeClr val="bg2"/>
                    </a:solidFill>
                    <a:latin typeface="Arial" pitchFamily="34" charset="0"/>
                    <a:cs typeface="Arial" pitchFamily="34" charset="0"/>
                  </a:rPr>
                  <a:t>fratura dútil  </a:t>
                </a:r>
              </a:p>
              <a:p>
                <a:endParaRPr lang="pt-BR" dirty="0">
                  <a:solidFill>
                    <a:schemeClr val="bg2"/>
                  </a:solidFill>
                  <a:latin typeface="Arial" pitchFamily="34" charset="0"/>
                  <a:cs typeface="Arial" pitchFamily="34" charset="0"/>
                </a:endParaRPr>
              </a:p>
              <a:p>
                <a:r>
                  <a:rPr lang="en-US" b="1" u="sng" dirty="0" smtClean="0">
                    <a:solidFill>
                      <a:schemeClr val="bg2"/>
                    </a:solidFill>
                    <a:latin typeface="Arial" pitchFamily="34" charset="0"/>
                    <a:cs typeface="Arial" pitchFamily="34" charset="0"/>
                  </a:rPr>
                  <a:t>P=8,18KN </a:t>
                </a:r>
                <a:r>
                  <a:rPr lang="pt-BR" dirty="0">
                    <a:solidFill>
                      <a:schemeClr val="bg2"/>
                    </a:solidFill>
                    <a:latin typeface="Arial" pitchFamily="34" charset="0"/>
                    <a:cs typeface="Arial" pitchFamily="34" charset="0"/>
                  </a:rPr>
                  <a:t>fratura frágil</a:t>
                </a:r>
                <a:endParaRPr lang="es-ES" b="1" u="sng" dirty="0">
                  <a:solidFill>
                    <a:schemeClr val="bg2"/>
                  </a:solidFill>
                  <a:latin typeface="Arial" pitchFamily="34" charset="0"/>
                  <a:cs typeface="Arial" pitchFamily="34" charset="0"/>
                </a:endParaRPr>
              </a:p>
              <a:p>
                <a:endParaRPr lang="pt-BR" dirty="0" smtClean="0">
                  <a:solidFill>
                    <a:schemeClr val="bg2"/>
                  </a:solidFill>
                  <a:latin typeface="Arial" pitchFamily="34" charset="0"/>
                  <a:cs typeface="Arial" pitchFamily="34" charset="0"/>
                </a:endParaRPr>
              </a:p>
              <a:p>
                <a:endParaRPr lang="pt-BR" dirty="0">
                  <a:solidFill>
                    <a:schemeClr val="bg2"/>
                  </a:solidFill>
                  <a:latin typeface="Arial" pitchFamily="34" charset="0"/>
                  <a:cs typeface="Arial" pitchFamily="34" charset="0"/>
                </a:endParaRPr>
              </a:p>
              <a:p>
                <a:endParaRPr lang="es-ES" dirty="0"/>
              </a:p>
              <a:p>
                <a:endParaRPr lang="es-ES" b="1" u="sng" dirty="0"/>
              </a:p>
            </p:txBody>
          </p:sp>
        </mc:Choice>
        <mc:Fallback xmlns="">
          <p:sp>
            <p:nvSpPr>
              <p:cNvPr id="3" name="2 CuadroTexto"/>
              <p:cNvSpPr txBox="1">
                <a:spLocks noRot="1" noChangeAspect="1" noMove="1" noResize="1" noEditPoints="1" noAdjustHandles="1" noChangeArrowheads="1" noChangeShapeType="1" noTextEdit="1"/>
              </p:cNvSpPr>
              <p:nvPr/>
            </p:nvSpPr>
            <p:spPr>
              <a:xfrm>
                <a:off x="833003" y="2132856"/>
                <a:ext cx="6115261" cy="3736600"/>
              </a:xfrm>
              <a:prstGeom prst="rect">
                <a:avLst/>
              </a:prstGeom>
              <a:blipFill rotWithShape="1">
                <a:blip r:embed="rId6"/>
                <a:stretch>
                  <a:fillRect l="-897" t="-816"/>
                </a:stretch>
              </a:blipFill>
            </p:spPr>
            <p:txBody>
              <a:bodyPr/>
              <a:lstStyle/>
              <a:p>
                <a:r>
                  <a:rPr lang="es-ES">
                    <a:noFill/>
                  </a:rPr>
                  <a:t> </a:t>
                </a:r>
              </a:p>
            </p:txBody>
          </p:sp>
        </mc:Fallback>
      </mc:AlternateContent>
    </p:spTree>
    <p:extLst>
      <p:ext uri="{BB962C8B-B14F-4D97-AF65-F5344CB8AC3E}">
        <p14:creationId xmlns:p14="http://schemas.microsoft.com/office/powerpoint/2010/main" val="35766478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Personalizado 14">
      <a:dk1>
        <a:srgbClr val="FFFFFF"/>
      </a:dk1>
      <a:lt1>
        <a:srgbClr val="FFFFFF"/>
      </a:lt1>
      <a:dk2>
        <a:srgbClr val="000000"/>
      </a:dk2>
      <a:lt2>
        <a:srgbClr val="000000"/>
      </a:lt2>
      <a:accent1>
        <a:srgbClr val="FFFFFF"/>
      </a:accent1>
      <a:accent2>
        <a:srgbClr val="FFFFFF"/>
      </a:accent2>
      <a:accent3>
        <a:srgbClr val="8D89A4"/>
      </a:accent3>
      <a:accent4>
        <a:srgbClr val="748560"/>
      </a:accent4>
      <a:accent5>
        <a:srgbClr val="9E9273"/>
      </a:accent5>
      <a:accent6>
        <a:srgbClr val="7E848D"/>
      </a:accent6>
      <a:hlink>
        <a:srgbClr val="00C8C3"/>
      </a:hlink>
      <a:folHlink>
        <a:srgbClr val="A116E0"/>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830</TotalTime>
  <Words>962</Words>
  <Application>Microsoft Office PowerPoint</Application>
  <PresentationFormat>Presentación en pantalla (4:3)</PresentationFormat>
  <Paragraphs>173</Paragraphs>
  <Slides>33</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33</vt:i4>
      </vt:variant>
    </vt:vector>
  </HeadingPairs>
  <TitlesOfParts>
    <vt:vector size="35" baseType="lpstr">
      <vt:lpstr>Forma de onda</vt:lpstr>
      <vt:lpstr>Hoja de cálculo</vt:lpstr>
      <vt:lpstr>Comportamento mecânico dos materiais </vt:lpstr>
      <vt:lpstr>1) Uma peça submetida a tração é fabricada de Al 2014-T651 possui as dimensões como definida na Figure 1 (c). O projeto solicita um fator de segurança contra fratura frágil e contra fratura por colapso plástico de 3.  Dados: b=50 mm; t = 5 mm; KIC=24 MPa.m0,5; s0=415 MPa  </vt:lpstr>
      <vt:lpstr> </vt:lpstr>
      <vt:lpstr>Presentación de PowerPoint</vt:lpstr>
      <vt:lpstr>Informação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Para fratura fragil  K=F*Sg*√πa         Sg=KIC/F*√πa  Sgc=KIC/2,85*√(π∗0,05m)    Para fratura dutil:  Lembrando que Sgo=Po/bt     e α =a/b=0,5  Sgo=Po/bt=So(-α+√2α2-2α+1)  </vt:lpstr>
      <vt:lpstr> Sustituindo os fatores como KIC e So, dados nas duas temperaturas nas equaçoes anteriores  -75°C - KIC = 52 MPam1/2 e S0 = 550 MPa  200°C - KIC = 200 MPam1/2 e S0 = 400 Mpa  Germos a seguinte tabela de resultados   </vt:lpstr>
      <vt:lpstr>Presentación de PowerPoint</vt:lpstr>
      <vt:lpstr>5) Um ensaio de tenacidade à fratura foi executado em um aço AISI 4340 que possui uma tensão limite de escoamento de 1380 MPa, em um corpo de prova padronizado possuindo as dimensões como definida na figura 8.16, sendo b=50,8 mm, t = 12,95 mm e uma trinca de tamanho a = 25,4 mm. A falha do corpo de prova aconteceu de maneira abrupta em PQ = Pmax = 15,03 kN, com uma curva P-v da figura 8. </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50</cp:revision>
  <dcterms:created xsi:type="dcterms:W3CDTF">2015-09-02T00:31:10Z</dcterms:created>
  <dcterms:modified xsi:type="dcterms:W3CDTF">2015-09-23T20:28:46Z</dcterms:modified>
</cp:coreProperties>
</file>