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7D23-5C15-4EA6-9CDF-35CA998AD29A}" type="datetimeFigureOut">
              <a:rPr lang="pt-BR" smtClean="0"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7CB69-F6AE-48AB-9843-CF3902427D3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lvander.org.br/A%20internacionaliza%E7%E3o%20dos%20direitos%20humanos.ht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143932" cy="500066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Direitos Humanos Divididos em três Dimensões ou Gerações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1) Direitos de Liberdade: individuais, oriundos das revoluções 	liberais do final do Séc. XVII e XVIII;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2) Direitos de Igualdade: Nascem no pós revolução industrial e 	culminam com as constituições sociais democratas. Direitos 	coletivos.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3) Direitos de Fraternidade: Pós período de guerras. De interesse 	universal.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143932" cy="5000660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processo de internacionalização dos direitos humanos ganha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grande impulso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após a Segunda Guerra Mundial, tendo como marco fundamental a Declaração Universal dos Direitos Humanos de 10 de Dezembro de 1948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necessidade de uma ação internacional mais eficaz para a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proteção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 direitos impulsionou o processo de internacionalização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desses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direitos, culminando na criação da sistemática normativa de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proteção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internacional, que faz possível a responsabilização do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Estado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domínio internacional, quando as instituições nacionais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se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mostram falhas ou omissas na tarefa de proteção dos direitos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humanos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PIOVESAN, Flávia.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Direitos Humanos e o Direito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Constitucional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3ª edição. São Paulo: Max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Limonad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1997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p. 141.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43932" cy="5643602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Diferentes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Perspectivas sobre os Direitos Humanos 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1ª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Perspectiva filosófica ou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jusnaturalista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direitos humanos são direitos naturais, inerentes à pessoa humana em qualquer tempo e lugar. São absolutos e imutáveis. A naturalização dos direitos humanos é algo arriscado, uma vez que dá ao grupo que detém o poder a legitimidade de dizer o que é natural. Sendo os direitos humanos históricos, e não naturais, o homem é o autor da história, responsável pela construção do conteúdo desses direitos de acordo com suas lutas sociais.</a:t>
            </a:r>
            <a:r>
              <a:rPr lang="pt-BR" sz="20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[6]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2ª) Perspectiva universalista: direitos humanos são direitos de todas as pessoas em qualquer lugar, presentes em tratados, pactos ou convenções, para legitimar sua proteção.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3ª) Perspectiva constitucionalista: direitos humanos são direitos reconhecidos em um determinado território estatal. São direitos positivados nas Constituições com status de direitos fundamentais.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43932" cy="5643602"/>
          </a:xfrm>
        </p:spPr>
        <p:txBody>
          <a:bodyPr>
            <a:noAutofit/>
          </a:bodyPr>
          <a:lstStyle/>
          <a:p>
            <a:pPr algn="just"/>
            <a:r>
              <a:rPr lang="pt-BR" sz="19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Criação da ONU e da Declaração Universal dos Direitos Humanos </a:t>
            </a:r>
            <a:endParaRPr lang="pt-B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Mitigação do conceito de soberania a dois valores fundamentais </a:t>
            </a:r>
          </a:p>
          <a:p>
            <a:pPr algn="just"/>
            <a:r>
              <a:rPr lang="pt-B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1) Imperativo da Paz </a:t>
            </a:r>
          </a:p>
          <a:p>
            <a:pPr algn="just"/>
            <a:r>
              <a:rPr lang="pt-B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2) Tutela dos </a:t>
            </a:r>
            <a:r>
              <a:rPr lang="pt-BR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DHs</a:t>
            </a:r>
            <a:endParaRPr lang="pt-BR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9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Balizas Históricas da Internacionalização dos </a:t>
            </a:r>
            <a:r>
              <a:rPr lang="pt-BR" sz="19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DHs</a:t>
            </a:r>
            <a:endParaRPr lang="pt-B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pt-B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9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1864</a:t>
            </a:r>
            <a:r>
              <a:rPr lang="pt-B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Convenção de Genebra: Trata do destino dos militares feridos em campanha. Primeiro grande tratado internacional que vingou para processos vindouros. </a:t>
            </a:r>
          </a:p>
          <a:p>
            <a:pPr algn="just"/>
            <a:r>
              <a:rPr lang="pt-BR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pt-B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43932" cy="5643602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Liga ou Sociedade das Nações (SDN) – 1920/45: criada no pós 1GM, tinha por objetivo promover a cooperação, a paz e a segurança internacional. Continha dispositivos que restringiam a soberania absoluta do Estado, valorizando o respeito aos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a cooperação internacional. Documento que deu origem à Carta do Atlântico, assinada por Roosevelt e Churchill em 14/8/41;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Organização Internacional do Trabalho (OIT) – 1919: Internacionalização das relações laborais. Criada no pós primeira guerra para estabelecer balizas para o Trabalho e Bem estar.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Direito Internacional Humanitário:Regramento que se aplica em hipóteses de guerra e coloca limites aos atos de Estado. É a manifestação de que, mesmo no plano internacional, ainda que em situações de conflitos bélicos, existem limites à liberdade e autonomia dos Estados. Essa idéia origina-se com Hugo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Grócio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que apontava as causas justas e injustas para a deflagração dos conflitos, bem como as obrigações impostas e as condições de trégua.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143932" cy="5214974"/>
          </a:xfrm>
        </p:spPr>
        <p:txBody>
          <a:bodyPr>
            <a:noAutofit/>
          </a:bodyPr>
          <a:lstStyle/>
          <a:p>
            <a:pPr algn="just"/>
            <a:r>
              <a:rPr lang="pt-BR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1977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Criação de dois protocolos internacionais fundamentais para a consolidação da internacionalização dos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DHs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Protocolo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conflitos internacionais – Guerras de libertação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nacional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Proteção das pessoas e dos bens civis e serviços de socorro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às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vítimas;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Protocolo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conflitos internos do gênero da Guerra Civil.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143932" cy="5214974"/>
          </a:xfrm>
        </p:spPr>
        <p:txBody>
          <a:bodyPr>
            <a:noAutofit/>
          </a:bodyPr>
          <a:lstStyle/>
          <a:p>
            <a:pPr algn="just"/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Multiculturalismo e a universalização dos Direitos Humanos </a:t>
            </a:r>
          </a:p>
          <a:p>
            <a:pPr algn="just"/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Os Direitos Humanos encontram suas raízes na </a:t>
            </a:r>
            <a:r>
              <a:rPr lang="pt-BR" sz="2000" b="1" dirty="0" smtClean="0">
                <a:solidFill>
                  <a:schemeClr val="tx1"/>
                </a:solidFill>
                <a:latin typeface="Times New Roman" charset="0"/>
              </a:rPr>
              <a:t>cultura ocidental: </a:t>
            </a:r>
          </a:p>
          <a:p>
            <a:pPr algn="just">
              <a:lnSpc>
                <a:spcPct val="8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Times New Roman" charset="0"/>
              </a:rPr>
              <a:t>			</a:t>
            </a:r>
          </a:p>
          <a:p>
            <a:pPr algn="just">
              <a:lnSpc>
                <a:spcPct val="8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Times New Roman" charset="0"/>
              </a:rPr>
              <a:t>	a. Humanismo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: Homem como o valor fonte de todos os demais  </a:t>
            </a:r>
            <a:r>
              <a:rPr lang="pt-BR" sz="2000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valores (Sacralidade da pessoa humana e a crença em regras 	transcendentais que obriguem os súditos e governantes)</a:t>
            </a: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pt-BR" sz="2000" b="1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charset="0"/>
              </a:rPr>
              <a:t>b. Oriente: 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A valorização é do coletivo, e não do individual</a:t>
            </a: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		</a:t>
            </a: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Bíblia e influência do Cristianismo</a:t>
            </a:r>
          </a:p>
          <a:p>
            <a:pPr algn="just">
              <a:lnSpc>
                <a:spcPct val="80000"/>
              </a:lnSpc>
            </a:pPr>
            <a:endParaRPr lang="pt-BR" sz="2000" dirty="0" smtClean="0">
              <a:solidFill>
                <a:schemeClr val="tx1"/>
              </a:solidFill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charset="0"/>
              </a:rPr>
              <a:t>a. Antigo Testamento: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 “o homem foi criado à imagem e semelhança 	de Deus” – O Homem tem um papel fundamental, sagrado.</a:t>
            </a: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pt-BR" sz="2000" b="1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charset="0"/>
              </a:rPr>
              <a:t>b. Novo Testamento: 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“Amar ao próximo como se a si mesmo”</a:t>
            </a:r>
            <a:endParaRPr lang="pt-BR" sz="2000" dirty="0" smtClean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143932" cy="5214974"/>
          </a:xfrm>
        </p:spPr>
        <p:txBody>
          <a:bodyPr>
            <a:noAutofit/>
          </a:bodyPr>
          <a:lstStyle/>
          <a:p>
            <a:pPr algn="just"/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Multiculturalismo e a universalização dos Direitos Humanos </a:t>
            </a:r>
          </a:p>
          <a:p>
            <a:pPr algn="just"/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O professor indiano </a:t>
            </a:r>
            <a:r>
              <a:rPr lang="pt-BR" sz="2000" dirty="0" err="1" smtClean="0">
                <a:solidFill>
                  <a:schemeClr val="tx1"/>
                </a:solidFill>
                <a:latin typeface="Times New Roman" charset="0"/>
              </a:rPr>
              <a:t>R.C.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charset="0"/>
              </a:rPr>
              <a:t>Pandeya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, da Universidade de </a:t>
            </a:r>
            <a:r>
              <a:rPr lang="pt-BR" sz="2000" dirty="0" err="1" smtClean="0">
                <a:solidFill>
                  <a:schemeClr val="tx1"/>
                </a:solidFill>
                <a:latin typeface="Times New Roman" charset="0"/>
              </a:rPr>
              <a:t>Delhi</a:t>
            </a: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, ressalta a surpresa com que os seus compatriotas encaram a perspectiva ocidental dos direitos humanos. </a:t>
            </a:r>
          </a:p>
          <a:p>
            <a:pPr algn="just">
              <a:lnSpc>
                <a:spcPct val="80000"/>
              </a:lnSpc>
            </a:pPr>
            <a:endParaRPr lang="pt-BR" sz="2000" dirty="0">
              <a:solidFill>
                <a:schemeClr val="tx1"/>
              </a:solidFill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dirty="0" smtClean="0">
                <a:solidFill>
                  <a:schemeClr val="tx1"/>
                </a:solidFill>
                <a:latin typeface="Times New Roman" charset="0"/>
              </a:rPr>
              <a:t>Para um hindu, não existem direitos só pelo fato de ser humano, pois os direitos devem ser conquistados e são resultados de obrigações. Se concedem direitos a um hindu é porque existem obrigações para esse hindu. Se há uma carta de direitos humanos, deve haver uma carta de obrigações para os seres humanos. </a:t>
            </a:r>
            <a:r>
              <a:rPr lang="es-ES" sz="2000" dirty="0" smtClean="0">
                <a:solidFill>
                  <a:schemeClr val="tx1"/>
                </a:solidFill>
                <a:latin typeface="Times New Roman" charset="0"/>
              </a:rPr>
              <a:t>PANDEYA, R.C.  Fundamentos filosóficos de los  derechos humanos. Perspectiva </a:t>
            </a:r>
            <a:r>
              <a:rPr lang="es-ES" sz="2000" dirty="0" err="1" smtClean="0">
                <a:solidFill>
                  <a:schemeClr val="tx1"/>
                </a:solidFill>
                <a:latin typeface="Times New Roman" charset="0"/>
              </a:rPr>
              <a:t>hindu</a:t>
            </a:r>
            <a:r>
              <a:rPr lang="es-ES" sz="2000" dirty="0" smtClean="0">
                <a:solidFill>
                  <a:schemeClr val="tx1"/>
                </a:solidFill>
                <a:latin typeface="Times New Roman" charset="0"/>
              </a:rPr>
              <a:t>.  In Los fundamentos filosóficos de los derechos humanos. Unesco/Serbal: Barcelona, 1985, p. 299.</a:t>
            </a:r>
            <a:endParaRPr lang="pt-BR" sz="2000" dirty="0" smtClean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Internacionalização dos Direitos Humanos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143932" cy="5214974"/>
          </a:xfrm>
        </p:spPr>
        <p:txBody>
          <a:bodyPr>
            <a:noAutofit/>
          </a:bodyPr>
          <a:lstStyle/>
          <a:p>
            <a:pPr algn="just"/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Abordagem do </a:t>
            </a:r>
            <a:r>
              <a:rPr lang="pt-BR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Multidulturalismo</a:t>
            </a:r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a) forma relativista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a abordagem relativista quando não se 	estabelecem critérios mínimos para o diálogo entre culturas, isto é, 	tudo é aceito e tudo é correto. O julgamento interno é mais 	importante do  que o julgamento externo (da sociedade 	internacional). Nessa concepção do multiculturalismo, não se pode 	falar em direitos humanos cada cultura é livre para estabelecer seus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próprios valores e direitos.  Não existe a possibilidade de 	proteção internacional dos direitos humanos nessa visão.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b) forma universalista. Permite a propagação e convívio de </a:t>
            </a:r>
            <a:r>
              <a:rPr lang="pt-B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diferentes 	idéias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desde que esteja estabelecido um denominador mínimo</a:t>
            </a:r>
            <a:r>
              <a:rPr lang="pt-B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	comum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entre as partes para o </a:t>
            </a:r>
            <a:r>
              <a:rPr lang="pt-B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início do diálogo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(valores universais</a:t>
            </a:r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pt-BR" sz="2000" dirty="0" smtClean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448</Words>
  <Application>Microsoft Office PowerPoint</Application>
  <PresentationFormat>Apresentação na tela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Internacionalização dos Direitos Humanos </vt:lpstr>
      <vt:lpstr>Internacionalização dos Direitos Humanos </vt:lpstr>
      <vt:lpstr>Internacionalização dos Direitos Humanos </vt:lpstr>
      <vt:lpstr>Internacionalização dos Direitos Humanos </vt:lpstr>
      <vt:lpstr>Internacionalização dos Direitos Humanos </vt:lpstr>
      <vt:lpstr>Internacionalização dos Direitos Humanos </vt:lpstr>
      <vt:lpstr>Internacionalização dos Direitos Humanos </vt:lpstr>
      <vt:lpstr>Internacionalização dos Direitos Humanos </vt:lpstr>
      <vt:lpstr>Internacionalização dos Direitos Humanos </vt:lpstr>
    </vt:vector>
  </TitlesOfParts>
  <Company>MRS LOGISTICA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Internacionalização dos Direitos Humanos </dc:title>
  <dc:creator>CT002706</dc:creator>
  <cp:lastModifiedBy>CT002706</cp:lastModifiedBy>
  <cp:revision>5</cp:revision>
  <dcterms:created xsi:type="dcterms:W3CDTF">2012-10-11T16:08:34Z</dcterms:created>
  <dcterms:modified xsi:type="dcterms:W3CDTF">2012-10-11T16:43:24Z</dcterms:modified>
</cp:coreProperties>
</file>