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7" r:id="rId2"/>
    <p:sldId id="268" r:id="rId3"/>
    <p:sldId id="269" r:id="rId4"/>
    <p:sldId id="267" r:id="rId5"/>
    <p:sldId id="284" r:id="rId6"/>
    <p:sldId id="270" r:id="rId7"/>
    <p:sldId id="283" r:id="rId8"/>
    <p:sldId id="266" r:id="rId9"/>
    <p:sldId id="271" r:id="rId10"/>
    <p:sldId id="286" r:id="rId11"/>
    <p:sldId id="274" r:id="rId12"/>
    <p:sldId id="273" r:id="rId13"/>
    <p:sldId id="275" r:id="rId14"/>
    <p:sldId id="281" r:id="rId15"/>
    <p:sldId id="276" r:id="rId16"/>
    <p:sldId id="277" r:id="rId17"/>
    <p:sldId id="278" r:id="rId18"/>
    <p:sldId id="279" r:id="rId19"/>
    <p:sldId id="280" r:id="rId20"/>
    <p:sldId id="282" r:id="rId21"/>
    <p:sldId id="28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40"/>
    <p:restoredTop sz="94631"/>
  </p:normalViewPr>
  <p:slideViewPr>
    <p:cSldViewPr snapToGrid="0" snapToObjects="1">
      <p:cViewPr varScale="1">
        <p:scale>
          <a:sx n="97" d="100"/>
          <a:sy n="97" d="100"/>
        </p:scale>
        <p:origin x="1272"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2B9137-40EA-A743-AFA8-42EB8D7D7308}" type="doc">
      <dgm:prSet loTypeId="urn:microsoft.com/office/officeart/2008/layout/NameandTitleOrganizationalChart" loCatId="" qsTypeId="urn:microsoft.com/office/officeart/2005/8/quickstyle/simple3" qsCatId="simple" csTypeId="urn:microsoft.com/office/officeart/2005/8/colors/accent1_2" csCatId="accent1" phldr="1"/>
      <dgm:spPr/>
      <dgm:t>
        <a:bodyPr/>
        <a:lstStyle/>
        <a:p>
          <a:endParaRPr lang="en-US"/>
        </a:p>
      </dgm:t>
    </dgm:pt>
    <dgm:pt modelId="{B65FD8EA-7280-2244-BAD0-CD085CB7FB5F}">
      <dgm:prSet phldrT="[Text]" custT="1"/>
      <dgm:spPr/>
      <dgm:t>
        <a:bodyPr/>
        <a:lstStyle/>
        <a:p>
          <a:r>
            <a:rPr lang="pt-BR" sz="3200" noProof="0" dirty="0" smtClean="0">
              <a:latin typeface="Cambria"/>
              <a:cs typeface="Cambria"/>
            </a:rPr>
            <a:t>Michael Walzer</a:t>
          </a:r>
          <a:endParaRPr lang="pt-BR" sz="3200" noProof="0" dirty="0">
            <a:latin typeface="Cambria"/>
            <a:cs typeface="Cambria"/>
          </a:endParaRPr>
        </a:p>
      </dgm:t>
    </dgm:pt>
    <dgm:pt modelId="{9D17324B-BFF8-2147-B07E-9F4BE360F63E}" type="parTrans" cxnId="{F18B8F3B-50CF-4945-9170-EFA644C93077}">
      <dgm:prSet/>
      <dgm:spPr/>
      <dgm:t>
        <a:bodyPr/>
        <a:lstStyle/>
        <a:p>
          <a:endParaRPr lang="pt-BR" noProof="0"/>
        </a:p>
      </dgm:t>
    </dgm:pt>
    <dgm:pt modelId="{C92D92CE-D755-5048-9EBF-D23BF8FCAC59}" type="sibTrans" cxnId="{F18B8F3B-50CF-4945-9170-EFA644C93077}">
      <dgm:prSet/>
      <dgm:spPr/>
      <dgm:t>
        <a:bodyPr/>
        <a:lstStyle/>
        <a:p>
          <a:r>
            <a:rPr lang="pt-BR" noProof="0" dirty="0" smtClean="0">
              <a:latin typeface="Cambria"/>
              <a:cs typeface="Cambria"/>
            </a:rPr>
            <a:t>1977, 1983 e 1994</a:t>
          </a:r>
          <a:endParaRPr lang="pt-BR" noProof="0" dirty="0">
            <a:latin typeface="Cambria"/>
            <a:cs typeface="Cambria"/>
          </a:endParaRPr>
        </a:p>
      </dgm:t>
    </dgm:pt>
    <dgm:pt modelId="{321B6640-9676-3343-869C-BB733CE6C064}">
      <dgm:prSet phldrT="[Text]" custT="1"/>
      <dgm:spPr/>
      <dgm:t>
        <a:bodyPr/>
        <a:lstStyle/>
        <a:p>
          <a:r>
            <a:rPr lang="pt-BR" sz="3200" noProof="0" dirty="0" smtClean="0">
              <a:latin typeface="Cambria"/>
              <a:cs typeface="Cambria"/>
            </a:rPr>
            <a:t>Michael </a:t>
          </a:r>
          <a:r>
            <a:rPr lang="pt-BR" sz="3200" noProof="0" dirty="0" err="1" smtClean="0">
              <a:latin typeface="Cambria"/>
              <a:cs typeface="Cambria"/>
            </a:rPr>
            <a:t>Sandel</a:t>
          </a:r>
          <a:endParaRPr lang="pt-BR" sz="3200" noProof="0" dirty="0">
            <a:latin typeface="Cambria"/>
            <a:cs typeface="Cambria"/>
          </a:endParaRPr>
        </a:p>
      </dgm:t>
    </dgm:pt>
    <dgm:pt modelId="{95CB3628-F408-694D-A3EF-059AF9EC11C6}" type="parTrans" cxnId="{702E2558-FF2B-4A4E-A4A7-2E678759D24E}">
      <dgm:prSet/>
      <dgm:spPr/>
      <dgm:t>
        <a:bodyPr/>
        <a:lstStyle/>
        <a:p>
          <a:endParaRPr lang="pt-BR" noProof="0" dirty="0"/>
        </a:p>
      </dgm:t>
    </dgm:pt>
    <dgm:pt modelId="{920EDC23-EF5C-3B41-B2B4-ADB5E44110F6}" type="sibTrans" cxnId="{702E2558-FF2B-4A4E-A4A7-2E678759D24E}">
      <dgm:prSet custT="1"/>
      <dgm:spPr/>
      <dgm:t>
        <a:bodyPr/>
        <a:lstStyle/>
        <a:p>
          <a:r>
            <a:rPr lang="pt-BR" sz="2400" noProof="0" dirty="0" smtClean="0">
              <a:latin typeface="Cambria"/>
              <a:cs typeface="Cambria"/>
            </a:rPr>
            <a:t>1982</a:t>
          </a:r>
          <a:endParaRPr lang="pt-BR" sz="2400" noProof="0" dirty="0">
            <a:latin typeface="Cambria"/>
            <a:cs typeface="Cambria"/>
          </a:endParaRPr>
        </a:p>
      </dgm:t>
    </dgm:pt>
    <dgm:pt modelId="{322F5DA6-C762-4843-B35B-96A2E49EE1AC}" type="pres">
      <dgm:prSet presAssocID="{4D2B9137-40EA-A743-AFA8-42EB8D7D7308}" presName="hierChild1" presStyleCnt="0">
        <dgm:presLayoutVars>
          <dgm:orgChart val="1"/>
          <dgm:chPref val="1"/>
          <dgm:dir/>
          <dgm:animOne val="branch"/>
          <dgm:animLvl val="lvl"/>
          <dgm:resizeHandles/>
        </dgm:presLayoutVars>
      </dgm:prSet>
      <dgm:spPr/>
      <dgm:t>
        <a:bodyPr/>
        <a:lstStyle/>
        <a:p>
          <a:endParaRPr lang="en-US"/>
        </a:p>
      </dgm:t>
    </dgm:pt>
    <dgm:pt modelId="{C24A3D2B-354A-1841-87D6-7A7D6C0A269B}" type="pres">
      <dgm:prSet presAssocID="{B65FD8EA-7280-2244-BAD0-CD085CB7FB5F}" presName="hierRoot1" presStyleCnt="0">
        <dgm:presLayoutVars>
          <dgm:hierBranch val="init"/>
        </dgm:presLayoutVars>
      </dgm:prSet>
      <dgm:spPr/>
    </dgm:pt>
    <dgm:pt modelId="{1AC6861C-1288-4F45-9974-8931123725D6}" type="pres">
      <dgm:prSet presAssocID="{B65FD8EA-7280-2244-BAD0-CD085CB7FB5F}" presName="rootComposite1" presStyleCnt="0"/>
      <dgm:spPr/>
    </dgm:pt>
    <dgm:pt modelId="{EA9D08EB-99C1-4B41-AF06-877168BC8333}" type="pres">
      <dgm:prSet presAssocID="{B65FD8EA-7280-2244-BAD0-CD085CB7FB5F}" presName="rootText1" presStyleLbl="node0" presStyleIdx="0" presStyleCnt="1" custScaleX="140814" custScaleY="132128">
        <dgm:presLayoutVars>
          <dgm:chMax/>
          <dgm:chPref val="3"/>
        </dgm:presLayoutVars>
      </dgm:prSet>
      <dgm:spPr/>
      <dgm:t>
        <a:bodyPr/>
        <a:lstStyle/>
        <a:p>
          <a:endParaRPr lang="en-US"/>
        </a:p>
      </dgm:t>
    </dgm:pt>
    <dgm:pt modelId="{F94C6DF6-9EC4-AC44-B640-5783ABB6FC8B}" type="pres">
      <dgm:prSet presAssocID="{B65FD8EA-7280-2244-BAD0-CD085CB7FB5F}" presName="titleText1" presStyleLbl="fgAcc0" presStyleIdx="0" presStyleCnt="1" custScaleX="112800" custScaleY="115004" custLinFactNeighborX="16726" custLinFactNeighborY="29713">
        <dgm:presLayoutVars>
          <dgm:chMax val="0"/>
          <dgm:chPref val="0"/>
        </dgm:presLayoutVars>
      </dgm:prSet>
      <dgm:spPr/>
      <dgm:t>
        <a:bodyPr/>
        <a:lstStyle/>
        <a:p>
          <a:endParaRPr lang="en-US"/>
        </a:p>
      </dgm:t>
    </dgm:pt>
    <dgm:pt modelId="{5A12E94C-A475-A946-ACF6-8F5E24623705}" type="pres">
      <dgm:prSet presAssocID="{B65FD8EA-7280-2244-BAD0-CD085CB7FB5F}" presName="rootConnector1" presStyleLbl="node1" presStyleIdx="0" presStyleCnt="1"/>
      <dgm:spPr/>
      <dgm:t>
        <a:bodyPr/>
        <a:lstStyle/>
        <a:p>
          <a:endParaRPr lang="en-US"/>
        </a:p>
      </dgm:t>
    </dgm:pt>
    <dgm:pt modelId="{B89C7733-2D95-B545-8C8B-7D7891712C20}" type="pres">
      <dgm:prSet presAssocID="{B65FD8EA-7280-2244-BAD0-CD085CB7FB5F}" presName="hierChild2" presStyleCnt="0"/>
      <dgm:spPr/>
    </dgm:pt>
    <dgm:pt modelId="{6B76FAE2-93AB-2443-B7E9-93E1191DCCF5}" type="pres">
      <dgm:prSet presAssocID="{95CB3628-F408-694D-A3EF-059AF9EC11C6}" presName="Name37" presStyleLbl="parChTrans1D2" presStyleIdx="0" presStyleCnt="1"/>
      <dgm:spPr/>
      <dgm:t>
        <a:bodyPr/>
        <a:lstStyle/>
        <a:p>
          <a:endParaRPr lang="en-US"/>
        </a:p>
      </dgm:t>
    </dgm:pt>
    <dgm:pt modelId="{86F6028D-24FF-8141-AA4B-5FFFDAF182E9}" type="pres">
      <dgm:prSet presAssocID="{321B6640-9676-3343-869C-BB733CE6C064}" presName="hierRoot2" presStyleCnt="0">
        <dgm:presLayoutVars>
          <dgm:hierBranch val="init"/>
        </dgm:presLayoutVars>
      </dgm:prSet>
      <dgm:spPr/>
    </dgm:pt>
    <dgm:pt modelId="{07A78C79-5FE0-0E46-9CDA-6366C94B820C}" type="pres">
      <dgm:prSet presAssocID="{321B6640-9676-3343-869C-BB733CE6C064}" presName="rootComposite" presStyleCnt="0"/>
      <dgm:spPr/>
    </dgm:pt>
    <dgm:pt modelId="{E68FC253-B1B0-5146-9948-7A70823AF00D}" type="pres">
      <dgm:prSet presAssocID="{321B6640-9676-3343-869C-BB733CE6C064}" presName="rootText" presStyleLbl="node1" presStyleIdx="0" presStyleCnt="1" custScaleX="134489" custScaleY="129863">
        <dgm:presLayoutVars>
          <dgm:chMax/>
          <dgm:chPref val="3"/>
        </dgm:presLayoutVars>
      </dgm:prSet>
      <dgm:spPr/>
      <dgm:t>
        <a:bodyPr/>
        <a:lstStyle/>
        <a:p>
          <a:endParaRPr lang="en-US"/>
        </a:p>
      </dgm:t>
    </dgm:pt>
    <dgm:pt modelId="{4DB7DB4B-0247-3E40-9A75-684D83B35117}" type="pres">
      <dgm:prSet presAssocID="{321B6640-9676-3343-869C-BB733CE6C064}" presName="titleText2" presStyleLbl="fgAcc1" presStyleIdx="0" presStyleCnt="1" custLinFactNeighborX="8218" custLinFactNeighborY="11646">
        <dgm:presLayoutVars>
          <dgm:chMax val="0"/>
          <dgm:chPref val="0"/>
        </dgm:presLayoutVars>
      </dgm:prSet>
      <dgm:spPr/>
      <dgm:t>
        <a:bodyPr/>
        <a:lstStyle/>
        <a:p>
          <a:endParaRPr lang="en-US"/>
        </a:p>
      </dgm:t>
    </dgm:pt>
    <dgm:pt modelId="{3FA696E3-7014-3F49-B5B9-2113DFCCB28F}" type="pres">
      <dgm:prSet presAssocID="{321B6640-9676-3343-869C-BB733CE6C064}" presName="rootConnector" presStyleLbl="node2" presStyleIdx="0" presStyleCnt="0"/>
      <dgm:spPr/>
      <dgm:t>
        <a:bodyPr/>
        <a:lstStyle/>
        <a:p>
          <a:endParaRPr lang="en-US"/>
        </a:p>
      </dgm:t>
    </dgm:pt>
    <dgm:pt modelId="{63C1352C-9339-E94B-9A6E-C9E5740669DA}" type="pres">
      <dgm:prSet presAssocID="{321B6640-9676-3343-869C-BB733CE6C064}" presName="hierChild4" presStyleCnt="0"/>
      <dgm:spPr/>
    </dgm:pt>
    <dgm:pt modelId="{0AE73417-9B4D-4945-A457-DD011D46F646}" type="pres">
      <dgm:prSet presAssocID="{321B6640-9676-3343-869C-BB733CE6C064}" presName="hierChild5" presStyleCnt="0"/>
      <dgm:spPr/>
    </dgm:pt>
    <dgm:pt modelId="{32AC669E-CA37-4846-A1B4-68BB4BCD6012}" type="pres">
      <dgm:prSet presAssocID="{B65FD8EA-7280-2244-BAD0-CD085CB7FB5F}" presName="hierChild3" presStyleCnt="0"/>
      <dgm:spPr/>
    </dgm:pt>
  </dgm:ptLst>
  <dgm:cxnLst>
    <dgm:cxn modelId="{863F2703-A56C-494F-B7F7-79D9DA704AF4}" type="presOf" srcId="{920EDC23-EF5C-3B41-B2B4-ADB5E44110F6}" destId="{4DB7DB4B-0247-3E40-9A75-684D83B35117}" srcOrd="0" destOrd="0" presId="urn:microsoft.com/office/officeart/2008/layout/NameandTitleOrganizationalChart"/>
    <dgm:cxn modelId="{C25E31A7-937B-9245-97A8-F13BA57F1C74}" type="presOf" srcId="{321B6640-9676-3343-869C-BB733CE6C064}" destId="{3FA696E3-7014-3F49-B5B9-2113DFCCB28F}" srcOrd="1" destOrd="0" presId="urn:microsoft.com/office/officeart/2008/layout/NameandTitleOrganizationalChart"/>
    <dgm:cxn modelId="{7B4DE7D5-9D71-9E45-B9AB-30B8D04962BB}" type="presOf" srcId="{95CB3628-F408-694D-A3EF-059AF9EC11C6}" destId="{6B76FAE2-93AB-2443-B7E9-93E1191DCCF5}" srcOrd="0" destOrd="0" presId="urn:microsoft.com/office/officeart/2008/layout/NameandTitleOrganizationalChart"/>
    <dgm:cxn modelId="{7837F1AD-FF41-7047-A305-4533A6BACD78}" type="presOf" srcId="{B65FD8EA-7280-2244-BAD0-CD085CB7FB5F}" destId="{5A12E94C-A475-A946-ACF6-8F5E24623705}" srcOrd="1" destOrd="0" presId="urn:microsoft.com/office/officeart/2008/layout/NameandTitleOrganizationalChart"/>
    <dgm:cxn modelId="{411A89A0-C17B-8C41-8C64-85F924034D20}" type="presOf" srcId="{4D2B9137-40EA-A743-AFA8-42EB8D7D7308}" destId="{322F5DA6-C762-4843-B35B-96A2E49EE1AC}" srcOrd="0" destOrd="0" presId="urn:microsoft.com/office/officeart/2008/layout/NameandTitleOrganizationalChart"/>
    <dgm:cxn modelId="{702E2558-FF2B-4A4E-A4A7-2E678759D24E}" srcId="{B65FD8EA-7280-2244-BAD0-CD085CB7FB5F}" destId="{321B6640-9676-3343-869C-BB733CE6C064}" srcOrd="0" destOrd="0" parTransId="{95CB3628-F408-694D-A3EF-059AF9EC11C6}" sibTransId="{920EDC23-EF5C-3B41-B2B4-ADB5E44110F6}"/>
    <dgm:cxn modelId="{93BA7DC8-8204-574C-BF5C-7089A1E541AC}" type="presOf" srcId="{321B6640-9676-3343-869C-BB733CE6C064}" destId="{E68FC253-B1B0-5146-9948-7A70823AF00D}" srcOrd="0" destOrd="0" presId="urn:microsoft.com/office/officeart/2008/layout/NameandTitleOrganizationalChart"/>
    <dgm:cxn modelId="{F18B8F3B-50CF-4945-9170-EFA644C93077}" srcId="{4D2B9137-40EA-A743-AFA8-42EB8D7D7308}" destId="{B65FD8EA-7280-2244-BAD0-CD085CB7FB5F}" srcOrd="0" destOrd="0" parTransId="{9D17324B-BFF8-2147-B07E-9F4BE360F63E}" sibTransId="{C92D92CE-D755-5048-9EBF-D23BF8FCAC59}"/>
    <dgm:cxn modelId="{BCBEEC34-5BE6-FB4F-B87D-30160478B2D7}" type="presOf" srcId="{B65FD8EA-7280-2244-BAD0-CD085CB7FB5F}" destId="{EA9D08EB-99C1-4B41-AF06-877168BC8333}" srcOrd="0" destOrd="0" presId="urn:microsoft.com/office/officeart/2008/layout/NameandTitleOrganizationalChart"/>
    <dgm:cxn modelId="{E24D9A2C-B9A5-7D46-8F1C-E7015C3F234C}" type="presOf" srcId="{C92D92CE-D755-5048-9EBF-D23BF8FCAC59}" destId="{F94C6DF6-9EC4-AC44-B640-5783ABB6FC8B}" srcOrd="0" destOrd="0" presId="urn:microsoft.com/office/officeart/2008/layout/NameandTitleOrganizationalChart"/>
    <dgm:cxn modelId="{CA71EDA8-7216-A446-9939-A6CE0300D36F}" type="presParOf" srcId="{322F5DA6-C762-4843-B35B-96A2E49EE1AC}" destId="{C24A3D2B-354A-1841-87D6-7A7D6C0A269B}" srcOrd="0" destOrd="0" presId="urn:microsoft.com/office/officeart/2008/layout/NameandTitleOrganizationalChart"/>
    <dgm:cxn modelId="{54EC4D0B-54F9-F049-ADA2-93FFA328BF02}" type="presParOf" srcId="{C24A3D2B-354A-1841-87D6-7A7D6C0A269B}" destId="{1AC6861C-1288-4F45-9974-8931123725D6}" srcOrd="0" destOrd="0" presId="urn:microsoft.com/office/officeart/2008/layout/NameandTitleOrganizationalChart"/>
    <dgm:cxn modelId="{7F981E9B-B0BA-6B45-81E0-ECE46C80D848}" type="presParOf" srcId="{1AC6861C-1288-4F45-9974-8931123725D6}" destId="{EA9D08EB-99C1-4B41-AF06-877168BC8333}" srcOrd="0" destOrd="0" presId="urn:microsoft.com/office/officeart/2008/layout/NameandTitleOrganizationalChart"/>
    <dgm:cxn modelId="{61443203-66D6-1B46-96D7-EF527360D81B}" type="presParOf" srcId="{1AC6861C-1288-4F45-9974-8931123725D6}" destId="{F94C6DF6-9EC4-AC44-B640-5783ABB6FC8B}" srcOrd="1" destOrd="0" presId="urn:microsoft.com/office/officeart/2008/layout/NameandTitleOrganizationalChart"/>
    <dgm:cxn modelId="{CE442DC4-3C3A-A744-811C-899084070E01}" type="presParOf" srcId="{1AC6861C-1288-4F45-9974-8931123725D6}" destId="{5A12E94C-A475-A946-ACF6-8F5E24623705}" srcOrd="2" destOrd="0" presId="urn:microsoft.com/office/officeart/2008/layout/NameandTitleOrganizationalChart"/>
    <dgm:cxn modelId="{FC886134-B342-274E-BE2F-23FE1FFB04F0}" type="presParOf" srcId="{C24A3D2B-354A-1841-87D6-7A7D6C0A269B}" destId="{B89C7733-2D95-B545-8C8B-7D7891712C20}" srcOrd="1" destOrd="0" presId="urn:microsoft.com/office/officeart/2008/layout/NameandTitleOrganizationalChart"/>
    <dgm:cxn modelId="{6EA25FB8-3A8A-9145-BD4D-47464A3E6656}" type="presParOf" srcId="{B89C7733-2D95-B545-8C8B-7D7891712C20}" destId="{6B76FAE2-93AB-2443-B7E9-93E1191DCCF5}" srcOrd="0" destOrd="0" presId="urn:microsoft.com/office/officeart/2008/layout/NameandTitleOrganizationalChart"/>
    <dgm:cxn modelId="{E4CD5E85-16F9-9F46-B2BA-E8169D879564}" type="presParOf" srcId="{B89C7733-2D95-B545-8C8B-7D7891712C20}" destId="{86F6028D-24FF-8141-AA4B-5FFFDAF182E9}" srcOrd="1" destOrd="0" presId="urn:microsoft.com/office/officeart/2008/layout/NameandTitleOrganizationalChart"/>
    <dgm:cxn modelId="{FCC6B784-78D5-364D-A154-61A1D478B011}" type="presParOf" srcId="{86F6028D-24FF-8141-AA4B-5FFFDAF182E9}" destId="{07A78C79-5FE0-0E46-9CDA-6366C94B820C}" srcOrd="0" destOrd="0" presId="urn:microsoft.com/office/officeart/2008/layout/NameandTitleOrganizationalChart"/>
    <dgm:cxn modelId="{7EA38F60-4753-6B4D-90D0-C84E6DA4A74B}" type="presParOf" srcId="{07A78C79-5FE0-0E46-9CDA-6366C94B820C}" destId="{E68FC253-B1B0-5146-9948-7A70823AF00D}" srcOrd="0" destOrd="0" presId="urn:microsoft.com/office/officeart/2008/layout/NameandTitleOrganizationalChart"/>
    <dgm:cxn modelId="{1392FFCB-8F1E-7B4D-BA03-83EADE90A04C}" type="presParOf" srcId="{07A78C79-5FE0-0E46-9CDA-6366C94B820C}" destId="{4DB7DB4B-0247-3E40-9A75-684D83B35117}" srcOrd="1" destOrd="0" presId="urn:microsoft.com/office/officeart/2008/layout/NameandTitleOrganizationalChart"/>
    <dgm:cxn modelId="{BC9FA472-5F75-9342-B88C-DE23B47FCC50}" type="presParOf" srcId="{07A78C79-5FE0-0E46-9CDA-6366C94B820C}" destId="{3FA696E3-7014-3F49-B5B9-2113DFCCB28F}" srcOrd="2" destOrd="0" presId="urn:microsoft.com/office/officeart/2008/layout/NameandTitleOrganizationalChart"/>
    <dgm:cxn modelId="{A9C3DD82-2AC6-524A-9A9C-8586832118E8}" type="presParOf" srcId="{86F6028D-24FF-8141-AA4B-5FFFDAF182E9}" destId="{63C1352C-9339-E94B-9A6E-C9E5740669DA}" srcOrd="1" destOrd="0" presId="urn:microsoft.com/office/officeart/2008/layout/NameandTitleOrganizationalChart"/>
    <dgm:cxn modelId="{1060C062-707D-E642-9CAC-BCEC1CD400F4}" type="presParOf" srcId="{86F6028D-24FF-8141-AA4B-5FFFDAF182E9}" destId="{0AE73417-9B4D-4945-A457-DD011D46F646}" srcOrd="2" destOrd="0" presId="urn:microsoft.com/office/officeart/2008/layout/NameandTitleOrganizationalChart"/>
    <dgm:cxn modelId="{FDEB9002-921B-8647-BD50-EC2E57F0CE9C}" type="presParOf" srcId="{C24A3D2B-354A-1841-87D6-7A7D6C0A269B}" destId="{32AC669E-CA37-4846-A1B4-68BB4BCD6012}" srcOrd="2" destOrd="0" presId="urn:microsoft.com/office/officeart/2008/layout/NameandTitleOrganizational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0B051A-40B9-6446-B2D9-10AE756CB907}" type="doc">
      <dgm:prSet loTypeId="urn:microsoft.com/office/officeart/2008/layout/NameandTitleOrganizationalChart" loCatId="" qsTypeId="urn:microsoft.com/office/officeart/2005/8/quickstyle/simple3" qsCatId="simple" csTypeId="urn:microsoft.com/office/officeart/2005/8/colors/accent1_2" csCatId="accent1" phldr="1"/>
      <dgm:spPr/>
      <dgm:t>
        <a:bodyPr/>
        <a:lstStyle/>
        <a:p>
          <a:endParaRPr lang="en-US"/>
        </a:p>
      </dgm:t>
    </dgm:pt>
    <dgm:pt modelId="{02EED916-0F7C-DA46-A3CB-5C3ED56F2F32}">
      <dgm:prSet phldrT="[Text]" custT="1"/>
      <dgm:spPr/>
      <dgm:t>
        <a:bodyPr/>
        <a:lstStyle/>
        <a:p>
          <a:r>
            <a:rPr lang="en-US" sz="3200" dirty="0" smtClean="0">
              <a:latin typeface="Cambria"/>
              <a:cs typeface="Cambria"/>
            </a:rPr>
            <a:t>John Rawls </a:t>
          </a:r>
        </a:p>
      </dgm:t>
    </dgm:pt>
    <dgm:pt modelId="{DD490525-A3BD-A948-9764-C6F0B37DAE5E}" type="parTrans" cxnId="{00779CE7-79EF-0E40-BC7B-5F1C4161A246}">
      <dgm:prSet/>
      <dgm:spPr/>
      <dgm:t>
        <a:bodyPr/>
        <a:lstStyle/>
        <a:p>
          <a:endParaRPr lang="en-US"/>
        </a:p>
      </dgm:t>
    </dgm:pt>
    <dgm:pt modelId="{3E1DC383-DAC6-B14D-8FF0-C3B9F3E72528}" type="sibTrans" cxnId="{00779CE7-79EF-0E40-BC7B-5F1C4161A246}">
      <dgm:prSet custT="1"/>
      <dgm:spPr/>
      <dgm:t>
        <a:bodyPr/>
        <a:lstStyle/>
        <a:p>
          <a:r>
            <a:rPr lang="en-US" sz="2400" dirty="0" smtClean="0">
              <a:latin typeface="Cambria"/>
              <a:cs typeface="Cambria"/>
            </a:rPr>
            <a:t>1971 e 1999</a:t>
          </a:r>
          <a:endParaRPr lang="en-US" sz="2400" dirty="0">
            <a:latin typeface="Cambria"/>
            <a:cs typeface="Cambria"/>
          </a:endParaRPr>
        </a:p>
      </dgm:t>
    </dgm:pt>
    <dgm:pt modelId="{91D9876C-21E9-724D-92BB-1954D4221DF2}">
      <dgm:prSet phldrT="[Text]" custT="1"/>
      <dgm:spPr/>
      <dgm:t>
        <a:bodyPr/>
        <a:lstStyle/>
        <a:p>
          <a:r>
            <a:rPr lang="en-US" sz="3200" dirty="0" smtClean="0">
              <a:latin typeface="Cambria"/>
              <a:cs typeface="Cambria"/>
            </a:rPr>
            <a:t>Charles Beitz</a:t>
          </a:r>
        </a:p>
      </dgm:t>
    </dgm:pt>
    <dgm:pt modelId="{453D45BF-D69E-9340-9557-C31793D2C3FB}" type="sibTrans" cxnId="{60945EC4-8E68-7942-A814-E8DA4E383FDC}">
      <dgm:prSet custT="1"/>
      <dgm:spPr/>
      <dgm:t>
        <a:bodyPr/>
        <a:lstStyle/>
        <a:p>
          <a:r>
            <a:rPr lang="en-US" sz="2400" dirty="0" smtClean="0">
              <a:latin typeface="Cambria"/>
              <a:cs typeface="Cambria"/>
            </a:rPr>
            <a:t>1979 e 2001</a:t>
          </a:r>
          <a:endParaRPr lang="en-US" sz="2400" dirty="0">
            <a:latin typeface="Cambria"/>
            <a:cs typeface="Cambria"/>
          </a:endParaRPr>
        </a:p>
      </dgm:t>
    </dgm:pt>
    <dgm:pt modelId="{04A734E9-4B3A-AC49-AD67-EC9018F11228}" type="parTrans" cxnId="{60945EC4-8E68-7942-A814-E8DA4E383FDC}">
      <dgm:prSet/>
      <dgm:spPr/>
      <dgm:t>
        <a:bodyPr/>
        <a:lstStyle/>
        <a:p>
          <a:endParaRPr lang="en-US"/>
        </a:p>
      </dgm:t>
    </dgm:pt>
    <dgm:pt modelId="{18702588-EB15-EC4C-9C63-74A57B9FB56C}">
      <dgm:prSet phldrT="[Text]" custT="1"/>
      <dgm:spPr/>
      <dgm:t>
        <a:bodyPr/>
        <a:lstStyle/>
        <a:p>
          <a:r>
            <a:rPr lang="en-US" sz="3200" dirty="0" smtClean="0">
              <a:latin typeface="Cambria"/>
              <a:cs typeface="Cambria"/>
            </a:rPr>
            <a:t>Thomas Pogge</a:t>
          </a:r>
        </a:p>
      </dgm:t>
    </dgm:pt>
    <dgm:pt modelId="{F2022A74-35B5-E042-996E-3A88B9F0ED44}" type="sibTrans" cxnId="{078B00B7-50BB-CA47-B43E-69A1F6FC99B4}">
      <dgm:prSet custT="1"/>
      <dgm:spPr/>
      <dgm:t>
        <a:bodyPr/>
        <a:lstStyle/>
        <a:p>
          <a:r>
            <a:rPr lang="en-US" sz="2400" dirty="0" smtClean="0">
              <a:latin typeface="Cambria"/>
              <a:cs typeface="Cambria"/>
            </a:rPr>
            <a:t>1989 e 2002</a:t>
          </a:r>
          <a:endParaRPr lang="en-US" sz="2400" dirty="0">
            <a:latin typeface="Cambria"/>
            <a:cs typeface="Cambria"/>
          </a:endParaRPr>
        </a:p>
      </dgm:t>
    </dgm:pt>
    <dgm:pt modelId="{F5510C2C-EB90-8949-A3E3-82C935880625}" type="parTrans" cxnId="{078B00B7-50BB-CA47-B43E-69A1F6FC99B4}">
      <dgm:prSet/>
      <dgm:spPr/>
      <dgm:t>
        <a:bodyPr/>
        <a:lstStyle/>
        <a:p>
          <a:endParaRPr lang="en-US"/>
        </a:p>
      </dgm:t>
    </dgm:pt>
    <dgm:pt modelId="{8039DED4-0698-E34C-BEB3-3908ECEA1DCD}" type="pres">
      <dgm:prSet presAssocID="{7D0B051A-40B9-6446-B2D9-10AE756CB907}" presName="hierChild1" presStyleCnt="0">
        <dgm:presLayoutVars>
          <dgm:orgChart val="1"/>
          <dgm:chPref val="1"/>
          <dgm:dir/>
          <dgm:animOne val="branch"/>
          <dgm:animLvl val="lvl"/>
          <dgm:resizeHandles/>
        </dgm:presLayoutVars>
      </dgm:prSet>
      <dgm:spPr/>
      <dgm:t>
        <a:bodyPr/>
        <a:lstStyle/>
        <a:p>
          <a:endParaRPr lang="en-US"/>
        </a:p>
      </dgm:t>
    </dgm:pt>
    <dgm:pt modelId="{8478BDBF-A136-C147-A1EB-C3C616B60EB5}" type="pres">
      <dgm:prSet presAssocID="{02EED916-0F7C-DA46-A3CB-5C3ED56F2F32}" presName="hierRoot1" presStyleCnt="0">
        <dgm:presLayoutVars>
          <dgm:hierBranch val="init"/>
        </dgm:presLayoutVars>
      </dgm:prSet>
      <dgm:spPr/>
    </dgm:pt>
    <dgm:pt modelId="{92399782-E2E3-1843-8B59-CA2CD325CBFC}" type="pres">
      <dgm:prSet presAssocID="{02EED916-0F7C-DA46-A3CB-5C3ED56F2F32}" presName="rootComposite1" presStyleCnt="0"/>
      <dgm:spPr/>
    </dgm:pt>
    <dgm:pt modelId="{F2BF413C-D604-1244-83B4-A1DE08ED5925}" type="pres">
      <dgm:prSet presAssocID="{02EED916-0F7C-DA46-A3CB-5C3ED56F2F32}" presName="rootText1" presStyleLbl="node0" presStyleIdx="0" presStyleCnt="1" custScaleX="106646" custScaleY="99304">
        <dgm:presLayoutVars>
          <dgm:chMax/>
          <dgm:chPref val="3"/>
        </dgm:presLayoutVars>
      </dgm:prSet>
      <dgm:spPr/>
      <dgm:t>
        <a:bodyPr/>
        <a:lstStyle/>
        <a:p>
          <a:endParaRPr lang="en-US"/>
        </a:p>
      </dgm:t>
    </dgm:pt>
    <dgm:pt modelId="{536F01F4-C83A-4B42-9630-C5AE781FF344}" type="pres">
      <dgm:prSet presAssocID="{02EED916-0F7C-DA46-A3CB-5C3ED56F2F32}" presName="titleText1" presStyleLbl="fgAcc0" presStyleIdx="0" presStyleCnt="1" custLinFactNeighborX="10655" custLinFactNeighborY="-18912">
        <dgm:presLayoutVars>
          <dgm:chMax val="0"/>
          <dgm:chPref val="0"/>
        </dgm:presLayoutVars>
      </dgm:prSet>
      <dgm:spPr/>
      <dgm:t>
        <a:bodyPr/>
        <a:lstStyle/>
        <a:p>
          <a:endParaRPr lang="en-US"/>
        </a:p>
      </dgm:t>
    </dgm:pt>
    <dgm:pt modelId="{18464E02-4939-E14E-9E5D-580C2D964D25}" type="pres">
      <dgm:prSet presAssocID="{02EED916-0F7C-DA46-A3CB-5C3ED56F2F32}" presName="rootConnector1" presStyleLbl="node1" presStyleIdx="0" presStyleCnt="2"/>
      <dgm:spPr/>
      <dgm:t>
        <a:bodyPr/>
        <a:lstStyle/>
        <a:p>
          <a:endParaRPr lang="en-US"/>
        </a:p>
      </dgm:t>
    </dgm:pt>
    <dgm:pt modelId="{ABB97714-D8D4-154D-B405-18B683FD12A4}" type="pres">
      <dgm:prSet presAssocID="{02EED916-0F7C-DA46-A3CB-5C3ED56F2F32}" presName="hierChild2" presStyleCnt="0"/>
      <dgm:spPr/>
    </dgm:pt>
    <dgm:pt modelId="{E6208A86-BDF4-694A-A8C5-D5E1256E08BD}" type="pres">
      <dgm:prSet presAssocID="{04A734E9-4B3A-AC49-AD67-EC9018F11228}" presName="Name37" presStyleLbl="parChTrans1D2" presStyleIdx="0" presStyleCnt="2"/>
      <dgm:spPr/>
      <dgm:t>
        <a:bodyPr/>
        <a:lstStyle/>
        <a:p>
          <a:endParaRPr lang="en-US"/>
        </a:p>
      </dgm:t>
    </dgm:pt>
    <dgm:pt modelId="{8023C44B-E01A-6147-8363-D3526AD99175}" type="pres">
      <dgm:prSet presAssocID="{91D9876C-21E9-724D-92BB-1954D4221DF2}" presName="hierRoot2" presStyleCnt="0">
        <dgm:presLayoutVars>
          <dgm:hierBranch val="init"/>
        </dgm:presLayoutVars>
      </dgm:prSet>
      <dgm:spPr/>
    </dgm:pt>
    <dgm:pt modelId="{BE46B787-0EFA-8943-AEBD-3C49828BD537}" type="pres">
      <dgm:prSet presAssocID="{91D9876C-21E9-724D-92BB-1954D4221DF2}" presName="rootComposite" presStyleCnt="0"/>
      <dgm:spPr/>
    </dgm:pt>
    <dgm:pt modelId="{C8E4777E-DAD6-4643-B012-6B94800F0E57}" type="pres">
      <dgm:prSet presAssocID="{91D9876C-21E9-724D-92BB-1954D4221DF2}" presName="rootText" presStyleLbl="node1" presStyleIdx="0" presStyleCnt="2" custScaleX="101865">
        <dgm:presLayoutVars>
          <dgm:chMax/>
          <dgm:chPref val="3"/>
        </dgm:presLayoutVars>
      </dgm:prSet>
      <dgm:spPr/>
      <dgm:t>
        <a:bodyPr/>
        <a:lstStyle/>
        <a:p>
          <a:endParaRPr lang="en-US"/>
        </a:p>
      </dgm:t>
    </dgm:pt>
    <dgm:pt modelId="{0052D1B4-9F15-A54F-87D0-30D02413F1B5}" type="pres">
      <dgm:prSet presAssocID="{91D9876C-21E9-724D-92BB-1954D4221DF2}" presName="titleText2" presStyleLbl="fgAcc1" presStyleIdx="0" presStyleCnt="2">
        <dgm:presLayoutVars>
          <dgm:chMax val="0"/>
          <dgm:chPref val="0"/>
        </dgm:presLayoutVars>
      </dgm:prSet>
      <dgm:spPr/>
      <dgm:t>
        <a:bodyPr/>
        <a:lstStyle/>
        <a:p>
          <a:endParaRPr lang="en-US"/>
        </a:p>
      </dgm:t>
    </dgm:pt>
    <dgm:pt modelId="{E5D85D02-3467-6544-914B-C1040CB53183}" type="pres">
      <dgm:prSet presAssocID="{91D9876C-21E9-724D-92BB-1954D4221DF2}" presName="rootConnector" presStyleLbl="node2" presStyleIdx="0" presStyleCnt="0"/>
      <dgm:spPr/>
      <dgm:t>
        <a:bodyPr/>
        <a:lstStyle/>
        <a:p>
          <a:endParaRPr lang="en-US"/>
        </a:p>
      </dgm:t>
    </dgm:pt>
    <dgm:pt modelId="{DA0EED44-00F7-354C-9CD5-899C22CFA8F7}" type="pres">
      <dgm:prSet presAssocID="{91D9876C-21E9-724D-92BB-1954D4221DF2}" presName="hierChild4" presStyleCnt="0"/>
      <dgm:spPr/>
    </dgm:pt>
    <dgm:pt modelId="{EE9308C3-FD7C-4646-A216-C8781FE2266D}" type="pres">
      <dgm:prSet presAssocID="{91D9876C-21E9-724D-92BB-1954D4221DF2}" presName="hierChild5" presStyleCnt="0"/>
      <dgm:spPr/>
    </dgm:pt>
    <dgm:pt modelId="{D98B038C-F152-3F4C-98F1-2F2F5A21E158}" type="pres">
      <dgm:prSet presAssocID="{F5510C2C-EB90-8949-A3E3-82C935880625}" presName="Name37" presStyleLbl="parChTrans1D2" presStyleIdx="1" presStyleCnt="2"/>
      <dgm:spPr/>
      <dgm:t>
        <a:bodyPr/>
        <a:lstStyle/>
        <a:p>
          <a:endParaRPr lang="en-US"/>
        </a:p>
      </dgm:t>
    </dgm:pt>
    <dgm:pt modelId="{F4CA6164-E394-BB42-9CF2-BE4E4BCFAB83}" type="pres">
      <dgm:prSet presAssocID="{18702588-EB15-EC4C-9C63-74A57B9FB56C}" presName="hierRoot2" presStyleCnt="0">
        <dgm:presLayoutVars>
          <dgm:hierBranch val="init"/>
        </dgm:presLayoutVars>
      </dgm:prSet>
      <dgm:spPr/>
    </dgm:pt>
    <dgm:pt modelId="{4E4EA164-35DD-084C-AF40-9785D34A4A03}" type="pres">
      <dgm:prSet presAssocID="{18702588-EB15-EC4C-9C63-74A57B9FB56C}" presName="rootComposite" presStyleCnt="0"/>
      <dgm:spPr/>
    </dgm:pt>
    <dgm:pt modelId="{28178926-7875-1346-974B-94CDDA1299C5}" type="pres">
      <dgm:prSet presAssocID="{18702588-EB15-EC4C-9C63-74A57B9FB56C}" presName="rootText" presStyleLbl="node1" presStyleIdx="1" presStyleCnt="2" custScaleX="99192">
        <dgm:presLayoutVars>
          <dgm:chMax/>
          <dgm:chPref val="3"/>
        </dgm:presLayoutVars>
      </dgm:prSet>
      <dgm:spPr/>
      <dgm:t>
        <a:bodyPr/>
        <a:lstStyle/>
        <a:p>
          <a:endParaRPr lang="en-US"/>
        </a:p>
      </dgm:t>
    </dgm:pt>
    <dgm:pt modelId="{AB3566F0-8001-244F-AC5B-3F89BB1017D1}" type="pres">
      <dgm:prSet presAssocID="{18702588-EB15-EC4C-9C63-74A57B9FB56C}" presName="titleText2" presStyleLbl="fgAcc1" presStyleIdx="1" presStyleCnt="2" custScaleY="100000" custLinFactNeighborX="11345" custLinFactNeighborY="316">
        <dgm:presLayoutVars>
          <dgm:chMax val="0"/>
          <dgm:chPref val="0"/>
        </dgm:presLayoutVars>
      </dgm:prSet>
      <dgm:spPr/>
      <dgm:t>
        <a:bodyPr/>
        <a:lstStyle/>
        <a:p>
          <a:endParaRPr lang="en-US"/>
        </a:p>
      </dgm:t>
    </dgm:pt>
    <dgm:pt modelId="{B0EB5311-F198-A746-AEBE-7784CD3455B1}" type="pres">
      <dgm:prSet presAssocID="{18702588-EB15-EC4C-9C63-74A57B9FB56C}" presName="rootConnector" presStyleLbl="node2" presStyleIdx="0" presStyleCnt="0"/>
      <dgm:spPr/>
      <dgm:t>
        <a:bodyPr/>
        <a:lstStyle/>
        <a:p>
          <a:endParaRPr lang="en-US"/>
        </a:p>
      </dgm:t>
    </dgm:pt>
    <dgm:pt modelId="{1E7B418C-3D1F-514E-9631-D620CFF34BFD}" type="pres">
      <dgm:prSet presAssocID="{18702588-EB15-EC4C-9C63-74A57B9FB56C}" presName="hierChild4" presStyleCnt="0"/>
      <dgm:spPr/>
    </dgm:pt>
    <dgm:pt modelId="{852D7E21-118A-6D44-BED9-5088590B2155}" type="pres">
      <dgm:prSet presAssocID="{18702588-EB15-EC4C-9C63-74A57B9FB56C}" presName="hierChild5" presStyleCnt="0"/>
      <dgm:spPr/>
    </dgm:pt>
    <dgm:pt modelId="{F239AB08-7562-BA48-987D-A8D17A7234C5}" type="pres">
      <dgm:prSet presAssocID="{02EED916-0F7C-DA46-A3CB-5C3ED56F2F32}" presName="hierChild3" presStyleCnt="0"/>
      <dgm:spPr/>
    </dgm:pt>
  </dgm:ptLst>
  <dgm:cxnLst>
    <dgm:cxn modelId="{04F29139-F2A6-4747-A1C4-6E046F6535BD}" type="presOf" srcId="{91D9876C-21E9-724D-92BB-1954D4221DF2}" destId="{C8E4777E-DAD6-4643-B012-6B94800F0E57}" srcOrd="0" destOrd="0" presId="urn:microsoft.com/office/officeart/2008/layout/NameandTitleOrganizationalChart"/>
    <dgm:cxn modelId="{078B00B7-50BB-CA47-B43E-69A1F6FC99B4}" srcId="{02EED916-0F7C-DA46-A3CB-5C3ED56F2F32}" destId="{18702588-EB15-EC4C-9C63-74A57B9FB56C}" srcOrd="1" destOrd="0" parTransId="{F5510C2C-EB90-8949-A3E3-82C935880625}" sibTransId="{F2022A74-35B5-E042-996E-3A88B9F0ED44}"/>
    <dgm:cxn modelId="{73D4E49C-2299-3F45-B4FA-DF6DE18A3FEF}" type="presOf" srcId="{F2022A74-35B5-E042-996E-3A88B9F0ED44}" destId="{AB3566F0-8001-244F-AC5B-3F89BB1017D1}" srcOrd="0" destOrd="0" presId="urn:microsoft.com/office/officeart/2008/layout/NameandTitleOrganizationalChart"/>
    <dgm:cxn modelId="{E1D02C8B-DCC1-7142-BC19-AE9926F0F181}" type="presOf" srcId="{02EED916-0F7C-DA46-A3CB-5C3ED56F2F32}" destId="{F2BF413C-D604-1244-83B4-A1DE08ED5925}" srcOrd="0" destOrd="0" presId="urn:microsoft.com/office/officeart/2008/layout/NameandTitleOrganizationalChart"/>
    <dgm:cxn modelId="{AD999B32-D6DC-2943-AEEB-498485072191}" type="presOf" srcId="{18702588-EB15-EC4C-9C63-74A57B9FB56C}" destId="{28178926-7875-1346-974B-94CDDA1299C5}" srcOrd="0" destOrd="0" presId="urn:microsoft.com/office/officeart/2008/layout/NameandTitleOrganizationalChart"/>
    <dgm:cxn modelId="{60945EC4-8E68-7942-A814-E8DA4E383FDC}" srcId="{02EED916-0F7C-DA46-A3CB-5C3ED56F2F32}" destId="{91D9876C-21E9-724D-92BB-1954D4221DF2}" srcOrd="0" destOrd="0" parTransId="{04A734E9-4B3A-AC49-AD67-EC9018F11228}" sibTransId="{453D45BF-D69E-9340-9557-C31793D2C3FB}"/>
    <dgm:cxn modelId="{02602756-3B7E-1244-B7E6-29EC607CDC5C}" type="presOf" srcId="{04A734E9-4B3A-AC49-AD67-EC9018F11228}" destId="{E6208A86-BDF4-694A-A8C5-D5E1256E08BD}" srcOrd="0" destOrd="0" presId="urn:microsoft.com/office/officeart/2008/layout/NameandTitleOrganizationalChart"/>
    <dgm:cxn modelId="{716733D5-8DC1-3F44-BCDB-987A3535819E}" type="presOf" srcId="{F5510C2C-EB90-8949-A3E3-82C935880625}" destId="{D98B038C-F152-3F4C-98F1-2F2F5A21E158}" srcOrd="0" destOrd="0" presId="urn:microsoft.com/office/officeart/2008/layout/NameandTitleOrganizationalChart"/>
    <dgm:cxn modelId="{A280C0FB-399A-8E4E-8F95-F705BFB5CAF7}" type="presOf" srcId="{18702588-EB15-EC4C-9C63-74A57B9FB56C}" destId="{B0EB5311-F198-A746-AEBE-7784CD3455B1}" srcOrd="1" destOrd="0" presId="urn:microsoft.com/office/officeart/2008/layout/NameandTitleOrganizationalChart"/>
    <dgm:cxn modelId="{E2657D48-EE1F-2E47-955C-9BCAFC080A57}" type="presOf" srcId="{3E1DC383-DAC6-B14D-8FF0-C3B9F3E72528}" destId="{536F01F4-C83A-4B42-9630-C5AE781FF344}" srcOrd="0" destOrd="0" presId="urn:microsoft.com/office/officeart/2008/layout/NameandTitleOrganizationalChart"/>
    <dgm:cxn modelId="{9C4BBA1B-17FF-5248-9320-5C76EB072E89}" type="presOf" srcId="{7D0B051A-40B9-6446-B2D9-10AE756CB907}" destId="{8039DED4-0698-E34C-BEB3-3908ECEA1DCD}" srcOrd="0" destOrd="0" presId="urn:microsoft.com/office/officeart/2008/layout/NameandTitleOrganizationalChart"/>
    <dgm:cxn modelId="{A35D3E49-21DE-024D-845A-D26B2F6B85B4}" type="presOf" srcId="{02EED916-0F7C-DA46-A3CB-5C3ED56F2F32}" destId="{18464E02-4939-E14E-9E5D-580C2D964D25}" srcOrd="1" destOrd="0" presId="urn:microsoft.com/office/officeart/2008/layout/NameandTitleOrganizationalChart"/>
    <dgm:cxn modelId="{00779CE7-79EF-0E40-BC7B-5F1C4161A246}" srcId="{7D0B051A-40B9-6446-B2D9-10AE756CB907}" destId="{02EED916-0F7C-DA46-A3CB-5C3ED56F2F32}" srcOrd="0" destOrd="0" parTransId="{DD490525-A3BD-A948-9764-C6F0B37DAE5E}" sibTransId="{3E1DC383-DAC6-B14D-8FF0-C3B9F3E72528}"/>
    <dgm:cxn modelId="{B3BE7FC7-A4BA-EE4F-8B44-170C83812128}" type="presOf" srcId="{453D45BF-D69E-9340-9557-C31793D2C3FB}" destId="{0052D1B4-9F15-A54F-87D0-30D02413F1B5}" srcOrd="0" destOrd="0" presId="urn:microsoft.com/office/officeart/2008/layout/NameandTitleOrganizationalChart"/>
    <dgm:cxn modelId="{5F4414A9-22B0-3140-9C82-50624E77380A}" type="presOf" srcId="{91D9876C-21E9-724D-92BB-1954D4221DF2}" destId="{E5D85D02-3467-6544-914B-C1040CB53183}" srcOrd="1" destOrd="0" presId="urn:microsoft.com/office/officeart/2008/layout/NameandTitleOrganizationalChart"/>
    <dgm:cxn modelId="{F2CE8C09-3F8C-794F-B247-31C235033E68}" type="presParOf" srcId="{8039DED4-0698-E34C-BEB3-3908ECEA1DCD}" destId="{8478BDBF-A136-C147-A1EB-C3C616B60EB5}" srcOrd="0" destOrd="0" presId="urn:microsoft.com/office/officeart/2008/layout/NameandTitleOrganizationalChart"/>
    <dgm:cxn modelId="{42B38C57-BC24-1141-B1BC-907EF9174E61}" type="presParOf" srcId="{8478BDBF-A136-C147-A1EB-C3C616B60EB5}" destId="{92399782-E2E3-1843-8B59-CA2CD325CBFC}" srcOrd="0" destOrd="0" presId="urn:microsoft.com/office/officeart/2008/layout/NameandTitleOrganizationalChart"/>
    <dgm:cxn modelId="{C12D3958-2A87-FE4C-A06C-94EA1418C8A0}" type="presParOf" srcId="{92399782-E2E3-1843-8B59-CA2CD325CBFC}" destId="{F2BF413C-D604-1244-83B4-A1DE08ED5925}" srcOrd="0" destOrd="0" presId="urn:microsoft.com/office/officeart/2008/layout/NameandTitleOrganizationalChart"/>
    <dgm:cxn modelId="{4812468A-2689-2D49-AEA9-92D559C18AA8}" type="presParOf" srcId="{92399782-E2E3-1843-8B59-CA2CD325CBFC}" destId="{536F01F4-C83A-4B42-9630-C5AE781FF344}" srcOrd="1" destOrd="0" presId="urn:microsoft.com/office/officeart/2008/layout/NameandTitleOrganizationalChart"/>
    <dgm:cxn modelId="{D47272DB-B64C-8345-95A0-971F317A61ED}" type="presParOf" srcId="{92399782-E2E3-1843-8B59-CA2CD325CBFC}" destId="{18464E02-4939-E14E-9E5D-580C2D964D25}" srcOrd="2" destOrd="0" presId="urn:microsoft.com/office/officeart/2008/layout/NameandTitleOrganizationalChart"/>
    <dgm:cxn modelId="{2D85044F-0125-8E48-AF6A-AF73911427C0}" type="presParOf" srcId="{8478BDBF-A136-C147-A1EB-C3C616B60EB5}" destId="{ABB97714-D8D4-154D-B405-18B683FD12A4}" srcOrd="1" destOrd="0" presId="urn:microsoft.com/office/officeart/2008/layout/NameandTitleOrganizationalChart"/>
    <dgm:cxn modelId="{7EEF2FBC-00ED-CA49-8859-988D6CA38D25}" type="presParOf" srcId="{ABB97714-D8D4-154D-B405-18B683FD12A4}" destId="{E6208A86-BDF4-694A-A8C5-D5E1256E08BD}" srcOrd="0" destOrd="0" presId="urn:microsoft.com/office/officeart/2008/layout/NameandTitleOrganizationalChart"/>
    <dgm:cxn modelId="{066DA001-A9FB-2E4E-B017-3909AADEAB33}" type="presParOf" srcId="{ABB97714-D8D4-154D-B405-18B683FD12A4}" destId="{8023C44B-E01A-6147-8363-D3526AD99175}" srcOrd="1" destOrd="0" presId="urn:microsoft.com/office/officeart/2008/layout/NameandTitleOrganizationalChart"/>
    <dgm:cxn modelId="{65DACB55-4E9D-6341-B898-E2829CA0689B}" type="presParOf" srcId="{8023C44B-E01A-6147-8363-D3526AD99175}" destId="{BE46B787-0EFA-8943-AEBD-3C49828BD537}" srcOrd="0" destOrd="0" presId="urn:microsoft.com/office/officeart/2008/layout/NameandTitleOrganizationalChart"/>
    <dgm:cxn modelId="{7686B659-53FE-5347-AD04-8BA9CE246D3B}" type="presParOf" srcId="{BE46B787-0EFA-8943-AEBD-3C49828BD537}" destId="{C8E4777E-DAD6-4643-B012-6B94800F0E57}" srcOrd="0" destOrd="0" presId="urn:microsoft.com/office/officeart/2008/layout/NameandTitleOrganizationalChart"/>
    <dgm:cxn modelId="{0F027A1A-888F-A740-B366-EB903E8890C3}" type="presParOf" srcId="{BE46B787-0EFA-8943-AEBD-3C49828BD537}" destId="{0052D1B4-9F15-A54F-87D0-30D02413F1B5}" srcOrd="1" destOrd="0" presId="urn:microsoft.com/office/officeart/2008/layout/NameandTitleOrganizationalChart"/>
    <dgm:cxn modelId="{86D83C79-AB18-7B46-B6B2-3408954EB392}" type="presParOf" srcId="{BE46B787-0EFA-8943-AEBD-3C49828BD537}" destId="{E5D85D02-3467-6544-914B-C1040CB53183}" srcOrd="2" destOrd="0" presId="urn:microsoft.com/office/officeart/2008/layout/NameandTitleOrganizationalChart"/>
    <dgm:cxn modelId="{49F96725-7088-ED4F-AC58-0D890676F9EB}" type="presParOf" srcId="{8023C44B-E01A-6147-8363-D3526AD99175}" destId="{DA0EED44-00F7-354C-9CD5-899C22CFA8F7}" srcOrd="1" destOrd="0" presId="urn:microsoft.com/office/officeart/2008/layout/NameandTitleOrganizationalChart"/>
    <dgm:cxn modelId="{CA215956-1867-1540-A3B5-A65FDA6AF55A}" type="presParOf" srcId="{8023C44B-E01A-6147-8363-D3526AD99175}" destId="{EE9308C3-FD7C-4646-A216-C8781FE2266D}" srcOrd="2" destOrd="0" presId="urn:microsoft.com/office/officeart/2008/layout/NameandTitleOrganizationalChart"/>
    <dgm:cxn modelId="{E0DA4727-07A8-0349-853B-C8268A29AD36}" type="presParOf" srcId="{ABB97714-D8D4-154D-B405-18B683FD12A4}" destId="{D98B038C-F152-3F4C-98F1-2F2F5A21E158}" srcOrd="2" destOrd="0" presId="urn:microsoft.com/office/officeart/2008/layout/NameandTitleOrganizationalChart"/>
    <dgm:cxn modelId="{B4C58A48-EF95-3240-A344-221CB7A9CDC1}" type="presParOf" srcId="{ABB97714-D8D4-154D-B405-18B683FD12A4}" destId="{F4CA6164-E394-BB42-9CF2-BE4E4BCFAB83}" srcOrd="3" destOrd="0" presId="urn:microsoft.com/office/officeart/2008/layout/NameandTitleOrganizationalChart"/>
    <dgm:cxn modelId="{E28449BE-F6BB-914B-9DE2-6932722AC42D}" type="presParOf" srcId="{F4CA6164-E394-BB42-9CF2-BE4E4BCFAB83}" destId="{4E4EA164-35DD-084C-AF40-9785D34A4A03}" srcOrd="0" destOrd="0" presId="urn:microsoft.com/office/officeart/2008/layout/NameandTitleOrganizationalChart"/>
    <dgm:cxn modelId="{FBEF7B84-3988-C546-8A26-BFC07C8AE9AD}" type="presParOf" srcId="{4E4EA164-35DD-084C-AF40-9785D34A4A03}" destId="{28178926-7875-1346-974B-94CDDA1299C5}" srcOrd="0" destOrd="0" presId="urn:microsoft.com/office/officeart/2008/layout/NameandTitleOrganizationalChart"/>
    <dgm:cxn modelId="{729CA419-EADA-0346-A496-707ACF495012}" type="presParOf" srcId="{4E4EA164-35DD-084C-AF40-9785D34A4A03}" destId="{AB3566F0-8001-244F-AC5B-3F89BB1017D1}" srcOrd="1" destOrd="0" presId="urn:microsoft.com/office/officeart/2008/layout/NameandTitleOrganizationalChart"/>
    <dgm:cxn modelId="{07A68855-AB67-E84F-8B85-29DF5A0A46D8}" type="presParOf" srcId="{4E4EA164-35DD-084C-AF40-9785D34A4A03}" destId="{B0EB5311-F198-A746-AEBE-7784CD3455B1}" srcOrd="2" destOrd="0" presId="urn:microsoft.com/office/officeart/2008/layout/NameandTitleOrganizationalChart"/>
    <dgm:cxn modelId="{9E8AA49D-B457-2F4E-9344-402C0ADC7915}" type="presParOf" srcId="{F4CA6164-E394-BB42-9CF2-BE4E4BCFAB83}" destId="{1E7B418C-3D1F-514E-9631-D620CFF34BFD}" srcOrd="1" destOrd="0" presId="urn:microsoft.com/office/officeart/2008/layout/NameandTitleOrganizationalChart"/>
    <dgm:cxn modelId="{F9057CC7-5A69-9C44-9994-52DF25AAA920}" type="presParOf" srcId="{F4CA6164-E394-BB42-9CF2-BE4E4BCFAB83}" destId="{852D7E21-118A-6D44-BED9-5088590B2155}" srcOrd="2" destOrd="0" presId="urn:microsoft.com/office/officeart/2008/layout/NameandTitleOrganizationalChart"/>
    <dgm:cxn modelId="{766012C8-9A38-4445-8453-C04FBBA0CB01}" type="presParOf" srcId="{8478BDBF-A136-C147-A1EB-C3C616B60EB5}" destId="{F239AB08-7562-BA48-987D-A8D17A7234C5}" srcOrd="2" destOrd="0" presId="urn:microsoft.com/office/officeart/2008/layout/NameandTitleOrganizationalChar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ECD2F8-AC2C-A447-8FBF-41588524F2CD}" type="doc">
      <dgm:prSet loTypeId="urn:microsoft.com/office/officeart/2005/8/layout/hProcess3" loCatId="" qsTypeId="urn:microsoft.com/office/officeart/2005/8/quickstyle/simple2" qsCatId="simple" csTypeId="urn:microsoft.com/office/officeart/2005/8/colors/colorful3" csCatId="colorful" phldr="1"/>
      <dgm:spPr/>
    </dgm:pt>
    <dgm:pt modelId="{4CF43710-9DFC-6849-8842-5EAE7A901B73}">
      <dgm:prSet phldrT="[Text]"/>
      <dgm:spPr/>
      <dgm:t>
        <a:bodyPr/>
        <a:lstStyle/>
        <a:p>
          <a:r>
            <a:rPr lang="pt-BR" noProof="0" dirty="0" smtClean="0">
              <a:latin typeface="Cambria"/>
              <a:cs typeface="Cambria"/>
            </a:rPr>
            <a:t>Cosmopolitismo</a:t>
          </a:r>
          <a:endParaRPr lang="pt-BR" noProof="0" dirty="0">
            <a:latin typeface="Cambria"/>
            <a:cs typeface="Cambria"/>
          </a:endParaRPr>
        </a:p>
      </dgm:t>
    </dgm:pt>
    <dgm:pt modelId="{690CB52C-BBFC-514A-AEFF-E3298B39A328}" type="parTrans" cxnId="{E859B3BB-CB37-6B40-A341-5AFA41B0CC53}">
      <dgm:prSet/>
      <dgm:spPr/>
      <dgm:t>
        <a:bodyPr/>
        <a:lstStyle/>
        <a:p>
          <a:endParaRPr lang="en-US"/>
        </a:p>
      </dgm:t>
    </dgm:pt>
    <dgm:pt modelId="{FF176000-C847-D341-A68B-1A749E61E00A}" type="sibTrans" cxnId="{E859B3BB-CB37-6B40-A341-5AFA41B0CC53}">
      <dgm:prSet/>
      <dgm:spPr/>
      <dgm:t>
        <a:bodyPr/>
        <a:lstStyle/>
        <a:p>
          <a:endParaRPr lang="en-US"/>
        </a:p>
      </dgm:t>
    </dgm:pt>
    <dgm:pt modelId="{55B90D33-2F86-CD41-AC58-3C4B061228B7}" type="pres">
      <dgm:prSet presAssocID="{2FECD2F8-AC2C-A447-8FBF-41588524F2CD}" presName="Name0" presStyleCnt="0">
        <dgm:presLayoutVars>
          <dgm:dir/>
          <dgm:animLvl val="lvl"/>
          <dgm:resizeHandles val="exact"/>
        </dgm:presLayoutVars>
      </dgm:prSet>
      <dgm:spPr/>
    </dgm:pt>
    <dgm:pt modelId="{88723B4C-1071-434E-9857-0F272403C7E0}" type="pres">
      <dgm:prSet presAssocID="{2FECD2F8-AC2C-A447-8FBF-41588524F2CD}" presName="dummy" presStyleCnt="0"/>
      <dgm:spPr/>
    </dgm:pt>
    <dgm:pt modelId="{BA943DD2-8F0A-2348-B300-B1B2A5378B5D}" type="pres">
      <dgm:prSet presAssocID="{2FECD2F8-AC2C-A447-8FBF-41588524F2CD}" presName="linH" presStyleCnt="0"/>
      <dgm:spPr/>
    </dgm:pt>
    <dgm:pt modelId="{635909D8-4A8E-E147-A1A4-8B10F5C00279}" type="pres">
      <dgm:prSet presAssocID="{2FECD2F8-AC2C-A447-8FBF-41588524F2CD}" presName="padding1" presStyleCnt="0"/>
      <dgm:spPr/>
    </dgm:pt>
    <dgm:pt modelId="{94F722C5-A81F-C74C-B7EC-0B3B58D80C2A}" type="pres">
      <dgm:prSet presAssocID="{4CF43710-9DFC-6849-8842-5EAE7A901B73}" presName="linV" presStyleCnt="0"/>
      <dgm:spPr/>
    </dgm:pt>
    <dgm:pt modelId="{701B49A6-29E8-5645-9BBF-EA1862E07F1C}" type="pres">
      <dgm:prSet presAssocID="{4CF43710-9DFC-6849-8842-5EAE7A901B73}" presName="spVertical1" presStyleCnt="0"/>
      <dgm:spPr/>
    </dgm:pt>
    <dgm:pt modelId="{CAB09F6B-82BF-2B45-BFD6-03909D7084A2}" type="pres">
      <dgm:prSet presAssocID="{4CF43710-9DFC-6849-8842-5EAE7A901B73}" presName="parTx" presStyleLbl="revTx" presStyleIdx="0" presStyleCnt="1">
        <dgm:presLayoutVars>
          <dgm:chMax val="0"/>
          <dgm:chPref val="0"/>
          <dgm:bulletEnabled val="1"/>
        </dgm:presLayoutVars>
      </dgm:prSet>
      <dgm:spPr/>
      <dgm:t>
        <a:bodyPr/>
        <a:lstStyle/>
        <a:p>
          <a:endParaRPr lang="en-US"/>
        </a:p>
      </dgm:t>
    </dgm:pt>
    <dgm:pt modelId="{23782804-9722-804D-9432-B806DB254EC2}" type="pres">
      <dgm:prSet presAssocID="{4CF43710-9DFC-6849-8842-5EAE7A901B73}" presName="spVertical2" presStyleCnt="0"/>
      <dgm:spPr/>
    </dgm:pt>
    <dgm:pt modelId="{4F6CF1AA-33F4-8340-8C12-087C58A354C2}" type="pres">
      <dgm:prSet presAssocID="{4CF43710-9DFC-6849-8842-5EAE7A901B73}" presName="spVertical3" presStyleCnt="0"/>
      <dgm:spPr/>
    </dgm:pt>
    <dgm:pt modelId="{DE137250-B85D-1342-9F41-2F4A59C439B6}" type="pres">
      <dgm:prSet presAssocID="{2FECD2F8-AC2C-A447-8FBF-41588524F2CD}" presName="padding2" presStyleCnt="0"/>
      <dgm:spPr/>
    </dgm:pt>
    <dgm:pt modelId="{C34C9B0F-CEA4-5B48-B9BF-08D0DF56773B}" type="pres">
      <dgm:prSet presAssocID="{2FECD2F8-AC2C-A447-8FBF-41588524F2CD}" presName="negArrow" presStyleCnt="0"/>
      <dgm:spPr/>
    </dgm:pt>
    <dgm:pt modelId="{6BD1B363-0C3D-1C42-BE55-900F11AC263E}" type="pres">
      <dgm:prSet presAssocID="{2FECD2F8-AC2C-A447-8FBF-41588524F2CD}" presName="backgroundArrow" presStyleLbl="node1" presStyleIdx="0" presStyleCnt="1" custScaleX="63303" custLinFactNeighborY="-21722"/>
      <dgm:spPr/>
    </dgm:pt>
  </dgm:ptLst>
  <dgm:cxnLst>
    <dgm:cxn modelId="{E859B3BB-CB37-6B40-A341-5AFA41B0CC53}" srcId="{2FECD2F8-AC2C-A447-8FBF-41588524F2CD}" destId="{4CF43710-9DFC-6849-8842-5EAE7A901B73}" srcOrd="0" destOrd="0" parTransId="{690CB52C-BBFC-514A-AEFF-E3298B39A328}" sibTransId="{FF176000-C847-D341-A68B-1A749E61E00A}"/>
    <dgm:cxn modelId="{79A24DDE-1B7B-024E-937D-05B7720AF696}" type="presOf" srcId="{4CF43710-9DFC-6849-8842-5EAE7A901B73}" destId="{CAB09F6B-82BF-2B45-BFD6-03909D7084A2}" srcOrd="0" destOrd="0" presId="urn:microsoft.com/office/officeart/2005/8/layout/hProcess3"/>
    <dgm:cxn modelId="{357CDC1C-26A7-DC40-9A9C-C11A2563E6EA}" type="presOf" srcId="{2FECD2F8-AC2C-A447-8FBF-41588524F2CD}" destId="{55B90D33-2F86-CD41-AC58-3C4B061228B7}" srcOrd="0" destOrd="0" presId="urn:microsoft.com/office/officeart/2005/8/layout/hProcess3"/>
    <dgm:cxn modelId="{A4DE570C-7602-164D-A54A-3C358CA10BBE}" type="presParOf" srcId="{55B90D33-2F86-CD41-AC58-3C4B061228B7}" destId="{88723B4C-1071-434E-9857-0F272403C7E0}" srcOrd="0" destOrd="0" presId="urn:microsoft.com/office/officeart/2005/8/layout/hProcess3"/>
    <dgm:cxn modelId="{0AAB9C6E-2982-5F41-9657-6EB41410F601}" type="presParOf" srcId="{55B90D33-2F86-CD41-AC58-3C4B061228B7}" destId="{BA943DD2-8F0A-2348-B300-B1B2A5378B5D}" srcOrd="1" destOrd="0" presId="urn:microsoft.com/office/officeart/2005/8/layout/hProcess3"/>
    <dgm:cxn modelId="{E0EC7B5C-0967-6744-A700-17DC5550E4CC}" type="presParOf" srcId="{BA943DD2-8F0A-2348-B300-B1B2A5378B5D}" destId="{635909D8-4A8E-E147-A1A4-8B10F5C00279}" srcOrd="0" destOrd="0" presId="urn:microsoft.com/office/officeart/2005/8/layout/hProcess3"/>
    <dgm:cxn modelId="{E29A77A6-5E55-0A40-B328-8F056C2623CD}" type="presParOf" srcId="{BA943DD2-8F0A-2348-B300-B1B2A5378B5D}" destId="{94F722C5-A81F-C74C-B7EC-0B3B58D80C2A}" srcOrd="1" destOrd="0" presId="urn:microsoft.com/office/officeart/2005/8/layout/hProcess3"/>
    <dgm:cxn modelId="{45B8A13B-DFDC-5B44-92D5-409ACB4C8D14}" type="presParOf" srcId="{94F722C5-A81F-C74C-B7EC-0B3B58D80C2A}" destId="{701B49A6-29E8-5645-9BBF-EA1862E07F1C}" srcOrd="0" destOrd="0" presId="urn:microsoft.com/office/officeart/2005/8/layout/hProcess3"/>
    <dgm:cxn modelId="{300297F4-3BD5-2348-B381-3C7A46BD355A}" type="presParOf" srcId="{94F722C5-A81F-C74C-B7EC-0B3B58D80C2A}" destId="{CAB09F6B-82BF-2B45-BFD6-03909D7084A2}" srcOrd="1" destOrd="0" presId="urn:microsoft.com/office/officeart/2005/8/layout/hProcess3"/>
    <dgm:cxn modelId="{EDB784CB-05BD-584B-AA6C-436D850F072C}" type="presParOf" srcId="{94F722C5-A81F-C74C-B7EC-0B3B58D80C2A}" destId="{23782804-9722-804D-9432-B806DB254EC2}" srcOrd="2" destOrd="0" presId="urn:microsoft.com/office/officeart/2005/8/layout/hProcess3"/>
    <dgm:cxn modelId="{871B7D22-FA5F-E54B-B010-52836D36641C}" type="presParOf" srcId="{94F722C5-A81F-C74C-B7EC-0B3B58D80C2A}" destId="{4F6CF1AA-33F4-8340-8C12-087C58A354C2}" srcOrd="3" destOrd="0" presId="urn:microsoft.com/office/officeart/2005/8/layout/hProcess3"/>
    <dgm:cxn modelId="{27249F37-9890-8240-9BEF-75E156336041}" type="presParOf" srcId="{BA943DD2-8F0A-2348-B300-B1B2A5378B5D}" destId="{DE137250-B85D-1342-9F41-2F4A59C439B6}" srcOrd="2" destOrd="0" presId="urn:microsoft.com/office/officeart/2005/8/layout/hProcess3"/>
    <dgm:cxn modelId="{92C65051-A802-F944-9142-C6500158C895}" type="presParOf" srcId="{BA943DD2-8F0A-2348-B300-B1B2A5378B5D}" destId="{C34C9B0F-CEA4-5B48-B9BF-08D0DF56773B}" srcOrd="3" destOrd="0" presId="urn:microsoft.com/office/officeart/2005/8/layout/hProcess3"/>
    <dgm:cxn modelId="{28FFF9B7-449F-BB45-B644-0A47A7E5063E}" type="presParOf" srcId="{BA943DD2-8F0A-2348-B300-B1B2A5378B5D}" destId="{6BD1B363-0C3D-1C42-BE55-900F11AC263E}" srcOrd="4" destOrd="0" presId="urn:microsoft.com/office/officeart/2005/8/layout/hProcess3"/>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CCE3466-5739-4B45-BAC7-8D00C708A42F}" type="doc">
      <dgm:prSet loTypeId="urn:microsoft.com/office/officeart/2005/8/layout/hProcess3" loCatId="" qsTypeId="urn:microsoft.com/office/officeart/2005/8/quickstyle/simple2" qsCatId="simple" csTypeId="urn:microsoft.com/office/officeart/2005/8/colors/colorful3" csCatId="colorful" phldr="1"/>
      <dgm:spPr/>
    </dgm:pt>
    <dgm:pt modelId="{B76E95EA-3070-4145-B7A4-98183CD1922D}">
      <dgm:prSet phldrT="[Text]"/>
      <dgm:spPr/>
      <dgm:t>
        <a:bodyPr/>
        <a:lstStyle/>
        <a:p>
          <a:r>
            <a:rPr lang="pt-BR" noProof="0" dirty="0" smtClean="0">
              <a:latin typeface="Cambria"/>
              <a:cs typeface="Cambria"/>
            </a:rPr>
            <a:t>Comunitarismo</a:t>
          </a:r>
          <a:endParaRPr lang="pt-BR" noProof="0" dirty="0">
            <a:latin typeface="Cambria"/>
            <a:cs typeface="Cambria"/>
          </a:endParaRPr>
        </a:p>
      </dgm:t>
    </dgm:pt>
    <dgm:pt modelId="{0B2A62FC-032F-B646-899A-F5F4C2F3C55D}" type="parTrans" cxnId="{F86F9058-2899-C24B-8272-9AFBE9AEAE3E}">
      <dgm:prSet/>
      <dgm:spPr/>
      <dgm:t>
        <a:bodyPr/>
        <a:lstStyle/>
        <a:p>
          <a:endParaRPr lang="en-US"/>
        </a:p>
      </dgm:t>
    </dgm:pt>
    <dgm:pt modelId="{4F84479F-AB6A-F94D-BAC2-8D8DA5CAEF6A}" type="sibTrans" cxnId="{F86F9058-2899-C24B-8272-9AFBE9AEAE3E}">
      <dgm:prSet/>
      <dgm:spPr/>
      <dgm:t>
        <a:bodyPr/>
        <a:lstStyle/>
        <a:p>
          <a:endParaRPr lang="en-US"/>
        </a:p>
      </dgm:t>
    </dgm:pt>
    <dgm:pt modelId="{D8CB7EB3-FCD9-C74C-A7E2-FDF625FD67CF}" type="pres">
      <dgm:prSet presAssocID="{4CCE3466-5739-4B45-BAC7-8D00C708A42F}" presName="Name0" presStyleCnt="0">
        <dgm:presLayoutVars>
          <dgm:dir/>
          <dgm:animLvl val="lvl"/>
          <dgm:resizeHandles val="exact"/>
        </dgm:presLayoutVars>
      </dgm:prSet>
      <dgm:spPr/>
    </dgm:pt>
    <dgm:pt modelId="{363F8E86-AACB-7F46-9191-7779CB01D3E1}" type="pres">
      <dgm:prSet presAssocID="{4CCE3466-5739-4B45-BAC7-8D00C708A42F}" presName="dummy" presStyleCnt="0"/>
      <dgm:spPr/>
    </dgm:pt>
    <dgm:pt modelId="{31385FCD-2A5D-E948-9092-4A51EA5D6D07}" type="pres">
      <dgm:prSet presAssocID="{4CCE3466-5739-4B45-BAC7-8D00C708A42F}" presName="linH" presStyleCnt="0"/>
      <dgm:spPr/>
    </dgm:pt>
    <dgm:pt modelId="{40E8387A-8198-B74D-956A-8F72E07D9DBF}" type="pres">
      <dgm:prSet presAssocID="{4CCE3466-5739-4B45-BAC7-8D00C708A42F}" presName="padding1" presStyleCnt="0"/>
      <dgm:spPr/>
    </dgm:pt>
    <dgm:pt modelId="{11765C84-9238-4C4E-89DA-203682ACCE1F}" type="pres">
      <dgm:prSet presAssocID="{B76E95EA-3070-4145-B7A4-98183CD1922D}" presName="linV" presStyleCnt="0"/>
      <dgm:spPr/>
    </dgm:pt>
    <dgm:pt modelId="{7F07A71C-DE30-0543-AF97-986C669D756A}" type="pres">
      <dgm:prSet presAssocID="{B76E95EA-3070-4145-B7A4-98183CD1922D}" presName="spVertical1" presStyleCnt="0"/>
      <dgm:spPr/>
    </dgm:pt>
    <dgm:pt modelId="{C6364337-1160-D545-9D78-DE2F2561AA0A}" type="pres">
      <dgm:prSet presAssocID="{B76E95EA-3070-4145-B7A4-98183CD1922D}" presName="parTx" presStyleLbl="revTx" presStyleIdx="0" presStyleCnt="1" custScaleX="98650">
        <dgm:presLayoutVars>
          <dgm:chMax val="0"/>
          <dgm:chPref val="0"/>
          <dgm:bulletEnabled val="1"/>
        </dgm:presLayoutVars>
      </dgm:prSet>
      <dgm:spPr/>
      <dgm:t>
        <a:bodyPr/>
        <a:lstStyle/>
        <a:p>
          <a:endParaRPr lang="en-US"/>
        </a:p>
      </dgm:t>
    </dgm:pt>
    <dgm:pt modelId="{F5CA56E1-3F38-1440-A4F2-79887497C3F6}" type="pres">
      <dgm:prSet presAssocID="{B76E95EA-3070-4145-B7A4-98183CD1922D}" presName="spVertical2" presStyleCnt="0"/>
      <dgm:spPr/>
    </dgm:pt>
    <dgm:pt modelId="{F499875A-58D4-8C44-9950-CF0958BC9A27}" type="pres">
      <dgm:prSet presAssocID="{B76E95EA-3070-4145-B7A4-98183CD1922D}" presName="spVertical3" presStyleCnt="0"/>
      <dgm:spPr/>
    </dgm:pt>
    <dgm:pt modelId="{26EDFD8C-E33E-8D46-9755-8AF8CF32CF0B}" type="pres">
      <dgm:prSet presAssocID="{4CCE3466-5739-4B45-BAC7-8D00C708A42F}" presName="padding2" presStyleCnt="0"/>
      <dgm:spPr/>
    </dgm:pt>
    <dgm:pt modelId="{886E31DF-B2F7-BC44-A71D-9F50B0013452}" type="pres">
      <dgm:prSet presAssocID="{4CCE3466-5739-4B45-BAC7-8D00C708A42F}" presName="negArrow" presStyleCnt="0"/>
      <dgm:spPr/>
    </dgm:pt>
    <dgm:pt modelId="{206248D7-63B9-6E41-8B81-7873F95BEC12}" type="pres">
      <dgm:prSet presAssocID="{4CCE3466-5739-4B45-BAC7-8D00C708A42F}" presName="backgroundArrow" presStyleLbl="node1" presStyleIdx="0" presStyleCnt="1" custLinFactNeighborX="-33523" custLinFactNeighborY="-88816"/>
      <dgm:spPr/>
    </dgm:pt>
  </dgm:ptLst>
  <dgm:cxnLst>
    <dgm:cxn modelId="{E3620CD2-8357-3D47-8171-023EDC1060AD}" type="presOf" srcId="{4CCE3466-5739-4B45-BAC7-8D00C708A42F}" destId="{D8CB7EB3-FCD9-C74C-A7E2-FDF625FD67CF}" srcOrd="0" destOrd="0" presId="urn:microsoft.com/office/officeart/2005/8/layout/hProcess3"/>
    <dgm:cxn modelId="{779B5837-5731-9F4F-97AB-8F53F817C414}" type="presOf" srcId="{B76E95EA-3070-4145-B7A4-98183CD1922D}" destId="{C6364337-1160-D545-9D78-DE2F2561AA0A}" srcOrd="0" destOrd="0" presId="urn:microsoft.com/office/officeart/2005/8/layout/hProcess3"/>
    <dgm:cxn modelId="{F86F9058-2899-C24B-8272-9AFBE9AEAE3E}" srcId="{4CCE3466-5739-4B45-BAC7-8D00C708A42F}" destId="{B76E95EA-3070-4145-B7A4-98183CD1922D}" srcOrd="0" destOrd="0" parTransId="{0B2A62FC-032F-B646-899A-F5F4C2F3C55D}" sibTransId="{4F84479F-AB6A-F94D-BAC2-8D8DA5CAEF6A}"/>
    <dgm:cxn modelId="{CC92D57F-A661-7B47-AC07-9A7683A8374F}" type="presParOf" srcId="{D8CB7EB3-FCD9-C74C-A7E2-FDF625FD67CF}" destId="{363F8E86-AACB-7F46-9191-7779CB01D3E1}" srcOrd="0" destOrd="0" presId="urn:microsoft.com/office/officeart/2005/8/layout/hProcess3"/>
    <dgm:cxn modelId="{6AA74180-9366-9449-9FF4-5BA4BF23233C}" type="presParOf" srcId="{D8CB7EB3-FCD9-C74C-A7E2-FDF625FD67CF}" destId="{31385FCD-2A5D-E948-9092-4A51EA5D6D07}" srcOrd="1" destOrd="0" presId="urn:microsoft.com/office/officeart/2005/8/layout/hProcess3"/>
    <dgm:cxn modelId="{9B9AF7CB-29DF-DE45-9DCF-7B6AA01B9D6F}" type="presParOf" srcId="{31385FCD-2A5D-E948-9092-4A51EA5D6D07}" destId="{40E8387A-8198-B74D-956A-8F72E07D9DBF}" srcOrd="0" destOrd="0" presId="urn:microsoft.com/office/officeart/2005/8/layout/hProcess3"/>
    <dgm:cxn modelId="{2ED59D42-7BA2-AA43-AC96-B4A58CC148EC}" type="presParOf" srcId="{31385FCD-2A5D-E948-9092-4A51EA5D6D07}" destId="{11765C84-9238-4C4E-89DA-203682ACCE1F}" srcOrd="1" destOrd="0" presId="urn:microsoft.com/office/officeart/2005/8/layout/hProcess3"/>
    <dgm:cxn modelId="{6C8CF67F-4661-FA4A-94D7-4E8564297B2E}" type="presParOf" srcId="{11765C84-9238-4C4E-89DA-203682ACCE1F}" destId="{7F07A71C-DE30-0543-AF97-986C669D756A}" srcOrd="0" destOrd="0" presId="urn:microsoft.com/office/officeart/2005/8/layout/hProcess3"/>
    <dgm:cxn modelId="{F19BFDCD-4D46-4B45-804B-4CC1BEC6B9F0}" type="presParOf" srcId="{11765C84-9238-4C4E-89DA-203682ACCE1F}" destId="{C6364337-1160-D545-9D78-DE2F2561AA0A}" srcOrd="1" destOrd="0" presId="urn:microsoft.com/office/officeart/2005/8/layout/hProcess3"/>
    <dgm:cxn modelId="{BBD10A0E-8F46-5244-A7AF-14DEA2BBC30C}" type="presParOf" srcId="{11765C84-9238-4C4E-89DA-203682ACCE1F}" destId="{F5CA56E1-3F38-1440-A4F2-79887497C3F6}" srcOrd="2" destOrd="0" presId="urn:microsoft.com/office/officeart/2005/8/layout/hProcess3"/>
    <dgm:cxn modelId="{3C6499E3-7441-2D4E-8B85-323A722288C4}" type="presParOf" srcId="{11765C84-9238-4C4E-89DA-203682ACCE1F}" destId="{F499875A-58D4-8C44-9950-CF0958BC9A27}" srcOrd="3" destOrd="0" presId="urn:microsoft.com/office/officeart/2005/8/layout/hProcess3"/>
    <dgm:cxn modelId="{3697B109-E253-BD43-96FA-DF71586BB846}" type="presParOf" srcId="{31385FCD-2A5D-E948-9092-4A51EA5D6D07}" destId="{26EDFD8C-E33E-8D46-9755-8AF8CF32CF0B}" srcOrd="2" destOrd="0" presId="urn:microsoft.com/office/officeart/2005/8/layout/hProcess3"/>
    <dgm:cxn modelId="{F0013A92-C0E4-7A40-9700-FB654129B8A1}" type="presParOf" srcId="{31385FCD-2A5D-E948-9092-4A51EA5D6D07}" destId="{886E31DF-B2F7-BC44-A71D-9F50B0013452}" srcOrd="3" destOrd="0" presId="urn:microsoft.com/office/officeart/2005/8/layout/hProcess3"/>
    <dgm:cxn modelId="{5BCCDDFA-B588-9843-93F7-E652709B3FFB}" type="presParOf" srcId="{31385FCD-2A5D-E948-9092-4A51EA5D6D07}" destId="{206248D7-63B9-6E41-8B81-7873F95BEC12}" srcOrd="4" destOrd="0" presId="urn:microsoft.com/office/officeart/2005/8/layout/hProcess3"/>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76FAE2-93AB-2443-B7E9-93E1191DCCF5}">
      <dsp:nvSpPr>
        <dsp:cNvPr id="0" name=""/>
        <dsp:cNvSpPr/>
      </dsp:nvSpPr>
      <dsp:spPr>
        <a:xfrm>
          <a:off x="4526280" y="1409298"/>
          <a:ext cx="91440" cy="497523"/>
        </a:xfrm>
        <a:custGeom>
          <a:avLst/>
          <a:gdLst/>
          <a:ahLst/>
          <a:cxnLst/>
          <a:rect l="0" t="0" r="0" b="0"/>
          <a:pathLst>
            <a:path>
              <a:moveTo>
                <a:pt x="45720" y="0"/>
              </a:moveTo>
              <a:lnTo>
                <a:pt x="45720" y="497523"/>
              </a:lnTo>
            </a:path>
          </a:pathLst>
        </a:custGeom>
        <a:noFill/>
        <a:ln w="25400" cap="flat" cmpd="dbl"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9D08EB-99C1-4B41-AF06-877168BC8333}">
      <dsp:nvSpPr>
        <dsp:cNvPr id="0" name=""/>
        <dsp:cNvSpPr/>
      </dsp:nvSpPr>
      <dsp:spPr>
        <a:xfrm>
          <a:off x="3122235" y="654"/>
          <a:ext cx="2899528" cy="1408644"/>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150442" numCol="1" spcCol="1270" anchor="ctr" anchorCtr="0">
          <a:noAutofit/>
        </a:bodyPr>
        <a:lstStyle/>
        <a:p>
          <a:pPr lvl="0" algn="ctr" defTabSz="1422400">
            <a:lnSpc>
              <a:spcPct val="90000"/>
            </a:lnSpc>
            <a:spcBef>
              <a:spcPct val="0"/>
            </a:spcBef>
            <a:spcAft>
              <a:spcPct val="35000"/>
            </a:spcAft>
          </a:pPr>
          <a:r>
            <a:rPr lang="pt-BR" sz="3200" kern="1200" noProof="0" dirty="0" smtClean="0">
              <a:latin typeface="Cambria"/>
              <a:cs typeface="Cambria"/>
            </a:rPr>
            <a:t>Michael Walzer</a:t>
          </a:r>
          <a:endParaRPr lang="pt-BR" sz="3200" kern="1200" noProof="0" dirty="0">
            <a:latin typeface="Cambria"/>
            <a:cs typeface="Cambria"/>
          </a:endParaRPr>
        </a:p>
      </dsp:txBody>
      <dsp:txXfrm>
        <a:off x="3122235" y="654"/>
        <a:ext cx="2899528" cy="1408644"/>
      </dsp:txXfrm>
    </dsp:sp>
    <dsp:sp modelId="{F94C6DF6-9EC4-AC44-B640-5783ABB6FC8B}">
      <dsp:nvSpPr>
        <dsp:cNvPr id="0" name=""/>
        <dsp:cNvSpPr/>
      </dsp:nvSpPr>
      <dsp:spPr>
        <a:xfrm>
          <a:off x="4145626" y="1080053"/>
          <a:ext cx="2090418" cy="408693"/>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8260" tIns="12065" rIns="48260" bIns="12065" numCol="1" spcCol="1270" anchor="ctr" anchorCtr="0">
          <a:noAutofit/>
        </a:bodyPr>
        <a:lstStyle/>
        <a:p>
          <a:pPr lvl="0" algn="r" defTabSz="844550">
            <a:lnSpc>
              <a:spcPct val="90000"/>
            </a:lnSpc>
            <a:spcBef>
              <a:spcPct val="0"/>
            </a:spcBef>
            <a:spcAft>
              <a:spcPct val="35000"/>
            </a:spcAft>
          </a:pPr>
          <a:r>
            <a:rPr lang="pt-BR" sz="1900" kern="1200" noProof="0" dirty="0" smtClean="0">
              <a:latin typeface="Cambria"/>
              <a:cs typeface="Cambria"/>
            </a:rPr>
            <a:t>1977, 1983 e 1994</a:t>
          </a:r>
          <a:endParaRPr lang="pt-BR" sz="1900" kern="1200" noProof="0" dirty="0">
            <a:latin typeface="Cambria"/>
            <a:cs typeface="Cambria"/>
          </a:endParaRPr>
        </a:p>
      </dsp:txBody>
      <dsp:txXfrm>
        <a:off x="4145626" y="1080053"/>
        <a:ext cx="2090418" cy="408693"/>
      </dsp:txXfrm>
    </dsp:sp>
    <dsp:sp modelId="{E68FC253-B1B0-5146-9948-7A70823AF00D}">
      <dsp:nvSpPr>
        <dsp:cNvPr id="0" name=""/>
        <dsp:cNvSpPr/>
      </dsp:nvSpPr>
      <dsp:spPr>
        <a:xfrm>
          <a:off x="3187355" y="1906821"/>
          <a:ext cx="2769289" cy="1384496"/>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150442" numCol="1" spcCol="1270" anchor="ctr" anchorCtr="0">
          <a:noAutofit/>
        </a:bodyPr>
        <a:lstStyle/>
        <a:p>
          <a:pPr lvl="0" algn="ctr" defTabSz="1422400">
            <a:lnSpc>
              <a:spcPct val="90000"/>
            </a:lnSpc>
            <a:spcBef>
              <a:spcPct val="0"/>
            </a:spcBef>
            <a:spcAft>
              <a:spcPct val="35000"/>
            </a:spcAft>
          </a:pPr>
          <a:r>
            <a:rPr lang="pt-BR" sz="3200" kern="1200" noProof="0" dirty="0" smtClean="0">
              <a:latin typeface="Cambria"/>
              <a:cs typeface="Cambria"/>
            </a:rPr>
            <a:t>Michael </a:t>
          </a:r>
          <a:r>
            <a:rPr lang="pt-BR" sz="3200" kern="1200" noProof="0" dirty="0" err="1" smtClean="0">
              <a:latin typeface="Cambria"/>
              <a:cs typeface="Cambria"/>
            </a:rPr>
            <a:t>Sandel</a:t>
          </a:r>
          <a:endParaRPr lang="pt-BR" sz="3200" kern="1200" noProof="0" dirty="0">
            <a:latin typeface="Cambria"/>
            <a:cs typeface="Cambria"/>
          </a:endParaRPr>
        </a:p>
      </dsp:txBody>
      <dsp:txXfrm>
        <a:off x="3187355" y="1906821"/>
        <a:ext cx="2769289" cy="1384496"/>
      </dsp:txXfrm>
    </dsp:sp>
    <dsp:sp modelId="{4DB7DB4B-0247-3E40-9A75-684D83B35117}">
      <dsp:nvSpPr>
        <dsp:cNvPr id="0" name=""/>
        <dsp:cNvSpPr/>
      </dsp:nvSpPr>
      <dsp:spPr>
        <a:xfrm>
          <a:off x="4106560" y="2936599"/>
          <a:ext cx="1853207" cy="355373"/>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15240" rIns="60960" bIns="15240" numCol="1" spcCol="1270" anchor="ctr" anchorCtr="0">
          <a:noAutofit/>
        </a:bodyPr>
        <a:lstStyle/>
        <a:p>
          <a:pPr lvl="0" algn="r" defTabSz="1066800">
            <a:lnSpc>
              <a:spcPct val="90000"/>
            </a:lnSpc>
            <a:spcBef>
              <a:spcPct val="0"/>
            </a:spcBef>
            <a:spcAft>
              <a:spcPct val="35000"/>
            </a:spcAft>
          </a:pPr>
          <a:r>
            <a:rPr lang="pt-BR" sz="2400" kern="1200" noProof="0" dirty="0" smtClean="0">
              <a:latin typeface="Cambria"/>
              <a:cs typeface="Cambria"/>
            </a:rPr>
            <a:t>1982</a:t>
          </a:r>
          <a:endParaRPr lang="pt-BR" sz="2400" kern="1200" noProof="0" dirty="0">
            <a:latin typeface="Cambria"/>
            <a:cs typeface="Cambria"/>
          </a:endParaRPr>
        </a:p>
      </dsp:txBody>
      <dsp:txXfrm>
        <a:off x="4106560" y="2936599"/>
        <a:ext cx="1853207" cy="3553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B038C-F152-3F4C-98F1-2F2F5A21E158}">
      <dsp:nvSpPr>
        <dsp:cNvPr id="0" name=""/>
        <dsp:cNvSpPr/>
      </dsp:nvSpPr>
      <dsp:spPr>
        <a:xfrm>
          <a:off x="4496697" y="1159970"/>
          <a:ext cx="1481544" cy="678813"/>
        </a:xfrm>
        <a:custGeom>
          <a:avLst/>
          <a:gdLst/>
          <a:ahLst/>
          <a:cxnLst/>
          <a:rect l="0" t="0" r="0" b="0"/>
          <a:pathLst>
            <a:path>
              <a:moveTo>
                <a:pt x="0" y="0"/>
              </a:moveTo>
              <a:lnTo>
                <a:pt x="0" y="406318"/>
              </a:lnTo>
              <a:lnTo>
                <a:pt x="1481544" y="406318"/>
              </a:lnTo>
              <a:lnTo>
                <a:pt x="1481544" y="678813"/>
              </a:lnTo>
            </a:path>
          </a:pathLst>
        </a:custGeom>
        <a:noFill/>
        <a:ln w="25400" cap="flat" cmpd="dbl"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208A86-BDF4-694A-A8C5-D5E1256E08BD}">
      <dsp:nvSpPr>
        <dsp:cNvPr id="0" name=""/>
        <dsp:cNvSpPr/>
      </dsp:nvSpPr>
      <dsp:spPr>
        <a:xfrm>
          <a:off x="2961234" y="1159970"/>
          <a:ext cx="1535463" cy="678813"/>
        </a:xfrm>
        <a:custGeom>
          <a:avLst/>
          <a:gdLst/>
          <a:ahLst/>
          <a:cxnLst/>
          <a:rect l="0" t="0" r="0" b="0"/>
          <a:pathLst>
            <a:path>
              <a:moveTo>
                <a:pt x="1535463" y="0"/>
              </a:moveTo>
              <a:lnTo>
                <a:pt x="1535463" y="406318"/>
              </a:lnTo>
              <a:lnTo>
                <a:pt x="0" y="406318"/>
              </a:lnTo>
              <a:lnTo>
                <a:pt x="0" y="678813"/>
              </a:lnTo>
            </a:path>
          </a:pathLst>
        </a:custGeom>
        <a:noFill/>
        <a:ln w="25400" cap="flat" cmpd="dbl"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BF413C-D604-1244-83B4-A1DE08ED5925}">
      <dsp:nvSpPr>
        <dsp:cNvPr id="0" name=""/>
        <dsp:cNvSpPr/>
      </dsp:nvSpPr>
      <dsp:spPr>
        <a:xfrm>
          <a:off x="3293958" y="263"/>
          <a:ext cx="2405478" cy="1159707"/>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164795" numCol="1" spcCol="1270" anchor="ctr" anchorCtr="0">
          <a:noAutofit/>
        </a:bodyPr>
        <a:lstStyle/>
        <a:p>
          <a:pPr lvl="0" algn="ctr" defTabSz="1422400">
            <a:lnSpc>
              <a:spcPct val="90000"/>
            </a:lnSpc>
            <a:spcBef>
              <a:spcPct val="0"/>
            </a:spcBef>
            <a:spcAft>
              <a:spcPct val="35000"/>
            </a:spcAft>
          </a:pPr>
          <a:r>
            <a:rPr lang="en-US" sz="3200" kern="1200" dirty="0" smtClean="0">
              <a:latin typeface="Cambria"/>
              <a:cs typeface="Cambria"/>
            </a:rPr>
            <a:t>John Rawls </a:t>
          </a:r>
        </a:p>
      </dsp:txBody>
      <dsp:txXfrm>
        <a:off x="3293958" y="263"/>
        <a:ext cx="2405478" cy="1159707"/>
      </dsp:txXfrm>
    </dsp:sp>
    <dsp:sp modelId="{536F01F4-C83A-4B42-9630-C5AE781FF344}">
      <dsp:nvSpPr>
        <dsp:cNvPr id="0" name=""/>
        <dsp:cNvSpPr/>
      </dsp:nvSpPr>
      <dsp:spPr>
        <a:xfrm>
          <a:off x="4036323" y="830895"/>
          <a:ext cx="2030015" cy="389278"/>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15240" rIns="60960" bIns="15240" numCol="1" spcCol="1270" anchor="ctr" anchorCtr="0">
          <a:noAutofit/>
        </a:bodyPr>
        <a:lstStyle/>
        <a:p>
          <a:pPr lvl="0" algn="r" defTabSz="1066800">
            <a:lnSpc>
              <a:spcPct val="90000"/>
            </a:lnSpc>
            <a:spcBef>
              <a:spcPct val="0"/>
            </a:spcBef>
            <a:spcAft>
              <a:spcPct val="35000"/>
            </a:spcAft>
          </a:pPr>
          <a:r>
            <a:rPr lang="en-US" sz="2400" kern="1200" dirty="0" smtClean="0">
              <a:latin typeface="Cambria"/>
              <a:cs typeface="Cambria"/>
            </a:rPr>
            <a:t>1971 e 1999</a:t>
          </a:r>
          <a:endParaRPr lang="en-US" sz="2400" kern="1200" dirty="0">
            <a:latin typeface="Cambria"/>
            <a:cs typeface="Cambria"/>
          </a:endParaRPr>
        </a:p>
      </dsp:txBody>
      <dsp:txXfrm>
        <a:off x="4036323" y="830895"/>
        <a:ext cx="2030015" cy="389278"/>
      </dsp:txXfrm>
    </dsp:sp>
    <dsp:sp modelId="{C8E4777E-DAD6-4643-B012-6B94800F0E57}">
      <dsp:nvSpPr>
        <dsp:cNvPr id="0" name=""/>
        <dsp:cNvSpPr/>
      </dsp:nvSpPr>
      <dsp:spPr>
        <a:xfrm>
          <a:off x="1812414" y="1838784"/>
          <a:ext cx="2297639" cy="1167835"/>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164795" numCol="1" spcCol="1270" anchor="ctr" anchorCtr="0">
          <a:noAutofit/>
        </a:bodyPr>
        <a:lstStyle/>
        <a:p>
          <a:pPr lvl="0" algn="ctr" defTabSz="1422400">
            <a:lnSpc>
              <a:spcPct val="90000"/>
            </a:lnSpc>
            <a:spcBef>
              <a:spcPct val="0"/>
            </a:spcBef>
            <a:spcAft>
              <a:spcPct val="35000"/>
            </a:spcAft>
          </a:pPr>
          <a:r>
            <a:rPr lang="en-US" sz="3200" kern="1200" dirty="0" smtClean="0">
              <a:latin typeface="Cambria"/>
              <a:cs typeface="Cambria"/>
            </a:rPr>
            <a:t>Charles Beitz</a:t>
          </a:r>
        </a:p>
      </dsp:txBody>
      <dsp:txXfrm>
        <a:off x="1812414" y="1838784"/>
        <a:ext cx="2297639" cy="1167835"/>
      </dsp:txXfrm>
    </dsp:sp>
    <dsp:sp modelId="{0052D1B4-9F15-A54F-87D0-30D02413F1B5}">
      <dsp:nvSpPr>
        <dsp:cNvPr id="0" name=""/>
        <dsp:cNvSpPr/>
      </dsp:nvSpPr>
      <dsp:spPr>
        <a:xfrm>
          <a:off x="2284562" y="2747101"/>
          <a:ext cx="2030015" cy="389278"/>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15240" rIns="60960" bIns="15240" numCol="1" spcCol="1270" anchor="ctr" anchorCtr="0">
          <a:noAutofit/>
        </a:bodyPr>
        <a:lstStyle/>
        <a:p>
          <a:pPr lvl="0" algn="r" defTabSz="1066800">
            <a:lnSpc>
              <a:spcPct val="90000"/>
            </a:lnSpc>
            <a:spcBef>
              <a:spcPct val="0"/>
            </a:spcBef>
            <a:spcAft>
              <a:spcPct val="35000"/>
            </a:spcAft>
          </a:pPr>
          <a:r>
            <a:rPr lang="en-US" sz="2400" kern="1200" dirty="0" smtClean="0">
              <a:latin typeface="Cambria"/>
              <a:cs typeface="Cambria"/>
            </a:rPr>
            <a:t>1979 e 2001</a:t>
          </a:r>
          <a:endParaRPr lang="en-US" sz="2400" kern="1200" dirty="0">
            <a:latin typeface="Cambria"/>
            <a:cs typeface="Cambria"/>
          </a:endParaRPr>
        </a:p>
      </dsp:txBody>
      <dsp:txXfrm>
        <a:off x="2284562" y="2747101"/>
        <a:ext cx="2030015" cy="389278"/>
      </dsp:txXfrm>
    </dsp:sp>
    <dsp:sp modelId="{28178926-7875-1346-974B-94CDDA1299C5}">
      <dsp:nvSpPr>
        <dsp:cNvPr id="0" name=""/>
        <dsp:cNvSpPr/>
      </dsp:nvSpPr>
      <dsp:spPr>
        <a:xfrm>
          <a:off x="4859567" y="1838784"/>
          <a:ext cx="2237347" cy="1167835"/>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164795" numCol="1" spcCol="1270" anchor="ctr" anchorCtr="0">
          <a:noAutofit/>
        </a:bodyPr>
        <a:lstStyle/>
        <a:p>
          <a:pPr lvl="0" algn="ctr" defTabSz="1422400">
            <a:lnSpc>
              <a:spcPct val="90000"/>
            </a:lnSpc>
            <a:spcBef>
              <a:spcPct val="0"/>
            </a:spcBef>
            <a:spcAft>
              <a:spcPct val="35000"/>
            </a:spcAft>
          </a:pPr>
          <a:r>
            <a:rPr lang="en-US" sz="3200" kern="1200" dirty="0" smtClean="0">
              <a:latin typeface="Cambria"/>
              <a:cs typeface="Cambria"/>
            </a:rPr>
            <a:t>Thomas Pogge</a:t>
          </a:r>
        </a:p>
      </dsp:txBody>
      <dsp:txXfrm>
        <a:off x="4859567" y="1838784"/>
        <a:ext cx="2237347" cy="1167835"/>
      </dsp:txXfrm>
    </dsp:sp>
    <dsp:sp modelId="{AB3566F0-8001-244F-AC5B-3F89BB1017D1}">
      <dsp:nvSpPr>
        <dsp:cNvPr id="0" name=""/>
        <dsp:cNvSpPr/>
      </dsp:nvSpPr>
      <dsp:spPr>
        <a:xfrm>
          <a:off x="5531875" y="2747364"/>
          <a:ext cx="2030015" cy="389278"/>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15240" rIns="60960" bIns="15240" numCol="1" spcCol="1270" anchor="ctr" anchorCtr="0">
          <a:noAutofit/>
        </a:bodyPr>
        <a:lstStyle/>
        <a:p>
          <a:pPr lvl="0" algn="r" defTabSz="1066800">
            <a:lnSpc>
              <a:spcPct val="90000"/>
            </a:lnSpc>
            <a:spcBef>
              <a:spcPct val="0"/>
            </a:spcBef>
            <a:spcAft>
              <a:spcPct val="35000"/>
            </a:spcAft>
          </a:pPr>
          <a:r>
            <a:rPr lang="en-US" sz="2400" kern="1200" dirty="0" smtClean="0">
              <a:latin typeface="Cambria"/>
              <a:cs typeface="Cambria"/>
            </a:rPr>
            <a:t>1989 e 2002</a:t>
          </a:r>
          <a:endParaRPr lang="en-US" sz="2400" kern="1200" dirty="0">
            <a:latin typeface="Cambria"/>
            <a:cs typeface="Cambria"/>
          </a:endParaRPr>
        </a:p>
      </dsp:txBody>
      <dsp:txXfrm>
        <a:off x="5531875" y="2747364"/>
        <a:ext cx="2030015" cy="3892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D1B363-0C3D-1C42-BE55-900F11AC263E}">
      <dsp:nvSpPr>
        <dsp:cNvPr id="0" name=""/>
        <dsp:cNvSpPr/>
      </dsp:nvSpPr>
      <dsp:spPr>
        <a:xfrm>
          <a:off x="0" y="0"/>
          <a:ext cx="2818904" cy="936000"/>
        </a:xfrm>
        <a:prstGeom prst="rightArrow">
          <a:avLst/>
        </a:prstGeom>
        <a:solidFill>
          <a:schemeClr val="accent3">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CAB09F6B-82BF-2B45-BFD6-03909D7084A2}">
      <dsp:nvSpPr>
        <dsp:cNvPr id="0" name=""/>
        <dsp:cNvSpPr/>
      </dsp:nvSpPr>
      <dsp:spPr>
        <a:xfrm>
          <a:off x="227771" y="268443"/>
          <a:ext cx="2339911" cy="46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2080" rIns="0" bIns="132080" numCol="1" spcCol="1270" anchor="ctr" anchorCtr="0">
          <a:noAutofit/>
        </a:bodyPr>
        <a:lstStyle/>
        <a:p>
          <a:pPr lvl="0" algn="ctr" defTabSz="577850">
            <a:lnSpc>
              <a:spcPct val="90000"/>
            </a:lnSpc>
            <a:spcBef>
              <a:spcPct val="0"/>
            </a:spcBef>
            <a:spcAft>
              <a:spcPct val="35000"/>
            </a:spcAft>
          </a:pPr>
          <a:r>
            <a:rPr lang="pt-BR" sz="1300" kern="1200" noProof="0" dirty="0" smtClean="0">
              <a:latin typeface="Cambria"/>
              <a:cs typeface="Cambria"/>
            </a:rPr>
            <a:t>Cosmopolitismo</a:t>
          </a:r>
          <a:endParaRPr lang="pt-BR" sz="1300" kern="1200" noProof="0" dirty="0">
            <a:latin typeface="Cambria"/>
            <a:cs typeface="Cambria"/>
          </a:endParaRPr>
        </a:p>
      </dsp:txBody>
      <dsp:txXfrm>
        <a:off x="227771" y="268443"/>
        <a:ext cx="2339911" cy="468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6248D7-63B9-6E41-8B81-7873F95BEC12}">
      <dsp:nvSpPr>
        <dsp:cNvPr id="0" name=""/>
        <dsp:cNvSpPr/>
      </dsp:nvSpPr>
      <dsp:spPr>
        <a:xfrm>
          <a:off x="0" y="0"/>
          <a:ext cx="2860769" cy="936000"/>
        </a:xfrm>
        <a:prstGeom prst="rightArrow">
          <a:avLst/>
        </a:prstGeom>
        <a:solidFill>
          <a:schemeClr val="accent3">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C6364337-1160-D545-9D78-DE2F2561AA0A}">
      <dsp:nvSpPr>
        <dsp:cNvPr id="0" name=""/>
        <dsp:cNvSpPr/>
      </dsp:nvSpPr>
      <dsp:spPr>
        <a:xfrm>
          <a:off x="246410" y="260802"/>
          <a:ext cx="2350871" cy="46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2080" rIns="0" bIns="132080" numCol="1" spcCol="1270" anchor="ctr" anchorCtr="0">
          <a:noAutofit/>
        </a:bodyPr>
        <a:lstStyle/>
        <a:p>
          <a:pPr lvl="0" algn="ctr" defTabSz="577850">
            <a:lnSpc>
              <a:spcPct val="90000"/>
            </a:lnSpc>
            <a:spcBef>
              <a:spcPct val="0"/>
            </a:spcBef>
            <a:spcAft>
              <a:spcPct val="35000"/>
            </a:spcAft>
          </a:pPr>
          <a:r>
            <a:rPr lang="pt-BR" sz="1300" kern="1200" noProof="0" dirty="0" smtClean="0">
              <a:latin typeface="Cambria"/>
              <a:cs typeface="Cambria"/>
            </a:rPr>
            <a:t>Comunitarismo</a:t>
          </a:r>
          <a:endParaRPr lang="pt-BR" sz="1300" kern="1200" noProof="0" dirty="0">
            <a:latin typeface="Cambria"/>
            <a:cs typeface="Cambria"/>
          </a:endParaRPr>
        </a:p>
      </dsp:txBody>
      <dsp:txXfrm>
        <a:off x="246410" y="260802"/>
        <a:ext cx="2350871" cy="468000"/>
      </dsp:txXfrm>
    </dsp:sp>
  </dsp:spTree>
</dsp:drawing>
</file>

<file path=ppt/diagrams/layout1.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FC3EBC-19E9-0143-9468-CE93C6A2CC89}" type="datetimeFigureOut">
              <a:rPr lang="pt-BR" smtClean="0"/>
              <a:t>05/12/2017</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F08D2B-0540-1D46-9760-18911AD2B110}" type="slidenum">
              <a:rPr lang="pt-BR" smtClean="0"/>
              <a:t>‹n.º›</a:t>
            </a:fld>
            <a:endParaRPr lang="pt-BR"/>
          </a:p>
        </p:txBody>
      </p:sp>
    </p:spTree>
    <p:extLst>
      <p:ext uri="{BB962C8B-B14F-4D97-AF65-F5344CB8AC3E}">
        <p14:creationId xmlns:p14="http://schemas.microsoft.com/office/powerpoint/2010/main" val="1441866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x-none"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12/5/17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x-none"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12/5/17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‹n.º›</a:t>
            </a:fld>
            <a:endParaRPr lang="en-US" dirty="0"/>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12/5/17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x-none"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12/5/17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12/5/17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x-none"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12/5/17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x-none"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pPr/>
              <a:t>12/5/17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x-none"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pPr/>
              <a:t>12/5/17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x-none"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pPr/>
              <a:t>12/5/17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pPr/>
              <a:t>12/5/17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pPr/>
              <a:t>12/5/17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x-none"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12/5/17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x-none"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pPr/>
              <a:t>12/5/17</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pPr/>
              <a:t>‹n.º›</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9" Type="http://schemas.openxmlformats.org/officeDocument/2006/relationships/diagramQuickStyle" Target="../diagrams/quickStyle2.xml"/><Relationship Id="rId20" Type="http://schemas.openxmlformats.org/officeDocument/2006/relationships/diagramColors" Target="../diagrams/colors4.xml"/><Relationship Id="rId21" Type="http://schemas.microsoft.com/office/2007/relationships/diagramDrawing" Target="../diagrams/drawing4.xml"/><Relationship Id="rId10" Type="http://schemas.openxmlformats.org/officeDocument/2006/relationships/diagramColors" Target="../diagrams/colors2.xml"/><Relationship Id="rId11" Type="http://schemas.microsoft.com/office/2007/relationships/diagramDrawing" Target="../diagrams/drawing2.xml"/><Relationship Id="rId12" Type="http://schemas.openxmlformats.org/officeDocument/2006/relationships/diagramData" Target="../diagrams/data3.xml"/><Relationship Id="rId13" Type="http://schemas.openxmlformats.org/officeDocument/2006/relationships/diagramLayout" Target="../diagrams/layout3.xml"/><Relationship Id="rId14" Type="http://schemas.openxmlformats.org/officeDocument/2006/relationships/diagramQuickStyle" Target="../diagrams/quickStyle3.xml"/><Relationship Id="rId15" Type="http://schemas.openxmlformats.org/officeDocument/2006/relationships/diagramColors" Target="../diagrams/colors3.xml"/><Relationship Id="rId16" Type="http://schemas.microsoft.com/office/2007/relationships/diagramDrawing" Target="../diagrams/drawing3.xml"/><Relationship Id="rId17" Type="http://schemas.openxmlformats.org/officeDocument/2006/relationships/diagramData" Target="../diagrams/data4.xml"/><Relationship Id="rId18" Type="http://schemas.openxmlformats.org/officeDocument/2006/relationships/diagramLayout" Target="../diagrams/layout4.xml"/><Relationship Id="rId19" Type="http://schemas.openxmlformats.org/officeDocument/2006/relationships/diagramQuickStyle" Target="../diagrams/quickStyle4.xml"/><Relationship Id="rId1" Type="http://schemas.openxmlformats.org/officeDocument/2006/relationships/slideLayout" Target="../slideLayouts/slideLayout2.xml"/><Relationship Id="rId2" Type="http://schemas.openxmlformats.org/officeDocument/2006/relationships/diagramData" Target="../diagrams/data1.xml"/><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diagramData" Target="../diagrams/data2.xml"/><Relationship Id="rId8"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iOotE9_OGGs" TargetMode="External"/><Relationship Id="rId3" Type="http://schemas.openxmlformats.org/officeDocument/2006/relationships/hyperlink" Target="https://www.youtube.com/watch?v=LcBovmGZSP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68279"/>
          </a:xfrm>
        </p:spPr>
        <p:txBody>
          <a:bodyPr/>
          <a:lstStyle/>
          <a:p>
            <a:r>
              <a:rPr lang="pt-BR" sz="2800" dirty="0" smtClean="0">
                <a:latin typeface="Cambria"/>
                <a:cs typeface="Cambria"/>
              </a:rPr>
              <a:t>Teorias Normativas em RI (I)</a:t>
            </a:r>
            <a:endParaRPr lang="pt-BR" sz="2800" dirty="0">
              <a:latin typeface="Cambria"/>
              <a:cs typeface="Cambria"/>
            </a:endParaRPr>
          </a:p>
        </p:txBody>
      </p:sp>
      <p:sp>
        <p:nvSpPr>
          <p:cNvPr id="3" name="Content Placeholder 2"/>
          <p:cNvSpPr>
            <a:spLocks noGrp="1"/>
          </p:cNvSpPr>
          <p:nvPr>
            <p:ph idx="1"/>
          </p:nvPr>
        </p:nvSpPr>
        <p:spPr>
          <a:xfrm>
            <a:off x="549275" y="1025235"/>
            <a:ext cx="8042276" cy="5611091"/>
          </a:xfrm>
        </p:spPr>
        <p:txBody>
          <a:bodyPr>
            <a:normAutofit fontScale="85000" lnSpcReduction="20000"/>
          </a:bodyPr>
          <a:lstStyle/>
          <a:p>
            <a:pPr algn="just"/>
            <a:r>
              <a:rPr lang="pt-BR" dirty="0" smtClean="0">
                <a:solidFill>
                  <a:schemeClr val="tx1"/>
                </a:solidFill>
                <a:latin typeface="Cambria"/>
                <a:cs typeface="Cambria"/>
              </a:rPr>
              <a:t>A teoria normativa vista como uma categoria genérica envolve todas as abordagens conceituas cujo foco principal é o estabelecimento de padrões de conduta e recomendações de certos modos de vida e estruturas institucionais.</a:t>
            </a:r>
          </a:p>
          <a:p>
            <a:pPr algn="just"/>
            <a:r>
              <a:rPr lang="pt-BR" dirty="0" smtClean="0">
                <a:solidFill>
                  <a:schemeClr val="tx1"/>
                </a:solidFill>
                <a:latin typeface="Cambria"/>
                <a:cs typeface="Cambria"/>
              </a:rPr>
              <a:t>A teoria normativa é o reino da ética e de suas implicações para o comportamento humano.</a:t>
            </a:r>
          </a:p>
          <a:p>
            <a:pPr algn="just"/>
            <a:r>
              <a:rPr lang="pt-BR" dirty="0" smtClean="0">
                <a:solidFill>
                  <a:schemeClr val="tx1"/>
                </a:solidFill>
                <a:latin typeface="Cambria"/>
                <a:cs typeface="Cambria"/>
              </a:rPr>
              <a:t>Uma teoria explicativa provém os instrumentos necessários à compreensão e fornece possíveis soluções aos problemas. </a:t>
            </a:r>
          </a:p>
          <a:p>
            <a:pPr algn="just"/>
            <a:r>
              <a:rPr lang="pt-BR" dirty="0">
                <a:solidFill>
                  <a:schemeClr val="tx1"/>
                </a:solidFill>
                <a:latin typeface="Cambria"/>
                <a:cs typeface="Cambria"/>
              </a:rPr>
              <a:t>U</a:t>
            </a:r>
            <a:r>
              <a:rPr lang="pt-BR" dirty="0" smtClean="0">
                <a:solidFill>
                  <a:schemeClr val="tx1"/>
                </a:solidFill>
                <a:latin typeface="Cambria"/>
                <a:cs typeface="Cambria"/>
              </a:rPr>
              <a:t>ma teoria normativa sugere qual dessas soluções é a mais desejável.</a:t>
            </a:r>
          </a:p>
          <a:p>
            <a:pPr algn="just"/>
            <a:r>
              <a:rPr lang="pt-BR" dirty="0" smtClean="0">
                <a:solidFill>
                  <a:schemeClr val="tx1"/>
                </a:solidFill>
                <a:latin typeface="Cambria"/>
                <a:cs typeface="Cambria"/>
              </a:rPr>
              <a:t>A controvérsia sobre questões éticas está ligada, por um lado, às discussões sobre regras universais preexistentes para a ação individual e, por outro, a uma natureza humana condicionada pelas circunstâncias comunais dos indivíduos.</a:t>
            </a:r>
          </a:p>
          <a:p>
            <a:pPr algn="just"/>
            <a:r>
              <a:rPr lang="pt-BR" dirty="0">
                <a:solidFill>
                  <a:srgbClr val="000000"/>
                </a:solidFill>
                <a:latin typeface="Cambria"/>
                <a:cs typeface="Cambria"/>
              </a:rPr>
              <a:t>Em termos kantianos a teoria normativa envolve o uso de </a:t>
            </a:r>
            <a:r>
              <a:rPr lang="pt-BR" dirty="0" smtClean="0">
                <a:solidFill>
                  <a:srgbClr val="000000"/>
                </a:solidFill>
                <a:latin typeface="Cambria"/>
                <a:cs typeface="Cambria"/>
              </a:rPr>
              <a:t>“</a:t>
            </a:r>
            <a:r>
              <a:rPr lang="pt-BR" i="1" dirty="0" err="1" smtClean="0">
                <a:solidFill>
                  <a:srgbClr val="000000"/>
                </a:solidFill>
                <a:latin typeface="Cambria"/>
                <a:cs typeface="Cambria"/>
              </a:rPr>
              <a:t>practical</a:t>
            </a:r>
            <a:r>
              <a:rPr lang="pt-BR" i="1" dirty="0" smtClean="0">
                <a:solidFill>
                  <a:srgbClr val="000000"/>
                </a:solidFill>
                <a:latin typeface="Cambria"/>
                <a:cs typeface="Cambria"/>
              </a:rPr>
              <a:t> </a:t>
            </a:r>
            <a:r>
              <a:rPr lang="pt-BR" i="1" dirty="0" err="1" smtClean="0">
                <a:solidFill>
                  <a:srgbClr val="000000"/>
                </a:solidFill>
                <a:latin typeface="Cambria"/>
                <a:cs typeface="Cambria"/>
              </a:rPr>
              <a:t>reason</a:t>
            </a:r>
            <a:r>
              <a:rPr lang="pt-BR" dirty="0" smtClean="0">
                <a:solidFill>
                  <a:srgbClr val="000000"/>
                </a:solidFill>
                <a:latin typeface="Cambria"/>
                <a:cs typeface="Cambria"/>
              </a:rPr>
              <a:t>” </a:t>
            </a:r>
            <a:r>
              <a:rPr lang="pt-BR" dirty="0">
                <a:solidFill>
                  <a:srgbClr val="000000"/>
                </a:solidFill>
                <a:latin typeface="Cambria"/>
                <a:cs typeface="Cambria"/>
              </a:rPr>
              <a:t>(análise sobre qual ação a ser tomada), como algo distinto da </a:t>
            </a:r>
            <a:r>
              <a:rPr lang="pt-BR" dirty="0" smtClean="0">
                <a:solidFill>
                  <a:srgbClr val="000000"/>
                </a:solidFill>
                <a:latin typeface="Cambria"/>
                <a:cs typeface="Cambria"/>
              </a:rPr>
              <a:t>“</a:t>
            </a:r>
            <a:r>
              <a:rPr lang="pt-BR" i="1" dirty="0" err="1" smtClean="0">
                <a:solidFill>
                  <a:srgbClr val="000000"/>
                </a:solidFill>
                <a:latin typeface="Cambria"/>
                <a:cs typeface="Cambria"/>
              </a:rPr>
              <a:t>theoretical</a:t>
            </a:r>
            <a:r>
              <a:rPr lang="pt-BR" i="1" dirty="0" smtClean="0">
                <a:solidFill>
                  <a:srgbClr val="000000"/>
                </a:solidFill>
                <a:latin typeface="Cambria"/>
                <a:cs typeface="Cambria"/>
              </a:rPr>
              <a:t> </a:t>
            </a:r>
            <a:r>
              <a:rPr lang="pt-BR" i="1" dirty="0" err="1" smtClean="0">
                <a:solidFill>
                  <a:srgbClr val="000000"/>
                </a:solidFill>
                <a:latin typeface="Cambria"/>
                <a:cs typeface="Cambria"/>
              </a:rPr>
              <a:t>reason</a:t>
            </a:r>
            <a:r>
              <a:rPr lang="pt-BR" dirty="0" smtClean="0">
                <a:solidFill>
                  <a:srgbClr val="000000"/>
                </a:solidFill>
                <a:latin typeface="Cambria"/>
                <a:cs typeface="Cambria"/>
              </a:rPr>
              <a:t>” </a:t>
            </a:r>
            <a:r>
              <a:rPr lang="pt-BR" dirty="0">
                <a:solidFill>
                  <a:srgbClr val="000000"/>
                </a:solidFill>
                <a:latin typeface="Cambria"/>
                <a:cs typeface="Cambria"/>
              </a:rPr>
              <a:t>(análise sobre os fatos), base do pensamento teórico positivista. </a:t>
            </a:r>
          </a:p>
          <a:p>
            <a:pPr algn="just"/>
            <a:endParaRPr lang="pt-BR" dirty="0" smtClean="0">
              <a:solidFill>
                <a:schemeClr val="tx1"/>
              </a:solidFill>
              <a:latin typeface="Cambria"/>
              <a:cs typeface="Cambria"/>
            </a:endParaRPr>
          </a:p>
          <a:p>
            <a:endParaRPr lang="en-US" dirty="0" smtClean="0">
              <a:solidFill>
                <a:schemeClr val="tx1"/>
              </a:solidFill>
            </a:endParaRPr>
          </a:p>
        </p:txBody>
      </p:sp>
    </p:spTree>
    <p:extLst>
      <p:ext uri="{BB962C8B-B14F-4D97-AF65-F5344CB8AC3E}">
        <p14:creationId xmlns:p14="http://schemas.microsoft.com/office/powerpoint/2010/main" val="27007070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68279"/>
          </a:xfrm>
        </p:spPr>
        <p:txBody>
          <a:bodyPr/>
          <a:lstStyle/>
          <a:p>
            <a:r>
              <a:rPr lang="pt-BR" sz="2800" dirty="0" smtClean="0">
                <a:latin typeface="Cambria"/>
                <a:cs typeface="Cambria"/>
              </a:rPr>
              <a:t>Cosmopolitismo (I)</a:t>
            </a:r>
            <a:endParaRPr lang="pt-BR" sz="2800" dirty="0">
              <a:latin typeface="Cambria"/>
              <a:cs typeface="Cambria"/>
            </a:endParaRPr>
          </a:p>
        </p:txBody>
      </p:sp>
      <p:sp>
        <p:nvSpPr>
          <p:cNvPr id="3" name="Content Placeholder 2"/>
          <p:cNvSpPr>
            <a:spLocks noGrp="1"/>
          </p:cNvSpPr>
          <p:nvPr>
            <p:ph idx="1"/>
          </p:nvPr>
        </p:nvSpPr>
        <p:spPr>
          <a:xfrm>
            <a:off x="549275" y="1025235"/>
            <a:ext cx="8042276" cy="5611091"/>
          </a:xfrm>
        </p:spPr>
        <p:txBody>
          <a:bodyPr>
            <a:normAutofit/>
          </a:bodyPr>
          <a:lstStyle/>
          <a:p>
            <a:pPr algn="just"/>
            <a:r>
              <a:rPr lang="pt-BR" dirty="0" smtClean="0">
                <a:solidFill>
                  <a:schemeClr val="tx1"/>
                </a:solidFill>
                <a:latin typeface="Cambria"/>
                <a:cs typeface="Cambria"/>
              </a:rPr>
              <a:t>O centro de toda abordagem cosmopolita é o indivíduo universal e abstrato e não os grupos ou as comunidades em que tais indivíduos vivem.</a:t>
            </a:r>
          </a:p>
          <a:p>
            <a:pPr algn="just"/>
            <a:r>
              <a:rPr lang="pt-BR" dirty="0" smtClean="0">
                <a:solidFill>
                  <a:schemeClr val="tx1"/>
                </a:solidFill>
                <a:latin typeface="Cambria"/>
                <a:cs typeface="Cambria"/>
              </a:rPr>
              <a:t>O cosmopolitismo é uma perspectiva moral cujos componentes básicos são a imparcialidade, a universalidade, o individualismo e o igualitarismo.</a:t>
            </a:r>
          </a:p>
          <a:p>
            <a:pPr algn="just"/>
            <a:r>
              <a:rPr lang="pt-BR" dirty="0" smtClean="0">
                <a:solidFill>
                  <a:schemeClr val="tx1"/>
                </a:solidFill>
                <a:latin typeface="Cambria"/>
                <a:cs typeface="Cambria"/>
              </a:rPr>
              <a:t>A ideia fundamental é que cada pessoa afetada por um arranjo institucional deve receber um tratamento igualitário e imparcial.</a:t>
            </a:r>
          </a:p>
          <a:p>
            <a:pPr algn="just"/>
            <a:r>
              <a:rPr lang="pt-BR" dirty="0" smtClean="0">
                <a:solidFill>
                  <a:schemeClr val="tx1"/>
                </a:solidFill>
                <a:latin typeface="Cambria"/>
                <a:cs typeface="Cambria"/>
              </a:rPr>
              <a:t>Os indivíduos são as unidades básicas da análise moral e seus interesses devem ser levados em conta por um ponto de vista imparcial de avaliação institucional. </a:t>
            </a:r>
          </a:p>
          <a:p>
            <a:endParaRPr lang="en-US" dirty="0" smtClean="0">
              <a:solidFill>
                <a:schemeClr val="tx1"/>
              </a:solidFill>
            </a:endParaRPr>
          </a:p>
        </p:txBody>
      </p:sp>
    </p:spTree>
    <p:extLst>
      <p:ext uri="{BB962C8B-B14F-4D97-AF65-F5344CB8AC3E}">
        <p14:creationId xmlns:p14="http://schemas.microsoft.com/office/powerpoint/2010/main" val="1243599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68279"/>
          </a:xfrm>
        </p:spPr>
        <p:txBody>
          <a:bodyPr/>
          <a:lstStyle/>
          <a:p>
            <a:r>
              <a:rPr lang="pt-BR" sz="2800" dirty="0" smtClean="0">
                <a:latin typeface="Cambria"/>
                <a:cs typeface="Cambria"/>
              </a:rPr>
              <a:t>Cosmopolitismo (II)</a:t>
            </a:r>
            <a:endParaRPr lang="pt-BR" sz="2800" dirty="0">
              <a:latin typeface="Cambria"/>
              <a:cs typeface="Cambria"/>
            </a:endParaRPr>
          </a:p>
        </p:txBody>
      </p:sp>
      <p:sp>
        <p:nvSpPr>
          <p:cNvPr id="3" name="Content Placeholder 2"/>
          <p:cNvSpPr>
            <a:spLocks noGrp="1"/>
          </p:cNvSpPr>
          <p:nvPr>
            <p:ph idx="1"/>
          </p:nvPr>
        </p:nvSpPr>
        <p:spPr>
          <a:xfrm>
            <a:off x="549275" y="1025235"/>
            <a:ext cx="8042276" cy="5611091"/>
          </a:xfrm>
        </p:spPr>
        <p:txBody>
          <a:bodyPr>
            <a:normAutofit fontScale="92500"/>
          </a:bodyPr>
          <a:lstStyle/>
          <a:p>
            <a:pPr algn="just"/>
            <a:r>
              <a:rPr lang="pt-BR" dirty="0" smtClean="0">
                <a:solidFill>
                  <a:schemeClr val="tx1"/>
                </a:solidFill>
                <a:latin typeface="Cambria"/>
                <a:cs typeface="Cambria"/>
              </a:rPr>
              <a:t>Legado kantiano: todos os seres humanos fazem parte de um universo moral único em virtude de sua capacidade comum de agir e pensar racionalmente. </a:t>
            </a:r>
          </a:p>
          <a:p>
            <a:pPr algn="just"/>
            <a:r>
              <a:rPr lang="pt-BR" dirty="0" smtClean="0">
                <a:solidFill>
                  <a:schemeClr val="tx1"/>
                </a:solidFill>
                <a:latin typeface="Cambria"/>
                <a:cs typeface="Cambria"/>
              </a:rPr>
              <a:t>Na medida em que todos os seres humanos são agentes racionais, todos devem ser considerados de maneira igualitária pelas instituições, ficando proibido a alguns indivíduos exigirem exceções para seus casos particulares.</a:t>
            </a:r>
          </a:p>
          <a:p>
            <a:pPr algn="just"/>
            <a:r>
              <a:rPr lang="pt-BR" dirty="0" smtClean="0">
                <a:solidFill>
                  <a:schemeClr val="tx1"/>
                </a:solidFill>
                <a:latin typeface="Cambria"/>
                <a:cs typeface="Cambria"/>
              </a:rPr>
              <a:t>O paradigma central da ética cosmopolita é o imperativo categórico de Kant - o qual pressupõe um distanciamento crítico do indivíduo em relação às normas de sua sociedade. </a:t>
            </a:r>
          </a:p>
          <a:p>
            <a:pPr algn="just"/>
            <a:r>
              <a:rPr lang="pt-BR" dirty="0" smtClean="0">
                <a:solidFill>
                  <a:schemeClr val="tx1"/>
                </a:solidFill>
                <a:latin typeface="Cambria"/>
                <a:cs typeface="Cambria"/>
              </a:rPr>
              <a:t>Todo o projeto iluminista se baseia no descentramento do indivíduo em relação aos valores locais, permitindo a avaliação de sua própria sociedade a partir de princípios de justiça universais.   </a:t>
            </a:r>
          </a:p>
          <a:p>
            <a:pPr algn="just"/>
            <a:endParaRPr lang="pt-BR" dirty="0" smtClean="0">
              <a:solidFill>
                <a:schemeClr val="tx1"/>
              </a:solidFill>
            </a:endParaRPr>
          </a:p>
          <a:p>
            <a:endParaRPr lang="en-US" dirty="0" smtClean="0">
              <a:solidFill>
                <a:schemeClr val="tx1"/>
              </a:solidFill>
            </a:endParaRPr>
          </a:p>
        </p:txBody>
      </p:sp>
    </p:spTree>
    <p:extLst>
      <p:ext uri="{BB962C8B-B14F-4D97-AF65-F5344CB8AC3E}">
        <p14:creationId xmlns:p14="http://schemas.microsoft.com/office/powerpoint/2010/main" val="2700707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68279"/>
          </a:xfrm>
        </p:spPr>
        <p:txBody>
          <a:bodyPr/>
          <a:lstStyle/>
          <a:p>
            <a:r>
              <a:rPr lang="pt-BR" sz="2800" dirty="0" smtClean="0">
                <a:latin typeface="Cambria"/>
                <a:cs typeface="Cambria"/>
              </a:rPr>
              <a:t>Cosmopolitismo (III)</a:t>
            </a:r>
            <a:endParaRPr lang="pt-BR" sz="2800" dirty="0">
              <a:latin typeface="Cambria"/>
              <a:cs typeface="Cambria"/>
            </a:endParaRPr>
          </a:p>
        </p:txBody>
      </p:sp>
      <p:sp>
        <p:nvSpPr>
          <p:cNvPr id="3" name="Content Placeholder 2"/>
          <p:cNvSpPr>
            <a:spLocks noGrp="1"/>
          </p:cNvSpPr>
          <p:nvPr>
            <p:ph idx="1"/>
          </p:nvPr>
        </p:nvSpPr>
        <p:spPr>
          <a:xfrm>
            <a:off x="549275" y="1025235"/>
            <a:ext cx="8042276" cy="5611091"/>
          </a:xfrm>
        </p:spPr>
        <p:txBody>
          <a:bodyPr>
            <a:normAutofit fontScale="92500" lnSpcReduction="10000"/>
          </a:bodyPr>
          <a:lstStyle/>
          <a:p>
            <a:pPr algn="just"/>
            <a:r>
              <a:rPr lang="pt-BR" sz="2600" dirty="0" smtClean="0">
                <a:solidFill>
                  <a:schemeClr val="tx1"/>
                </a:solidFill>
                <a:latin typeface="Cambria"/>
                <a:cs typeface="Cambria"/>
              </a:rPr>
              <a:t>O cosmopolitismo tem uma visão ampla de direitos humanos (políticos, econômicos, sociais etc.) que deve ser aplicada a qualquer pessoa em qualquer lugar do mundo, sem que contingências históricas ou circunstâncias naturais interfiram nessa aplicação.</a:t>
            </a:r>
          </a:p>
          <a:p>
            <a:pPr algn="just"/>
            <a:r>
              <a:rPr lang="pt-BR" sz="2600" dirty="0" smtClean="0">
                <a:solidFill>
                  <a:schemeClr val="tx1"/>
                </a:solidFill>
                <a:latin typeface="Cambria"/>
                <a:cs typeface="Cambria"/>
              </a:rPr>
              <a:t>O centro de toda abordagem cosmopolita é o indivíduo universal e abstrato e não os grupos ou as comunidades em que tais indivíduos vivem.</a:t>
            </a:r>
          </a:p>
          <a:p>
            <a:pPr algn="just"/>
            <a:r>
              <a:rPr lang="pt-BR" sz="2600" dirty="0" smtClean="0">
                <a:solidFill>
                  <a:schemeClr val="tx1"/>
                </a:solidFill>
                <a:latin typeface="Cambria"/>
                <a:cs typeface="Cambria"/>
              </a:rPr>
              <a:t>Rawls afirma que a primeira virtude das instituições sociais é a justiça. O cosmopolitismo defende abertamente a prioridade da justiça sobre os poderes estatais, o bem-estar econômico e as tradições religiosas. O papel central do Estados é proteger as liberdades individuais.</a:t>
            </a:r>
          </a:p>
          <a:p>
            <a:pPr algn="just">
              <a:buNone/>
            </a:pPr>
            <a:endParaRPr lang="pt-BR" dirty="0" smtClean="0">
              <a:solidFill>
                <a:schemeClr val="tx1"/>
              </a:solidFill>
              <a:latin typeface="Cambria"/>
              <a:cs typeface="Cambria"/>
            </a:endParaRPr>
          </a:p>
          <a:p>
            <a:pPr algn="just"/>
            <a:endParaRPr lang="pt-BR" dirty="0" smtClean="0">
              <a:solidFill>
                <a:schemeClr val="tx1"/>
              </a:solidFill>
            </a:endParaRPr>
          </a:p>
          <a:p>
            <a:endParaRPr lang="en-US" dirty="0" smtClean="0">
              <a:solidFill>
                <a:schemeClr val="tx1"/>
              </a:solidFill>
            </a:endParaRPr>
          </a:p>
        </p:txBody>
      </p:sp>
    </p:spTree>
    <p:extLst>
      <p:ext uri="{BB962C8B-B14F-4D97-AF65-F5344CB8AC3E}">
        <p14:creationId xmlns:p14="http://schemas.microsoft.com/office/powerpoint/2010/main" val="2700707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68279"/>
          </a:xfrm>
        </p:spPr>
        <p:txBody>
          <a:bodyPr/>
          <a:lstStyle/>
          <a:p>
            <a:r>
              <a:rPr lang="pt-BR" sz="2800" dirty="0" smtClean="0">
                <a:latin typeface="Cambria"/>
                <a:cs typeface="Cambria"/>
              </a:rPr>
              <a:t>Cosmopolitismo (IV)</a:t>
            </a:r>
            <a:endParaRPr lang="pt-BR" sz="2800" dirty="0">
              <a:latin typeface="Cambria"/>
              <a:cs typeface="Cambria"/>
            </a:endParaRPr>
          </a:p>
        </p:txBody>
      </p:sp>
      <p:sp>
        <p:nvSpPr>
          <p:cNvPr id="3" name="Content Placeholder 2"/>
          <p:cNvSpPr>
            <a:spLocks noGrp="1"/>
          </p:cNvSpPr>
          <p:nvPr>
            <p:ph idx="1"/>
          </p:nvPr>
        </p:nvSpPr>
        <p:spPr>
          <a:xfrm>
            <a:off x="549275" y="1025235"/>
            <a:ext cx="8042276" cy="5611091"/>
          </a:xfrm>
        </p:spPr>
        <p:txBody>
          <a:bodyPr>
            <a:normAutofit/>
          </a:bodyPr>
          <a:lstStyle/>
          <a:p>
            <a:pPr algn="just"/>
            <a:r>
              <a:rPr lang="pt-BR" dirty="0" smtClean="0">
                <a:solidFill>
                  <a:schemeClr val="tx1"/>
                </a:solidFill>
                <a:latin typeface="Cambria"/>
                <a:cs typeface="Cambria"/>
              </a:rPr>
              <a:t>Os defensores do cosmopolitismo argumentam que uma sociedade justa não deve ser governada em nome do bem comum. </a:t>
            </a:r>
          </a:p>
          <a:p>
            <a:pPr algn="just"/>
            <a:r>
              <a:rPr lang="pt-BR" dirty="0">
                <a:solidFill>
                  <a:schemeClr val="tx1"/>
                </a:solidFill>
                <a:latin typeface="Cambria"/>
                <a:cs typeface="Cambria"/>
              </a:rPr>
              <a:t>U</a:t>
            </a:r>
            <a:r>
              <a:rPr lang="pt-BR" dirty="0" smtClean="0">
                <a:solidFill>
                  <a:schemeClr val="tx1"/>
                </a:solidFill>
                <a:latin typeface="Cambria"/>
                <a:cs typeface="Cambria"/>
              </a:rPr>
              <a:t>ma sociedade justa é representada por uma estrutura de direitos, deveres e/ou liberdades dentro da qual as pessoas podem perseguir livremente suas doutrinas do bem, seja de maneira individual ou associada.</a:t>
            </a:r>
          </a:p>
          <a:p>
            <a:pPr algn="just"/>
            <a:r>
              <a:rPr lang="pt-BR" dirty="0" smtClean="0">
                <a:solidFill>
                  <a:schemeClr val="tx1"/>
                </a:solidFill>
                <a:latin typeface="Cambria"/>
                <a:cs typeface="Cambria"/>
              </a:rPr>
              <a:t>Uma sociedade justa é, portanto, governada pela lei e regulada por princípios de direito e/ou justiça, os quais não representam ou pressupõem a superioridade de um modo de vida sobre os demais, ficando vedada qualquer forma de imposição desse modo sobre outro.     </a:t>
            </a:r>
          </a:p>
          <a:p>
            <a:pPr algn="just"/>
            <a:endParaRPr lang="pt-BR" dirty="0" smtClean="0">
              <a:solidFill>
                <a:schemeClr val="tx1"/>
              </a:solidFill>
            </a:endParaRPr>
          </a:p>
          <a:p>
            <a:endParaRPr lang="en-US" dirty="0" smtClean="0">
              <a:solidFill>
                <a:schemeClr val="tx1"/>
              </a:solidFill>
            </a:endParaRPr>
          </a:p>
        </p:txBody>
      </p:sp>
    </p:spTree>
    <p:extLst>
      <p:ext uri="{BB962C8B-B14F-4D97-AF65-F5344CB8AC3E}">
        <p14:creationId xmlns:p14="http://schemas.microsoft.com/office/powerpoint/2010/main" val="2700707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68279"/>
          </a:xfrm>
        </p:spPr>
        <p:txBody>
          <a:bodyPr/>
          <a:lstStyle/>
          <a:p>
            <a:r>
              <a:rPr lang="pt-BR" sz="2800" dirty="0" smtClean="0">
                <a:latin typeface="Cambria"/>
                <a:cs typeface="Cambria"/>
              </a:rPr>
              <a:t>Comunitarismo (I)</a:t>
            </a:r>
            <a:endParaRPr lang="pt-BR" sz="2800" dirty="0">
              <a:latin typeface="Cambria"/>
              <a:cs typeface="Cambria"/>
            </a:endParaRPr>
          </a:p>
        </p:txBody>
      </p:sp>
      <p:sp>
        <p:nvSpPr>
          <p:cNvPr id="3" name="Content Placeholder 2"/>
          <p:cNvSpPr>
            <a:spLocks noGrp="1"/>
          </p:cNvSpPr>
          <p:nvPr>
            <p:ph idx="1"/>
          </p:nvPr>
        </p:nvSpPr>
        <p:spPr>
          <a:xfrm>
            <a:off x="549275" y="1025235"/>
            <a:ext cx="8042276" cy="5611091"/>
          </a:xfrm>
        </p:spPr>
        <p:txBody>
          <a:bodyPr>
            <a:normAutofit/>
          </a:bodyPr>
          <a:lstStyle/>
          <a:p>
            <a:pPr algn="just"/>
            <a:r>
              <a:rPr lang="pt-BR" dirty="0" smtClean="0">
                <a:solidFill>
                  <a:schemeClr val="tx1"/>
                </a:solidFill>
                <a:latin typeface="Cambria"/>
                <a:cs typeface="Cambria"/>
              </a:rPr>
              <a:t>A origem do pensamento comunitarista de Walzer é o texto “Sobre a Questão Judaica” de Marx. Nesta obra </a:t>
            </a:r>
            <a:r>
              <a:rPr lang="pt-BR" dirty="0">
                <a:solidFill>
                  <a:schemeClr val="tx1"/>
                </a:solidFill>
                <a:latin typeface="Cambria"/>
                <a:cs typeface="Cambria"/>
              </a:rPr>
              <a:t>M</a:t>
            </a:r>
            <a:r>
              <a:rPr lang="pt-BR" dirty="0" smtClean="0">
                <a:solidFill>
                  <a:schemeClr val="tx1"/>
                </a:solidFill>
                <a:latin typeface="Cambria"/>
                <a:cs typeface="Cambria"/>
              </a:rPr>
              <a:t>arx enfatiza a impossibilidade do pensamento liberal em construir um Estado laico e longe da influência da cultura religiosa. </a:t>
            </a:r>
          </a:p>
          <a:p>
            <a:pPr algn="just"/>
            <a:r>
              <a:rPr lang="pt-BR" dirty="0" smtClean="0">
                <a:solidFill>
                  <a:schemeClr val="tx1"/>
                </a:solidFill>
                <a:latin typeface="Cambria"/>
                <a:cs typeface="Cambria"/>
              </a:rPr>
              <a:t>O marxismo não é comunitarista. Rejeita o liberalismo e prefere a adoção do </a:t>
            </a:r>
            <a:r>
              <a:rPr lang="pt-BR" i="1" dirty="0" err="1" smtClean="0">
                <a:solidFill>
                  <a:schemeClr val="tx1"/>
                </a:solidFill>
                <a:latin typeface="Cambria"/>
                <a:cs typeface="Cambria"/>
              </a:rPr>
              <a:t>ethos</a:t>
            </a:r>
            <a:r>
              <a:rPr lang="pt-BR" dirty="0" smtClean="0">
                <a:solidFill>
                  <a:schemeClr val="tx1"/>
                </a:solidFill>
                <a:latin typeface="Cambria"/>
                <a:cs typeface="Cambria"/>
              </a:rPr>
              <a:t> socialista como capaz de emancipar o homem.    </a:t>
            </a:r>
          </a:p>
          <a:p>
            <a:pPr algn="just"/>
            <a:r>
              <a:rPr lang="pt-BR" dirty="0">
                <a:solidFill>
                  <a:schemeClr val="tx1"/>
                </a:solidFill>
                <a:latin typeface="Cambria"/>
                <a:cs typeface="Cambria"/>
              </a:rPr>
              <a:t>O exercício de justiça não deve ser global, mas sim local</a:t>
            </a:r>
            <a:r>
              <a:rPr lang="pt-BR" dirty="0" smtClean="0">
                <a:solidFill>
                  <a:schemeClr val="tx1"/>
                </a:solidFill>
                <a:latin typeface="Cambria"/>
                <a:cs typeface="Cambria"/>
              </a:rPr>
              <a:t>.</a:t>
            </a:r>
          </a:p>
          <a:p>
            <a:pPr algn="just"/>
            <a:r>
              <a:rPr lang="pt-BR" dirty="0">
                <a:solidFill>
                  <a:schemeClr val="tx1"/>
                </a:solidFill>
                <a:latin typeface="Cambria"/>
                <a:cs typeface="Cambria"/>
              </a:rPr>
              <a:t>Para os comunitaristas faz parte da natureza da sociedade humana o fato de os indivíduos se encontrarem presos a padrões de relacionamento, redes de poder e comunidades de significados sociais</a:t>
            </a:r>
            <a:r>
              <a:rPr lang="pt-BR" dirty="0" smtClean="0">
                <a:solidFill>
                  <a:schemeClr val="tx1"/>
                </a:solidFill>
                <a:latin typeface="Cambria"/>
                <a:cs typeface="Cambria"/>
              </a:rPr>
              <a:t>. </a:t>
            </a:r>
            <a:endParaRPr lang="pt-BR" dirty="0">
              <a:solidFill>
                <a:schemeClr val="tx1"/>
              </a:solidFill>
              <a:latin typeface="Cambria"/>
              <a:cs typeface="Cambria"/>
            </a:endParaRPr>
          </a:p>
          <a:p>
            <a:pPr algn="just"/>
            <a:endParaRPr lang="pt-BR" dirty="0" smtClean="0">
              <a:solidFill>
                <a:schemeClr val="tx1"/>
              </a:solidFill>
            </a:endParaRPr>
          </a:p>
          <a:p>
            <a:endParaRPr lang="en-US" dirty="0" smtClean="0">
              <a:solidFill>
                <a:schemeClr val="tx1"/>
              </a:solidFill>
            </a:endParaRPr>
          </a:p>
        </p:txBody>
      </p:sp>
    </p:spTree>
    <p:extLst>
      <p:ext uri="{BB962C8B-B14F-4D97-AF65-F5344CB8AC3E}">
        <p14:creationId xmlns:p14="http://schemas.microsoft.com/office/powerpoint/2010/main" val="1952116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68279"/>
          </a:xfrm>
        </p:spPr>
        <p:txBody>
          <a:bodyPr/>
          <a:lstStyle/>
          <a:p>
            <a:r>
              <a:rPr lang="pt-BR" sz="2800" dirty="0" smtClean="0">
                <a:latin typeface="Cambria"/>
                <a:cs typeface="Cambria"/>
              </a:rPr>
              <a:t>Comunitarismo (II)</a:t>
            </a:r>
            <a:endParaRPr lang="pt-BR" sz="2800" dirty="0">
              <a:latin typeface="Cambria"/>
              <a:cs typeface="Cambria"/>
            </a:endParaRPr>
          </a:p>
        </p:txBody>
      </p:sp>
      <p:sp>
        <p:nvSpPr>
          <p:cNvPr id="3" name="Content Placeholder 2"/>
          <p:cNvSpPr>
            <a:spLocks noGrp="1"/>
          </p:cNvSpPr>
          <p:nvPr>
            <p:ph idx="1"/>
          </p:nvPr>
        </p:nvSpPr>
        <p:spPr>
          <a:xfrm>
            <a:off x="549275" y="1025235"/>
            <a:ext cx="8042276" cy="5611091"/>
          </a:xfrm>
        </p:spPr>
        <p:txBody>
          <a:bodyPr>
            <a:normAutofit lnSpcReduction="10000"/>
          </a:bodyPr>
          <a:lstStyle/>
          <a:p>
            <a:pPr algn="just"/>
            <a:r>
              <a:rPr lang="pt-BR" dirty="0" smtClean="0">
                <a:solidFill>
                  <a:schemeClr val="tx1"/>
                </a:solidFill>
                <a:latin typeface="Cambria"/>
                <a:cs typeface="Cambria"/>
              </a:rPr>
              <a:t>Os comunitaristas duvidam que uma sociedade possa ser governada pela justiça liberal.</a:t>
            </a:r>
          </a:p>
          <a:p>
            <a:pPr algn="just"/>
            <a:r>
              <a:rPr lang="pt-BR" dirty="0" smtClean="0">
                <a:solidFill>
                  <a:schemeClr val="tx1"/>
                </a:solidFill>
                <a:latin typeface="Cambria"/>
                <a:cs typeface="Cambria"/>
              </a:rPr>
              <a:t>Para os comunitaristas não há princípios universais de moralidade descobertos pela razão como deseja Kant, mas sim um tipo de moralidade baseada nas práticas das comunidades realmente existentes.</a:t>
            </a:r>
          </a:p>
          <a:p>
            <a:pPr algn="just"/>
            <a:r>
              <a:rPr lang="pt-BR" dirty="0" smtClean="0">
                <a:solidFill>
                  <a:schemeClr val="tx1"/>
                </a:solidFill>
                <a:latin typeface="Cambria"/>
                <a:cs typeface="Cambria"/>
              </a:rPr>
              <a:t>Os comunitaristas optam claramente pelos valores comunitários, o que acarreta em um tipo de sociedade que não é governada pela imparcialidade de instituições, mas sim pelo bem comum.</a:t>
            </a:r>
          </a:p>
          <a:p>
            <a:pPr algn="just"/>
            <a:r>
              <a:rPr lang="pt-BR" dirty="0" smtClean="0">
                <a:solidFill>
                  <a:schemeClr val="tx1"/>
                </a:solidFill>
                <a:latin typeface="Cambria"/>
                <a:cs typeface="Cambria"/>
              </a:rPr>
              <a:t>De acordo com </a:t>
            </a:r>
            <a:r>
              <a:rPr lang="pt-BR" dirty="0" err="1" smtClean="0">
                <a:solidFill>
                  <a:schemeClr val="tx1"/>
                </a:solidFill>
                <a:latin typeface="Cambria"/>
                <a:cs typeface="Cambria"/>
              </a:rPr>
              <a:t>Walzer</a:t>
            </a:r>
            <a:r>
              <a:rPr lang="pt-BR" dirty="0" smtClean="0">
                <a:solidFill>
                  <a:schemeClr val="tx1"/>
                </a:solidFill>
                <a:latin typeface="Cambria"/>
                <a:cs typeface="Cambria"/>
              </a:rPr>
              <a:t>, </a:t>
            </a:r>
            <a:r>
              <a:rPr lang="pt-BR" dirty="0" smtClean="0">
                <a:solidFill>
                  <a:schemeClr val="tx1"/>
                </a:solidFill>
                <a:latin typeface="Cambria"/>
                <a:cs typeface="Cambria"/>
              </a:rPr>
              <a:t>uma sociedade é justa se a vida é fiel aos valores substantivos e compartilhados de seus membros. Não há princípios universais ou eternos que possam substituir os significados sociais.</a:t>
            </a:r>
          </a:p>
          <a:p>
            <a:pPr algn="just"/>
            <a:endParaRPr lang="pt-BR" dirty="0" smtClean="0">
              <a:solidFill>
                <a:schemeClr val="tx1"/>
              </a:solidFill>
            </a:endParaRPr>
          </a:p>
          <a:p>
            <a:endParaRPr lang="en-US" dirty="0" smtClean="0">
              <a:solidFill>
                <a:schemeClr val="tx1"/>
              </a:solidFill>
            </a:endParaRPr>
          </a:p>
        </p:txBody>
      </p:sp>
    </p:spTree>
    <p:extLst>
      <p:ext uri="{BB962C8B-B14F-4D97-AF65-F5344CB8AC3E}">
        <p14:creationId xmlns:p14="http://schemas.microsoft.com/office/powerpoint/2010/main" val="27007070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68279"/>
          </a:xfrm>
        </p:spPr>
        <p:txBody>
          <a:bodyPr anchor="ctr"/>
          <a:lstStyle/>
          <a:p>
            <a:r>
              <a:rPr lang="pt-BR" sz="2800" dirty="0" smtClean="0">
                <a:latin typeface="Cambria"/>
                <a:cs typeface="Cambria"/>
              </a:rPr>
              <a:t>Comunitarismo (III)</a:t>
            </a:r>
            <a:endParaRPr lang="pt-BR" sz="2800" dirty="0">
              <a:latin typeface="Cambria"/>
              <a:cs typeface="Cambria"/>
            </a:endParaRPr>
          </a:p>
        </p:txBody>
      </p:sp>
      <p:sp>
        <p:nvSpPr>
          <p:cNvPr id="3" name="Content Placeholder 2"/>
          <p:cNvSpPr>
            <a:spLocks noGrp="1"/>
          </p:cNvSpPr>
          <p:nvPr>
            <p:ph idx="1"/>
          </p:nvPr>
        </p:nvSpPr>
        <p:spPr>
          <a:xfrm>
            <a:off x="549275" y="1025235"/>
            <a:ext cx="8042276" cy="5611091"/>
          </a:xfrm>
        </p:spPr>
        <p:txBody>
          <a:bodyPr>
            <a:normAutofit fontScale="92500" lnSpcReduction="20000"/>
          </a:bodyPr>
          <a:lstStyle/>
          <a:p>
            <a:pPr algn="just"/>
            <a:r>
              <a:rPr lang="pt-BR" dirty="0" smtClean="0">
                <a:solidFill>
                  <a:schemeClr val="tx1"/>
                </a:solidFill>
                <a:latin typeface="Cambria"/>
                <a:cs typeface="Cambria"/>
              </a:rPr>
              <a:t>Para Walzer o modelo cosmopolita representa o triunfo do capricho privado. A sociedade liberal significa a fragmentação da comunidade em indivíduos que mantêm relações exclusivamente auto-interessadas ou meramente baseadas em “amizades de mercado”.</a:t>
            </a:r>
          </a:p>
          <a:p>
            <a:pPr algn="just"/>
            <a:r>
              <a:rPr lang="pt-BR" dirty="0" smtClean="0">
                <a:solidFill>
                  <a:schemeClr val="tx1"/>
                </a:solidFill>
                <a:latin typeface="Cambria"/>
                <a:cs typeface="Cambria"/>
              </a:rPr>
              <a:t>O cosmopolitismo exige a abstração das relações sociais realmente existentes a partir das quais tem entendido suas responsabilidades e interesses em nome de princípios universais, imparciais e neutros, ficando livre das ligações de pertencimento e comunidade. Os comunitaristas sustentam que essa abstração é irreal e fictícia</a:t>
            </a:r>
            <a:r>
              <a:rPr lang="pt-BR" dirty="0">
                <a:solidFill>
                  <a:schemeClr val="tx1"/>
                </a:solidFill>
                <a:latin typeface="Cambria"/>
                <a:cs typeface="Cambria"/>
              </a:rPr>
              <a:t>. </a:t>
            </a:r>
            <a:endParaRPr lang="pt-BR" dirty="0" smtClean="0">
              <a:solidFill>
                <a:schemeClr val="tx1"/>
              </a:solidFill>
              <a:latin typeface="Cambria"/>
              <a:cs typeface="Cambria"/>
            </a:endParaRPr>
          </a:p>
          <a:p>
            <a:pPr algn="just"/>
            <a:r>
              <a:rPr lang="pt-BR" dirty="0" smtClean="0">
                <a:solidFill>
                  <a:schemeClr val="tx1"/>
                </a:solidFill>
                <a:latin typeface="Cambria"/>
                <a:cs typeface="Cambria"/>
              </a:rPr>
              <a:t>Na </a:t>
            </a:r>
            <a:r>
              <a:rPr lang="pt-BR" dirty="0">
                <a:solidFill>
                  <a:schemeClr val="tx1"/>
                </a:solidFill>
                <a:latin typeface="Cambria"/>
                <a:cs typeface="Cambria"/>
              </a:rPr>
              <a:t>visão de </a:t>
            </a:r>
            <a:r>
              <a:rPr lang="pt-BR" dirty="0" err="1">
                <a:solidFill>
                  <a:schemeClr val="tx1"/>
                </a:solidFill>
                <a:latin typeface="Cambria"/>
                <a:cs typeface="Cambria"/>
              </a:rPr>
              <a:t>Sandel</a:t>
            </a:r>
            <a:r>
              <a:rPr lang="pt-BR" dirty="0">
                <a:solidFill>
                  <a:schemeClr val="tx1"/>
                </a:solidFill>
                <a:latin typeface="Cambria"/>
                <a:cs typeface="Cambria"/>
              </a:rPr>
              <a:t> </a:t>
            </a:r>
            <a:r>
              <a:rPr lang="pt-BR" dirty="0" smtClean="0">
                <a:solidFill>
                  <a:schemeClr val="tx1"/>
                </a:solidFill>
                <a:latin typeface="Cambria"/>
                <a:cs typeface="Cambria"/>
              </a:rPr>
              <a:t>(</a:t>
            </a:r>
            <a:r>
              <a:rPr lang="pt-BR" i="1" dirty="0" err="1" smtClean="0">
                <a:solidFill>
                  <a:schemeClr val="tx1"/>
                </a:solidFill>
                <a:latin typeface="Cambria"/>
                <a:cs typeface="Cambria"/>
              </a:rPr>
              <a:t>Liberalism</a:t>
            </a:r>
            <a:r>
              <a:rPr lang="pt-BR" i="1" dirty="0" smtClean="0">
                <a:solidFill>
                  <a:schemeClr val="tx1"/>
                </a:solidFill>
                <a:latin typeface="Cambria"/>
                <a:cs typeface="Cambria"/>
              </a:rPr>
              <a:t> and the </a:t>
            </a:r>
            <a:r>
              <a:rPr lang="pt-BR" i="1" dirty="0" err="1" smtClean="0">
                <a:solidFill>
                  <a:schemeClr val="tx1"/>
                </a:solidFill>
                <a:latin typeface="Cambria"/>
                <a:cs typeface="Cambria"/>
              </a:rPr>
              <a:t>Limits</a:t>
            </a:r>
            <a:r>
              <a:rPr lang="pt-BR" i="1" dirty="0" smtClean="0">
                <a:solidFill>
                  <a:schemeClr val="tx1"/>
                </a:solidFill>
                <a:latin typeface="Cambria"/>
                <a:cs typeface="Cambria"/>
              </a:rPr>
              <a:t> </a:t>
            </a:r>
            <a:r>
              <a:rPr lang="pt-BR" i="1" dirty="0" err="1" smtClean="0">
                <a:solidFill>
                  <a:schemeClr val="tx1"/>
                </a:solidFill>
                <a:latin typeface="Cambria"/>
                <a:cs typeface="Cambria"/>
              </a:rPr>
              <a:t>of</a:t>
            </a:r>
            <a:r>
              <a:rPr lang="pt-BR" i="1" dirty="0" smtClean="0">
                <a:solidFill>
                  <a:schemeClr val="tx1"/>
                </a:solidFill>
                <a:latin typeface="Cambria"/>
                <a:cs typeface="Cambria"/>
              </a:rPr>
              <a:t> Justice</a:t>
            </a:r>
            <a:r>
              <a:rPr lang="pt-BR" dirty="0" smtClean="0">
                <a:solidFill>
                  <a:schemeClr val="tx1"/>
                </a:solidFill>
                <a:latin typeface="Cambria"/>
                <a:cs typeface="Cambria"/>
              </a:rPr>
              <a:t>) o </a:t>
            </a:r>
            <a:r>
              <a:rPr lang="pt-BR" dirty="0">
                <a:solidFill>
                  <a:schemeClr val="tx1"/>
                </a:solidFill>
                <a:latin typeface="Cambria"/>
                <a:cs typeface="Cambria"/>
              </a:rPr>
              <a:t>intuito cosmopolita de encontrar princípios de justiça absolutos criou metáforas metafísicas implausíveis que não admitem o peso e importância da comunidade na formação identitária. O autor inclusive sugere o abandono da “política de direitos” pela “política do bem comum</a:t>
            </a:r>
            <a:r>
              <a:rPr lang="pt-BR" dirty="0" smtClean="0">
                <a:solidFill>
                  <a:schemeClr val="tx1"/>
                </a:solidFill>
                <a:latin typeface="Cambria"/>
                <a:cs typeface="Cambria"/>
              </a:rPr>
              <a:t>”.</a:t>
            </a:r>
            <a:endParaRPr lang="pt-BR" dirty="0" smtClean="0">
              <a:solidFill>
                <a:schemeClr val="tx1"/>
              </a:solidFill>
            </a:endParaRPr>
          </a:p>
          <a:p>
            <a:endParaRPr lang="en-US" dirty="0" smtClean="0">
              <a:solidFill>
                <a:schemeClr val="tx1"/>
              </a:solidFill>
            </a:endParaRPr>
          </a:p>
        </p:txBody>
      </p:sp>
    </p:spTree>
    <p:extLst>
      <p:ext uri="{BB962C8B-B14F-4D97-AF65-F5344CB8AC3E}">
        <p14:creationId xmlns:p14="http://schemas.microsoft.com/office/powerpoint/2010/main" val="2700707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68279"/>
          </a:xfrm>
        </p:spPr>
        <p:txBody>
          <a:bodyPr/>
          <a:lstStyle/>
          <a:p>
            <a:r>
              <a:rPr lang="pt-BR" sz="2800" dirty="0" smtClean="0">
                <a:latin typeface="Cambria"/>
                <a:cs typeface="Cambria"/>
              </a:rPr>
              <a:t>Comunitarismo (IV)</a:t>
            </a:r>
            <a:endParaRPr lang="pt-BR" sz="2800" dirty="0">
              <a:latin typeface="Cambria"/>
              <a:cs typeface="Cambria"/>
            </a:endParaRPr>
          </a:p>
        </p:txBody>
      </p:sp>
      <p:sp>
        <p:nvSpPr>
          <p:cNvPr id="3" name="Content Placeholder 2"/>
          <p:cNvSpPr>
            <a:spLocks noGrp="1"/>
          </p:cNvSpPr>
          <p:nvPr>
            <p:ph idx="1"/>
          </p:nvPr>
        </p:nvSpPr>
        <p:spPr>
          <a:xfrm>
            <a:off x="549275" y="1025235"/>
            <a:ext cx="8042276" cy="5611091"/>
          </a:xfrm>
        </p:spPr>
        <p:txBody>
          <a:bodyPr>
            <a:normAutofit fontScale="92500"/>
          </a:bodyPr>
          <a:lstStyle/>
          <a:p>
            <a:pPr algn="just"/>
            <a:r>
              <a:rPr lang="pt-BR" dirty="0" smtClean="0">
                <a:solidFill>
                  <a:schemeClr val="tx1"/>
                </a:solidFill>
                <a:latin typeface="Cambria"/>
                <a:cs typeface="Cambria"/>
              </a:rPr>
              <a:t>Alguns comunitaristas defendem que as maiorias locais possam banir certas atividades ofensivas, principalmente aquelas racionais e auto-interessadas, em nome da preservação do modo de vida predominante da comunidade. </a:t>
            </a:r>
          </a:p>
          <a:p>
            <a:pPr algn="just"/>
            <a:r>
              <a:rPr lang="pt-BR" dirty="0" smtClean="0">
                <a:solidFill>
                  <a:schemeClr val="tx1"/>
                </a:solidFill>
                <a:latin typeface="Cambria"/>
                <a:cs typeface="Cambria"/>
              </a:rPr>
              <a:t>Esse ponto atinge diretamente o princípio do direito das minorias de se manifestarem e perseguirem suas doutrinas específicas do bem.</a:t>
            </a:r>
          </a:p>
          <a:p>
            <a:pPr algn="just"/>
            <a:r>
              <a:rPr lang="pt-BR" dirty="0" smtClean="0">
                <a:solidFill>
                  <a:schemeClr val="tx1"/>
                </a:solidFill>
                <a:latin typeface="Cambria"/>
                <a:cs typeface="Cambria"/>
              </a:rPr>
              <a:t>As comunidades em que os princípios de justiça podem e devem ser aplicados são os Estados-nação e não todo o sistema de nações (crítica ao internacionalismo do cosmopolitismo).</a:t>
            </a:r>
          </a:p>
          <a:p>
            <a:pPr algn="just"/>
            <a:r>
              <a:rPr lang="pt-BR" dirty="0">
                <a:solidFill>
                  <a:schemeClr val="tx1"/>
                </a:solidFill>
                <a:latin typeface="Cambria"/>
                <a:cs typeface="Cambria"/>
              </a:rPr>
              <a:t>O</a:t>
            </a:r>
            <a:r>
              <a:rPr lang="pt-BR" dirty="0" smtClean="0">
                <a:solidFill>
                  <a:schemeClr val="tx1"/>
                </a:solidFill>
                <a:latin typeface="Cambria"/>
                <a:cs typeface="Cambria"/>
              </a:rPr>
              <a:t>s comunitaristas opõem-se ao suposto comprometimento cosmopolita ao “indivíduo desimpedido” ou à sua falta de atenção às origens comunais dos princípios de justiça (SANDEL, 1982).  </a:t>
            </a:r>
          </a:p>
          <a:p>
            <a:pPr algn="just"/>
            <a:endParaRPr lang="pt-BR" dirty="0" smtClean="0">
              <a:solidFill>
                <a:schemeClr val="tx1"/>
              </a:solidFill>
            </a:endParaRPr>
          </a:p>
          <a:p>
            <a:endParaRPr lang="en-US" dirty="0" smtClean="0">
              <a:solidFill>
                <a:schemeClr val="tx1"/>
              </a:solidFill>
            </a:endParaRPr>
          </a:p>
        </p:txBody>
      </p:sp>
    </p:spTree>
    <p:extLst>
      <p:ext uri="{BB962C8B-B14F-4D97-AF65-F5344CB8AC3E}">
        <p14:creationId xmlns:p14="http://schemas.microsoft.com/office/powerpoint/2010/main" val="27007070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68279"/>
          </a:xfrm>
        </p:spPr>
        <p:txBody>
          <a:bodyPr/>
          <a:lstStyle/>
          <a:p>
            <a:r>
              <a:rPr lang="pt-BR" sz="2800" dirty="0" smtClean="0">
                <a:latin typeface="Cambria"/>
                <a:cs typeface="Cambria"/>
              </a:rPr>
              <a:t>Cosmopolitas vs. Comunitaristas (I)</a:t>
            </a:r>
            <a:endParaRPr lang="pt-BR" sz="2800" dirty="0">
              <a:latin typeface="Cambria"/>
              <a:cs typeface="Cambria"/>
            </a:endParaRPr>
          </a:p>
        </p:txBody>
      </p:sp>
      <p:sp>
        <p:nvSpPr>
          <p:cNvPr id="3" name="Content Placeholder 2"/>
          <p:cNvSpPr>
            <a:spLocks noGrp="1"/>
          </p:cNvSpPr>
          <p:nvPr>
            <p:ph idx="1"/>
          </p:nvPr>
        </p:nvSpPr>
        <p:spPr>
          <a:xfrm>
            <a:off x="549275" y="1025235"/>
            <a:ext cx="8042276" cy="5611091"/>
          </a:xfrm>
        </p:spPr>
        <p:txBody>
          <a:bodyPr>
            <a:normAutofit lnSpcReduction="10000"/>
          </a:bodyPr>
          <a:lstStyle/>
          <a:p>
            <a:pPr algn="just"/>
            <a:r>
              <a:rPr lang="pt-BR" dirty="0" smtClean="0">
                <a:solidFill>
                  <a:schemeClr val="tx1"/>
                </a:solidFill>
                <a:latin typeface="Cambria"/>
                <a:cs typeface="Cambria"/>
              </a:rPr>
              <a:t>Críticas ao comunitarismo e ao cosmopolitismo: o debate cosmopolitas versus comunitaristas gerou pelo menos dois tipos de críticas que até o momento não foram respondidas a contento pela literatura. </a:t>
            </a:r>
          </a:p>
          <a:p>
            <a:pPr marL="457200" indent="-457200" algn="just">
              <a:buFont typeface="+mj-lt"/>
              <a:buAutoNum type="arabicPeriod"/>
            </a:pPr>
            <a:r>
              <a:rPr lang="pt-BR" dirty="0" smtClean="0">
                <a:solidFill>
                  <a:schemeClr val="tx1"/>
                </a:solidFill>
                <a:latin typeface="Cambria"/>
                <a:cs typeface="Cambria"/>
              </a:rPr>
              <a:t>Da parte dos comunitaristas, é recorrente a crítica ao seu conservadorismo excessivo, uma vez que a defesa intransigente das especificidades comunais não abre espaço para o questionamento do status </a:t>
            </a:r>
            <a:r>
              <a:rPr lang="pt-BR" dirty="0" err="1" smtClean="0">
                <a:solidFill>
                  <a:schemeClr val="tx1"/>
                </a:solidFill>
                <a:latin typeface="Cambria"/>
                <a:cs typeface="Cambria"/>
              </a:rPr>
              <a:t>quo</a:t>
            </a:r>
            <a:r>
              <a:rPr lang="pt-BR" dirty="0" smtClean="0">
                <a:solidFill>
                  <a:schemeClr val="tx1"/>
                </a:solidFill>
                <a:latin typeface="Cambria"/>
                <a:cs typeface="Cambria"/>
              </a:rPr>
              <a:t> e impede as vias da mudança, notadamente em sociedades consideradas opressoras. </a:t>
            </a:r>
          </a:p>
          <a:p>
            <a:pPr marL="457200" indent="-457200" algn="just">
              <a:buFont typeface="+mj-lt"/>
              <a:buAutoNum type="arabicPeriod"/>
            </a:pPr>
            <a:r>
              <a:rPr lang="pt-BR" dirty="0" smtClean="0">
                <a:solidFill>
                  <a:schemeClr val="tx1"/>
                </a:solidFill>
                <a:latin typeface="Cambria"/>
                <a:cs typeface="Cambria"/>
              </a:rPr>
              <a:t>Já da parte dos cosmopolitas, a crítica mais direta está ligada a certa intolerância às culturas não ocidentais na medida em que a abstração de um indivíduo racional e universal tem como base um modo de pensar exclusivamente ocidental. </a:t>
            </a:r>
          </a:p>
          <a:p>
            <a:pPr algn="just"/>
            <a:endParaRPr lang="pt-BR" dirty="0" smtClean="0">
              <a:solidFill>
                <a:schemeClr val="tx1"/>
              </a:solidFill>
            </a:endParaRPr>
          </a:p>
          <a:p>
            <a:endParaRPr lang="en-US" dirty="0" smtClean="0">
              <a:solidFill>
                <a:schemeClr val="tx1"/>
              </a:solidFill>
            </a:endParaRPr>
          </a:p>
        </p:txBody>
      </p:sp>
    </p:spTree>
    <p:extLst>
      <p:ext uri="{BB962C8B-B14F-4D97-AF65-F5344CB8AC3E}">
        <p14:creationId xmlns:p14="http://schemas.microsoft.com/office/powerpoint/2010/main" val="27007070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68279"/>
          </a:xfrm>
        </p:spPr>
        <p:txBody>
          <a:bodyPr/>
          <a:lstStyle/>
          <a:p>
            <a:r>
              <a:rPr lang="pt-BR" sz="2800" dirty="0" smtClean="0">
                <a:latin typeface="Cambria"/>
                <a:cs typeface="Cambria"/>
              </a:rPr>
              <a:t>Cosmopolitas vs. Comunitaristas (II)</a:t>
            </a:r>
            <a:endParaRPr lang="pt-BR" sz="2800" dirty="0">
              <a:latin typeface="Cambria"/>
              <a:cs typeface="Cambria"/>
            </a:endParaRPr>
          </a:p>
        </p:txBody>
      </p:sp>
      <p:sp>
        <p:nvSpPr>
          <p:cNvPr id="3" name="Content Placeholder 2"/>
          <p:cNvSpPr>
            <a:spLocks noGrp="1"/>
          </p:cNvSpPr>
          <p:nvPr>
            <p:ph idx="1"/>
          </p:nvPr>
        </p:nvSpPr>
        <p:spPr>
          <a:xfrm>
            <a:off x="549275" y="1025235"/>
            <a:ext cx="8042276" cy="5611091"/>
          </a:xfrm>
        </p:spPr>
        <p:txBody>
          <a:bodyPr>
            <a:normAutofit/>
          </a:bodyPr>
          <a:lstStyle/>
          <a:p>
            <a:pPr algn="just"/>
            <a:r>
              <a:rPr lang="pt-BR" u="sng" dirty="0" smtClean="0">
                <a:solidFill>
                  <a:schemeClr val="tx1"/>
                </a:solidFill>
                <a:latin typeface="Cambria"/>
                <a:cs typeface="Cambria"/>
              </a:rPr>
              <a:t>Direito positivo vs. direito natural</a:t>
            </a:r>
            <a:r>
              <a:rPr lang="pt-BR" dirty="0" smtClean="0">
                <a:solidFill>
                  <a:schemeClr val="tx1"/>
                </a:solidFill>
                <a:latin typeface="Cambria"/>
                <a:cs typeface="Cambria"/>
              </a:rPr>
              <a:t>: a diferença entre cosmopolitas e comunitaristas gravita, </a:t>
            </a:r>
            <a:r>
              <a:rPr lang="pt-BR" i="1" dirty="0" smtClean="0">
                <a:solidFill>
                  <a:schemeClr val="tx1"/>
                </a:solidFill>
                <a:latin typeface="Cambria"/>
                <a:cs typeface="Cambria"/>
              </a:rPr>
              <a:t>grosso modo</a:t>
            </a:r>
            <a:r>
              <a:rPr lang="pt-BR" dirty="0" smtClean="0">
                <a:solidFill>
                  <a:schemeClr val="tx1"/>
                </a:solidFill>
                <a:latin typeface="Cambria"/>
                <a:cs typeface="Cambria"/>
              </a:rPr>
              <a:t>, ao redor de uma escolha sobre a prevalência ou não do direito da humanidade sobre o direito da nacionalidade. </a:t>
            </a:r>
          </a:p>
          <a:p>
            <a:pPr algn="just"/>
            <a:r>
              <a:rPr lang="pt-BR" dirty="0" smtClean="0">
                <a:solidFill>
                  <a:schemeClr val="tx1"/>
                </a:solidFill>
                <a:latin typeface="Cambria"/>
                <a:cs typeface="Cambria"/>
              </a:rPr>
              <a:t>A própria discussão em torno da aplicabilidade dos direitos humanos está ligada ao entendimento alternativo entre direitos absolutos e/ou direitos contingenciais e direitos impositivos e/ou direitos relativos.</a:t>
            </a:r>
          </a:p>
          <a:p>
            <a:pPr algn="just"/>
            <a:r>
              <a:rPr lang="pt-BR" dirty="0" smtClean="0">
                <a:solidFill>
                  <a:schemeClr val="tx1"/>
                </a:solidFill>
                <a:latin typeface="Cambria"/>
                <a:cs typeface="Cambria"/>
              </a:rPr>
              <a:t>Para alguns seria </a:t>
            </a:r>
            <a:r>
              <a:rPr lang="pt-BR" dirty="0" err="1" smtClean="0">
                <a:solidFill>
                  <a:schemeClr val="tx1"/>
                </a:solidFill>
                <a:latin typeface="Cambria"/>
                <a:cs typeface="Cambria"/>
              </a:rPr>
              <a:t>anti-ético</a:t>
            </a:r>
            <a:r>
              <a:rPr lang="pt-BR" dirty="0" smtClean="0">
                <a:solidFill>
                  <a:schemeClr val="tx1"/>
                </a:solidFill>
                <a:latin typeface="Cambria"/>
                <a:cs typeface="Cambria"/>
              </a:rPr>
              <a:t> promover a mudança; para outros seria </a:t>
            </a:r>
            <a:r>
              <a:rPr lang="pt-BR" dirty="0" err="1" smtClean="0">
                <a:solidFill>
                  <a:schemeClr val="tx1"/>
                </a:solidFill>
                <a:latin typeface="Cambria"/>
                <a:cs typeface="Cambria"/>
              </a:rPr>
              <a:t>anti-ético</a:t>
            </a:r>
            <a:r>
              <a:rPr lang="pt-BR" dirty="0" smtClean="0">
                <a:solidFill>
                  <a:schemeClr val="tx1"/>
                </a:solidFill>
                <a:latin typeface="Cambria"/>
                <a:cs typeface="Cambria"/>
              </a:rPr>
              <a:t> tomar partido do status quo (Rouanet).</a:t>
            </a:r>
          </a:p>
        </p:txBody>
      </p:sp>
    </p:spTree>
    <p:extLst>
      <p:ext uri="{BB962C8B-B14F-4D97-AF65-F5344CB8AC3E}">
        <p14:creationId xmlns:p14="http://schemas.microsoft.com/office/powerpoint/2010/main" val="2700707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26715"/>
          </a:xfrm>
        </p:spPr>
        <p:txBody>
          <a:bodyPr/>
          <a:lstStyle/>
          <a:p>
            <a:r>
              <a:rPr lang="pt-BR" sz="2800" dirty="0" smtClean="0">
                <a:latin typeface="Cambria"/>
                <a:cs typeface="Cambria"/>
              </a:rPr>
              <a:t>Teorias Normativas em RI (II)</a:t>
            </a:r>
            <a:endParaRPr lang="pt-BR" sz="2800" dirty="0">
              <a:latin typeface="Cambria"/>
              <a:cs typeface="Cambria"/>
            </a:endParaRPr>
          </a:p>
        </p:txBody>
      </p:sp>
      <p:sp>
        <p:nvSpPr>
          <p:cNvPr id="3" name="Content Placeholder 2"/>
          <p:cNvSpPr>
            <a:spLocks noGrp="1"/>
          </p:cNvSpPr>
          <p:nvPr>
            <p:ph idx="1"/>
          </p:nvPr>
        </p:nvSpPr>
        <p:spPr>
          <a:xfrm>
            <a:off x="549275" y="928255"/>
            <a:ext cx="8042276" cy="5708072"/>
          </a:xfrm>
        </p:spPr>
        <p:txBody>
          <a:bodyPr>
            <a:normAutofit fontScale="92500" lnSpcReduction="10000"/>
          </a:bodyPr>
          <a:lstStyle/>
          <a:p>
            <a:pPr algn="just"/>
            <a:r>
              <a:rPr lang="pt-BR" dirty="0" smtClean="0">
                <a:solidFill>
                  <a:schemeClr val="tx1"/>
                </a:solidFill>
                <a:latin typeface="Cambria"/>
                <a:cs typeface="Cambria"/>
              </a:rPr>
              <a:t>Frase </a:t>
            </a:r>
            <a:r>
              <a:rPr lang="pt-BR" dirty="0">
                <a:solidFill>
                  <a:schemeClr val="tx1"/>
                </a:solidFill>
                <a:latin typeface="Cambria"/>
                <a:cs typeface="Cambria"/>
              </a:rPr>
              <a:t>de Robert </a:t>
            </a:r>
            <a:r>
              <a:rPr lang="pt-BR" dirty="0" err="1" smtClean="0">
                <a:solidFill>
                  <a:schemeClr val="tx1"/>
                </a:solidFill>
                <a:latin typeface="Cambria"/>
                <a:cs typeface="Cambria"/>
              </a:rPr>
              <a:t>Gilpin</a:t>
            </a:r>
            <a:r>
              <a:rPr lang="pt-BR" dirty="0" smtClean="0">
                <a:solidFill>
                  <a:schemeClr val="tx1"/>
                </a:solidFill>
                <a:latin typeface="Cambria"/>
                <a:cs typeface="Cambria"/>
              </a:rPr>
              <a:t>: </a:t>
            </a:r>
            <a:r>
              <a:rPr lang="pt-BR" dirty="0">
                <a:solidFill>
                  <a:schemeClr val="tx1"/>
                </a:solidFill>
                <a:latin typeface="Cambria"/>
                <a:cs typeface="Cambria"/>
              </a:rPr>
              <a:t>“</a:t>
            </a:r>
            <a:r>
              <a:rPr lang="pt-BR" i="1" dirty="0" err="1">
                <a:solidFill>
                  <a:schemeClr val="tx1"/>
                </a:solidFill>
                <a:latin typeface="Cambria"/>
                <a:cs typeface="Cambria"/>
              </a:rPr>
              <a:t>Anarchy</a:t>
            </a:r>
            <a:r>
              <a:rPr lang="pt-BR" i="1" dirty="0">
                <a:solidFill>
                  <a:schemeClr val="tx1"/>
                </a:solidFill>
                <a:latin typeface="Cambria"/>
                <a:cs typeface="Cambria"/>
              </a:rPr>
              <a:t> </a:t>
            </a:r>
            <a:r>
              <a:rPr lang="pt-BR" i="1" dirty="0" err="1">
                <a:solidFill>
                  <a:schemeClr val="tx1"/>
                </a:solidFill>
                <a:latin typeface="Cambria"/>
                <a:cs typeface="Cambria"/>
              </a:rPr>
              <a:t>is</a:t>
            </a:r>
            <a:r>
              <a:rPr lang="pt-BR" i="1" dirty="0">
                <a:solidFill>
                  <a:schemeClr val="tx1"/>
                </a:solidFill>
                <a:latin typeface="Cambria"/>
                <a:cs typeface="Cambria"/>
              </a:rPr>
              <a:t> the </a:t>
            </a:r>
            <a:r>
              <a:rPr lang="pt-BR" i="1" dirty="0" err="1">
                <a:solidFill>
                  <a:schemeClr val="tx1"/>
                </a:solidFill>
                <a:latin typeface="Cambria"/>
                <a:cs typeface="Cambria"/>
              </a:rPr>
              <a:t>rule</a:t>
            </a:r>
            <a:r>
              <a:rPr lang="pt-BR" i="1" dirty="0">
                <a:solidFill>
                  <a:schemeClr val="tx1"/>
                </a:solidFill>
                <a:latin typeface="Cambria"/>
                <a:cs typeface="Cambria"/>
              </a:rPr>
              <a:t>; </a:t>
            </a:r>
            <a:r>
              <a:rPr lang="pt-BR" i="1" dirty="0" err="1">
                <a:solidFill>
                  <a:schemeClr val="tx1"/>
                </a:solidFill>
                <a:latin typeface="Cambria"/>
                <a:cs typeface="Cambria"/>
              </a:rPr>
              <a:t>order</a:t>
            </a:r>
            <a:r>
              <a:rPr lang="pt-BR" i="1" dirty="0">
                <a:solidFill>
                  <a:schemeClr val="tx1"/>
                </a:solidFill>
                <a:latin typeface="Cambria"/>
                <a:cs typeface="Cambria"/>
              </a:rPr>
              <a:t>, justice and </a:t>
            </a:r>
            <a:r>
              <a:rPr lang="pt-BR" i="1" dirty="0" err="1">
                <a:solidFill>
                  <a:schemeClr val="tx1"/>
                </a:solidFill>
                <a:latin typeface="Cambria"/>
                <a:cs typeface="Cambria"/>
              </a:rPr>
              <a:t>morality</a:t>
            </a:r>
            <a:r>
              <a:rPr lang="pt-BR" i="1" dirty="0">
                <a:solidFill>
                  <a:schemeClr val="tx1"/>
                </a:solidFill>
                <a:latin typeface="Cambria"/>
                <a:cs typeface="Cambria"/>
              </a:rPr>
              <a:t> are the </a:t>
            </a:r>
            <a:r>
              <a:rPr lang="pt-BR" i="1" dirty="0" err="1">
                <a:solidFill>
                  <a:schemeClr val="tx1"/>
                </a:solidFill>
                <a:latin typeface="Cambria"/>
                <a:cs typeface="Cambria"/>
              </a:rPr>
              <a:t>exceptions</a:t>
            </a:r>
            <a:r>
              <a:rPr lang="pt-BR" dirty="0" smtClean="0">
                <a:solidFill>
                  <a:schemeClr val="tx1"/>
                </a:solidFill>
                <a:latin typeface="Cambria"/>
                <a:cs typeface="Cambria"/>
              </a:rPr>
              <a:t>”, 1986.</a:t>
            </a:r>
          </a:p>
          <a:p>
            <a:pPr algn="just"/>
            <a:r>
              <a:rPr lang="pt-BR" dirty="0" smtClean="0">
                <a:solidFill>
                  <a:schemeClr val="tx1"/>
                </a:solidFill>
                <a:latin typeface="Cambria"/>
                <a:cs typeface="Cambria"/>
              </a:rPr>
              <a:t>Havia quatro razões para fraco avanço das teorias normativas durante o pós-2ª Guerra:</a:t>
            </a:r>
          </a:p>
          <a:p>
            <a:pPr marL="457200" indent="-457200" algn="just">
              <a:buFont typeface="+mj-lt"/>
              <a:buAutoNum type="arabicPeriod"/>
            </a:pPr>
            <a:r>
              <a:rPr lang="pt-BR" dirty="0" smtClean="0">
                <a:solidFill>
                  <a:schemeClr val="tx1"/>
                </a:solidFill>
                <a:latin typeface="Cambria"/>
                <a:cs typeface="Cambria"/>
              </a:rPr>
              <a:t>Um viés pela explicação objetiva das teorias positivistas que enfatizam a importância de se buscar o conhecimento e explicação factual.</a:t>
            </a:r>
          </a:p>
          <a:p>
            <a:pPr marL="457200" indent="-457200" algn="just">
              <a:buFont typeface="+mj-lt"/>
              <a:buAutoNum type="arabicPeriod"/>
            </a:pPr>
            <a:r>
              <a:rPr lang="pt-BR" dirty="0" smtClean="0">
                <a:solidFill>
                  <a:schemeClr val="tx1"/>
                </a:solidFill>
                <a:latin typeface="Cambria"/>
                <a:cs typeface="Cambria"/>
              </a:rPr>
              <a:t>Certo ceticismo em relação a argumentos morais vis-à-vis argumentos que enfatizam poder e interesses.</a:t>
            </a:r>
          </a:p>
          <a:p>
            <a:pPr marL="457200" indent="-457200" algn="just">
              <a:buFont typeface="+mj-lt"/>
              <a:buAutoNum type="arabicPeriod"/>
            </a:pPr>
            <a:r>
              <a:rPr lang="pt-BR" dirty="0" smtClean="0">
                <a:solidFill>
                  <a:schemeClr val="tx1"/>
                </a:solidFill>
                <a:latin typeface="Cambria"/>
                <a:cs typeface="Cambria"/>
              </a:rPr>
              <a:t>Prevalência dos temas de segurança entre Estados (corrida armamentista) com viés eminentemente material.</a:t>
            </a:r>
          </a:p>
          <a:p>
            <a:pPr marL="457200" indent="-457200" algn="just">
              <a:buFont typeface="+mj-lt"/>
              <a:buAutoNum type="arabicPeriod"/>
            </a:pPr>
            <a:r>
              <a:rPr lang="pt-BR" dirty="0" smtClean="0">
                <a:solidFill>
                  <a:schemeClr val="tx1"/>
                </a:solidFill>
                <a:latin typeface="Cambria"/>
                <a:cs typeface="Cambria"/>
              </a:rPr>
              <a:t>Forte crítica dos realistas às falhas do idealismo na construção da Liga das Nações e rejeição destes postulados na reconstrução da ONU no pós-2ª Guerra.</a:t>
            </a:r>
          </a:p>
          <a:p>
            <a:pPr marL="457200" indent="-457200" algn="just">
              <a:buFont typeface="+mj-lt"/>
              <a:buAutoNum type="arabicPeriod"/>
            </a:pPr>
            <a:endParaRPr lang="pt-BR" dirty="0" smtClean="0">
              <a:solidFill>
                <a:schemeClr val="tx1"/>
              </a:solidFill>
            </a:endParaRPr>
          </a:p>
        </p:txBody>
      </p:sp>
    </p:spTree>
    <p:extLst>
      <p:ext uri="{BB962C8B-B14F-4D97-AF65-F5344CB8AC3E}">
        <p14:creationId xmlns:p14="http://schemas.microsoft.com/office/powerpoint/2010/main" val="27007070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68279"/>
          </a:xfrm>
        </p:spPr>
        <p:txBody>
          <a:bodyPr/>
          <a:lstStyle/>
          <a:p>
            <a:r>
              <a:rPr lang="pt-BR" sz="2800" dirty="0" smtClean="0">
                <a:latin typeface="Cambria"/>
                <a:cs typeface="Cambria"/>
              </a:rPr>
              <a:t>Cosmopolitas vs. Comunitaristas (III)</a:t>
            </a:r>
            <a:endParaRPr lang="pt-BR" sz="2800" dirty="0">
              <a:latin typeface="Cambria"/>
              <a:cs typeface="Cambria"/>
            </a:endParaRPr>
          </a:p>
        </p:txBody>
      </p:sp>
      <p:sp>
        <p:nvSpPr>
          <p:cNvPr id="3" name="Content Placeholder 2"/>
          <p:cNvSpPr>
            <a:spLocks noGrp="1"/>
          </p:cNvSpPr>
          <p:nvPr>
            <p:ph idx="1"/>
          </p:nvPr>
        </p:nvSpPr>
        <p:spPr>
          <a:xfrm>
            <a:off x="549275" y="1025235"/>
            <a:ext cx="8042276" cy="5611091"/>
          </a:xfrm>
        </p:spPr>
        <p:txBody>
          <a:bodyPr>
            <a:normAutofit/>
          </a:bodyPr>
          <a:lstStyle/>
          <a:p>
            <a:pPr algn="just"/>
            <a:r>
              <a:rPr lang="pt-BR" dirty="0">
                <a:solidFill>
                  <a:schemeClr val="tx1"/>
                </a:solidFill>
                <a:latin typeface="Cambria"/>
                <a:cs typeface="Cambria"/>
              </a:rPr>
              <a:t>Nem todos os conservadores são relativistas, mas se pode dizer que toda abordagem relativista leva a defesa de valores conservadores (Rouanet). </a:t>
            </a:r>
            <a:endParaRPr lang="pt-BR" dirty="0" smtClean="0">
              <a:solidFill>
                <a:schemeClr val="tx1"/>
              </a:solidFill>
              <a:latin typeface="Cambria"/>
              <a:cs typeface="Cambria"/>
            </a:endParaRPr>
          </a:p>
          <a:p>
            <a:pPr algn="just"/>
            <a:r>
              <a:rPr lang="pt-BR" dirty="0">
                <a:solidFill>
                  <a:schemeClr val="tx1"/>
                </a:solidFill>
                <a:latin typeface="Cambria"/>
                <a:cs typeface="Cambria"/>
              </a:rPr>
              <a:t>O</a:t>
            </a:r>
            <a:r>
              <a:rPr lang="pt-BR" dirty="0" smtClean="0">
                <a:solidFill>
                  <a:schemeClr val="tx1"/>
                </a:solidFill>
                <a:latin typeface="Cambria"/>
                <a:cs typeface="Cambria"/>
              </a:rPr>
              <a:t> conservadorismo não pode ser negado totalmente, pois foi central no processo de desmoralização da arrogância etnocêntrica do imperialismo, face internacional perversa do cosmopolitismo.</a:t>
            </a:r>
          </a:p>
          <a:p>
            <a:pPr algn="just"/>
            <a:r>
              <a:rPr lang="pt-BR" dirty="0" smtClean="0">
                <a:solidFill>
                  <a:schemeClr val="tx1"/>
                </a:solidFill>
                <a:latin typeface="Cambria"/>
                <a:cs typeface="Cambria"/>
              </a:rPr>
              <a:t>Etnocentrismo </a:t>
            </a:r>
            <a:r>
              <a:rPr lang="pt-BR" i="1" dirty="0" smtClean="0">
                <a:solidFill>
                  <a:schemeClr val="tx1"/>
                </a:solidFill>
                <a:latin typeface="Cambria"/>
                <a:cs typeface="Cambria"/>
              </a:rPr>
              <a:t>versus</a:t>
            </a:r>
            <a:r>
              <a:rPr lang="pt-BR" dirty="0" smtClean="0">
                <a:solidFill>
                  <a:schemeClr val="tx1"/>
                </a:solidFill>
                <a:latin typeface="Cambria"/>
                <a:cs typeface="Cambria"/>
              </a:rPr>
              <a:t> Relativismo – ambos são faces perversas do cosmopolitismo e comunitarismo. </a:t>
            </a:r>
            <a:r>
              <a:rPr lang="pt-BR" dirty="0">
                <a:solidFill>
                  <a:schemeClr val="tx1"/>
                </a:solidFill>
                <a:latin typeface="Cambria"/>
                <a:cs typeface="Cambria"/>
              </a:rPr>
              <a:t>N</a:t>
            </a:r>
            <a:r>
              <a:rPr lang="pt-BR" dirty="0" smtClean="0">
                <a:solidFill>
                  <a:schemeClr val="tx1"/>
                </a:solidFill>
                <a:latin typeface="Cambria"/>
                <a:cs typeface="Cambria"/>
              </a:rPr>
              <a:t>a origem da atitude etnocêntrica está a intolerância. Ela torna o diálogo impossível. Na origem da atitude relativista está um acerta concepção de tolerância. Ela torna o diálogo supérfluo. </a:t>
            </a:r>
          </a:p>
        </p:txBody>
      </p:sp>
    </p:spTree>
    <p:extLst>
      <p:ext uri="{BB962C8B-B14F-4D97-AF65-F5344CB8AC3E}">
        <p14:creationId xmlns:p14="http://schemas.microsoft.com/office/powerpoint/2010/main" val="15048084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68279"/>
          </a:xfrm>
        </p:spPr>
        <p:txBody>
          <a:bodyPr/>
          <a:lstStyle/>
          <a:p>
            <a:r>
              <a:rPr lang="pt-BR" sz="2800" dirty="0" smtClean="0">
                <a:latin typeface="Cambria"/>
                <a:cs typeface="Cambria"/>
              </a:rPr>
              <a:t>Édito de </a:t>
            </a:r>
            <a:r>
              <a:rPr lang="pt-BR" sz="2800" dirty="0" err="1" smtClean="0">
                <a:latin typeface="Cambria"/>
                <a:cs typeface="Cambria"/>
              </a:rPr>
              <a:t>Caracala</a:t>
            </a:r>
            <a:r>
              <a:rPr lang="pt-BR" sz="2800" dirty="0" smtClean="0">
                <a:latin typeface="Cambria"/>
                <a:cs typeface="Cambria"/>
              </a:rPr>
              <a:t>, ano 212 </a:t>
            </a:r>
            <a:r>
              <a:rPr lang="pt-BR" sz="2800" dirty="0" err="1" smtClean="0">
                <a:latin typeface="Cambria"/>
                <a:cs typeface="Cambria"/>
              </a:rPr>
              <a:t>d.c.</a:t>
            </a:r>
            <a:endParaRPr lang="pt-BR" sz="2800" dirty="0">
              <a:latin typeface="Cambria"/>
              <a:cs typeface="Cambria"/>
            </a:endParaRPr>
          </a:p>
        </p:txBody>
      </p:sp>
      <p:sp>
        <p:nvSpPr>
          <p:cNvPr id="3" name="Content Placeholder 2"/>
          <p:cNvSpPr>
            <a:spLocks noGrp="1"/>
          </p:cNvSpPr>
          <p:nvPr>
            <p:ph idx="1"/>
          </p:nvPr>
        </p:nvSpPr>
        <p:spPr>
          <a:xfrm>
            <a:off x="549275" y="901201"/>
            <a:ext cx="8042276" cy="5735125"/>
          </a:xfrm>
        </p:spPr>
        <p:txBody>
          <a:bodyPr>
            <a:noAutofit/>
          </a:bodyPr>
          <a:lstStyle/>
          <a:p>
            <a:pPr marL="0" indent="0" algn="ctr">
              <a:buNone/>
            </a:pPr>
            <a:r>
              <a:rPr lang="en-US" sz="1600" dirty="0">
                <a:solidFill>
                  <a:srgbClr val="000000"/>
                </a:solidFill>
                <a:latin typeface="Cambria"/>
                <a:cs typeface="Cambria"/>
              </a:rPr>
              <a:t>I. Emperor Caesar Marcus Aurelius Severus </a:t>
            </a:r>
            <a:r>
              <a:rPr lang="en-US" sz="1600" dirty="0" err="1">
                <a:solidFill>
                  <a:srgbClr val="000000"/>
                </a:solidFill>
                <a:latin typeface="Cambria"/>
                <a:cs typeface="Cambria"/>
              </a:rPr>
              <a:t>Antoninus</a:t>
            </a:r>
            <a:r>
              <a:rPr lang="en-US" sz="1600" dirty="0">
                <a:solidFill>
                  <a:srgbClr val="000000"/>
                </a:solidFill>
                <a:latin typeface="Cambria"/>
                <a:cs typeface="Cambria"/>
              </a:rPr>
              <a:t> Augustus proclaims:</a:t>
            </a:r>
            <a:br>
              <a:rPr lang="en-US" sz="1600" dirty="0">
                <a:solidFill>
                  <a:srgbClr val="000000"/>
                </a:solidFill>
                <a:latin typeface="Cambria"/>
                <a:cs typeface="Cambria"/>
              </a:rPr>
            </a:br>
            <a:r>
              <a:rPr lang="en-US" sz="1600" dirty="0">
                <a:solidFill>
                  <a:srgbClr val="000000"/>
                </a:solidFill>
                <a:latin typeface="Cambria"/>
                <a:cs typeface="Cambria"/>
              </a:rPr>
              <a:t>It is most fitting that, as I ascribe the causes and the reasons of events to divine origin, I should attempt to render thanks to the immortal gods for their preservation of me in so grant a danger. I believe, therefore, that most magnificently and reverently I can perform a service not unworthy of their majesty, if I make my offerings to the gods in company with the foreigners who at any time have entered the number of my subjects, as well as with my own people</a:t>
            </a:r>
            <a:r>
              <a:rPr lang="en-US" sz="1600" b="1" dirty="0">
                <a:solidFill>
                  <a:srgbClr val="000000"/>
                </a:solidFill>
                <a:latin typeface="Cambria"/>
                <a:cs typeface="Cambria"/>
              </a:rPr>
              <a:t>. I grant, therefore, to all foreigners throughout the Empire the Roman citizenship, though . . . . are preserved except the </a:t>
            </a:r>
            <a:r>
              <a:rPr lang="en-US" sz="1600" b="1" i="1" dirty="0" err="1">
                <a:solidFill>
                  <a:srgbClr val="000000"/>
                </a:solidFill>
                <a:latin typeface="Cambria"/>
                <a:cs typeface="Cambria"/>
              </a:rPr>
              <a:t>dediticii</a:t>
            </a:r>
            <a:r>
              <a:rPr lang="en-US" sz="1600" b="1" dirty="0">
                <a:solidFill>
                  <a:srgbClr val="000000"/>
                </a:solidFill>
                <a:latin typeface="Cambria"/>
                <a:cs typeface="Cambria"/>
              </a:rPr>
              <a:t>. For it is proper that the populace not only should . . . . everything, but also should share in the victory. This edict will enhance [?] the majesty of the Roman people [?] . . . . . </a:t>
            </a:r>
            <a:r>
              <a:rPr lang="en-US" sz="1600" b="1" dirty="0" smtClean="0">
                <a:solidFill>
                  <a:srgbClr val="000000"/>
                </a:solidFill>
                <a:latin typeface="Cambria"/>
                <a:cs typeface="Cambria"/>
              </a:rPr>
              <a:t>.</a:t>
            </a:r>
            <a:r>
              <a:rPr lang="en-US" sz="1600" dirty="0">
                <a:solidFill>
                  <a:srgbClr val="000000"/>
                </a:solidFill>
                <a:latin typeface="Cambria"/>
                <a:cs typeface="Cambria"/>
              </a:rPr>
              <a:t> </a:t>
            </a:r>
          </a:p>
          <a:p>
            <a:pPr marL="0" indent="0" algn="ctr">
              <a:buNone/>
            </a:pPr>
            <a:r>
              <a:rPr lang="en-US" sz="1600" dirty="0">
                <a:solidFill>
                  <a:srgbClr val="000000"/>
                </a:solidFill>
                <a:latin typeface="Cambria"/>
                <a:cs typeface="Cambria"/>
              </a:rPr>
              <a:t>II. To those exiles of senatorial rank who have been reinstated I order the return of their property. Also to exiles of equestrian rank who have been deprived of their public horse I restore their former status and their property . . . to hold municipal office . . . Hereafter the stigma of dishonor will not be cast upon those persons who are barred temporarily from their former status or from their right to act as advocates after the period of debarment has elapsed. Whether or not it is clear how all-embracing is the grace that I have extended, nevertheless, lest anyone may wrongly interpret it too strictly, </a:t>
            </a:r>
            <a:r>
              <a:rPr lang="en-US" sz="1600" b="1" dirty="0">
                <a:solidFill>
                  <a:srgbClr val="000000"/>
                </a:solidFill>
                <a:latin typeface="Cambria"/>
                <a:cs typeface="Cambria"/>
              </a:rPr>
              <a:t>I repeat from the wording of my earlier edict, in which I proclaimed "Everyone shall return to his own land." I think that it must be made clear to all these exiles that I have granted unrestricted return to every province and to my own city of Rome, that they may have no excuse for timidity and that malicious foes may have no ground for insulting treatment of the returned exiles.</a:t>
            </a:r>
            <a:r>
              <a:rPr lang="en-US" sz="1600" dirty="0">
                <a:solidFill>
                  <a:srgbClr val="000000"/>
                </a:solidFill>
                <a:latin typeface="Cambria"/>
                <a:cs typeface="Cambria"/>
              </a:rPr>
              <a:t> </a:t>
            </a:r>
          </a:p>
          <a:p>
            <a:pPr marL="0" indent="0" algn="ctr">
              <a:buNone/>
            </a:pPr>
            <a:endParaRPr lang="en-US" sz="1200" dirty="0">
              <a:solidFill>
                <a:schemeClr val="tx1"/>
              </a:solidFill>
              <a:latin typeface="Cambria"/>
              <a:cs typeface="Cambria"/>
            </a:endParaRPr>
          </a:p>
        </p:txBody>
      </p:sp>
    </p:spTree>
    <p:extLst>
      <p:ext uri="{BB962C8B-B14F-4D97-AF65-F5344CB8AC3E}">
        <p14:creationId xmlns:p14="http://schemas.microsoft.com/office/powerpoint/2010/main" val="2098216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68279"/>
          </a:xfrm>
        </p:spPr>
        <p:txBody>
          <a:bodyPr/>
          <a:lstStyle/>
          <a:p>
            <a:r>
              <a:rPr lang="pt-BR" sz="2800" dirty="0" smtClean="0">
                <a:latin typeface="Cambria"/>
                <a:cs typeface="Cambria"/>
              </a:rPr>
              <a:t>Teorias Normativas em RI (III)</a:t>
            </a:r>
            <a:endParaRPr lang="pt-BR" sz="2800" dirty="0">
              <a:latin typeface="Cambria"/>
              <a:cs typeface="Cambria"/>
            </a:endParaRPr>
          </a:p>
        </p:txBody>
      </p:sp>
      <p:sp>
        <p:nvSpPr>
          <p:cNvPr id="3" name="Content Placeholder 2"/>
          <p:cNvSpPr>
            <a:spLocks noGrp="1"/>
          </p:cNvSpPr>
          <p:nvPr>
            <p:ph idx="1"/>
          </p:nvPr>
        </p:nvSpPr>
        <p:spPr>
          <a:xfrm>
            <a:off x="549275" y="1025235"/>
            <a:ext cx="8042276" cy="5611091"/>
          </a:xfrm>
        </p:spPr>
        <p:txBody>
          <a:bodyPr>
            <a:normAutofit fontScale="92500" lnSpcReduction="20000"/>
          </a:bodyPr>
          <a:lstStyle/>
          <a:p>
            <a:pPr marL="457200" indent="-457200" algn="just">
              <a:buFont typeface="+mj-lt"/>
              <a:buAutoNum type="arabicPeriod"/>
            </a:pPr>
            <a:r>
              <a:rPr lang="pt-BR" dirty="0" smtClean="0">
                <a:solidFill>
                  <a:schemeClr val="tx1"/>
                </a:solidFill>
                <a:latin typeface="Cambria"/>
                <a:cs typeface="Cambria"/>
              </a:rPr>
              <a:t>O retorno da teoria normativa em RI está associado ao objetivo das teorias pós-modernas e teorias críticas em mostrar como as práticas normativas também constroem a realidade internacional, porém sem indicar qual a ordem internacional é mais justa e a partir de quais critérios de moralidade.</a:t>
            </a:r>
          </a:p>
          <a:p>
            <a:pPr marL="457200" indent="-457200" algn="just">
              <a:buFont typeface="+mj-lt"/>
              <a:buAutoNum type="arabicPeriod"/>
            </a:pPr>
            <a:r>
              <a:rPr lang="pt-BR" dirty="0" smtClean="0">
                <a:solidFill>
                  <a:schemeClr val="tx1"/>
                </a:solidFill>
                <a:latin typeface="Cambria"/>
                <a:cs typeface="Cambria"/>
              </a:rPr>
              <a:t>O retorno da teoria normativa RI está ligado à falha das teorias dominantes em dar respostas definitivas a como o mundo funciona e sobre a contínua influência de preceitos morais nas decisões e visões de mundo dos atores políticos.</a:t>
            </a:r>
          </a:p>
          <a:p>
            <a:pPr marL="457200" indent="-457200" algn="just">
              <a:buFont typeface="+mj-lt"/>
              <a:buAutoNum type="arabicPeriod"/>
            </a:pPr>
            <a:r>
              <a:rPr lang="pt-BR" dirty="0" smtClean="0">
                <a:solidFill>
                  <a:schemeClr val="tx1"/>
                </a:solidFill>
                <a:latin typeface="Cambria"/>
                <a:cs typeface="Cambria"/>
              </a:rPr>
              <a:t>O retorno da teoria normativa está </a:t>
            </a:r>
            <a:r>
              <a:rPr lang="pt-BR" dirty="0" smtClean="0">
                <a:solidFill>
                  <a:schemeClr val="tx1"/>
                </a:solidFill>
                <a:latin typeface="Cambria"/>
                <a:cs typeface="Cambria"/>
              </a:rPr>
              <a:t>ligado, de um lado, </a:t>
            </a:r>
            <a:r>
              <a:rPr lang="pt-BR" dirty="0" smtClean="0">
                <a:solidFill>
                  <a:schemeClr val="tx1"/>
                </a:solidFill>
                <a:latin typeface="Cambria"/>
                <a:cs typeface="Cambria"/>
              </a:rPr>
              <a:t>ao aumento da interdependência entre os Estados </a:t>
            </a:r>
            <a:r>
              <a:rPr lang="pt-BR" dirty="0" smtClean="0">
                <a:solidFill>
                  <a:schemeClr val="tx1"/>
                </a:solidFill>
                <a:latin typeface="Cambria"/>
                <a:cs typeface="Cambria"/>
              </a:rPr>
              <a:t>e, de outro, </a:t>
            </a:r>
            <a:r>
              <a:rPr lang="pt-BR" dirty="0" smtClean="0">
                <a:solidFill>
                  <a:schemeClr val="tx1"/>
                </a:solidFill>
                <a:latin typeface="Cambria"/>
                <a:cs typeface="Cambria"/>
              </a:rPr>
              <a:t>ao fim da divisão doméstico/internacional que via o meio internacional como o reino da sobrevivência. </a:t>
            </a:r>
          </a:p>
          <a:p>
            <a:pPr marL="457200" indent="-457200" algn="just">
              <a:buFont typeface="+mj-lt"/>
              <a:buAutoNum type="arabicPeriod"/>
            </a:pPr>
            <a:r>
              <a:rPr lang="pt-BR" dirty="0" smtClean="0">
                <a:solidFill>
                  <a:schemeClr val="tx1"/>
                </a:solidFill>
                <a:latin typeface="Cambria"/>
                <a:cs typeface="Cambria"/>
              </a:rPr>
              <a:t>O retorno da teoria normativa em RI também está ligado ao ressurgimentos da “teoria política” em ciências sociais com a publicação de “Uma Teoria da Justiça” de John Rawls em 1971.</a:t>
            </a:r>
          </a:p>
          <a:p>
            <a:endParaRPr lang="en-US" dirty="0" smtClean="0">
              <a:solidFill>
                <a:schemeClr val="tx1"/>
              </a:solidFill>
            </a:endParaRPr>
          </a:p>
        </p:txBody>
      </p:sp>
    </p:spTree>
    <p:extLst>
      <p:ext uri="{BB962C8B-B14F-4D97-AF65-F5344CB8AC3E}">
        <p14:creationId xmlns:p14="http://schemas.microsoft.com/office/powerpoint/2010/main" val="2700707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26715"/>
          </a:xfrm>
        </p:spPr>
        <p:txBody>
          <a:bodyPr/>
          <a:lstStyle/>
          <a:p>
            <a:r>
              <a:rPr lang="pt-BR" sz="2800" dirty="0" smtClean="0">
                <a:latin typeface="Cambria"/>
                <a:cs typeface="Cambria"/>
              </a:rPr>
              <a:t>Teorias Normativas em RI (IV)</a:t>
            </a:r>
            <a:endParaRPr lang="pt-BR" sz="2800" dirty="0">
              <a:latin typeface="Cambria"/>
              <a:cs typeface="Cambria"/>
            </a:endParaRPr>
          </a:p>
        </p:txBody>
      </p:sp>
      <p:sp>
        <p:nvSpPr>
          <p:cNvPr id="3" name="Content Placeholder 2"/>
          <p:cNvSpPr>
            <a:spLocks noGrp="1"/>
          </p:cNvSpPr>
          <p:nvPr>
            <p:ph idx="1"/>
          </p:nvPr>
        </p:nvSpPr>
        <p:spPr>
          <a:xfrm>
            <a:off x="549275" y="928255"/>
            <a:ext cx="8042276" cy="5708072"/>
          </a:xfrm>
        </p:spPr>
        <p:txBody>
          <a:bodyPr>
            <a:normAutofit/>
          </a:bodyPr>
          <a:lstStyle/>
          <a:p>
            <a:pPr algn="just"/>
            <a:r>
              <a:rPr lang="pt-BR" dirty="0" smtClean="0">
                <a:solidFill>
                  <a:schemeClr val="tx1"/>
                </a:solidFill>
                <a:latin typeface="Cambria"/>
                <a:cs typeface="Cambria"/>
              </a:rPr>
              <a:t>Toda teoria de RI é uma teoria normativa de RI.</a:t>
            </a:r>
          </a:p>
          <a:p>
            <a:pPr algn="just"/>
            <a:r>
              <a:rPr lang="pt-BR" dirty="0" smtClean="0">
                <a:solidFill>
                  <a:schemeClr val="tx1"/>
                </a:solidFill>
                <a:latin typeface="Cambria"/>
                <a:cs typeface="Cambria"/>
              </a:rPr>
              <a:t>A pergunta central dos estudos normativos em RI: no que consiste uma ordem internacional justa?</a:t>
            </a:r>
          </a:p>
          <a:p>
            <a:pPr algn="just"/>
            <a:r>
              <a:rPr lang="pt-BR" dirty="0" smtClean="0">
                <a:solidFill>
                  <a:schemeClr val="tx1"/>
                </a:solidFill>
                <a:latin typeface="Cambria"/>
                <a:cs typeface="Cambria"/>
              </a:rPr>
              <a:t>Há </a:t>
            </a:r>
            <a:r>
              <a:rPr lang="pt-BR" dirty="0" smtClean="0">
                <a:solidFill>
                  <a:schemeClr val="tx1"/>
                </a:solidFill>
                <a:latin typeface="Cambria"/>
                <a:cs typeface="Cambria"/>
              </a:rPr>
              <a:t>três</a:t>
            </a:r>
            <a:r>
              <a:rPr lang="pt-BR" dirty="0" smtClean="0">
                <a:solidFill>
                  <a:schemeClr val="tx1"/>
                </a:solidFill>
                <a:latin typeface="Cambria"/>
                <a:cs typeface="Cambria"/>
              </a:rPr>
              <a:t> </a:t>
            </a:r>
            <a:r>
              <a:rPr lang="pt-BR" dirty="0" smtClean="0">
                <a:solidFill>
                  <a:schemeClr val="tx1"/>
                </a:solidFill>
                <a:latin typeface="Cambria"/>
                <a:cs typeface="Cambria"/>
              </a:rPr>
              <a:t>maneiras de se estudar as teorias normativas em RI: </a:t>
            </a:r>
          </a:p>
          <a:p>
            <a:pPr marL="457200" indent="-457200" algn="just">
              <a:buFont typeface="+mj-lt"/>
              <a:buAutoNum type="arabicPeriod"/>
            </a:pPr>
            <a:r>
              <a:rPr lang="pt-BR" dirty="0" smtClean="0">
                <a:solidFill>
                  <a:schemeClr val="tx1"/>
                </a:solidFill>
                <a:latin typeface="Cambria"/>
                <a:cs typeface="Cambria"/>
              </a:rPr>
              <a:t>Estudar o papel das teorias de RI/normativas na prática da política internacional. </a:t>
            </a:r>
          </a:p>
          <a:p>
            <a:pPr marL="457200" indent="-457200" algn="just">
              <a:buFont typeface="+mj-lt"/>
              <a:buAutoNum type="arabicPeriod"/>
            </a:pPr>
            <a:r>
              <a:rPr lang="pt-BR" dirty="0" smtClean="0">
                <a:solidFill>
                  <a:schemeClr val="tx1"/>
                </a:solidFill>
                <a:latin typeface="Cambria"/>
                <a:cs typeface="Cambria"/>
              </a:rPr>
              <a:t>Debater sobre a natureza da conduta moral em RI (indivíduo e/ou Estado). </a:t>
            </a:r>
          </a:p>
          <a:p>
            <a:pPr marL="457200" indent="-457200" algn="just">
              <a:buFont typeface="+mj-lt"/>
              <a:buAutoNum type="arabicPeriod"/>
            </a:pPr>
            <a:r>
              <a:rPr lang="pt-BR" dirty="0" smtClean="0">
                <a:solidFill>
                  <a:schemeClr val="tx1"/>
                </a:solidFill>
                <a:latin typeface="Cambria"/>
                <a:cs typeface="Cambria"/>
              </a:rPr>
              <a:t>Estudar </a:t>
            </a:r>
            <a:r>
              <a:rPr lang="pt-BR" dirty="0" smtClean="0">
                <a:solidFill>
                  <a:schemeClr val="tx1"/>
                </a:solidFill>
                <a:latin typeface="Cambria"/>
                <a:cs typeface="Cambria"/>
              </a:rPr>
              <a:t>como as teorias de RI embutem códigos normativos e quais são suas implicações.</a:t>
            </a:r>
          </a:p>
          <a:p>
            <a:endParaRPr lang="en-US" dirty="0" smtClean="0">
              <a:solidFill>
                <a:schemeClr val="tx1"/>
              </a:solidFill>
            </a:endParaRPr>
          </a:p>
        </p:txBody>
      </p:sp>
    </p:spTree>
    <p:extLst>
      <p:ext uri="{BB962C8B-B14F-4D97-AF65-F5344CB8AC3E}">
        <p14:creationId xmlns:p14="http://schemas.microsoft.com/office/powerpoint/2010/main" val="2700707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26715"/>
          </a:xfrm>
        </p:spPr>
        <p:txBody>
          <a:bodyPr/>
          <a:lstStyle/>
          <a:p>
            <a:r>
              <a:rPr lang="pt-BR" sz="2800" dirty="0" smtClean="0">
                <a:latin typeface="Cambria"/>
                <a:cs typeface="Cambria"/>
              </a:rPr>
              <a:t>Teorias Normativas em RI (V)</a:t>
            </a:r>
            <a:endParaRPr lang="pt-BR" sz="2800" dirty="0">
              <a:latin typeface="Cambria"/>
              <a:cs typeface="Cambria"/>
            </a:endParaRPr>
          </a:p>
        </p:txBody>
      </p:sp>
      <p:sp>
        <p:nvSpPr>
          <p:cNvPr id="3" name="Content Placeholder 2"/>
          <p:cNvSpPr>
            <a:spLocks noGrp="1"/>
          </p:cNvSpPr>
          <p:nvPr>
            <p:ph idx="1"/>
          </p:nvPr>
        </p:nvSpPr>
        <p:spPr>
          <a:xfrm>
            <a:off x="549275" y="928255"/>
            <a:ext cx="8042276" cy="5708072"/>
          </a:xfrm>
        </p:spPr>
        <p:txBody>
          <a:bodyPr>
            <a:normAutofit fontScale="92500" lnSpcReduction="20000"/>
          </a:bodyPr>
          <a:lstStyle/>
          <a:p>
            <a:pPr algn="just"/>
            <a:r>
              <a:rPr lang="pt-BR" dirty="0" smtClean="0">
                <a:solidFill>
                  <a:schemeClr val="tx1"/>
                </a:solidFill>
                <a:latin typeface="Cambria"/>
                <a:cs typeface="Cambria"/>
              </a:rPr>
              <a:t>Como o realismo é normativo?</a:t>
            </a:r>
            <a:endParaRPr lang="pt-BR" dirty="0">
              <a:solidFill>
                <a:schemeClr val="tx1"/>
              </a:solidFill>
              <a:latin typeface="Cambria"/>
              <a:cs typeface="Cambria"/>
            </a:endParaRPr>
          </a:p>
          <a:p>
            <a:pPr marL="457200" indent="-457200" algn="just">
              <a:buFont typeface="+mj-lt"/>
              <a:buAutoNum type="arabicPeriod"/>
            </a:pPr>
            <a:r>
              <a:rPr lang="pt-BR" dirty="0" smtClean="0">
                <a:solidFill>
                  <a:schemeClr val="tx1"/>
                </a:solidFill>
                <a:latin typeface="Cambria"/>
                <a:cs typeface="Cambria"/>
              </a:rPr>
              <a:t>A anarquia faz o sistema internacional o domínio da ação política racional e, portanto, justa. </a:t>
            </a:r>
          </a:p>
          <a:p>
            <a:pPr marL="457200" indent="-457200" algn="just">
              <a:buFont typeface="+mj-lt"/>
              <a:buAutoNum type="arabicPeriod"/>
            </a:pPr>
            <a:r>
              <a:rPr lang="pt-BR" dirty="0" smtClean="0">
                <a:solidFill>
                  <a:schemeClr val="tx1"/>
                </a:solidFill>
                <a:latin typeface="Cambria"/>
                <a:cs typeface="Cambria"/>
              </a:rPr>
              <a:t>Ação política racional </a:t>
            </a:r>
            <a:r>
              <a:rPr lang="pt-BR" dirty="0" smtClean="0">
                <a:solidFill>
                  <a:schemeClr val="tx1"/>
                </a:solidFill>
                <a:latin typeface="Cambria"/>
                <a:cs typeface="Cambria"/>
              </a:rPr>
              <a:t>tem </a:t>
            </a:r>
            <a:r>
              <a:rPr lang="pt-BR" dirty="0" smtClean="0">
                <a:solidFill>
                  <a:schemeClr val="tx1"/>
                </a:solidFill>
                <a:latin typeface="Cambria"/>
                <a:cs typeface="Cambria"/>
              </a:rPr>
              <a:t>como base a ação egoísta, o que exclui a solidariedade, a liberdade, a igualdade e a justiça.</a:t>
            </a:r>
          </a:p>
          <a:p>
            <a:pPr marL="457200" indent="-457200" algn="just">
              <a:buFont typeface="+mj-lt"/>
              <a:buAutoNum type="arabicPeriod"/>
            </a:pPr>
            <a:r>
              <a:rPr lang="pt-BR" dirty="0" smtClean="0">
                <a:solidFill>
                  <a:schemeClr val="tx1"/>
                </a:solidFill>
                <a:latin typeface="Cambria"/>
                <a:cs typeface="Cambria"/>
              </a:rPr>
              <a:t>O sistema marcado pela proeminência de Estados egoístas faz com que outros atores sejam subalternos e/ou excluídos, o que elimina as opções políticas que estes grupos podem oferecer, </a:t>
            </a:r>
            <a:r>
              <a:rPr lang="pt-BR" dirty="0" smtClean="0">
                <a:solidFill>
                  <a:schemeClr val="tx1"/>
                </a:solidFill>
                <a:latin typeface="Cambria"/>
                <a:cs typeface="Cambria"/>
              </a:rPr>
              <a:t>opções </a:t>
            </a:r>
            <a:r>
              <a:rPr lang="pt-BR" dirty="0" smtClean="0">
                <a:solidFill>
                  <a:schemeClr val="tx1"/>
                </a:solidFill>
                <a:latin typeface="Cambria"/>
                <a:cs typeface="Cambria"/>
              </a:rPr>
              <a:t>não </a:t>
            </a:r>
            <a:r>
              <a:rPr lang="pt-BR" dirty="0" smtClean="0">
                <a:solidFill>
                  <a:schemeClr val="tx1"/>
                </a:solidFill>
                <a:latin typeface="Cambria"/>
                <a:cs typeface="Cambria"/>
              </a:rPr>
              <a:t>necessariamente racionais/egoístas. </a:t>
            </a:r>
          </a:p>
          <a:p>
            <a:pPr marL="457200" indent="-457200" algn="just">
              <a:buFont typeface="+mj-lt"/>
              <a:buAutoNum type="arabicPeriod"/>
            </a:pPr>
            <a:r>
              <a:rPr lang="pt-BR" dirty="0" smtClean="0">
                <a:solidFill>
                  <a:schemeClr val="tx1"/>
                </a:solidFill>
                <a:latin typeface="Cambria"/>
                <a:cs typeface="Cambria"/>
              </a:rPr>
              <a:t>A busca incessante pelo poder marginaliza todos os outros objetivos, como a defesa dos DH, por exemplo.</a:t>
            </a:r>
          </a:p>
          <a:p>
            <a:pPr marL="457200" indent="-457200" algn="just">
              <a:buFont typeface="+mj-lt"/>
              <a:buAutoNum type="arabicPeriod"/>
            </a:pPr>
            <a:r>
              <a:rPr lang="pt-BR" dirty="0" smtClean="0">
                <a:solidFill>
                  <a:schemeClr val="tx1"/>
                </a:solidFill>
                <a:latin typeface="Cambria"/>
                <a:cs typeface="Cambria"/>
              </a:rPr>
              <a:t>A ação motiva por preceitos éticos é tida como ingênua.</a:t>
            </a:r>
          </a:p>
          <a:p>
            <a:pPr marL="457200" indent="-457200" algn="just">
              <a:buFont typeface="+mj-lt"/>
              <a:buAutoNum type="arabicPeriod"/>
            </a:pPr>
            <a:r>
              <a:rPr lang="pt-BR" dirty="0" smtClean="0">
                <a:solidFill>
                  <a:schemeClr val="tx1"/>
                </a:solidFill>
                <a:latin typeface="Cambria"/>
                <a:cs typeface="Cambria"/>
              </a:rPr>
              <a:t>O realismo prega o relativismo moral. Não comunhão global de valores entre indivíduos.</a:t>
            </a:r>
          </a:p>
          <a:p>
            <a:pPr marL="457200" indent="-457200" algn="just">
              <a:buFont typeface="+mj-lt"/>
              <a:buAutoNum type="arabicPeriod"/>
            </a:pPr>
            <a:endParaRPr lang="pt-BR" dirty="0" smtClean="0">
              <a:solidFill>
                <a:schemeClr val="tx1"/>
              </a:solidFill>
              <a:latin typeface="Cambria"/>
              <a:cs typeface="Cambria"/>
            </a:endParaRPr>
          </a:p>
          <a:p>
            <a:endParaRPr lang="en-US" dirty="0" smtClean="0">
              <a:solidFill>
                <a:schemeClr val="tx1"/>
              </a:solidFill>
            </a:endParaRPr>
          </a:p>
        </p:txBody>
      </p:sp>
    </p:spTree>
    <p:extLst>
      <p:ext uri="{BB962C8B-B14F-4D97-AF65-F5344CB8AC3E}">
        <p14:creationId xmlns:p14="http://schemas.microsoft.com/office/powerpoint/2010/main" val="3531174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68279"/>
          </a:xfrm>
        </p:spPr>
        <p:txBody>
          <a:bodyPr/>
          <a:lstStyle/>
          <a:p>
            <a:r>
              <a:rPr lang="pt-BR" sz="2800" dirty="0" smtClean="0">
                <a:latin typeface="Cambria"/>
                <a:cs typeface="Cambria"/>
              </a:rPr>
              <a:t>Teorias Normativas em RI (VI)</a:t>
            </a:r>
            <a:endParaRPr lang="pt-BR" sz="2800" dirty="0">
              <a:latin typeface="Cambria"/>
              <a:cs typeface="Cambria"/>
            </a:endParaRPr>
          </a:p>
        </p:txBody>
      </p:sp>
      <p:sp>
        <p:nvSpPr>
          <p:cNvPr id="3" name="Content Placeholder 2"/>
          <p:cNvSpPr>
            <a:spLocks noGrp="1"/>
          </p:cNvSpPr>
          <p:nvPr>
            <p:ph idx="1"/>
          </p:nvPr>
        </p:nvSpPr>
        <p:spPr>
          <a:xfrm>
            <a:off x="549275" y="1025235"/>
            <a:ext cx="8042276" cy="5611091"/>
          </a:xfrm>
        </p:spPr>
        <p:txBody>
          <a:bodyPr>
            <a:normAutofit lnSpcReduction="10000"/>
          </a:bodyPr>
          <a:lstStyle/>
          <a:p>
            <a:pPr algn="just"/>
            <a:r>
              <a:rPr lang="pt-BR" dirty="0" smtClean="0">
                <a:solidFill>
                  <a:schemeClr val="tx1"/>
                </a:solidFill>
                <a:latin typeface="Cambria"/>
                <a:cs typeface="Cambria"/>
              </a:rPr>
              <a:t>Atualmente os temas empíricos de pesquisa com base em teorias normativas são bastante amplos, mas cinco temas parecem ser dominantes:</a:t>
            </a:r>
          </a:p>
          <a:p>
            <a:pPr algn="just"/>
            <a:r>
              <a:rPr lang="pt-BR" dirty="0" smtClean="0">
                <a:solidFill>
                  <a:schemeClr val="tx1"/>
                </a:solidFill>
                <a:latin typeface="Cambria"/>
                <a:cs typeface="Cambria"/>
              </a:rPr>
              <a:t>Paz democrática.</a:t>
            </a:r>
          </a:p>
          <a:p>
            <a:pPr algn="just"/>
            <a:r>
              <a:rPr lang="pt-BR" dirty="0" smtClean="0">
                <a:solidFill>
                  <a:schemeClr val="tx1"/>
                </a:solidFill>
                <a:latin typeface="Cambria"/>
                <a:cs typeface="Cambria"/>
              </a:rPr>
              <a:t>Justiça distributiva global.</a:t>
            </a:r>
          </a:p>
          <a:p>
            <a:pPr algn="just"/>
            <a:r>
              <a:rPr lang="pt-BR" dirty="0" smtClean="0">
                <a:solidFill>
                  <a:schemeClr val="tx1"/>
                </a:solidFill>
                <a:latin typeface="Cambria"/>
                <a:cs typeface="Cambria"/>
              </a:rPr>
              <a:t>Intervenção humanitária.</a:t>
            </a:r>
          </a:p>
          <a:p>
            <a:pPr algn="just"/>
            <a:r>
              <a:rPr lang="pt-BR" dirty="0" smtClean="0">
                <a:solidFill>
                  <a:schemeClr val="tx1"/>
                </a:solidFill>
                <a:latin typeface="Cambria"/>
                <a:cs typeface="Cambria"/>
              </a:rPr>
              <a:t>Guerra justa ou injusta.</a:t>
            </a:r>
          </a:p>
          <a:p>
            <a:pPr algn="just"/>
            <a:r>
              <a:rPr lang="pt-BR" dirty="0" smtClean="0">
                <a:solidFill>
                  <a:schemeClr val="tx1"/>
                </a:solidFill>
                <a:latin typeface="Cambria"/>
                <a:cs typeface="Cambria"/>
              </a:rPr>
              <a:t>Democratização da ordem internacional.</a:t>
            </a:r>
          </a:p>
          <a:p>
            <a:pPr algn="just"/>
            <a:r>
              <a:rPr lang="pt-BR" dirty="0" smtClean="0">
                <a:solidFill>
                  <a:schemeClr val="tx1"/>
                </a:solidFill>
                <a:latin typeface="Cambria"/>
                <a:cs typeface="Cambria"/>
              </a:rPr>
              <a:t>Todos esses temas podem ser analisados a partir da divisão clássica das teorias normativas: comunitaristas versus cosmopolitas.  </a:t>
            </a:r>
          </a:p>
          <a:p>
            <a:pPr algn="just"/>
            <a:endParaRPr lang="pt-BR" dirty="0" smtClean="0">
              <a:solidFill>
                <a:schemeClr val="tx1"/>
              </a:solidFill>
            </a:endParaRPr>
          </a:p>
          <a:p>
            <a:endParaRPr lang="en-US" dirty="0" smtClean="0">
              <a:solidFill>
                <a:schemeClr val="tx1"/>
              </a:solidFill>
            </a:endParaRPr>
          </a:p>
        </p:txBody>
      </p:sp>
    </p:spTree>
    <p:extLst>
      <p:ext uri="{BB962C8B-B14F-4D97-AF65-F5344CB8AC3E}">
        <p14:creationId xmlns:p14="http://schemas.microsoft.com/office/powerpoint/2010/main" val="2700707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68279"/>
          </a:xfrm>
        </p:spPr>
        <p:txBody>
          <a:bodyPr/>
          <a:lstStyle/>
          <a:p>
            <a:r>
              <a:rPr lang="pt-BR" sz="2800" dirty="0" smtClean="0">
                <a:latin typeface="Cambria"/>
                <a:cs typeface="Cambria"/>
              </a:rPr>
              <a:t>Cosmopolitas vs. Comunitaristas</a:t>
            </a:r>
            <a:endParaRPr lang="pt-BR" sz="2800" dirty="0">
              <a:latin typeface="Cambria"/>
              <a:cs typeface="Cambria"/>
            </a:endParaRPr>
          </a:p>
        </p:txBody>
      </p:sp>
      <p:sp>
        <p:nvSpPr>
          <p:cNvPr id="3" name="Content Placeholder 2"/>
          <p:cNvSpPr>
            <a:spLocks noGrp="1"/>
          </p:cNvSpPr>
          <p:nvPr>
            <p:ph idx="1"/>
          </p:nvPr>
        </p:nvSpPr>
        <p:spPr>
          <a:xfrm>
            <a:off x="549275" y="1025235"/>
            <a:ext cx="8042276" cy="5611091"/>
          </a:xfrm>
        </p:spPr>
        <p:txBody>
          <a:bodyPr>
            <a:normAutofit fontScale="92500" lnSpcReduction="20000"/>
          </a:bodyPr>
          <a:lstStyle/>
          <a:p>
            <a:pPr marL="0" indent="0" algn="just">
              <a:buNone/>
            </a:pPr>
            <a:r>
              <a:rPr lang="pt-BR" dirty="0" smtClean="0">
                <a:solidFill>
                  <a:schemeClr val="tx1"/>
                </a:solidFill>
                <a:latin typeface="Cambria"/>
                <a:cs typeface="Cambria"/>
              </a:rPr>
              <a:t>“</a:t>
            </a:r>
            <a:r>
              <a:rPr lang="pt-BR" i="1" dirty="0" smtClean="0">
                <a:solidFill>
                  <a:schemeClr val="tx2"/>
                </a:solidFill>
                <a:latin typeface="Cambria"/>
                <a:cs typeface="Cambria"/>
              </a:rPr>
              <a:t>Os </a:t>
            </a:r>
            <a:r>
              <a:rPr lang="pt-BR" i="1" dirty="0">
                <a:solidFill>
                  <a:schemeClr val="tx2"/>
                </a:solidFill>
                <a:latin typeface="Cambria"/>
                <a:cs typeface="Cambria"/>
              </a:rPr>
              <a:t>caetés nunca saíram do lugar. Os tupinambás viajaram muito. A antropofagia dos caetés é provinciana. A antropofagia dos tupinambás é cosmopolita. Os caetés se gabam de terem comido um bispo português. Coisa de nada. Foi uma pequena fome, um canibalismo chauvinista, incapaz de alterar os rumos da história mundial. Os tupinambás têm uma grande fome, que não recua diante da própria cultura </a:t>
            </a:r>
            <a:r>
              <a:rPr lang="pt-BR" i="1" dirty="0" smtClean="0">
                <a:solidFill>
                  <a:schemeClr val="tx2"/>
                </a:solidFill>
                <a:latin typeface="Cambria"/>
                <a:cs typeface="Cambria"/>
              </a:rPr>
              <a:t>tupinambá</a:t>
            </a:r>
            <a:r>
              <a:rPr lang="pt-BR" i="1" dirty="0">
                <a:solidFill>
                  <a:schemeClr val="tx2"/>
                </a:solidFill>
                <a:latin typeface="Cambria"/>
                <a:cs typeface="Cambria"/>
              </a:rPr>
              <a:t>. Antropofagia autofágica, </a:t>
            </a:r>
            <a:r>
              <a:rPr lang="pt-BR" i="1" dirty="0" err="1">
                <a:solidFill>
                  <a:schemeClr val="tx2"/>
                </a:solidFill>
                <a:latin typeface="Cambria"/>
                <a:cs typeface="Cambria"/>
              </a:rPr>
              <a:t>heterofágica</a:t>
            </a:r>
            <a:r>
              <a:rPr lang="pt-BR" i="1" dirty="0">
                <a:solidFill>
                  <a:schemeClr val="tx2"/>
                </a:solidFill>
                <a:latin typeface="Cambria"/>
                <a:cs typeface="Cambria"/>
              </a:rPr>
              <a:t>, </a:t>
            </a:r>
            <a:r>
              <a:rPr lang="pt-BR" i="1" dirty="0" err="1">
                <a:solidFill>
                  <a:schemeClr val="tx2"/>
                </a:solidFill>
                <a:latin typeface="Cambria"/>
                <a:cs typeface="Cambria"/>
              </a:rPr>
              <a:t>panfágica</a:t>
            </a:r>
            <a:r>
              <a:rPr lang="pt-BR" i="1" dirty="0">
                <a:solidFill>
                  <a:schemeClr val="tx2"/>
                </a:solidFill>
                <a:latin typeface="Cambria"/>
                <a:cs typeface="Cambria"/>
              </a:rPr>
              <a:t>: antropofagia da grande taba do mundo. </a:t>
            </a:r>
            <a:r>
              <a:rPr lang="pt-BR" i="1" dirty="0" smtClean="0">
                <a:solidFill>
                  <a:schemeClr val="tx2"/>
                </a:solidFill>
                <a:latin typeface="Cambria"/>
                <a:cs typeface="Cambria"/>
              </a:rPr>
              <a:t>Os </a:t>
            </a:r>
            <a:r>
              <a:rPr lang="pt-BR" i="1" dirty="0">
                <a:solidFill>
                  <a:schemeClr val="tx2"/>
                </a:solidFill>
                <a:latin typeface="Cambria"/>
                <a:cs typeface="Cambria"/>
              </a:rPr>
              <a:t>caetés são filhos de sua tribo. Comem e absorvem, comem e expelem, mas só absorvem o que for útil para a tribo, só expelem o que não for bom para a tribo. Os </a:t>
            </a:r>
            <a:r>
              <a:rPr lang="pt-BR" i="1" dirty="0" smtClean="0">
                <a:solidFill>
                  <a:schemeClr val="tx2"/>
                </a:solidFill>
                <a:latin typeface="Cambria"/>
                <a:cs typeface="Cambria"/>
              </a:rPr>
              <a:t>tupinambás</a:t>
            </a:r>
            <a:r>
              <a:rPr lang="pt-BR" i="1" dirty="0">
                <a:solidFill>
                  <a:schemeClr val="tx2"/>
                </a:solidFill>
                <a:latin typeface="Cambria"/>
                <a:cs typeface="Cambria"/>
              </a:rPr>
              <a:t>, não. Sabem ser nativos, mas também sabem ser exilados, e enquanto exilados </a:t>
            </a:r>
            <a:r>
              <a:rPr lang="pt-BR" i="1" dirty="0" smtClean="0">
                <a:solidFill>
                  <a:schemeClr val="tx2"/>
                </a:solidFill>
                <a:latin typeface="Cambria"/>
                <a:cs typeface="Cambria"/>
              </a:rPr>
              <a:t>veem </a:t>
            </a:r>
            <a:r>
              <a:rPr lang="pt-BR" i="1" dirty="0">
                <a:solidFill>
                  <a:schemeClr val="tx2"/>
                </a:solidFill>
                <a:latin typeface="Cambria"/>
                <a:cs typeface="Cambria"/>
              </a:rPr>
              <a:t>tudo de fora, julgam tudo de fora, e decidem absorver ou expelir segundo critérios diferentes dos critérios tribais. Os caetés querem ter raízes. Os tupinambás querem ter asas. Agora o esquisito é que os tupinambás se pelam pelas raízes dos caetés. Descem do céu que nem passarinhos e comem todas as raízes dos caetés. Não sobra nem um inhame para contar a </a:t>
            </a:r>
            <a:r>
              <a:rPr lang="pt-BR" i="1" dirty="0" smtClean="0">
                <a:solidFill>
                  <a:schemeClr val="tx2"/>
                </a:solidFill>
                <a:latin typeface="Cambria"/>
                <a:cs typeface="Cambria"/>
              </a:rPr>
              <a:t>história</a:t>
            </a:r>
            <a:r>
              <a:rPr lang="pt-BR" dirty="0" smtClean="0">
                <a:solidFill>
                  <a:srgbClr val="09213B"/>
                </a:solidFill>
                <a:latin typeface="Cambria"/>
                <a:cs typeface="Cambria"/>
              </a:rPr>
              <a:t>” (Rouanet, 1998).</a:t>
            </a:r>
            <a:r>
              <a:rPr lang="pt-BR" dirty="0">
                <a:solidFill>
                  <a:srgbClr val="09213B"/>
                </a:solidFill>
                <a:latin typeface="Cambria"/>
                <a:cs typeface="Cambria"/>
              </a:rPr>
              <a:t/>
            </a:r>
            <a:br>
              <a:rPr lang="pt-BR" dirty="0">
                <a:solidFill>
                  <a:srgbClr val="09213B"/>
                </a:solidFill>
                <a:latin typeface="Cambria"/>
                <a:cs typeface="Cambria"/>
              </a:rPr>
            </a:br>
            <a:endParaRPr lang="pt-BR" dirty="0" smtClean="0">
              <a:solidFill>
                <a:srgbClr val="09213B"/>
              </a:solidFill>
              <a:latin typeface="Cambria"/>
              <a:cs typeface="Cambria"/>
            </a:endParaRPr>
          </a:p>
        </p:txBody>
      </p:sp>
    </p:spTree>
    <p:extLst>
      <p:ext uri="{BB962C8B-B14F-4D97-AF65-F5344CB8AC3E}">
        <p14:creationId xmlns:p14="http://schemas.microsoft.com/office/powerpoint/2010/main" val="2179547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697296790"/>
              </p:ext>
            </p:extLst>
          </p:nvPr>
        </p:nvGraphicFramePr>
        <p:xfrm>
          <a:off x="0" y="28017"/>
          <a:ext cx="9144000" cy="32919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extLst>
              <p:ext uri="{D42A27DB-BD31-4B8C-83A1-F6EECF244321}">
                <p14:modId xmlns:p14="http://schemas.microsoft.com/office/powerpoint/2010/main" val="3459918053"/>
              </p:ext>
            </p:extLst>
          </p:nvPr>
        </p:nvGraphicFramePr>
        <p:xfrm>
          <a:off x="0" y="3586883"/>
          <a:ext cx="9144000" cy="313664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8" name="Diagram 7"/>
          <p:cNvGraphicFramePr/>
          <p:nvPr>
            <p:extLst>
              <p:ext uri="{D42A27DB-BD31-4B8C-83A1-F6EECF244321}">
                <p14:modId xmlns:p14="http://schemas.microsoft.com/office/powerpoint/2010/main" val="3885797772"/>
              </p:ext>
            </p:extLst>
          </p:nvPr>
        </p:nvGraphicFramePr>
        <p:xfrm>
          <a:off x="223280" y="3586884"/>
          <a:ext cx="2818905" cy="1004887"/>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9" name="Diagram 8"/>
          <p:cNvGraphicFramePr/>
          <p:nvPr>
            <p:extLst>
              <p:ext uri="{D42A27DB-BD31-4B8C-83A1-F6EECF244321}">
                <p14:modId xmlns:p14="http://schemas.microsoft.com/office/powerpoint/2010/main" val="2421051092"/>
              </p:ext>
            </p:extLst>
          </p:nvPr>
        </p:nvGraphicFramePr>
        <p:xfrm>
          <a:off x="181416" y="112979"/>
          <a:ext cx="2860769" cy="989605"/>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extLst>
      <p:ext uri="{BB962C8B-B14F-4D97-AF65-F5344CB8AC3E}">
        <p14:creationId xmlns:p14="http://schemas.microsoft.com/office/powerpoint/2010/main" val="202203578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68279"/>
          </a:xfrm>
        </p:spPr>
        <p:txBody>
          <a:bodyPr/>
          <a:lstStyle/>
          <a:p>
            <a:r>
              <a:rPr lang="pt-BR" sz="2800" dirty="0" smtClean="0">
                <a:latin typeface="Cambria"/>
                <a:cs typeface="Cambria"/>
              </a:rPr>
              <a:t>Obras centrais</a:t>
            </a:r>
            <a:endParaRPr lang="pt-BR" sz="2800" dirty="0">
              <a:latin typeface="Cambria"/>
              <a:cs typeface="Cambria"/>
            </a:endParaRPr>
          </a:p>
        </p:txBody>
      </p:sp>
      <p:sp>
        <p:nvSpPr>
          <p:cNvPr id="3" name="Content Placeholder 2"/>
          <p:cNvSpPr>
            <a:spLocks noGrp="1"/>
          </p:cNvSpPr>
          <p:nvPr>
            <p:ph idx="1"/>
          </p:nvPr>
        </p:nvSpPr>
        <p:spPr>
          <a:xfrm>
            <a:off x="549275" y="1025235"/>
            <a:ext cx="8042276" cy="5611091"/>
          </a:xfrm>
        </p:spPr>
        <p:txBody>
          <a:bodyPr>
            <a:normAutofit/>
          </a:bodyPr>
          <a:lstStyle/>
          <a:p>
            <a:pPr algn="just"/>
            <a:r>
              <a:rPr lang="en-US" smtClean="0">
                <a:solidFill>
                  <a:schemeClr val="tx1"/>
                </a:solidFill>
                <a:latin typeface="Cambria Math" charset="0"/>
                <a:ea typeface="Cambria Math" charset="0"/>
                <a:cs typeface="Cambria Math" charset="0"/>
              </a:rPr>
              <a:t>John </a:t>
            </a:r>
            <a:r>
              <a:rPr lang="en-US" dirty="0" smtClean="0">
                <a:solidFill>
                  <a:schemeClr val="tx1"/>
                </a:solidFill>
                <a:latin typeface="Cambria Math" charset="0"/>
                <a:ea typeface="Cambria Math" charset="0"/>
                <a:cs typeface="Cambria Math" charset="0"/>
              </a:rPr>
              <a:t>Rawls: Uma </a:t>
            </a:r>
            <a:r>
              <a:rPr lang="en-US" dirty="0" err="1" smtClean="0">
                <a:solidFill>
                  <a:schemeClr val="tx1"/>
                </a:solidFill>
                <a:latin typeface="Cambria Math" charset="0"/>
                <a:ea typeface="Cambria Math" charset="0"/>
                <a:cs typeface="Cambria Math" charset="0"/>
              </a:rPr>
              <a:t>Teoria</a:t>
            </a:r>
            <a:r>
              <a:rPr lang="en-US" dirty="0" smtClean="0">
                <a:solidFill>
                  <a:schemeClr val="tx1"/>
                </a:solidFill>
                <a:latin typeface="Cambria Math" charset="0"/>
                <a:ea typeface="Cambria Math" charset="0"/>
                <a:cs typeface="Cambria Math" charset="0"/>
              </a:rPr>
              <a:t> da </a:t>
            </a:r>
            <a:r>
              <a:rPr lang="en-US" dirty="0" err="1" smtClean="0">
                <a:solidFill>
                  <a:schemeClr val="tx1"/>
                </a:solidFill>
                <a:latin typeface="Cambria Math" charset="0"/>
                <a:ea typeface="Cambria Math" charset="0"/>
                <a:cs typeface="Cambria Math" charset="0"/>
              </a:rPr>
              <a:t>Justiça</a:t>
            </a:r>
            <a:r>
              <a:rPr lang="en-US" dirty="0" smtClean="0">
                <a:solidFill>
                  <a:schemeClr val="tx1"/>
                </a:solidFill>
                <a:latin typeface="Cambria Math" charset="0"/>
                <a:ea typeface="Cambria Math" charset="0"/>
                <a:cs typeface="Cambria Math" charset="0"/>
              </a:rPr>
              <a:t> (1971), </a:t>
            </a:r>
            <a:r>
              <a:rPr lang="en-US" dirty="0" err="1" smtClean="0">
                <a:solidFill>
                  <a:schemeClr val="tx1"/>
                </a:solidFill>
                <a:latin typeface="Cambria Math" charset="0"/>
                <a:ea typeface="Cambria Math" charset="0"/>
                <a:cs typeface="Cambria Math" charset="0"/>
              </a:rPr>
              <a:t>Liberalismo</a:t>
            </a:r>
            <a:r>
              <a:rPr lang="en-US" dirty="0" smtClean="0">
                <a:solidFill>
                  <a:schemeClr val="tx1"/>
                </a:solidFill>
                <a:latin typeface="Cambria Math" charset="0"/>
                <a:ea typeface="Cambria Math" charset="0"/>
                <a:cs typeface="Cambria Math" charset="0"/>
              </a:rPr>
              <a:t> </a:t>
            </a:r>
            <a:r>
              <a:rPr lang="en-US" dirty="0" err="1" smtClean="0">
                <a:solidFill>
                  <a:schemeClr val="tx1"/>
                </a:solidFill>
                <a:latin typeface="Cambria Math" charset="0"/>
                <a:ea typeface="Cambria Math" charset="0"/>
                <a:cs typeface="Cambria Math" charset="0"/>
              </a:rPr>
              <a:t>Político</a:t>
            </a:r>
            <a:r>
              <a:rPr lang="en-US" dirty="0" smtClean="0">
                <a:solidFill>
                  <a:schemeClr val="tx1"/>
                </a:solidFill>
                <a:latin typeface="Cambria Math" charset="0"/>
                <a:ea typeface="Cambria Math" charset="0"/>
                <a:cs typeface="Cambria Math" charset="0"/>
              </a:rPr>
              <a:t> (1993), O </a:t>
            </a:r>
            <a:r>
              <a:rPr lang="en-US" dirty="0" err="1" smtClean="0">
                <a:solidFill>
                  <a:schemeClr val="tx1"/>
                </a:solidFill>
                <a:latin typeface="Cambria Math" charset="0"/>
                <a:ea typeface="Cambria Math" charset="0"/>
                <a:cs typeface="Cambria Math" charset="0"/>
              </a:rPr>
              <a:t>Direito</a:t>
            </a:r>
            <a:r>
              <a:rPr lang="en-US" dirty="0" smtClean="0">
                <a:solidFill>
                  <a:schemeClr val="tx1"/>
                </a:solidFill>
                <a:latin typeface="Cambria Math" charset="0"/>
                <a:ea typeface="Cambria Math" charset="0"/>
                <a:cs typeface="Cambria Math" charset="0"/>
              </a:rPr>
              <a:t> dos </a:t>
            </a:r>
            <a:r>
              <a:rPr lang="en-US" dirty="0" err="1" smtClean="0">
                <a:solidFill>
                  <a:schemeClr val="tx1"/>
                </a:solidFill>
                <a:latin typeface="Cambria Math" charset="0"/>
                <a:ea typeface="Cambria Math" charset="0"/>
                <a:cs typeface="Cambria Math" charset="0"/>
              </a:rPr>
              <a:t>Povos</a:t>
            </a:r>
            <a:r>
              <a:rPr lang="en-US" dirty="0" smtClean="0">
                <a:solidFill>
                  <a:schemeClr val="tx1"/>
                </a:solidFill>
                <a:latin typeface="Cambria Math" charset="0"/>
                <a:ea typeface="Cambria Math" charset="0"/>
                <a:cs typeface="Cambria Math" charset="0"/>
              </a:rPr>
              <a:t> (1999).</a:t>
            </a:r>
            <a:endParaRPr lang="en-US" dirty="0">
              <a:solidFill>
                <a:schemeClr val="tx1"/>
              </a:solidFill>
              <a:latin typeface="Cambria Math" charset="0"/>
              <a:ea typeface="Cambria Math" charset="0"/>
              <a:cs typeface="Cambria Math" charset="0"/>
            </a:endParaRPr>
          </a:p>
          <a:p>
            <a:pPr algn="just"/>
            <a:r>
              <a:rPr lang="en-US" dirty="0" smtClean="0">
                <a:solidFill>
                  <a:schemeClr val="tx1"/>
                </a:solidFill>
                <a:latin typeface="Cambria Math" charset="0"/>
                <a:ea typeface="Cambria Math" charset="0"/>
                <a:cs typeface="Cambria Math" charset="0"/>
              </a:rPr>
              <a:t>Michael </a:t>
            </a:r>
            <a:r>
              <a:rPr lang="en-US" dirty="0" err="1" smtClean="0">
                <a:solidFill>
                  <a:schemeClr val="tx1"/>
                </a:solidFill>
                <a:latin typeface="Cambria Math" charset="0"/>
                <a:ea typeface="Cambria Math" charset="0"/>
                <a:cs typeface="Cambria Math" charset="0"/>
              </a:rPr>
              <a:t>Walzer</a:t>
            </a:r>
            <a:r>
              <a:rPr lang="en-US" dirty="0" smtClean="0">
                <a:solidFill>
                  <a:schemeClr val="tx1"/>
                </a:solidFill>
                <a:latin typeface="Cambria Math" charset="0"/>
                <a:ea typeface="Cambria Math" charset="0"/>
                <a:cs typeface="Cambria Math" charset="0"/>
              </a:rPr>
              <a:t>: </a:t>
            </a:r>
            <a:r>
              <a:rPr lang="en-US" dirty="0" err="1" smtClean="0">
                <a:solidFill>
                  <a:schemeClr val="tx1"/>
                </a:solidFill>
                <a:latin typeface="Cambria Math" charset="0"/>
                <a:ea typeface="Cambria Math" charset="0"/>
                <a:cs typeface="Cambria Math" charset="0"/>
              </a:rPr>
              <a:t>Guerras</a:t>
            </a:r>
            <a:r>
              <a:rPr lang="en-US" dirty="0" smtClean="0">
                <a:solidFill>
                  <a:schemeClr val="tx1"/>
                </a:solidFill>
                <a:latin typeface="Cambria Math" charset="0"/>
                <a:ea typeface="Cambria Math" charset="0"/>
                <a:cs typeface="Cambria Math" charset="0"/>
              </a:rPr>
              <a:t> Justas e </a:t>
            </a:r>
            <a:r>
              <a:rPr lang="en-US" dirty="0" err="1" smtClean="0">
                <a:solidFill>
                  <a:schemeClr val="tx1"/>
                </a:solidFill>
                <a:latin typeface="Cambria Math" charset="0"/>
                <a:ea typeface="Cambria Math" charset="0"/>
                <a:cs typeface="Cambria Math" charset="0"/>
              </a:rPr>
              <a:t>Injustas</a:t>
            </a:r>
            <a:r>
              <a:rPr lang="en-US" dirty="0" smtClean="0">
                <a:solidFill>
                  <a:schemeClr val="tx1"/>
                </a:solidFill>
                <a:latin typeface="Cambria Math" charset="0"/>
                <a:ea typeface="Cambria Math" charset="0"/>
                <a:cs typeface="Cambria Math" charset="0"/>
              </a:rPr>
              <a:t> (1977), As </a:t>
            </a:r>
            <a:r>
              <a:rPr lang="en-US" dirty="0" err="1" smtClean="0">
                <a:solidFill>
                  <a:schemeClr val="tx1"/>
                </a:solidFill>
                <a:latin typeface="Cambria Math" charset="0"/>
                <a:ea typeface="Cambria Math" charset="0"/>
                <a:cs typeface="Cambria Math" charset="0"/>
              </a:rPr>
              <a:t>Esferas</a:t>
            </a:r>
            <a:r>
              <a:rPr lang="en-US" dirty="0" smtClean="0">
                <a:solidFill>
                  <a:schemeClr val="tx1"/>
                </a:solidFill>
                <a:latin typeface="Cambria Math" charset="0"/>
                <a:ea typeface="Cambria Math" charset="0"/>
                <a:cs typeface="Cambria Math" charset="0"/>
              </a:rPr>
              <a:t> da </a:t>
            </a:r>
            <a:r>
              <a:rPr lang="en-US" dirty="0" err="1" smtClean="0">
                <a:solidFill>
                  <a:schemeClr val="tx1"/>
                </a:solidFill>
                <a:latin typeface="Cambria Math" charset="0"/>
                <a:ea typeface="Cambria Math" charset="0"/>
                <a:cs typeface="Cambria Math" charset="0"/>
              </a:rPr>
              <a:t>Justiça</a:t>
            </a:r>
            <a:r>
              <a:rPr lang="en-US" dirty="0" smtClean="0">
                <a:solidFill>
                  <a:schemeClr val="tx1"/>
                </a:solidFill>
                <a:latin typeface="Cambria Math" charset="0"/>
                <a:ea typeface="Cambria Math" charset="0"/>
                <a:cs typeface="Cambria Math" charset="0"/>
              </a:rPr>
              <a:t> (1983)</a:t>
            </a:r>
          </a:p>
          <a:p>
            <a:pPr algn="just"/>
            <a:r>
              <a:rPr lang="en-US" dirty="0" smtClean="0">
                <a:solidFill>
                  <a:schemeClr val="tx1"/>
                </a:solidFill>
                <a:latin typeface="Cambria Math" charset="0"/>
                <a:ea typeface="Cambria Math" charset="0"/>
                <a:cs typeface="Cambria Math" charset="0"/>
              </a:rPr>
              <a:t>Michael </a:t>
            </a:r>
            <a:r>
              <a:rPr lang="en-US" dirty="0" err="1" smtClean="0">
                <a:solidFill>
                  <a:schemeClr val="tx1"/>
                </a:solidFill>
                <a:latin typeface="Cambria Math" charset="0"/>
                <a:ea typeface="Cambria Math" charset="0"/>
                <a:cs typeface="Cambria Math" charset="0"/>
              </a:rPr>
              <a:t>Sandel</a:t>
            </a:r>
            <a:r>
              <a:rPr lang="en-US" dirty="0" smtClean="0">
                <a:solidFill>
                  <a:schemeClr val="tx1"/>
                </a:solidFill>
                <a:latin typeface="Cambria Math" charset="0"/>
                <a:ea typeface="Cambria Math" charset="0"/>
                <a:cs typeface="Cambria Math" charset="0"/>
              </a:rPr>
              <a:t>: </a:t>
            </a:r>
            <a:r>
              <a:rPr lang="en-US" dirty="0" err="1" smtClean="0">
                <a:solidFill>
                  <a:schemeClr val="tx1"/>
                </a:solidFill>
                <a:latin typeface="Cambria Math" charset="0"/>
                <a:ea typeface="Cambria Math" charset="0"/>
                <a:cs typeface="Cambria Math" charset="0"/>
              </a:rPr>
              <a:t>Liberalismo</a:t>
            </a:r>
            <a:r>
              <a:rPr lang="en-US" dirty="0" smtClean="0">
                <a:solidFill>
                  <a:schemeClr val="tx1"/>
                </a:solidFill>
                <a:latin typeface="Cambria Math" charset="0"/>
                <a:ea typeface="Cambria Math" charset="0"/>
                <a:cs typeface="Cambria Math" charset="0"/>
              </a:rPr>
              <a:t> e </a:t>
            </a:r>
            <a:r>
              <a:rPr lang="en-US" dirty="0" err="1" smtClean="0">
                <a:solidFill>
                  <a:schemeClr val="tx1"/>
                </a:solidFill>
                <a:latin typeface="Cambria Math" charset="0"/>
                <a:ea typeface="Cambria Math" charset="0"/>
                <a:cs typeface="Cambria Math" charset="0"/>
              </a:rPr>
              <a:t>os</a:t>
            </a:r>
            <a:r>
              <a:rPr lang="en-US" dirty="0" smtClean="0">
                <a:solidFill>
                  <a:schemeClr val="tx1"/>
                </a:solidFill>
                <a:latin typeface="Cambria Math" charset="0"/>
                <a:ea typeface="Cambria Math" charset="0"/>
                <a:cs typeface="Cambria Math" charset="0"/>
              </a:rPr>
              <a:t> </a:t>
            </a:r>
            <a:r>
              <a:rPr lang="en-US" dirty="0" err="1" smtClean="0">
                <a:solidFill>
                  <a:schemeClr val="tx1"/>
                </a:solidFill>
                <a:latin typeface="Cambria Math" charset="0"/>
                <a:ea typeface="Cambria Math" charset="0"/>
                <a:cs typeface="Cambria Math" charset="0"/>
              </a:rPr>
              <a:t>Limites</a:t>
            </a:r>
            <a:r>
              <a:rPr lang="en-US" dirty="0" smtClean="0">
                <a:solidFill>
                  <a:schemeClr val="tx1"/>
                </a:solidFill>
                <a:latin typeface="Cambria Math" charset="0"/>
                <a:ea typeface="Cambria Math" charset="0"/>
                <a:cs typeface="Cambria Math" charset="0"/>
              </a:rPr>
              <a:t> da </a:t>
            </a:r>
            <a:r>
              <a:rPr lang="en-US" dirty="0" err="1" smtClean="0">
                <a:solidFill>
                  <a:schemeClr val="tx1"/>
                </a:solidFill>
                <a:latin typeface="Cambria Math" charset="0"/>
                <a:ea typeface="Cambria Math" charset="0"/>
                <a:cs typeface="Cambria Math" charset="0"/>
              </a:rPr>
              <a:t>Justiça</a:t>
            </a:r>
            <a:r>
              <a:rPr lang="en-US" dirty="0" smtClean="0">
                <a:solidFill>
                  <a:schemeClr val="tx1"/>
                </a:solidFill>
                <a:latin typeface="Cambria Math" charset="0"/>
                <a:ea typeface="Cambria Math" charset="0"/>
                <a:cs typeface="Cambria Math" charset="0"/>
              </a:rPr>
              <a:t> (1982).</a:t>
            </a:r>
          </a:p>
          <a:p>
            <a:pPr algn="just"/>
            <a:r>
              <a:rPr lang="en-US" dirty="0" smtClean="0">
                <a:solidFill>
                  <a:schemeClr val="tx1"/>
                </a:solidFill>
                <a:latin typeface="Cambria Math" charset="0"/>
                <a:ea typeface="Cambria Math" charset="0"/>
                <a:cs typeface="Cambria Math" charset="0"/>
              </a:rPr>
              <a:t>Alasdair </a:t>
            </a:r>
            <a:r>
              <a:rPr lang="en-US" dirty="0" err="1" smtClean="0">
                <a:solidFill>
                  <a:schemeClr val="tx1"/>
                </a:solidFill>
                <a:latin typeface="Cambria Math" charset="0"/>
                <a:ea typeface="Cambria Math" charset="0"/>
                <a:cs typeface="Cambria Math" charset="0"/>
              </a:rPr>
              <a:t>MacIntyre</a:t>
            </a:r>
            <a:r>
              <a:rPr lang="en-US" dirty="0" smtClean="0">
                <a:solidFill>
                  <a:schemeClr val="tx1"/>
                </a:solidFill>
                <a:latin typeface="Cambria Math" charset="0"/>
                <a:ea typeface="Cambria Math" charset="0"/>
                <a:cs typeface="Cambria Math" charset="0"/>
              </a:rPr>
              <a:t>: </a:t>
            </a:r>
            <a:r>
              <a:rPr lang="en-US" dirty="0" err="1" smtClean="0">
                <a:solidFill>
                  <a:schemeClr val="tx1"/>
                </a:solidFill>
                <a:latin typeface="Cambria Math" charset="0"/>
                <a:ea typeface="Cambria Math" charset="0"/>
                <a:cs typeface="Cambria Math" charset="0"/>
              </a:rPr>
              <a:t>Depois</a:t>
            </a:r>
            <a:r>
              <a:rPr lang="en-US" dirty="0" smtClean="0">
                <a:solidFill>
                  <a:schemeClr val="tx1"/>
                </a:solidFill>
                <a:latin typeface="Cambria Math" charset="0"/>
                <a:ea typeface="Cambria Math" charset="0"/>
                <a:cs typeface="Cambria Math" charset="0"/>
              </a:rPr>
              <a:t> da </a:t>
            </a:r>
            <a:r>
              <a:rPr lang="en-US" dirty="0" err="1" smtClean="0">
                <a:solidFill>
                  <a:schemeClr val="tx1"/>
                </a:solidFill>
                <a:latin typeface="Cambria Math" charset="0"/>
                <a:ea typeface="Cambria Math" charset="0"/>
                <a:cs typeface="Cambria Math" charset="0"/>
              </a:rPr>
              <a:t>Virtude</a:t>
            </a:r>
            <a:r>
              <a:rPr lang="en-US" dirty="0" smtClean="0">
                <a:solidFill>
                  <a:schemeClr val="tx1"/>
                </a:solidFill>
                <a:latin typeface="Cambria Math" charset="0"/>
                <a:ea typeface="Cambria Math" charset="0"/>
                <a:cs typeface="Cambria Math" charset="0"/>
              </a:rPr>
              <a:t> (1981).</a:t>
            </a:r>
          </a:p>
          <a:p>
            <a:pPr algn="just"/>
            <a:r>
              <a:rPr lang="en-US" dirty="0" err="1" smtClean="0">
                <a:solidFill>
                  <a:schemeClr val="tx1"/>
                </a:solidFill>
                <a:latin typeface="Cambria Math" charset="0"/>
                <a:ea typeface="Cambria Math" charset="0"/>
                <a:cs typeface="Cambria Math" charset="0"/>
              </a:rPr>
              <a:t>Sandel</a:t>
            </a:r>
            <a:r>
              <a:rPr lang="en-US" dirty="0" smtClean="0">
                <a:solidFill>
                  <a:schemeClr val="tx1"/>
                </a:solidFill>
                <a:latin typeface="Cambria Math" charset="0"/>
                <a:ea typeface="Cambria Math" charset="0"/>
                <a:cs typeface="Cambria Math" charset="0"/>
              </a:rPr>
              <a:t> - The Claims of Community Video </a:t>
            </a:r>
            <a:r>
              <a:rPr lang="mr-IN" dirty="0" smtClean="0">
                <a:solidFill>
                  <a:schemeClr val="tx1"/>
                </a:solidFill>
                <a:latin typeface="Cambria Math" charset="0"/>
                <a:ea typeface="Cambria Math" charset="0"/>
                <a:cs typeface="Cambria Math" charset="0"/>
              </a:rPr>
              <a:t>–</a:t>
            </a:r>
            <a:r>
              <a:rPr lang="en-US" dirty="0" smtClean="0">
                <a:solidFill>
                  <a:schemeClr val="tx1"/>
                </a:solidFill>
                <a:latin typeface="Cambria Math" charset="0"/>
                <a:ea typeface="Cambria Math" charset="0"/>
                <a:cs typeface="Cambria Math" charset="0"/>
              </a:rPr>
              <a:t> 10m - </a:t>
            </a:r>
            <a:r>
              <a:rPr lang="en-US" dirty="0">
                <a:solidFill>
                  <a:schemeClr val="tx1"/>
                </a:solidFill>
                <a:latin typeface="Cambria Math" charset="0"/>
                <a:ea typeface="Cambria Math" charset="0"/>
                <a:cs typeface="Cambria Math" charset="0"/>
                <a:hlinkClick r:id="rId2"/>
              </a:rPr>
              <a:t>https://</a:t>
            </a:r>
            <a:r>
              <a:rPr lang="en-US" dirty="0" smtClean="0">
                <a:solidFill>
                  <a:schemeClr val="tx1"/>
                </a:solidFill>
                <a:latin typeface="Cambria Math" charset="0"/>
                <a:ea typeface="Cambria Math" charset="0"/>
                <a:cs typeface="Cambria Math" charset="0"/>
                <a:hlinkClick r:id="rId2"/>
              </a:rPr>
              <a:t>www.youtube.com/watch?v=iOotE9_OGGs</a:t>
            </a:r>
            <a:endParaRPr lang="en-US" dirty="0" smtClean="0">
              <a:solidFill>
                <a:schemeClr val="tx1"/>
              </a:solidFill>
              <a:latin typeface="Cambria Math" charset="0"/>
              <a:ea typeface="Cambria Math" charset="0"/>
              <a:cs typeface="Cambria Math" charset="0"/>
            </a:endParaRPr>
          </a:p>
          <a:p>
            <a:pPr algn="just"/>
            <a:r>
              <a:rPr lang="en-US" dirty="0" err="1" smtClean="0">
                <a:solidFill>
                  <a:schemeClr val="tx1"/>
                </a:solidFill>
                <a:latin typeface="Cambria Math" charset="0"/>
                <a:ea typeface="Cambria Math" charset="0"/>
                <a:cs typeface="Cambria Math" charset="0"/>
              </a:rPr>
              <a:t>Walzer</a:t>
            </a:r>
            <a:r>
              <a:rPr lang="en-US" dirty="0" smtClean="0">
                <a:solidFill>
                  <a:schemeClr val="tx1"/>
                </a:solidFill>
                <a:latin typeface="Cambria Math" charset="0"/>
                <a:ea typeface="Cambria Math" charset="0"/>
                <a:cs typeface="Cambria Math" charset="0"/>
              </a:rPr>
              <a:t> </a:t>
            </a:r>
            <a:r>
              <a:rPr lang="mr-IN" dirty="0" smtClean="0">
                <a:solidFill>
                  <a:schemeClr val="tx1"/>
                </a:solidFill>
                <a:latin typeface="Cambria Math" charset="0"/>
                <a:ea typeface="Cambria Math" charset="0"/>
                <a:cs typeface="Cambria Math" charset="0"/>
              </a:rPr>
              <a:t>–</a:t>
            </a:r>
            <a:r>
              <a:rPr lang="en-US" dirty="0" smtClean="0">
                <a:solidFill>
                  <a:schemeClr val="tx1"/>
                </a:solidFill>
                <a:latin typeface="Cambria Math" charset="0"/>
                <a:ea typeface="Cambria Math" charset="0"/>
                <a:cs typeface="Cambria Math" charset="0"/>
              </a:rPr>
              <a:t> On </a:t>
            </a:r>
            <a:r>
              <a:rPr lang="en-US" dirty="0">
                <a:solidFill>
                  <a:schemeClr val="tx1"/>
                </a:solidFill>
                <a:latin typeface="Cambria Math" charset="0"/>
                <a:ea typeface="Cambria Math" charset="0"/>
                <a:cs typeface="Cambria Math" charset="0"/>
              </a:rPr>
              <a:t>Just War Theory - </a:t>
            </a:r>
            <a:r>
              <a:rPr lang="en-US" dirty="0">
                <a:solidFill>
                  <a:schemeClr val="tx1"/>
                </a:solidFill>
                <a:latin typeface="Cambria Math" charset="0"/>
                <a:ea typeface="Cambria Math" charset="0"/>
                <a:cs typeface="Cambria Math" charset="0"/>
                <a:hlinkClick r:id="rId3"/>
              </a:rPr>
              <a:t>https://</a:t>
            </a:r>
            <a:r>
              <a:rPr lang="en-US" dirty="0" smtClean="0">
                <a:solidFill>
                  <a:schemeClr val="tx1"/>
                </a:solidFill>
                <a:latin typeface="Cambria Math" charset="0"/>
                <a:ea typeface="Cambria Math" charset="0"/>
                <a:cs typeface="Cambria Math" charset="0"/>
                <a:hlinkClick r:id="rId3"/>
              </a:rPr>
              <a:t>www.youtube.com/watch?v=LcBovmGZSPU</a:t>
            </a:r>
            <a:endParaRPr lang="en-US" dirty="0" smtClean="0">
              <a:solidFill>
                <a:schemeClr val="tx1"/>
              </a:solidFill>
              <a:latin typeface="Cambria Math" charset="0"/>
              <a:ea typeface="Cambria Math" charset="0"/>
              <a:cs typeface="Cambria Math" charset="0"/>
            </a:endParaRPr>
          </a:p>
          <a:p>
            <a:pPr algn="just"/>
            <a:endParaRPr lang="en-US" dirty="0">
              <a:solidFill>
                <a:schemeClr val="tx1"/>
              </a:solidFill>
              <a:latin typeface="Cambria Math" charset="0"/>
              <a:ea typeface="Cambria Math" charset="0"/>
              <a:cs typeface="Cambria Math" charset="0"/>
            </a:endParaRPr>
          </a:p>
          <a:p>
            <a:pPr algn="just"/>
            <a:endParaRPr lang="en-US" dirty="0">
              <a:solidFill>
                <a:schemeClr val="tx1"/>
              </a:solidFill>
              <a:latin typeface="Cambria Math" charset="0"/>
              <a:ea typeface="Cambria Math" charset="0"/>
              <a:cs typeface="Cambria Math" charset="0"/>
            </a:endParaRPr>
          </a:p>
        </p:txBody>
      </p:sp>
    </p:spTree>
    <p:extLst>
      <p:ext uri="{BB962C8B-B14F-4D97-AF65-F5344CB8AC3E}">
        <p14:creationId xmlns:p14="http://schemas.microsoft.com/office/powerpoint/2010/main" val="27007070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Breeze.thmx</Template>
  <TotalTime>583</TotalTime>
  <Words>2363</Words>
  <Application>Microsoft Macintosh PowerPoint</Application>
  <PresentationFormat>Apresentação na tela (4:3)</PresentationFormat>
  <Paragraphs>116</Paragraphs>
  <Slides>21</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21</vt:i4>
      </vt:variant>
    </vt:vector>
  </HeadingPairs>
  <TitlesOfParts>
    <vt:vector size="27" baseType="lpstr">
      <vt:lpstr>Calibri</vt:lpstr>
      <vt:lpstr>Cambria</vt:lpstr>
      <vt:lpstr>Cambria Math</vt:lpstr>
      <vt:lpstr>News Gothic MT</vt:lpstr>
      <vt:lpstr>Wingdings 2</vt:lpstr>
      <vt:lpstr>Breeze</vt:lpstr>
      <vt:lpstr>Teorias Normativas em RI (I)</vt:lpstr>
      <vt:lpstr>Teorias Normativas em RI (II)</vt:lpstr>
      <vt:lpstr>Teorias Normativas em RI (III)</vt:lpstr>
      <vt:lpstr>Teorias Normativas em RI (IV)</vt:lpstr>
      <vt:lpstr>Teorias Normativas em RI (V)</vt:lpstr>
      <vt:lpstr>Teorias Normativas em RI (VI)</vt:lpstr>
      <vt:lpstr>Cosmopolitas vs. Comunitaristas</vt:lpstr>
      <vt:lpstr>Apresentação do PowerPoint</vt:lpstr>
      <vt:lpstr>Obras centrais</vt:lpstr>
      <vt:lpstr>Cosmopolitismo (I)</vt:lpstr>
      <vt:lpstr>Cosmopolitismo (II)</vt:lpstr>
      <vt:lpstr>Cosmopolitismo (III)</vt:lpstr>
      <vt:lpstr>Cosmopolitismo (IV)</vt:lpstr>
      <vt:lpstr>Comunitarismo (I)</vt:lpstr>
      <vt:lpstr>Comunitarismo (II)</vt:lpstr>
      <vt:lpstr>Comunitarismo (III)</vt:lpstr>
      <vt:lpstr>Comunitarismo (IV)</vt:lpstr>
      <vt:lpstr>Cosmopolitas vs. Comunitaristas (I)</vt:lpstr>
      <vt:lpstr>Cosmopolitas vs. Comunitaristas (II)</vt:lpstr>
      <vt:lpstr>Cosmopolitas vs. Comunitaristas (III)</vt:lpstr>
      <vt:lpstr>Édito de Caracala, ano 212 d.c.</vt:lpstr>
    </vt:vector>
  </TitlesOfParts>
  <Company>ESPM</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realismo ofensivo de John Mearsheimer</dc:title>
  <dc:creator>Feliciano Guimaraes</dc:creator>
  <cp:lastModifiedBy>Feliciano Guimarães</cp:lastModifiedBy>
  <cp:revision>113</cp:revision>
  <dcterms:created xsi:type="dcterms:W3CDTF">2014-02-20T14:42:30Z</dcterms:created>
  <dcterms:modified xsi:type="dcterms:W3CDTF">2017-12-05T14:55:20Z</dcterms:modified>
</cp:coreProperties>
</file>