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79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0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assio\Downloads\EP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" b="100000" l="948" r="100000"/>
                    </a14:imgEffect>
                    <a14:imgEffect>
                      <a14:artisticPlasticWrap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9" y="386935"/>
            <a:ext cx="1337020" cy="15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75642" y="793783"/>
            <a:ext cx="840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POLITÉCNICA DA UNIVERSIDADE DE SÃO PAULO</a:t>
            </a:r>
          </a:p>
          <a:p>
            <a:pPr algn="ctr"/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ENGENHARIA NAVAL E OCEÂNICA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31780" y="17384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PNV3411 - TRANSPORTES MARÍTIMO E FLUVIAL</a:t>
            </a:r>
          </a:p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</a:t>
            </a:r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31780" y="2937328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Cassio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Eidi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de Medeiros (8990521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Kantorowitz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8585964)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Danilo Baptista Goncalves (8990480)</a:t>
            </a:r>
          </a:p>
          <a:p>
            <a:pPr algn="ctr">
              <a:lnSpc>
                <a:spcPct val="150000"/>
              </a:lnSpc>
            </a:pP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Estevan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Covari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Isaak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8990542)</a:t>
            </a:r>
          </a:p>
          <a:p>
            <a:pPr algn="ctr">
              <a:lnSpc>
                <a:spcPct val="150000"/>
              </a:lnSpc>
            </a:pP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Luccas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Zulliane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Marquetti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da Silva (8990664)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Matheus Vasconcellos de Marchi Silva (9023026)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Yan Richard Alfeu de Oliveira (8990500)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31780" y="6033704"/>
            <a:ext cx="6096000" cy="5604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31780" y="5625694"/>
            <a:ext cx="6096000" cy="5604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1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03446" y="188640"/>
            <a:ext cx="94090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1.4 A Lei do Mar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UNCLOS 1982: Quadro geral para a regulamentação de todos os espaços do oceano, estabelecido inicialmente por 150 estados.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Propriedade do mar;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Direito de navegação;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Conservações de pesca;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Fundo do mar- riquezas minerais.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Baseado em dois conceitos: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Flag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segurança, direitos trabalhistas, questões comerciais.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Coastal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divido em zonas em função da distância da costa: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Mar territorial: todos os direitos;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Zona contígua;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Zona econômica exclusiva;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Alto mar.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6926323" y="5517232"/>
            <a:ext cx="288032" cy="432048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14355" y="547164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Controle de poluição, prevenções, leis fiscais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585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49" y="2564905"/>
            <a:ext cx="7047441" cy="364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67542" y="733346"/>
            <a:ext cx="739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Representação esquemática das zonas: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Implicações econômicas da escolha do estado bandeira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000" dirty="0" smtClean="0"/>
              <a:t>Imposto, </a:t>
            </a:r>
            <a:r>
              <a:rPr lang="pt-BR" sz="3000" dirty="0" err="1" smtClean="0"/>
              <a:t>leigislação</a:t>
            </a:r>
            <a:r>
              <a:rPr lang="pt-BR" sz="3000" dirty="0" smtClean="0"/>
              <a:t> de empresas e de financiamento</a:t>
            </a:r>
          </a:p>
          <a:p>
            <a:pPr lvl="1"/>
            <a:r>
              <a:rPr lang="pt-BR" sz="2200" dirty="0"/>
              <a:t>a empresa que registra o navio em um pais está sujeita às leis comercias daquele </a:t>
            </a:r>
            <a:r>
              <a:rPr lang="pt-BR" sz="2200" dirty="0" smtClean="0"/>
              <a:t>país, incluindo </a:t>
            </a:r>
            <a:r>
              <a:rPr lang="pt-BR" sz="2200" dirty="0"/>
              <a:t>pagamento de impostos, regulamentos de </a:t>
            </a:r>
            <a:r>
              <a:rPr lang="pt-BR" sz="2200" dirty="0" smtClean="0"/>
              <a:t>organização e </a:t>
            </a:r>
            <a:r>
              <a:rPr lang="pt-BR" sz="2200" dirty="0"/>
              <a:t>audição de </a:t>
            </a:r>
            <a:r>
              <a:rPr lang="pt-BR" sz="2200" dirty="0" smtClean="0"/>
              <a:t>contas, por exemplo.</a:t>
            </a:r>
          </a:p>
          <a:p>
            <a:r>
              <a:rPr lang="pt-BR" sz="3000" dirty="0" smtClean="0"/>
              <a:t>Conformidade com </a:t>
            </a:r>
            <a:r>
              <a:rPr lang="pt-BR" sz="3000" dirty="0" err="1" smtClean="0"/>
              <a:t>convençoes</a:t>
            </a:r>
            <a:r>
              <a:rPr lang="pt-BR" sz="3000" dirty="0" smtClean="0"/>
              <a:t> de segurança</a:t>
            </a:r>
          </a:p>
          <a:p>
            <a:pPr lvl="1"/>
            <a:r>
              <a:rPr lang="pt-BR" sz="2200" dirty="0"/>
              <a:t>Registrar o navio em um país que ratificou a convenção SOLAS significa cumprir com </a:t>
            </a:r>
            <a:r>
              <a:rPr lang="pt-BR" sz="2200" dirty="0" smtClean="0"/>
              <a:t>esses </a:t>
            </a:r>
            <a:r>
              <a:rPr lang="pt-BR" sz="2200" dirty="0"/>
              <a:t>padrões, por exemplo</a:t>
            </a:r>
            <a:r>
              <a:rPr lang="pt-BR" sz="2200" dirty="0" smtClean="0"/>
              <a:t>.</a:t>
            </a:r>
          </a:p>
          <a:p>
            <a:r>
              <a:rPr lang="pt-BR" sz="3000" dirty="0" smtClean="0"/>
              <a:t>Tripulação e leis trabalhistas</a:t>
            </a:r>
          </a:p>
          <a:p>
            <a:pPr lvl="1"/>
            <a:r>
              <a:rPr lang="pt-BR" sz="2200" dirty="0" smtClean="0"/>
              <a:t>Alguns estados bandeira insistem na contratação de pessoas daquele país.</a:t>
            </a:r>
            <a:endParaRPr lang="pt-BR" sz="2000" dirty="0" smtClean="0"/>
          </a:p>
          <a:p>
            <a:r>
              <a:rPr lang="pt-BR" sz="3000" dirty="0" smtClean="0"/>
              <a:t>Proteção e aceitação política</a:t>
            </a:r>
          </a:p>
          <a:p>
            <a:pPr lvl="1"/>
            <a:r>
              <a:rPr lang="pt-BR" sz="2200" dirty="0" smtClean="0"/>
              <a:t>É </a:t>
            </a:r>
            <a:r>
              <a:rPr lang="pt-BR" sz="2200" dirty="0"/>
              <a:t>menos importante hoje, mas, durante a guerra entre Iran e Iraque nos anos 80, muitos navios mudaram a bandeira para os EUA para ganhar proteção de sua marinha.</a:t>
            </a:r>
          </a:p>
        </p:txBody>
      </p:sp>
    </p:spTree>
    <p:extLst>
      <p:ext uri="{BB962C8B-B14F-4D97-AF65-F5344CB8AC3E}">
        <p14:creationId xmlns:p14="http://schemas.microsoft.com/office/powerpoint/2010/main" val="232360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registro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Registros nacionais</a:t>
            </a:r>
          </a:p>
          <a:p>
            <a:pPr lvl="1"/>
            <a:r>
              <a:rPr lang="pt-BR" sz="2600" dirty="0" smtClean="0"/>
              <a:t>Trata a transportadora como qualquer outra empresa no país, sujeita à mesma legislação financeira e trabalhista.</a:t>
            </a:r>
          </a:p>
          <a:p>
            <a:r>
              <a:rPr lang="pt-BR" dirty="0" smtClean="0"/>
              <a:t>Registros internacionais</a:t>
            </a:r>
          </a:p>
          <a:p>
            <a:pPr lvl="1"/>
            <a:r>
              <a:rPr lang="pt-BR" sz="2600" dirty="0" smtClean="0"/>
              <a:t>Tem o objetivo de oferecer uma bandeira nacional com as vantagens comerciais de um registro aberto. Geralmente cobram um imposto fixo por tonelagem do navio</a:t>
            </a:r>
          </a:p>
          <a:p>
            <a:r>
              <a:rPr lang="pt-BR" dirty="0" smtClean="0"/>
              <a:t>Registros abertos (bandeiras de conveniência)</a:t>
            </a:r>
          </a:p>
          <a:p>
            <a:pPr lvl="1"/>
            <a:r>
              <a:rPr lang="pt-BR" sz="2600" dirty="0" smtClean="0"/>
              <a:t>Oferece uma alternativa comercial para às transportadoras, cobrando uma taxa pelo serviço. AS </a:t>
            </a:r>
            <a:r>
              <a:rPr lang="pt-BR" sz="2600" dirty="0" err="1" smtClean="0"/>
              <a:t>condiçoes</a:t>
            </a:r>
            <a:r>
              <a:rPr lang="pt-BR" sz="2600" dirty="0" smtClean="0"/>
              <a:t> dependem da política do país. O sucesso de um registro aberto depende de atrair transportadoras e da aceitação das autoridades reguladoras.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07416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papel econômico dos registros abertos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Imposto</a:t>
            </a:r>
          </a:p>
          <a:p>
            <a:pPr lvl="1"/>
            <a:r>
              <a:rPr lang="pt-BR" dirty="0" smtClean="0"/>
              <a:t>Geralmente não há imposto sobre o lucro ou controle fiscal. O único imposto é uma taxa por tonelada registrada.</a:t>
            </a:r>
          </a:p>
          <a:p>
            <a:r>
              <a:rPr lang="pt-BR" dirty="0" smtClean="0"/>
              <a:t>Tripulação</a:t>
            </a:r>
          </a:p>
          <a:p>
            <a:pPr lvl="1"/>
            <a:r>
              <a:rPr lang="pt-BR" dirty="0" smtClean="0"/>
              <a:t>A transportadora é livre para contratar internacionalmente.</a:t>
            </a:r>
          </a:p>
          <a:p>
            <a:r>
              <a:rPr lang="pt-BR" dirty="0" smtClean="0"/>
              <a:t>Direito das sociedades</a:t>
            </a:r>
          </a:p>
          <a:p>
            <a:pPr lvl="1"/>
            <a:r>
              <a:rPr lang="pt-BR" dirty="0" smtClean="0"/>
              <a:t>Normalmente a transportadora tem grande liberdade sobre suas atividades corporativas. Por exemplo, a propriedade das ações da empresa não precisa ser divulgada, </a:t>
            </a:r>
            <a:r>
              <a:rPr lang="pt-BR" dirty="0"/>
              <a:t>a</a:t>
            </a:r>
            <a:r>
              <a:rPr lang="pt-BR" dirty="0" smtClean="0"/>
              <a:t> responsabilidade pode ser limitada a uma empresa de um navio </a:t>
            </a:r>
            <a:r>
              <a:rPr lang="pt-BR" dirty="0"/>
              <a:t>e</a:t>
            </a:r>
            <a:r>
              <a:rPr lang="pt-BR" dirty="0" smtClean="0"/>
              <a:t> a empresa não é obrigada a produzir contas auditadas. Geralmente, existem poucos regulamentos relativos à nomeação de diretores e à administração dos negócios.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58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Frota mercante mundial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83" y="1412777"/>
            <a:ext cx="6902605" cy="509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71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Registro duplo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Em algumas circunstancias é necessário registrar o navio em duas bandeiras. Por exemplo, o dono do navio pode ser obrigado a registrar seu navio na bandeira de seu país, mas essa bandeira pode não ser aceita pelo banco financiador, então ele registra também em outra bandeira.</a:t>
            </a:r>
          </a:p>
          <a:p>
            <a:pPr marL="0" indent="0">
              <a:buNone/>
            </a:pPr>
            <a:r>
              <a:rPr lang="pt-BR" dirty="0" smtClean="0"/>
              <a:t>O navio é primeiro registrado no país A de sua empresa proprietária, em seguida, emite um contrato de fretamento que está registrado no país B, onde tem os mesmos direitos, privilégios e obrigações como qualquer outro navio registrado sob a bandeira.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49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Estrutura da empresa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484784"/>
            <a:ext cx="10972800" cy="492941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 dono beneficiário</a:t>
            </a:r>
          </a:p>
          <a:p>
            <a:pPr lvl="1"/>
            <a:r>
              <a:rPr lang="pt-BR" dirty="0" smtClean="0"/>
              <a:t>O proprietário que se beneficia de todos os lucros que o navio faz , que pode ser uma empresa ou um indivíduo. Ele pode estar localizado em seu país de origem ou em um centro internacional como Genebra ou Mônaco.</a:t>
            </a:r>
          </a:p>
          <a:p>
            <a:r>
              <a:rPr lang="pt-BR" dirty="0" smtClean="0"/>
              <a:t>Empresa de um navio</a:t>
            </a:r>
          </a:p>
          <a:p>
            <a:pPr lvl="1"/>
            <a:r>
              <a:rPr lang="pt-BR" dirty="0" smtClean="0"/>
              <a:t>Uma empresa, geralmente incorporada em um país de registro aberto, criada com o único propósito de possuir um único navio. Isso protege os outros ativos do beneficiário.</a:t>
            </a:r>
          </a:p>
          <a:p>
            <a:r>
              <a:rPr lang="pt-BR" dirty="0" smtClean="0"/>
              <a:t>Holding</a:t>
            </a:r>
          </a:p>
          <a:p>
            <a:pPr lvl="1"/>
            <a:r>
              <a:rPr lang="pt-BR" dirty="0" smtClean="0"/>
              <a:t>Uma sociedade holding é constituída numa jurisdição fiscal favorável. Os únicos ativos desta empresa são as ações em cada empresa de um navio. As ações nessa empresa são detidas pelo beneficiário.</a:t>
            </a:r>
          </a:p>
          <a:p>
            <a:r>
              <a:rPr lang="pt-BR" dirty="0" smtClean="0"/>
              <a:t>Administradora</a:t>
            </a:r>
          </a:p>
          <a:p>
            <a:pPr lvl="1"/>
            <a:r>
              <a:rPr lang="pt-BR" dirty="0" smtClean="0"/>
              <a:t>A gestão corrente dos navios é efetuada por outra empresa. Normalmente localizada em um centro de transporte conveniente, como Londres ou Hong Kong.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3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Tópicos cobertos pelas leis marítimas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504056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regras para a prevenção de colisões;</a:t>
            </a:r>
          </a:p>
          <a:p>
            <a:r>
              <a:rPr lang="pt-BR" dirty="0" smtClean="0"/>
              <a:t>regulamentos para determinar a navegabilidade dos navios;</a:t>
            </a:r>
          </a:p>
          <a:p>
            <a:r>
              <a:rPr lang="pt-BR" dirty="0"/>
              <a:t>r</a:t>
            </a:r>
            <a:r>
              <a:rPr lang="pt-BR" dirty="0" smtClean="0"/>
              <a:t>estrição de calado;</a:t>
            </a:r>
          </a:p>
          <a:p>
            <a:r>
              <a:rPr lang="pt-BR" dirty="0" smtClean="0"/>
              <a:t>normas relativas à designação e marcação dos navios;</a:t>
            </a:r>
          </a:p>
          <a:p>
            <a:r>
              <a:rPr lang="pt-BR" dirty="0" smtClean="0"/>
              <a:t>salvar vidas e propriedades de naufrágios;</a:t>
            </a:r>
          </a:p>
          <a:p>
            <a:r>
              <a:rPr lang="pt-BR" dirty="0" smtClean="0"/>
              <a:t>qualificações necessárias para oficiais e marinheiros;</a:t>
            </a:r>
          </a:p>
          <a:p>
            <a:r>
              <a:rPr lang="pt-BR" dirty="0" smtClean="0"/>
              <a:t>sinais noturnos para a comunicação de informações no mar;</a:t>
            </a:r>
          </a:p>
          <a:p>
            <a:r>
              <a:rPr lang="pt-BR" dirty="0" smtClean="0"/>
              <a:t>avisos de aproximação às tempestades;</a:t>
            </a:r>
          </a:p>
          <a:p>
            <a:r>
              <a:rPr lang="pt-BR" dirty="0" smtClean="0"/>
              <a:t>notificação, marcação e remoção de destroços perigosos e obstruções à navegação;</a:t>
            </a:r>
          </a:p>
          <a:p>
            <a:r>
              <a:rPr lang="pt-BR" dirty="0" smtClean="0"/>
              <a:t>aviso de perigos para a navegação;</a:t>
            </a:r>
          </a:p>
          <a:p>
            <a:r>
              <a:rPr lang="pt-BR" dirty="0" smtClean="0"/>
              <a:t>o sistema uniforme de boias e balizas;</a:t>
            </a:r>
          </a:p>
          <a:p>
            <a:r>
              <a:rPr lang="pt-BR" dirty="0" smtClean="0"/>
              <a:t>a criação de uma comissão marítima internacional permanente.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77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 para fazer uma convenção marítima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Passo 1: A questão que exige legislação é identificada pelos governos interessados ​​e uma conferência é convocada para discuti-la, na qual são discutidas as observações escritas de vários estados e partes interessadas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Passo 2: A conferência é novamente convocada para considerar o projeto de regulamento, e quando um acordo foi alcançado sobre o texto, ele é adotado pela conferência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Passo 3:  A convenção é aberta para assinatura dos governos; Assinando, cada estado indica sua intenção de ratificar a </a:t>
            </a:r>
            <a:r>
              <a:rPr lang="pt-BR" dirty="0" smtClean="0"/>
              <a:t>convenção.</a:t>
            </a:r>
            <a:endParaRPr lang="pt-BR" dirty="0"/>
          </a:p>
          <a:p>
            <a:r>
              <a:rPr lang="pt-BR" dirty="0"/>
              <a:t>Passo 4: Cada país signatário ratifica a convenção, introduzindo-a na sua própria legislação nacional para que ela passe a fazer parte da lei do país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00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80000" cy="687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80001" y="0"/>
            <a:ext cx="711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32400" y="2302402"/>
            <a:ext cx="6743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STOPFORD, Martin.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ECONOMICS.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Terceira Edição. 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REGULATION OF THE MARITIME INDUSTRY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8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IMO –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Maritime</a:t>
            </a:r>
            <a:r>
              <a:rPr lang="pt-BR" dirty="0" smtClean="0"/>
              <a:t> </a:t>
            </a:r>
            <a:r>
              <a:rPr lang="pt-BR" dirty="0" err="1" smtClean="0"/>
              <a:t>Organization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Nascida em 1958 – Assumiu o nome IMO em 1982</a:t>
            </a:r>
          </a:p>
          <a:p>
            <a:endParaRPr lang="pt-BR" dirty="0"/>
          </a:p>
          <a:p>
            <a:r>
              <a:rPr lang="pt-BR" dirty="0"/>
              <a:t>R</a:t>
            </a:r>
            <a:r>
              <a:rPr lang="pt-BR" dirty="0" smtClean="0"/>
              <a:t>eúne sua assembleia a cada 2 anos e possui empregados fixos em Londres</a:t>
            </a:r>
          </a:p>
          <a:p>
            <a:endParaRPr lang="pt-BR" dirty="0"/>
          </a:p>
          <a:p>
            <a:r>
              <a:rPr lang="pt-BR" dirty="0" smtClean="0"/>
              <a:t>Comitês de Segurança Marítima, Proteção do Meio Ambiente Marinho, Cooperação Técnica, Legal e Facilitação</a:t>
            </a:r>
          </a:p>
          <a:p>
            <a:endParaRPr lang="pt-BR" dirty="0"/>
          </a:p>
          <a:p>
            <a:r>
              <a:rPr lang="pt-BR" dirty="0" smtClean="0"/>
              <a:t>Foco em convenções nas décadas de 60 e 70 e implementação desde 80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09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SOLAS – </a:t>
            </a:r>
            <a:r>
              <a:rPr lang="pt-BR" dirty="0" err="1" smtClean="0"/>
              <a:t>Safety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Life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Sea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Principal convenção, acordada em 1960, atualizada em 1974 e cobrindo 99% da frota mercante mundial</a:t>
            </a:r>
          </a:p>
          <a:p>
            <a:endParaRPr lang="pt-BR" dirty="0"/>
          </a:p>
          <a:p>
            <a:r>
              <a:rPr lang="pt-BR" dirty="0" smtClean="0"/>
              <a:t>Trata sobre a prevenção de acidentes, procedimentos de busca e outros aspectos envolvendo a segurança da vida humana</a:t>
            </a:r>
          </a:p>
          <a:p>
            <a:endParaRPr lang="pt-BR" dirty="0"/>
          </a:p>
          <a:p>
            <a:r>
              <a:rPr lang="pt-BR" dirty="0" smtClean="0"/>
              <a:t>Em conferência em 1994, aprovou a imposição do ISM </a:t>
            </a:r>
            <a:r>
              <a:rPr lang="pt-BR" dirty="0" err="1" smtClean="0"/>
              <a:t>Code</a:t>
            </a:r>
            <a:r>
              <a:rPr lang="pt-BR" dirty="0" smtClean="0"/>
              <a:t>, trazendo novas regulações na administração da companhia marítima, uma vez que antes só a operação era alvo de regulação da SOLAS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133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convenções da IMO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COLREG – Prevenção de Colisões no Mar</a:t>
            </a:r>
          </a:p>
          <a:p>
            <a:endParaRPr lang="pt-BR" dirty="0"/>
          </a:p>
          <a:p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Convention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Load</a:t>
            </a:r>
            <a:r>
              <a:rPr lang="pt-BR" dirty="0" smtClean="0"/>
              <a:t> </a:t>
            </a:r>
            <a:r>
              <a:rPr lang="pt-BR" dirty="0" err="1" smtClean="0"/>
              <a:t>Lines</a:t>
            </a:r>
            <a:r>
              <a:rPr lang="pt-BR" dirty="0" smtClean="0"/>
              <a:t> – Prevenção de sobrecarga em navios</a:t>
            </a:r>
          </a:p>
          <a:p>
            <a:endParaRPr lang="pt-BR" dirty="0"/>
          </a:p>
          <a:p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Convention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 </a:t>
            </a:r>
            <a:r>
              <a:rPr lang="pt-BR" dirty="0" err="1" smtClean="0"/>
              <a:t>Tonnage</a:t>
            </a:r>
            <a:r>
              <a:rPr lang="pt-BR" dirty="0" smtClean="0"/>
              <a:t> </a:t>
            </a:r>
            <a:r>
              <a:rPr lang="pt-BR" dirty="0" err="1" smtClean="0"/>
              <a:t>Measurement</a:t>
            </a:r>
            <a:r>
              <a:rPr lang="pt-BR" dirty="0" smtClean="0"/>
              <a:t> – Padronização da medição da tonelagem e identificação única de um navio</a:t>
            </a:r>
          </a:p>
          <a:p>
            <a:endParaRPr lang="pt-BR" dirty="0"/>
          </a:p>
          <a:p>
            <a:r>
              <a:rPr lang="pt-BR" dirty="0" smtClean="0"/>
              <a:t>MARPOL – Regras para a prevenção de poluição de navios, com grande enfoque em petroleiros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75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ILO –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Labour</a:t>
            </a:r>
            <a:r>
              <a:rPr lang="pt-BR" dirty="0" smtClean="0"/>
              <a:t> </a:t>
            </a:r>
            <a:r>
              <a:rPr lang="pt-BR" dirty="0" err="1" smtClean="0"/>
              <a:t>Organization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Criada em 1919, hoje parte das Nações Unidas, busca trazer direitos trabalhistas mínimos para as tripulações</a:t>
            </a:r>
          </a:p>
          <a:p>
            <a:endParaRPr lang="pt-BR" dirty="0"/>
          </a:p>
          <a:p>
            <a:r>
              <a:rPr lang="pt-BR" dirty="0" smtClean="0"/>
              <a:t>Criou muitas convenções durante o século XX, mas dificilmente eram seguidas</a:t>
            </a:r>
          </a:p>
          <a:p>
            <a:endParaRPr lang="pt-BR" dirty="0"/>
          </a:p>
          <a:p>
            <a:r>
              <a:rPr lang="pt-BR" dirty="0" smtClean="0"/>
              <a:t>Nova convenção acordada em 2006, inovadora ao deixar aspectos livres para cada país e ao exigir um comprovante de navios com mais de 500 toneladas certificado pelo país de bandeira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766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papel regulatório de Estados costeiros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Estados costeiros não tem o direito de legislar sobre aspectos de navios estrangeiros em águas territoriais, exceto os acordados em convenção internacional</a:t>
            </a:r>
          </a:p>
          <a:p>
            <a:endParaRPr lang="pt-BR" dirty="0"/>
          </a:p>
          <a:p>
            <a:r>
              <a:rPr lang="pt-BR" dirty="0" smtClean="0"/>
              <a:t> Direito de passagem com boa conduta para navios, sujeitos somente a controle de poluição e requisitos de segurança</a:t>
            </a:r>
          </a:p>
          <a:p>
            <a:endParaRPr lang="pt-BR" dirty="0"/>
          </a:p>
          <a:p>
            <a:r>
              <a:rPr lang="pt-BR" dirty="0" smtClean="0"/>
              <a:t>Estimula a adoção de bandeiras de conveniência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381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pelo Estado do porto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Nascido em 1978 no Mar do Norte, compartilhamento de informações entre 8 países sobre condições de navios</a:t>
            </a:r>
          </a:p>
          <a:p>
            <a:endParaRPr lang="pt-BR" dirty="0"/>
          </a:p>
          <a:p>
            <a:r>
              <a:rPr lang="pt-BR" dirty="0" smtClean="0"/>
              <a:t>Exigência que navios que desejam atracar sigam diversas convenções internacionais</a:t>
            </a:r>
          </a:p>
          <a:p>
            <a:endParaRPr lang="pt-BR" dirty="0"/>
          </a:p>
          <a:p>
            <a:r>
              <a:rPr lang="pt-BR" dirty="0" smtClean="0"/>
              <a:t>O grupo se expandiu e gerou similares: Mediterrâneo, Caribenho, Tóquio, Latino-americano e Oceano Índico. Os EUA não fazem parte de nenhum.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70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Inspeções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Cerca de 50 mil navios são vistoriados por ano, uma parcela significativa da frota mundial</a:t>
            </a:r>
          </a:p>
          <a:p>
            <a:endParaRPr lang="pt-BR" dirty="0"/>
          </a:p>
          <a:p>
            <a:r>
              <a:rPr lang="pt-BR" dirty="0" smtClean="0"/>
              <a:t>Navios podem ser detidos no porto ou em casos graves banidos dos países que participam do grupo de inspeção</a:t>
            </a:r>
          </a:p>
          <a:p>
            <a:endParaRPr lang="pt-BR" dirty="0"/>
          </a:p>
          <a:p>
            <a:r>
              <a:rPr lang="pt-BR" dirty="0" smtClean="0"/>
              <a:t>Normalmente são feitas três checagens: Vistoria rápida externa, Checagem de certificados, Vistoria Interna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557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 </a:t>
            </a:r>
            <a:r>
              <a:rPr lang="pt-BR" dirty="0" err="1" smtClean="0"/>
              <a:t>Polution</a:t>
            </a:r>
            <a:r>
              <a:rPr lang="pt-BR" dirty="0" smtClean="0"/>
              <a:t> </a:t>
            </a:r>
            <a:r>
              <a:rPr lang="pt-BR" dirty="0" err="1" smtClean="0"/>
              <a:t>Act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1990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Reação ao acidente de </a:t>
            </a:r>
            <a:r>
              <a:rPr lang="pt-BR" i="1" dirty="0" smtClean="0"/>
              <a:t>Exxon Valdez</a:t>
            </a:r>
            <a:r>
              <a:rPr lang="pt-BR" dirty="0" smtClean="0"/>
              <a:t> na costa do estado do Alasca em março de 1989</a:t>
            </a:r>
          </a:p>
          <a:p>
            <a:endParaRPr lang="pt-BR" dirty="0"/>
          </a:p>
          <a:p>
            <a:r>
              <a:rPr lang="pt-BR" dirty="0" smtClean="0"/>
              <a:t>Exige novas seguranças de petroleiros, como cascos duplos, plano de contingência e garantias financeiras para eventuais multas</a:t>
            </a:r>
          </a:p>
          <a:p>
            <a:endParaRPr lang="pt-BR" dirty="0"/>
          </a:p>
          <a:p>
            <a:r>
              <a:rPr lang="pt-BR" dirty="0" smtClean="0"/>
              <a:t>Estipula teto para a multa em acidentes, mas permite valores sem limite em caso de negligência notável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538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Regulação de competição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Surgiram primeiras tentativas de regulação após problemas com cartéis de </a:t>
            </a:r>
            <a:r>
              <a:rPr lang="pt-BR" dirty="0" err="1" smtClean="0"/>
              <a:t>liners</a:t>
            </a:r>
            <a:r>
              <a:rPr lang="pt-BR" dirty="0"/>
              <a:t> </a:t>
            </a:r>
            <a:r>
              <a:rPr lang="pt-BR" dirty="0" smtClean="0"/>
              <a:t>na Conferência da China em contratos envolvendo Hong Kong e Shanghai</a:t>
            </a:r>
          </a:p>
          <a:p>
            <a:endParaRPr lang="pt-BR" dirty="0"/>
          </a:p>
          <a:p>
            <a:r>
              <a:rPr lang="pt-BR" dirty="0" smtClean="0"/>
              <a:t>Sistema de conferências atingiu o seu auge na década de 1950, coincidindo com a descolonização de Ásia e África</a:t>
            </a:r>
          </a:p>
          <a:p>
            <a:endParaRPr lang="pt-BR" dirty="0"/>
          </a:p>
          <a:p>
            <a:r>
              <a:rPr lang="pt-BR" dirty="0" smtClean="0"/>
              <a:t>Novos países lutaram pelo direito de ser incluídos em conferências, criando um código internacional, que nasceu defasado mas reconheceu direitos nacionais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76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Regulação nos EUA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Atos a partir da década de 1970 com novas regras </a:t>
            </a:r>
            <a:r>
              <a:rPr lang="pt-BR" dirty="0" err="1" smtClean="0"/>
              <a:t>anti-trust</a:t>
            </a:r>
            <a:r>
              <a:rPr lang="pt-BR" dirty="0" smtClean="0"/>
              <a:t>, porém sempre com exceções para conferências de </a:t>
            </a:r>
            <a:r>
              <a:rPr lang="pt-BR" dirty="0" err="1" smtClean="0"/>
              <a:t>liners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Necessidade de contratos com termos públicos até 1999</a:t>
            </a:r>
          </a:p>
          <a:p>
            <a:endParaRPr lang="pt-BR" dirty="0"/>
          </a:p>
          <a:p>
            <a:r>
              <a:rPr lang="pt-BR" dirty="0" smtClean="0"/>
              <a:t>Abriu a indústria a forças de mercado e diminuiu o </a:t>
            </a:r>
            <a:r>
              <a:rPr lang="pt-BR" dirty="0" err="1" smtClean="0"/>
              <a:t>trust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05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5148" y="368372"/>
            <a:ext cx="111372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Como a regulamentação afeta a economia marítima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1.1 Objetivos e consequências da regulamentação: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Promover e impor padrões aceitáveis em setores da indústria: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Condições de trabalho;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Impactos ambientais ;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Segurança em navegação;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Condições estruturais;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Tripulação;</a:t>
            </a:r>
          </a:p>
          <a:p>
            <a:pPr marL="2571750" lvl="5" indent="-285750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14550" lvl="4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Consequências: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Influência na economia marítima;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Conflito com armadores.</a:t>
            </a:r>
          </a:p>
          <a:p>
            <a:pPr lvl="5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14550" lvl="4" indent="-28575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Desenvolvimento da ênfase durante as últimas décadas: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Emissões de poluentes;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Água de lastro;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Reciclagem.</a:t>
            </a:r>
          </a:p>
          <a:p>
            <a:pPr marL="2571750" lvl="5" indent="-285750">
              <a:buFont typeface="Arial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Regulação na União Europeia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Originalmente tratado como exceção na regulamentação </a:t>
            </a:r>
            <a:r>
              <a:rPr lang="pt-BR" dirty="0" err="1" smtClean="0"/>
              <a:t>anti-trust</a:t>
            </a:r>
            <a:r>
              <a:rPr lang="pt-BR" dirty="0" smtClean="0"/>
              <a:t> geral do Tratado de Roma</a:t>
            </a:r>
          </a:p>
          <a:p>
            <a:endParaRPr lang="pt-BR" dirty="0"/>
          </a:p>
          <a:p>
            <a:r>
              <a:rPr lang="pt-BR" dirty="0" smtClean="0"/>
              <a:t>Novo entendimento de que a estabilidade maior trazida por conferências não é globalmente boa, sujeitando a indústria às regras comuns </a:t>
            </a:r>
            <a:r>
              <a:rPr lang="pt-BR" dirty="0" err="1" smtClean="0"/>
              <a:t>anti-trust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modelo de conferências para </a:t>
            </a:r>
            <a:r>
              <a:rPr lang="pt-BR" i="1" dirty="0" err="1" smtClean="0"/>
              <a:t>tramp</a:t>
            </a:r>
            <a:r>
              <a:rPr lang="pt-BR" dirty="0" smtClean="0"/>
              <a:t> ainda é permitido em ocasiões muito específicas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30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78670" y="2417774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1023432" cy="6858001"/>
            <a:chOff x="0" y="0"/>
            <a:chExt cx="1023432" cy="6858001"/>
          </a:xfrm>
        </p:grpSpPr>
        <p:sp>
          <p:nvSpPr>
            <p:cNvPr id="8" name="Retângulo 7"/>
            <p:cNvSpPr/>
            <p:nvPr/>
          </p:nvSpPr>
          <p:spPr>
            <a:xfrm>
              <a:off x="977450" y="0"/>
              <a:ext cx="4598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888775" y="0"/>
              <a:ext cx="4598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798130" y="1"/>
              <a:ext cx="45719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14703" y="0"/>
              <a:ext cx="45719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0" y="0"/>
              <a:ext cx="672662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Picture 3" descr="C:\Users\Cassio\Downloads\EP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1" b="100000" l="948" r="100000"/>
                      </a14:imgEffect>
                      <a14:imgEffect>
                        <a14:artisticPlasticWrap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007010" cy="1146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058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371" y="155608"/>
            <a:ext cx="11137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1.2 Visão geral do sistema regulador</a:t>
            </a:r>
          </a:p>
          <a:p>
            <a:pPr marL="1657350" lvl="3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Principais constituintes e suas responsabilidades: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Organização das Nações Unidas: coordenar diferentes interesses e estabelecer o quadro geral de leis marítimas;</a:t>
            </a:r>
          </a:p>
          <a:p>
            <a:pPr marL="2114550" lvl="4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IMO: desenvolver e manter regulamentações de poluição e segurança geral;</a:t>
            </a:r>
          </a:p>
          <a:p>
            <a:pPr marL="2114550" lvl="4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ILO: desenvolver e manter regulamentações que dizem respeito aos recursos humanos a bordo;</a:t>
            </a:r>
          </a:p>
          <a:p>
            <a:pPr marL="2114550" lvl="4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Flag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States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registrar navios mercantes alguns determinados aspectos de sua operação;</a:t>
            </a:r>
          </a:p>
          <a:p>
            <a:pPr marL="2114550" lvl="4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Coastal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States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aplicar alguns conjuntos específicos de leis aos navios que navegam em águas de seu território;</a:t>
            </a:r>
          </a:p>
          <a:p>
            <a:pPr marL="2114550" lvl="4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Sociedades Classificadoras: desenvolver padrões técnicos, auxiliando os regulamentadores. </a:t>
            </a:r>
          </a:p>
        </p:txBody>
      </p:sp>
    </p:spTree>
    <p:extLst>
      <p:ext uri="{BB962C8B-B14F-4D97-AF65-F5344CB8AC3E}">
        <p14:creationId xmlns:p14="http://schemas.microsoft.com/office/powerpoint/2010/main" val="1567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12" y="2636913"/>
            <a:ext cx="7138099" cy="403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79509" y="840237"/>
            <a:ext cx="556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Esquema simplificado: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1664" y="166114"/>
            <a:ext cx="11137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</a:t>
            </a:r>
            <a:r>
              <a:rPr 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1.3 Sociedades Classificadoras</a:t>
            </a:r>
          </a:p>
          <a:p>
            <a:pPr marL="1657350" lvl="3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657350" lvl="3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Como funciona?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Auto financiamento;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Venda de serviço;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Fiscalizações qualitativas.</a:t>
            </a:r>
          </a:p>
          <a:p>
            <a:pPr marL="2114550" lvl="4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657350" lvl="3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Autoridade atual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Representam a maior concentração de especialistas técnicos da indústria naval- em 2007 apenas a ABS tinha mais de 3000 funcionários, enquanto a IMO tem em torno de 300.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Requisito obrigatório classificar um navio para obter seguro;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Alguns governos requerem a classificação das embarcações;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conselheiros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armadores;</a:t>
            </a:r>
          </a:p>
          <a:p>
            <a:pPr marL="2114550" lvl="4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Representantes dos Estados no ramo.</a:t>
            </a:r>
          </a:p>
          <a:p>
            <a:pPr marL="2114550" lvl="4" indent="-285750" algn="just">
              <a:buFont typeface="Arial" pitchFamily="34" charset="0"/>
              <a:buChar char="•"/>
            </a:pPr>
            <a:endParaRPr lang="pt-BR" dirty="0" smtClean="0"/>
          </a:p>
          <a:p>
            <a:pPr algn="just"/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92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91478" y="188641"/>
            <a:ext cx="998510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Responsabilidades: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Desenvolver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implementar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padrões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referência, relevantes para o Estado de registro: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Aspectos técnicos;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Design;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Fabricação;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Construção;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Manutenção;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Segurança.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Desenvolvimento: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Inclui novas iniciativas e atualização das normas já estabelecidas através de uma comissão, visando refletir e acompanhar o desenvolvimento tecnológico da área.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Arquitetos navais;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Engenheiros navais;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Armadores;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Seguradores;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Construtores;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Principais fornecedores;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0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1424" y="548681"/>
            <a:ext cx="105611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Implementação: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Aplicação das regras as atividades de construção e navegação. É basicamente um procedimento de quatro etapas: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Revisão do plano técnico projetado;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Inspeções rotineiras;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Emissão de certificado ao final;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Levantamento periódico de dados quanto a manutenção.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IACS- Associação internacional de Sociedades Classificadoras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Organização não governamental constituída pelas maiores classificadoras;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Padronização dos requisitos das classificadoras;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Intermediação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entre a indústria e os governos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90% das atividades de classificação mundial;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Status consultivo garantido pela IMO.</a:t>
            </a:r>
          </a:p>
        </p:txBody>
      </p:sp>
    </p:spTree>
    <p:extLst>
      <p:ext uri="{BB962C8B-B14F-4D97-AF65-F5344CB8AC3E}">
        <p14:creationId xmlns:p14="http://schemas.microsoft.com/office/powerpoint/2010/main" val="36013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2" y="2564904"/>
            <a:ext cx="830576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008789" y="499899"/>
            <a:ext cx="124883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 algn="just">
              <a:buFont typeface="Arial" pitchFamily="34" charset="0"/>
              <a:buChar char="•"/>
            </a:pPr>
            <a:endParaRPr lang="pt-BR" dirty="0"/>
          </a:p>
          <a:p>
            <a:pPr marL="1657350" lvl="3" indent="-28575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Membros da IACS e seus números de classificação em 2006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5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848</TotalTime>
  <Words>1811</Words>
  <Application>Microsoft Office PowerPoint</Application>
  <PresentationFormat>Personalizar</PresentationFormat>
  <Paragraphs>249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Implicações econômicas da escolha do estado bandeira</vt:lpstr>
      <vt:lpstr>Tipos de registro</vt:lpstr>
      <vt:lpstr>O papel econômico dos registros abertos</vt:lpstr>
      <vt:lpstr>Frota mercante mundial</vt:lpstr>
      <vt:lpstr>Registro duplo</vt:lpstr>
      <vt:lpstr>Estrutura da empresa</vt:lpstr>
      <vt:lpstr>Tópicos cobertos pelas leis marítimas</vt:lpstr>
      <vt:lpstr>Procedimento para fazer uma convenção marítima</vt:lpstr>
      <vt:lpstr>IMO – International Maritime Organization</vt:lpstr>
      <vt:lpstr>SOLAS – Safety of Life at Sea</vt:lpstr>
      <vt:lpstr>Outras convenções da IMO</vt:lpstr>
      <vt:lpstr>ILO – International Labour Organization</vt:lpstr>
      <vt:lpstr>O papel regulatório de Estados costeiros</vt:lpstr>
      <vt:lpstr>Controle pelo Estado do porto</vt:lpstr>
      <vt:lpstr>Inspeções</vt:lpstr>
      <vt:lpstr>US Polution Act of 1990</vt:lpstr>
      <vt:lpstr>Regulação de competição</vt:lpstr>
      <vt:lpstr>Regulação nos EUA</vt:lpstr>
      <vt:lpstr>Regulação na União Europeia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Luccas Zulliane</dc:creator>
  <cp:lastModifiedBy>Cassio</cp:lastModifiedBy>
  <cp:revision>60</cp:revision>
  <dcterms:created xsi:type="dcterms:W3CDTF">2017-05-01T20:56:55Z</dcterms:created>
  <dcterms:modified xsi:type="dcterms:W3CDTF">2017-05-29T00:17:53Z</dcterms:modified>
</cp:coreProperties>
</file>