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4"/>
  </p:handoutMasterIdLst>
  <p:sldIdLst>
    <p:sldId id="256" r:id="rId13"/>
    <p:sldId id="257" r:id="rId14"/>
    <p:sldId id="258" r:id="rId15"/>
    <p:sldId id="261" r:id="rId16"/>
    <p:sldId id="262" r:id="rId17"/>
    <p:sldId id="263" r:id="rId18"/>
    <p:sldId id="264" r:id="rId19"/>
    <p:sldId id="266" r:id="rId20"/>
    <p:sldId id="265" r:id="rId21"/>
    <p:sldId id="260" r:id="rId22"/>
    <p:sldId id="26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226A8A"/>
    <a:srgbClr val="000000"/>
    <a:srgbClr val="4D4D4F"/>
    <a:srgbClr val="505150"/>
    <a:srgbClr val="90272A"/>
    <a:srgbClr val="7B2629"/>
    <a:srgbClr val="205C77"/>
    <a:srgbClr val="2B77B1"/>
    <a:srgbClr val="C0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30"/>
  </p:normalViewPr>
  <p:slideViewPr>
    <p:cSldViewPr snapToGrid="0" snapToObjects="1">
      <p:cViewPr varScale="1">
        <p:scale>
          <a:sx n="143" d="100"/>
          <a:sy n="143" d="100"/>
        </p:scale>
        <p:origin x="132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20.png"/><Relationship Id="rId7" Type="http://schemas.openxmlformats.org/officeDocument/2006/relationships/image" Target="../media/image21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0.tm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4.tmp"/><Relationship Id="rId7" Type="http://schemas.openxmlformats.org/officeDocument/2006/relationships/image" Target="../media/image27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mp"/><Relationship Id="rId5" Type="http://schemas.openxmlformats.org/officeDocument/2006/relationships/image" Target="../media/image40.png"/><Relationship Id="rId4" Type="http://schemas.openxmlformats.org/officeDocument/2006/relationships/image" Target="../media/image3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tmp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3" Type="http://schemas.openxmlformats.org/officeDocument/2006/relationships/image" Target="../media/image49.png"/><Relationship Id="rId7" Type="http://schemas.openxmlformats.org/officeDocument/2006/relationships/image" Target="../media/image37.tm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6.tmp"/><Relationship Id="rId10" Type="http://schemas.openxmlformats.org/officeDocument/2006/relationships/image" Target="../media/image40.tmp"/><Relationship Id="rId4" Type="http://schemas.openxmlformats.org/officeDocument/2006/relationships/image" Target="../media/image35.tmp"/><Relationship Id="rId9" Type="http://schemas.openxmlformats.org/officeDocument/2006/relationships/image" Target="../media/image3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42.tmp"/><Relationship Id="rId5" Type="http://schemas.openxmlformats.org/officeDocument/2006/relationships/image" Target="../media/image60.png"/><Relationship Id="rId10" Type="http://schemas.openxmlformats.org/officeDocument/2006/relationships/image" Target="../media/image41.tmp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2" y="266775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914" y="4280584"/>
            <a:ext cx="7952251" cy="632460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/>
              <a:t>Aula </a:t>
            </a:r>
            <a:r>
              <a:rPr lang="pt-BR" sz="2000" dirty="0" smtClean="0"/>
              <a:t>4 </a:t>
            </a:r>
            <a:r>
              <a:rPr lang="pt-BR" sz="2000" dirty="0"/>
              <a:t>– </a:t>
            </a:r>
            <a:r>
              <a:rPr lang="pt-BR" sz="2000" dirty="0" smtClean="0"/>
              <a:t>24/3</a:t>
            </a:r>
            <a:r>
              <a:rPr lang="pt-BR" sz="2000" dirty="0"/>
              <a:t>: </a:t>
            </a:r>
            <a:r>
              <a:rPr lang="pt-BR" sz="2000" dirty="0" smtClean="0"/>
              <a:t>Funções de probabilidade de Poisson e </a:t>
            </a:r>
            <a:r>
              <a:rPr lang="pt-BR" sz="2000" dirty="0" err="1" smtClean="0"/>
              <a:t>multinomial</a:t>
            </a:r>
            <a:r>
              <a:rPr lang="pt-BR" sz="2000" dirty="0" smtClean="0"/>
              <a:t>;</a:t>
            </a:r>
          </a:p>
          <a:p>
            <a:r>
              <a:rPr lang="pt-BR" sz="2000" dirty="0"/>
              <a:t>f</a:t>
            </a:r>
            <a:r>
              <a:rPr lang="pt-BR" sz="2000" dirty="0" smtClean="0"/>
              <a:t>unção característica e transformação de variável</a:t>
            </a:r>
            <a:endParaRPr lang="pt-BR" sz="2000" dirty="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22777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183" y="0"/>
            <a:ext cx="7123043" cy="41042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1183" y="360246"/>
            <a:ext cx="8275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Verifique, por simulação, que a soma de duas grandezas com </a:t>
            </a:r>
            <a:r>
              <a:rPr lang="pt-BR" dirty="0" err="1">
                <a:solidFill>
                  <a:srgbClr val="C00000"/>
                </a:solidFill>
              </a:rPr>
              <a:t>f.p</a:t>
            </a:r>
            <a:r>
              <a:rPr lang="pt-BR" dirty="0">
                <a:solidFill>
                  <a:srgbClr val="C00000"/>
                </a:solidFill>
              </a:rPr>
              <a:t>. de Poisson </a:t>
            </a:r>
            <a:endParaRPr lang="pt-BR" dirty="0" smtClean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é </a:t>
            </a:r>
            <a:r>
              <a:rPr lang="pt-BR" dirty="0">
                <a:solidFill>
                  <a:srgbClr val="C00000"/>
                </a:solidFill>
              </a:rPr>
              <a:t>uma Poisson e </a:t>
            </a:r>
            <a:r>
              <a:rPr lang="pt-BR" dirty="0" smtClean="0">
                <a:solidFill>
                  <a:srgbClr val="C00000"/>
                </a:solidFill>
              </a:rPr>
              <a:t>a </a:t>
            </a:r>
            <a:r>
              <a:rPr lang="pt-BR" dirty="0">
                <a:solidFill>
                  <a:srgbClr val="C00000"/>
                </a:solidFill>
              </a:rPr>
              <a:t>soma de duas com </a:t>
            </a:r>
            <a:r>
              <a:rPr lang="pt-BR" dirty="0" err="1">
                <a:solidFill>
                  <a:srgbClr val="C00000"/>
                </a:solidFill>
              </a:rPr>
              <a:t>f.p</a:t>
            </a:r>
            <a:r>
              <a:rPr lang="pt-BR" dirty="0">
                <a:solidFill>
                  <a:srgbClr val="C00000"/>
                </a:solidFill>
              </a:rPr>
              <a:t>. Binomial *não* é binomial. </a:t>
            </a:r>
            <a:endParaRPr lang="pt-BR" dirty="0" smtClean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Em </a:t>
            </a:r>
            <a:r>
              <a:rPr lang="pt-BR" dirty="0">
                <a:solidFill>
                  <a:srgbClr val="C00000"/>
                </a:solidFill>
              </a:rPr>
              <a:t>casa, mostre isso usando as funções características.</a:t>
            </a:r>
            <a:endParaRPr lang="pt-BR" dirty="0"/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7" y="3474337"/>
            <a:ext cx="6945480" cy="1322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51183" y="1213509"/>
                <a:ext cx="8567530" cy="2463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 smtClean="0">
                    <a:solidFill>
                      <a:srgbClr val="0070C0"/>
                    </a:solidFill>
                  </a:rPr>
                  <a:t>Simule a medida do diâmetro de uma esfera com distribuição normal.</a:t>
                </a:r>
              </a:p>
              <a:p>
                <a:r>
                  <a:rPr lang="pt-BR" dirty="0" smtClean="0">
                    <a:solidFill>
                      <a:srgbClr val="0070C0"/>
                    </a:solidFill>
                  </a:rPr>
                  <a:t>A partir desses valores simulados, faça um histograma dos volumes dessas esferas, e compare com uma gaussiana de média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dirty="0" smtClean="0">
                    <a:solidFill>
                      <a:srgbClr val="0070C0"/>
                    </a:solidFill>
                  </a:rPr>
                  <a:t> e desvio-padrão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70C0"/>
                    </a:solidFill>
                  </a:rPr>
                  <a:t>. Simule duas medidas, uma precisa e outra não, por exemplo: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=20,0</m:t>
                    </m:r>
                  </m:oMath>
                </a14:m>
                <a:r>
                  <a:rPr lang="pt-BR" dirty="0" smtClean="0">
                    <a:solidFill>
                      <a:srgbClr val="0070C0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=1,0</m:t>
                    </m:r>
                  </m:oMath>
                </a14:m>
                <a:endParaRPr lang="pt-BR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dirty="0" smtClean="0">
                  <a:solidFill>
                    <a:srgbClr val="0070C0"/>
                  </a:solidFill>
                </a:endParaRPr>
              </a:p>
              <a:p>
                <a:r>
                  <a:rPr lang="pt-BR" dirty="0" smtClean="0">
                    <a:solidFill>
                      <a:srgbClr val="0070C0"/>
                    </a:solidFill>
                  </a:rPr>
                  <a:t>No caso em que a </a:t>
                </a:r>
                <a:r>
                  <a:rPr lang="pt-BR" dirty="0" err="1" smtClean="0">
                    <a:solidFill>
                      <a:srgbClr val="0070C0"/>
                    </a:solidFill>
                  </a:rPr>
                  <a:t>f.d.p</a:t>
                </a:r>
                <a:r>
                  <a:rPr lang="pt-BR" dirty="0" smtClean="0">
                    <a:solidFill>
                      <a:srgbClr val="0070C0"/>
                    </a:solidFill>
                  </a:rPr>
                  <a:t>. do volume for bem diferente da gaussiana, compare também com a </a:t>
                </a:r>
                <a:r>
                  <a:rPr lang="pt-BR" dirty="0" err="1" smtClean="0">
                    <a:solidFill>
                      <a:srgbClr val="0070C0"/>
                    </a:solidFill>
                  </a:rPr>
                  <a:t>f.d.p</a:t>
                </a:r>
                <a:r>
                  <a:rPr lang="pt-BR" dirty="0" smtClean="0">
                    <a:solidFill>
                      <a:srgbClr val="0070C0"/>
                    </a:solidFill>
                  </a:rPr>
                  <a:t>. calculada a partir da transformação da variável aleatória.</a:t>
                </a: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83" y="1213509"/>
                <a:ext cx="8567530" cy="2463431"/>
              </a:xfrm>
              <a:prstGeom prst="rect">
                <a:avLst/>
              </a:prstGeom>
              <a:blipFill>
                <a:blip r:embed="rId3"/>
                <a:stretch>
                  <a:fillRect l="-641" t="-1238" b="-32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4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C9C9AD-49FF-7496-E79B-28964DE55956}"/>
              </a:ext>
            </a:extLst>
          </p:cNvPr>
          <p:cNvSpPr txBox="1"/>
          <p:nvPr/>
        </p:nvSpPr>
        <p:spPr>
          <a:xfrm>
            <a:off x="282810" y="2820185"/>
            <a:ext cx="857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Urgente</a:t>
            </a:r>
            <a:r>
              <a:rPr lang="pt-BR" b="1">
                <a:solidFill>
                  <a:srgbClr val="FF0000"/>
                </a:solidFill>
              </a:rPr>
              <a:t>: </a:t>
            </a:r>
            <a:endParaRPr lang="pt-BR" b="1" smtClean="0">
              <a:solidFill>
                <a:srgbClr val="FF0000"/>
              </a:solidFill>
            </a:endParaRPr>
          </a:p>
          <a:p>
            <a:pPr algn="ctr"/>
            <a:r>
              <a:rPr lang="pt-BR" b="1" smtClean="0">
                <a:solidFill>
                  <a:srgbClr val="FF0000"/>
                </a:solidFill>
              </a:rPr>
              <a:t>definir </a:t>
            </a:r>
            <a:r>
              <a:rPr lang="pt-BR" b="1" dirty="0">
                <a:solidFill>
                  <a:srgbClr val="FF0000"/>
                </a:solidFill>
              </a:rPr>
              <a:t>o tema do trabalho final e a data do seu 1º seminário!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Grupos de duas pessoas são ideais!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46582" y="344556"/>
            <a:ext cx="6480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Função de probabilidade de Poisson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Algumas propriedades da Poisson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</a:t>
            </a:r>
            <a:r>
              <a:rPr lang="pt-BR" sz="1600" dirty="0" err="1"/>
              <a:t>f.d.p</a:t>
            </a:r>
            <a:r>
              <a:rPr lang="pt-BR" sz="1600" dirty="0"/>
              <a:t>. </a:t>
            </a:r>
            <a:r>
              <a:rPr lang="pt-BR" sz="1600" dirty="0" err="1"/>
              <a:t>Multinormal</a:t>
            </a:r>
            <a:r>
              <a:rPr lang="pt-BR" sz="1600" dirty="0"/>
              <a:t>, muitas variáveis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Estimativa do valor verdadeiro (não-paramétrica)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função característica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</a:t>
            </a:r>
            <a:r>
              <a:rPr lang="pt-BR" sz="1600" dirty="0" err="1"/>
              <a:t>f.d.p</a:t>
            </a:r>
            <a:r>
              <a:rPr lang="pt-BR" sz="1600" dirty="0"/>
              <a:t>. da média de dados com </a:t>
            </a:r>
            <a:r>
              <a:rPr lang="pt-BR" sz="1600" dirty="0" err="1" smtClean="0"/>
              <a:t>f.d.p</a:t>
            </a:r>
            <a:r>
              <a:rPr lang="pt-BR" sz="1600" dirty="0" smtClean="0"/>
              <a:t> . </a:t>
            </a:r>
            <a:r>
              <a:rPr lang="pt-BR" sz="1600" dirty="0"/>
              <a:t>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Transformação de variáveis aleatórias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2034" y="2036967"/>
            <a:ext cx="8757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Atividade:</a:t>
            </a:r>
          </a:p>
          <a:p>
            <a:r>
              <a:rPr lang="pt-BR" sz="1600" dirty="0">
                <a:solidFill>
                  <a:srgbClr val="C00000"/>
                </a:solidFill>
              </a:rPr>
              <a:t>Verifique, por simulação, que a soma de duas grandezas com </a:t>
            </a:r>
            <a:r>
              <a:rPr lang="pt-BR" sz="1600" dirty="0" err="1">
                <a:solidFill>
                  <a:srgbClr val="C00000"/>
                </a:solidFill>
              </a:rPr>
              <a:t>f.p</a:t>
            </a:r>
            <a:r>
              <a:rPr lang="pt-BR" sz="1600" dirty="0">
                <a:solidFill>
                  <a:srgbClr val="C00000"/>
                </a:solidFill>
              </a:rPr>
              <a:t>. de Poisson é uma </a:t>
            </a:r>
            <a:r>
              <a:rPr lang="pt-BR" sz="1600" dirty="0" smtClean="0">
                <a:solidFill>
                  <a:srgbClr val="C00000"/>
                </a:solidFill>
              </a:rPr>
              <a:t>Poisson </a:t>
            </a:r>
            <a:r>
              <a:rPr lang="pt-BR" sz="1600" dirty="0">
                <a:solidFill>
                  <a:srgbClr val="C00000"/>
                </a:solidFill>
              </a:rPr>
              <a:t>e </a:t>
            </a:r>
          </a:p>
          <a:p>
            <a:r>
              <a:rPr lang="pt-BR" sz="1600" dirty="0">
                <a:solidFill>
                  <a:srgbClr val="C00000"/>
                </a:solidFill>
              </a:rPr>
              <a:t>a soma de duas com </a:t>
            </a:r>
            <a:r>
              <a:rPr lang="pt-BR" sz="1600" dirty="0" err="1">
                <a:solidFill>
                  <a:srgbClr val="C00000"/>
                </a:solidFill>
              </a:rPr>
              <a:t>f.p</a:t>
            </a:r>
            <a:r>
              <a:rPr lang="pt-BR" sz="1600" dirty="0">
                <a:solidFill>
                  <a:srgbClr val="C00000"/>
                </a:solidFill>
              </a:rPr>
              <a:t>. Binomial *não* é binomial</a:t>
            </a:r>
            <a:r>
              <a:rPr lang="pt-BR" sz="1600" dirty="0" smtClean="0">
                <a:solidFill>
                  <a:srgbClr val="C00000"/>
                </a:solidFill>
              </a:rPr>
              <a:t>. Em casa, mostre isso usando as funções características.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>
                <a:solidFill>
                  <a:srgbClr val="0070C0"/>
                </a:solidFill>
              </a:rPr>
              <a:t>Exercício 2.4.</a:t>
            </a:r>
          </a:p>
          <a:p>
            <a:endParaRPr lang="pt-BR" sz="1600" dirty="0">
              <a:solidFill>
                <a:srgbClr val="C00000"/>
              </a:solidFill>
            </a:endParaRPr>
          </a:p>
          <a:p>
            <a:r>
              <a:rPr lang="pt-BR" sz="1600" dirty="0"/>
              <a:t>A </a:t>
            </a:r>
            <a:r>
              <a:rPr lang="pt-BR" sz="1600" dirty="0" err="1"/>
              <a:t>f.d.p</a:t>
            </a:r>
            <a:r>
              <a:rPr lang="pt-BR" sz="1600" dirty="0"/>
              <a:t>. do volume de uma esfera, quando o raio é distribuído como uma normal. </a:t>
            </a:r>
          </a:p>
          <a:p>
            <a:r>
              <a:rPr lang="pt-BR" sz="1600" dirty="0"/>
              <a:t>Cálculo vs. Simulação, qualidade da aproximação gaussiana</a:t>
            </a:r>
            <a:r>
              <a:rPr lang="pt-BR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C9C9AD-49FF-7496-E79B-28964DE55956}"/>
              </a:ext>
            </a:extLst>
          </p:cNvPr>
          <p:cNvSpPr txBox="1"/>
          <p:nvPr/>
        </p:nvSpPr>
        <p:spPr>
          <a:xfrm>
            <a:off x="390816" y="4221820"/>
            <a:ext cx="857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Urgente: definir o tema do trabalho final e a data do seu 1º seminário!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Grupos de duas pessoas são ideais!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Função de probabilidade </a:t>
            </a:r>
            <a:r>
              <a:rPr lang="pt-BR" sz="2400"/>
              <a:t>de Poisson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14800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00" y="740070"/>
            <a:ext cx="1702406" cy="652977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252001" y="388338"/>
            <a:ext cx="8256105" cy="2756342"/>
            <a:chOff x="252001" y="388338"/>
            <a:chExt cx="8256105" cy="2756342"/>
          </a:xfrm>
        </p:grpSpPr>
        <p:grpSp>
          <p:nvGrpSpPr>
            <p:cNvPr id="26" name="Agrupar 25"/>
            <p:cNvGrpSpPr/>
            <p:nvPr/>
          </p:nvGrpSpPr>
          <p:grpSpPr>
            <a:xfrm>
              <a:off x="252001" y="388338"/>
              <a:ext cx="8256105" cy="2756342"/>
              <a:chOff x="252001" y="388339"/>
              <a:chExt cx="8256105" cy="27067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252001" y="388339"/>
                    <a:ext cx="82561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 smtClean="0"/>
                      <a:t>Para a variável aleatória discreta inteira </a:t>
                    </a:r>
                    <a14:m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oMath>
                    </a14:m>
                    <a:r>
                      <a:rPr lang="pt-BR" dirty="0" smtClean="0"/>
                      <a:t>, a </a:t>
                    </a:r>
                    <a:r>
                      <a:rPr lang="pt-BR" dirty="0" err="1" smtClean="0"/>
                      <a:t>f.p</a:t>
                    </a:r>
                    <a:r>
                      <a:rPr lang="pt-BR" dirty="0" smtClean="0"/>
                      <a:t>. de Poisson é</a:t>
                    </a:r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001" y="388339"/>
                    <a:ext cx="825610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90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ixaDeTexto 23"/>
                  <p:cNvSpPr txBox="1"/>
                  <p:nvPr/>
                </p:nvSpPr>
                <p:spPr>
                  <a:xfrm>
                    <a:off x="252001" y="1372330"/>
                    <a:ext cx="8189634" cy="1722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 smtClean="0"/>
                      <a:t>em que a grandeza </a:t>
                    </a:r>
                    <a14:m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a14:m>
                    <a:r>
                      <a:rPr lang="pt-BR" dirty="0"/>
                      <a:t>, com </a:t>
                    </a:r>
                    <a14:m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a14:m>
                    <a:r>
                      <a:rPr lang="pt-BR" dirty="0"/>
                      <a:t>, é o </a:t>
                    </a:r>
                    <a:r>
                      <a:rPr lang="pt-BR" dirty="0" smtClean="0"/>
                      <a:t>valor esperado de </a:t>
                    </a:r>
                    <a14:m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pt-BR" dirty="0" smtClean="0"/>
                      <a:t>.</a:t>
                    </a:r>
                  </a:p>
                  <a:p>
                    <a:r>
                      <a:rPr lang="pt-BR" dirty="0" smtClean="0"/>
                      <a:t>Corresponde ao limite da função binomial quando </a:t>
                    </a:r>
                  </a:p>
                  <a:p>
                    <a:endParaRPr lang="pt-BR" dirty="0" smtClean="0"/>
                  </a:p>
                  <a:p>
                    <a:endParaRPr lang="pt-BR" dirty="0"/>
                  </a:p>
                  <a:p>
                    <a:r>
                      <a:rPr lang="pt-BR" dirty="0"/>
                      <a:t>m</a:t>
                    </a:r>
                    <a:r>
                      <a:rPr lang="pt-BR" dirty="0" smtClean="0"/>
                      <a:t>as também pode ser deduzida a partir da análise de fenômenos físicos que tenham variáveis aleatórias que seguem essa </a:t>
                    </a:r>
                    <a:r>
                      <a:rPr lang="pt-BR" dirty="0" err="1" smtClean="0"/>
                      <a:t>f.p</a:t>
                    </a:r>
                    <a:r>
                      <a:rPr lang="pt-BR" dirty="0" smtClean="0"/>
                      <a:t>. (exemplo </a:t>
                    </a:r>
                    <a:r>
                      <a:rPr lang="pt-BR" dirty="0" err="1" smtClean="0"/>
                      <a:t>sec</a:t>
                    </a:r>
                    <a:r>
                      <a:rPr lang="pt-BR" dirty="0" smtClean="0"/>
                      <a:t> 2.2.2).    </a:t>
                    </a:r>
                    <a:endParaRPr lang="pt-BR" dirty="0"/>
                  </a:p>
                </p:txBody>
              </p:sp>
            </mc:Choice>
            <mc:Fallback xmlns="">
              <p:sp>
                <p:nvSpPr>
                  <p:cNvPr id="24" name="CaixaDeTexto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001" y="1372330"/>
                    <a:ext cx="8189634" cy="172276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95" t="-1736" b="-45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Imagem 5" descr="Recorte de Te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371" y="2135347"/>
              <a:ext cx="3125364" cy="344428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337930" y="3222076"/>
            <a:ext cx="8428593" cy="1440960"/>
            <a:chOff x="337930" y="3222076"/>
            <a:chExt cx="8428593" cy="1440960"/>
          </a:xfrm>
        </p:grpSpPr>
        <p:grpSp>
          <p:nvGrpSpPr>
            <p:cNvPr id="10" name="Agrupar 9"/>
            <p:cNvGrpSpPr/>
            <p:nvPr/>
          </p:nvGrpSpPr>
          <p:grpSpPr>
            <a:xfrm>
              <a:off x="337930" y="3222076"/>
              <a:ext cx="8428593" cy="927453"/>
              <a:chOff x="337930" y="3222076"/>
              <a:chExt cx="8428593" cy="9274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aixaDeTexto 24"/>
                  <p:cNvSpPr txBox="1"/>
                  <p:nvPr/>
                </p:nvSpPr>
                <p:spPr>
                  <a:xfrm>
                    <a:off x="337930" y="3222076"/>
                    <a:ext cx="8428593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 smtClean="0"/>
                      <a:t>O valor esperado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pt-BR" dirty="0" smtClean="0"/>
                      <a:t> e a variância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pt-BR" dirty="0" smtClean="0"/>
                      <a:t> valem</a:t>
                    </a:r>
                  </a:p>
                  <a:p>
                    <a:endParaRPr lang="pt-BR" dirty="0"/>
                  </a:p>
                  <a:p>
                    <a:r>
                      <a:rPr lang="pt-BR" dirty="0" smtClean="0"/>
                      <a:t>                                                               e</a:t>
                    </a:r>
                    <a:endParaRPr lang="pt-BR" dirty="0"/>
                  </a:p>
                </p:txBody>
              </p:sp>
            </mc:Choice>
            <mc:Fallback xmlns="">
              <p:sp>
                <p:nvSpPr>
                  <p:cNvPr id="25" name="CaixaDeTexto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930" y="3222076"/>
                    <a:ext cx="842859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78" t="-3974" b="-993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" name="Imagem 7" descr="Recorte de Tela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1571" y="3771528"/>
                <a:ext cx="1965747" cy="348536"/>
              </a:xfrm>
              <a:prstGeom prst="rect">
                <a:avLst/>
              </a:prstGeom>
            </p:spPr>
          </p:pic>
          <p:pic>
            <p:nvPicPr>
              <p:cNvPr id="9" name="Imagem 8" descr="Recorte de Tela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6307" y="3722022"/>
                <a:ext cx="1298354" cy="427507"/>
              </a:xfrm>
              <a:prstGeom prst="rect">
                <a:avLst/>
              </a:prstGeom>
            </p:spPr>
          </p:pic>
        </p:grpSp>
        <p:sp>
          <p:nvSpPr>
            <p:cNvPr id="11" name="CaixaDeTexto 10"/>
            <p:cNvSpPr txBox="1"/>
            <p:nvPr/>
          </p:nvSpPr>
          <p:spPr>
            <a:xfrm>
              <a:off x="384313" y="4293704"/>
              <a:ext cx="824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É um exercício de álgebra interessante deduzir esses resultados.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279" y="390"/>
            <a:ext cx="8229600" cy="397175"/>
          </a:xfrm>
        </p:spPr>
        <p:txBody>
          <a:bodyPr>
            <a:noAutofit/>
          </a:bodyPr>
          <a:lstStyle/>
          <a:p>
            <a:r>
              <a:rPr lang="pt-BR" sz="2400" dirty="0" smtClean="0"/>
              <a:t>Soma de variáveis aleatórias com </a:t>
            </a:r>
            <a:r>
              <a:rPr lang="pt-BR" sz="2400" dirty="0" err="1" smtClean="0"/>
              <a:t>f.p</a:t>
            </a:r>
            <a:r>
              <a:rPr lang="pt-BR" sz="2400" dirty="0" smtClean="0"/>
              <a:t>. Poisson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04191" y="428887"/>
                <a:ext cx="865367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Considere duas variáveis aleatórias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 smtClean="0"/>
                  <a:t> com </a:t>
                </a:r>
                <a:r>
                  <a:rPr lang="pt-BR" dirty="0" err="1" smtClean="0"/>
                  <a:t>f.p.s</a:t>
                </a:r>
                <a:r>
                  <a:rPr lang="pt-BR" dirty="0" smtClean="0"/>
                  <a:t> de Poisson de médias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 smtClean="0"/>
                  <a:t> e estatisticamente independentes. O problema consiste em determinar a </a:t>
                </a:r>
                <a:r>
                  <a:rPr lang="pt-BR" dirty="0" err="1" smtClean="0"/>
                  <a:t>f.p</a:t>
                </a:r>
                <a:r>
                  <a:rPr lang="pt-BR" dirty="0" smtClean="0"/>
                  <a:t>. da variável aleatória da soma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Como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 smtClean="0"/>
                  <a:t> são estatisticamente independentes, então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pt-BR" dirty="0" smtClean="0"/>
                  <a:t>, </a:t>
                </a:r>
              </a:p>
              <a:p>
                <a:r>
                  <a:rPr lang="pt-BR" dirty="0" smtClean="0"/>
                  <a:t>de modo que</a:t>
                </a:r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1" y="428887"/>
                <a:ext cx="8653670" cy="1754326"/>
              </a:xfrm>
              <a:prstGeom prst="rect">
                <a:avLst/>
              </a:prstGeom>
              <a:blipFill>
                <a:blip r:embed="rId2"/>
                <a:stretch>
                  <a:fillRect l="-563" t="-1736" b="-45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m 2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34" y="2072162"/>
            <a:ext cx="3991532" cy="800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04191" y="2879112"/>
                <a:ext cx="6983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</a:t>
                </a:r>
                <a:r>
                  <a:rPr lang="pt-BR" dirty="0" smtClean="0"/>
                  <a:t>m que as duas plicas indicam a restrição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1" y="2879112"/>
                <a:ext cx="6983896" cy="369332"/>
              </a:xfrm>
              <a:prstGeom prst="rect">
                <a:avLst/>
              </a:prstGeom>
              <a:blipFill>
                <a:blip r:embed="rId4"/>
                <a:stretch>
                  <a:fillRect l="-698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04191" y="3501333"/>
                <a:ext cx="7997686" cy="165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Depois de algumas manipulações algébricas, chega-se a</a:t>
                </a:r>
              </a:p>
              <a:p>
                <a:r>
                  <a:rPr lang="pt-BR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pt-BR" dirty="0" smtClean="0"/>
              </a:p>
              <a:p>
                <a:r>
                  <a:rPr lang="pt-BR" dirty="0" smtClean="0"/>
                  <a:t>No entanto, a variável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 smtClean="0"/>
                  <a:t> em que um dos coeficientes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não</a:t>
                </a:r>
                <a:r>
                  <a:rPr lang="pt-BR" dirty="0" smtClean="0"/>
                  <a:t> tem </a:t>
                </a:r>
                <a:r>
                  <a:rPr lang="pt-BR" dirty="0" err="1" smtClean="0"/>
                  <a:t>f.p</a:t>
                </a:r>
                <a:r>
                  <a:rPr lang="pt-BR" dirty="0" smtClean="0"/>
                  <a:t>. de Poisson (ela não é estável)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1" y="3501333"/>
                <a:ext cx="7997686" cy="1652119"/>
              </a:xfrm>
              <a:prstGeom prst="rect">
                <a:avLst/>
              </a:prstGeom>
              <a:blipFill>
                <a:blip r:embed="rId5"/>
                <a:stretch>
                  <a:fillRect l="-610" t="-18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8" y="66260"/>
            <a:ext cx="8229600" cy="327553"/>
          </a:xfrm>
        </p:spPr>
        <p:txBody>
          <a:bodyPr>
            <a:noAutofit/>
          </a:bodyPr>
          <a:lstStyle/>
          <a:p>
            <a:r>
              <a:rPr lang="pt-BR" sz="2400" dirty="0" smtClean="0"/>
              <a:t>A </a:t>
            </a:r>
            <a:r>
              <a:rPr lang="pt-BR" sz="2400" dirty="0" err="1" smtClean="0"/>
              <a:t>f.p</a:t>
            </a:r>
            <a:r>
              <a:rPr lang="pt-BR" sz="2400" dirty="0" smtClean="0"/>
              <a:t>. </a:t>
            </a:r>
            <a:r>
              <a:rPr lang="pt-BR" sz="2400" dirty="0" err="1" smtClean="0"/>
              <a:t>multinormal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8175" y="477079"/>
                <a:ext cx="848924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Diz-se que o conjunto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 smtClean="0"/>
                  <a:t> variáveis aleatórias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dirty="0" smtClean="0"/>
                  <a:t> é </a:t>
                </a:r>
                <a:r>
                  <a:rPr lang="pt-BR" dirty="0" err="1" smtClean="0"/>
                  <a:t>multinormal</a:t>
                </a:r>
                <a:r>
                  <a:rPr lang="pt-BR" dirty="0" smtClean="0"/>
                  <a:t> quando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com  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5" y="477079"/>
                <a:ext cx="8489247" cy="1477328"/>
              </a:xfrm>
              <a:prstGeom prst="rect">
                <a:avLst/>
              </a:prstGeom>
              <a:blipFill>
                <a:blip r:embed="rId2"/>
                <a:stretch>
                  <a:fillRect l="-646" t="-2058" b="-53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80" y="846411"/>
            <a:ext cx="6201640" cy="724001"/>
          </a:xfrm>
          <a:prstGeom prst="rect">
            <a:avLst/>
          </a:prstGeom>
        </p:spPr>
      </p:pic>
      <p:pic>
        <p:nvPicPr>
          <p:cNvPr id="15" name="Imagem 14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841420"/>
            <a:ext cx="2505425" cy="1514686"/>
          </a:xfrm>
          <a:prstGeom prst="rect">
            <a:avLst/>
          </a:prstGeom>
        </p:spPr>
      </p:pic>
      <p:pic>
        <p:nvPicPr>
          <p:cNvPr id="17" name="Imagem 16" descr="Recorte de Te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51" y="1743194"/>
            <a:ext cx="5706271" cy="159089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0372" y="4214192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Essa é a </a:t>
            </a:r>
            <a:r>
              <a:rPr lang="pt-BR" dirty="0" err="1" smtClean="0"/>
              <a:t>f.d.p</a:t>
            </a:r>
            <a:r>
              <a:rPr lang="pt-BR" dirty="0" smtClean="0"/>
              <a:t>. dos parâmetros ajustados pelo método dos mínimos quadrados quando o número de dados experimentais é grande OU as </a:t>
            </a:r>
            <a:r>
              <a:rPr lang="pt-BR" dirty="0" err="1" smtClean="0"/>
              <a:t>f.d.p.s</a:t>
            </a:r>
            <a:r>
              <a:rPr lang="pt-BR" dirty="0" smtClean="0"/>
              <a:t> dos dados são normais.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12650" y="3385461"/>
                <a:ext cx="8660296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 smtClean="0"/>
                  <a:t> variáveis aleatórias, há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 coeficientes de correlação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t-BR" dirty="0" smtClean="0"/>
                  <a:t>:</a:t>
                </a:r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0" y="3385461"/>
                <a:ext cx="8660296" cy="391646"/>
              </a:xfrm>
              <a:prstGeom prst="rect">
                <a:avLst/>
              </a:prstGeom>
              <a:blipFill>
                <a:blip r:embed="rId6"/>
                <a:stretch>
                  <a:fillRect l="-633" t="-107692" b="-16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 descr="Recorte de Te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10" y="3681485"/>
            <a:ext cx="2102482" cy="596226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988904" y="3777107"/>
            <a:ext cx="10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tais que</a:t>
            </a:r>
            <a:endParaRPr lang="pt-BR" dirty="0"/>
          </a:p>
        </p:txBody>
      </p:sp>
      <p:pic>
        <p:nvPicPr>
          <p:cNvPr id="22" name="Imagem 21" descr="Recorte de Te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30" y="3804906"/>
            <a:ext cx="1412625" cy="3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BEF81-DE79-49E3-7132-3E8AC47B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3" y="59404"/>
            <a:ext cx="7100888" cy="269209"/>
          </a:xfrm>
        </p:spPr>
        <p:txBody>
          <a:bodyPr>
            <a:noAutofit/>
          </a:bodyPr>
          <a:lstStyle/>
          <a:p>
            <a:r>
              <a:rPr lang="pt-BR" sz="2800" dirty="0" smtClean="0"/>
              <a:t>Função Característica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11427" y="470452"/>
                <a:ext cx="775252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 função característica da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 é sua transformada de Fourier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r>
                  <a:rPr lang="pt-BR" dirty="0"/>
                  <a:t>e</a:t>
                </a:r>
                <a:r>
                  <a:rPr lang="pt-BR" dirty="0" smtClean="0"/>
                  <a:t> a transformação inversa recupera a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7" y="470452"/>
                <a:ext cx="7752521" cy="1477328"/>
              </a:xfrm>
              <a:prstGeom prst="rect">
                <a:avLst/>
              </a:prstGeom>
              <a:blipFill>
                <a:blip r:embed="rId2"/>
                <a:stretch>
                  <a:fillRect l="-629" t="-2058" b="-53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94" y="839785"/>
            <a:ext cx="3086128" cy="664436"/>
          </a:xfrm>
          <a:prstGeom prst="rect">
            <a:avLst/>
          </a:prstGeom>
        </p:spPr>
      </p:pic>
      <p:pic>
        <p:nvPicPr>
          <p:cNvPr id="11" name="Imagem 10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8"/>
          <a:stretch/>
        </p:blipFill>
        <p:spPr>
          <a:xfrm>
            <a:off x="2033318" y="2008362"/>
            <a:ext cx="3848637" cy="614620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6400800" y="894522"/>
            <a:ext cx="2024830" cy="1789043"/>
            <a:chOff x="6400800" y="894522"/>
            <a:chExt cx="2024830" cy="1789043"/>
          </a:xfrm>
        </p:grpSpPr>
        <p:sp>
          <p:nvSpPr>
            <p:cNvPr id="16" name="Chave Direita 15"/>
            <p:cNvSpPr/>
            <p:nvPr/>
          </p:nvSpPr>
          <p:spPr>
            <a:xfrm>
              <a:off x="6400800" y="894522"/>
              <a:ext cx="523461" cy="1789043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7040778" y="980661"/>
                  <a:ext cx="1384852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n</a:t>
                  </a:r>
                  <a:r>
                    <a:rPr lang="pt-BR" dirty="0" smtClean="0"/>
                    <a:t>ote o uso do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pt-BR" dirty="0" smtClean="0"/>
                    <a:t>, diferente do usual na Física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778" y="980661"/>
                  <a:ext cx="1384852" cy="1477328"/>
                </a:xfrm>
                <a:prstGeom prst="rect">
                  <a:avLst/>
                </a:prstGeom>
                <a:blipFill>
                  <a:blip r:embed="rId5"/>
                  <a:stretch>
                    <a:fillRect l="-3965" t="-2479" r="-6608" b="-57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/>
          <p:cNvGrpSpPr/>
          <p:nvPr/>
        </p:nvGrpSpPr>
        <p:grpSpPr>
          <a:xfrm>
            <a:off x="311427" y="2935357"/>
            <a:ext cx="7732643" cy="1197236"/>
            <a:chOff x="311427" y="2935357"/>
            <a:chExt cx="7732643" cy="1197236"/>
          </a:xfrm>
        </p:grpSpPr>
        <p:sp>
          <p:nvSpPr>
            <p:cNvPr id="22" name="CaixaDeTexto 21"/>
            <p:cNvSpPr txBox="1"/>
            <p:nvPr/>
          </p:nvSpPr>
          <p:spPr>
            <a:xfrm>
              <a:off x="311427" y="2935357"/>
              <a:ext cx="7732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 função característica da </a:t>
              </a:r>
              <a:r>
                <a:rPr lang="pt-BR" dirty="0" err="1" smtClean="0"/>
                <a:t>f.d.p</a:t>
              </a:r>
              <a:r>
                <a:rPr lang="pt-BR" dirty="0" smtClean="0"/>
                <a:t>. normal é</a:t>
              </a:r>
              <a:endParaRPr lang="pt-BR" dirty="0"/>
            </a:p>
          </p:txBody>
        </p:sp>
        <p:pic>
          <p:nvPicPr>
            <p:cNvPr id="24" name="Imagem 23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997" y="3313329"/>
              <a:ext cx="4534533" cy="819264"/>
            </a:xfrm>
            <a:prstGeom prst="rect">
              <a:avLst/>
            </a:prstGeom>
          </p:spPr>
        </p:pic>
      </p:grpSp>
      <p:sp>
        <p:nvSpPr>
          <p:cNvPr id="28" name="CaixaDeTexto 27"/>
          <p:cNvSpPr txBox="1"/>
          <p:nvPr/>
        </p:nvSpPr>
        <p:spPr>
          <a:xfrm>
            <a:off x="79867" y="4141233"/>
            <a:ext cx="895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 função característica calcula-se a Função Geratriz dos </a:t>
            </a:r>
            <a:r>
              <a:rPr lang="pt-BR" dirty="0" err="1" smtClean="0"/>
              <a:t>Cumulantes</a:t>
            </a:r>
            <a:r>
              <a:rPr lang="pt-BR" dirty="0" smtClean="0"/>
              <a:t> (FGC),</a:t>
            </a:r>
          </a:p>
          <a:p>
            <a:r>
              <a:rPr lang="pt-BR" dirty="0" smtClean="0"/>
              <a:t>que tem um papel importante nas teorias da Probabilidade e da Inferência Estatística.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148DC-7B57-34C3-E6E7-A6F5FD05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3685"/>
            <a:ext cx="7493794" cy="354934"/>
          </a:xfrm>
        </p:spPr>
        <p:txBody>
          <a:bodyPr>
            <a:noAutofit/>
          </a:bodyPr>
          <a:lstStyle/>
          <a:p>
            <a:r>
              <a:rPr lang="pt-BR" sz="2400" dirty="0" smtClean="0"/>
              <a:t>A </a:t>
            </a:r>
            <a:r>
              <a:rPr lang="pt-BR" sz="2400" dirty="0" err="1" smtClean="0"/>
              <a:t>f.d.p</a:t>
            </a:r>
            <a:r>
              <a:rPr lang="pt-BR" sz="2400" dirty="0" smtClean="0"/>
              <a:t>. da média de dados normais independentes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8661" y="391871"/>
                <a:ext cx="8421756" cy="3144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Considere uma medida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 smtClean="0"/>
                  <a:t> dados independentes que se distribuem de acordo com a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 normal e com mesma variância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 smtClean="0"/>
                  <a:t>,</a:t>
                </a:r>
              </a:p>
              <a:p>
                <a:r>
                  <a:rPr lang="pt-BR" dirty="0" smtClean="0"/>
                  <a:t>Com um raciocínio análogo ao usado para a soma de variáveis tipo Poisson,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A variável aleatória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média</a:t>
                </a:r>
                <a:r>
                  <a:rPr lang="pt-BR" dirty="0" smtClean="0"/>
                  <a:t>, calculada como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r>
                  <a:rPr lang="pt-BR" dirty="0"/>
                  <a:t>t</a:t>
                </a:r>
                <a:r>
                  <a:rPr lang="pt-BR" dirty="0" smtClean="0"/>
                  <a:t>erá a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 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391871"/>
                <a:ext cx="8421756" cy="3144772"/>
              </a:xfrm>
              <a:prstGeom prst="rect">
                <a:avLst/>
              </a:prstGeom>
              <a:blipFill>
                <a:blip r:embed="rId2"/>
                <a:stretch>
                  <a:fillRect l="-652" t="-969" b="-21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31" y="694151"/>
            <a:ext cx="1945318" cy="324220"/>
          </a:xfrm>
          <a:prstGeom prst="rect">
            <a:avLst/>
          </a:prstGeom>
        </p:spPr>
      </p:pic>
      <p:pic>
        <p:nvPicPr>
          <p:cNvPr id="7" name="Imagem 6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02" y="1279756"/>
            <a:ext cx="6374637" cy="834498"/>
          </a:xfrm>
          <a:prstGeom prst="rect">
            <a:avLst/>
          </a:prstGeom>
        </p:spPr>
      </p:pic>
      <p:pic>
        <p:nvPicPr>
          <p:cNvPr id="9" name="Imagem 8" descr="Recorte de Te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86" y="2163349"/>
            <a:ext cx="2695951" cy="600159"/>
          </a:xfrm>
          <a:prstGeom prst="rect">
            <a:avLst/>
          </a:prstGeom>
        </p:spPr>
      </p:pic>
      <p:pic>
        <p:nvPicPr>
          <p:cNvPr id="10" name="Imagem 9" descr="Recorte de Te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65" y="2897624"/>
            <a:ext cx="6132896" cy="135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78606" y="4265691"/>
                <a:ext cx="88653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O caminho mais simples para resolver essa integral é transformá-la em </a:t>
                </a:r>
              </a:p>
              <a:p>
                <a:r>
                  <a:rPr lang="pt-BR" dirty="0" smtClean="0"/>
                  <a:t>um produto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 smtClean="0"/>
                  <a:t> integrais, usando as propriedades da transformada de Fourier</a:t>
                </a:r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6" y="4265691"/>
                <a:ext cx="8865394" cy="646331"/>
              </a:xfrm>
              <a:prstGeom prst="rect">
                <a:avLst/>
              </a:prstGeom>
              <a:blipFill>
                <a:blip r:embed="rId7"/>
                <a:stretch>
                  <a:fillRect l="-61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06C27-A02B-39DF-165C-76FFD191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2" y="30828"/>
            <a:ext cx="7579518" cy="283497"/>
          </a:xfrm>
        </p:spPr>
        <p:txBody>
          <a:bodyPr>
            <a:noAutofit/>
          </a:bodyPr>
          <a:lstStyle/>
          <a:p>
            <a:r>
              <a:rPr lang="pt-BR" sz="2800" dirty="0" smtClean="0"/>
              <a:t>Aplicação da função característica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6F4DB47-8C3C-1C3D-350D-1DC7E57C3955}"/>
                  </a:ext>
                </a:extLst>
              </p:cNvPr>
              <p:cNvSpPr txBox="1"/>
              <p:nvPr/>
            </p:nvSpPr>
            <p:spPr>
              <a:xfrm>
                <a:off x="78582" y="1175108"/>
                <a:ext cx="8429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 função característica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pt-BR" dirty="0" smtClean="0"/>
                  <a:t> é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6F4DB47-8C3C-1C3D-350D-1DC7E57C3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2" y="1175108"/>
                <a:ext cx="8429107" cy="369332"/>
              </a:xfrm>
              <a:prstGeom prst="rect">
                <a:avLst/>
              </a:prstGeom>
              <a:blipFill>
                <a:blip r:embed="rId2"/>
                <a:stretch>
                  <a:fillRect l="-651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C13C692-C415-DA13-B72D-0F27F8DA0976}"/>
                  </a:ext>
                </a:extLst>
              </p:cNvPr>
              <p:cNvSpPr txBox="1"/>
              <p:nvPr/>
            </p:nvSpPr>
            <p:spPr>
              <a:xfrm>
                <a:off x="998106" y="3705080"/>
                <a:ext cx="6590058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Note que esse resultado – a </a:t>
                </a:r>
                <a:r>
                  <a:rPr lang="pt-BR" sz="1600" dirty="0" err="1" smtClean="0"/>
                  <a:t>f.d.p</a:t>
                </a:r>
                <a:r>
                  <a:rPr lang="pt-BR" sz="1600" dirty="0" smtClean="0"/>
                  <a:t>. de uma soma de variáveis normais</a:t>
                </a:r>
              </a:p>
              <a:p>
                <a:r>
                  <a:rPr lang="pt-BR" sz="1600" dirty="0" smtClean="0"/>
                  <a:t>tem </a:t>
                </a:r>
                <a:r>
                  <a:rPr lang="pt-BR" sz="1600" dirty="0" err="1" smtClean="0"/>
                  <a:t>f.d.p</a:t>
                </a:r>
                <a:r>
                  <a:rPr lang="pt-BR" sz="1600" dirty="0" smtClean="0"/>
                  <a:t>. normal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1600" dirty="0" smtClean="0"/>
                  <a:t> vale para qualquer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 smtClean="0"/>
                  <a:t>: 2, 3, 100, ...</a:t>
                </a:r>
              </a:p>
              <a:p>
                <a:r>
                  <a:rPr lang="pt-BR" sz="1600" dirty="0" smtClean="0"/>
                  <a:t>Adiante, vamos mostrar que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 smtClean="0"/>
                  <a:t> grande, essa é a </a:t>
                </a:r>
                <a:r>
                  <a:rPr lang="pt-BR" sz="1600" dirty="0" err="1" smtClean="0"/>
                  <a:t>f.d.p</a:t>
                </a:r>
                <a:r>
                  <a:rPr lang="pt-BR" sz="1600" dirty="0" smtClean="0"/>
                  <a:t>. da soma, </a:t>
                </a:r>
              </a:p>
              <a:p>
                <a:r>
                  <a:rPr lang="pt-BR" sz="1600" dirty="0" smtClean="0"/>
                  <a:t>mesmo que os dados não tenham </a:t>
                </a:r>
                <a:r>
                  <a:rPr lang="pt-BR" sz="1600" dirty="0" err="1" smtClean="0"/>
                  <a:t>f.d.p</a:t>
                </a:r>
                <a:r>
                  <a:rPr lang="pt-BR" sz="1600" dirty="0" smtClean="0"/>
                  <a:t>. normal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C13C692-C415-DA13-B72D-0F27F8DA0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06" y="3705080"/>
                <a:ext cx="6590058" cy="1172629"/>
              </a:xfrm>
              <a:prstGeom prst="rect">
                <a:avLst/>
              </a:prstGeom>
              <a:blipFill>
                <a:blip r:embed="rId3"/>
                <a:stretch>
                  <a:fillRect l="-555" t="-1563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1"/>
          <a:stretch/>
        </p:blipFill>
        <p:spPr>
          <a:xfrm>
            <a:off x="228234" y="558616"/>
            <a:ext cx="4979870" cy="534688"/>
          </a:xfrm>
          <a:prstGeom prst="rect">
            <a:avLst/>
          </a:prstGeom>
        </p:spPr>
      </p:pic>
      <p:pic>
        <p:nvPicPr>
          <p:cNvPr id="8" name="Imagem 7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60212" r="20205" b="2001"/>
          <a:stretch/>
        </p:blipFill>
        <p:spPr>
          <a:xfrm>
            <a:off x="5274367" y="580795"/>
            <a:ext cx="3122694" cy="424069"/>
          </a:xfrm>
          <a:prstGeom prst="rect">
            <a:avLst/>
          </a:prstGeom>
        </p:spPr>
      </p:pic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29" y="1153544"/>
            <a:ext cx="2383932" cy="459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ta para a Direita 8"/>
              <p:cNvSpPr/>
              <p:nvPr/>
            </p:nvSpPr>
            <p:spPr>
              <a:xfrm>
                <a:off x="6184529" y="1055900"/>
                <a:ext cx="2570922" cy="607748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s</a:t>
                </a:r>
                <a:r>
                  <a:rPr lang="pt-BR" dirty="0" smtClean="0"/>
                  <a:t>ubstituindo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Seta para a Direita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529" y="1055900"/>
                <a:ext cx="2570922" cy="607748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 descr="Recorte de Te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" y="1812328"/>
            <a:ext cx="4977122" cy="539133"/>
          </a:xfrm>
          <a:prstGeom prst="rect">
            <a:avLst/>
          </a:prstGeom>
        </p:spPr>
      </p:pic>
      <p:pic>
        <p:nvPicPr>
          <p:cNvPr id="14" name="Imagem 13" descr="Recorte de Te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05" y="1843862"/>
            <a:ext cx="2869373" cy="469032"/>
          </a:xfrm>
          <a:prstGeom prst="rect">
            <a:avLst/>
          </a:prstGeom>
        </p:spPr>
      </p:pic>
      <p:pic>
        <p:nvPicPr>
          <p:cNvPr id="15" name="Imagem 14" descr="Recorte de Tel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29" y="2377036"/>
            <a:ext cx="4387061" cy="645991"/>
          </a:xfrm>
          <a:prstGeom prst="rect">
            <a:avLst/>
          </a:prstGeom>
        </p:spPr>
      </p:pic>
      <p:sp>
        <p:nvSpPr>
          <p:cNvPr id="16" name="Seta para a Direita 15"/>
          <p:cNvSpPr/>
          <p:nvPr/>
        </p:nvSpPr>
        <p:spPr>
          <a:xfrm>
            <a:off x="314324" y="2421238"/>
            <a:ext cx="3038475" cy="6077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separando as integrais</a:t>
            </a:r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343678" y="3107002"/>
            <a:ext cx="2353139" cy="6077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Anti-transformando</a:t>
            </a:r>
            <a:endParaRPr lang="pt-BR" dirty="0"/>
          </a:p>
        </p:txBody>
      </p:sp>
      <p:pic>
        <p:nvPicPr>
          <p:cNvPr id="18" name="Imagem 17" descr="Recorte de Tel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70" y="3094310"/>
            <a:ext cx="3381677" cy="633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6294370" y="3185867"/>
                <a:ext cx="2212532" cy="47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portanto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370" y="3185867"/>
                <a:ext cx="2212532" cy="476605"/>
              </a:xfrm>
              <a:prstGeom prst="rect">
                <a:avLst/>
              </a:prstGeom>
              <a:blipFill>
                <a:blip r:embed="rId11"/>
                <a:stretch>
                  <a:fillRect l="-2486" t="-1282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1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06C27-A02B-39DF-165C-76FFD191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2" y="30828"/>
            <a:ext cx="7579518" cy="283497"/>
          </a:xfrm>
        </p:spPr>
        <p:txBody>
          <a:bodyPr>
            <a:noAutofit/>
          </a:bodyPr>
          <a:lstStyle/>
          <a:p>
            <a:r>
              <a:rPr lang="pt-BR" sz="2400" dirty="0" smtClean="0"/>
              <a:t>Transformação de variável aleatória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18052" y="350603"/>
                <a:ext cx="61851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Considere uma variável aleatória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 smtClean="0"/>
                  <a:t> com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.</a:t>
                </a:r>
              </a:p>
              <a:p>
                <a:r>
                  <a:rPr lang="pt-BR" dirty="0" smtClean="0"/>
                  <a:t>O problema consiste em determinar a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pt-BR" dirty="0" smtClean="0"/>
                  <a:t>; </a:t>
                </a:r>
              </a:p>
              <a:p>
                <a:r>
                  <a:rPr lang="pt-BR" dirty="0" smtClean="0">
                    <a:solidFill>
                      <a:srgbClr val="0070C0"/>
                    </a:solidFill>
                  </a:rPr>
                  <a:t>uma das atividades será determinar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/6</m:t>
                        </m:r>
                      </m:e>
                    </m:d>
                  </m:oMath>
                </a14:m>
                <a:r>
                  <a:rPr lang="pt-BR" dirty="0" smtClean="0">
                    <a:solidFill>
                      <a:srgbClr val="0070C0"/>
                    </a:solidFill>
                  </a:rPr>
                  <a:t>.</a:t>
                </a:r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2" y="350603"/>
                <a:ext cx="6185155" cy="923330"/>
              </a:xfrm>
              <a:prstGeom prst="rect">
                <a:avLst/>
              </a:prstGeom>
              <a:blipFill>
                <a:blip r:embed="rId2"/>
                <a:stretch>
                  <a:fillRect l="-788"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Agrupar 53"/>
          <p:cNvGrpSpPr/>
          <p:nvPr/>
        </p:nvGrpSpPr>
        <p:grpSpPr>
          <a:xfrm>
            <a:off x="103352" y="1310211"/>
            <a:ext cx="3375343" cy="1560337"/>
            <a:chOff x="103352" y="1310211"/>
            <a:chExt cx="3375343" cy="1560337"/>
          </a:xfrm>
        </p:grpSpPr>
        <p:cxnSp>
          <p:nvCxnSpPr>
            <p:cNvPr id="17" name="Conector de Seta Reta 16"/>
            <p:cNvCxnSpPr/>
            <p:nvPr/>
          </p:nvCxnSpPr>
          <p:spPr>
            <a:xfrm flipV="1">
              <a:off x="768626" y="1371600"/>
              <a:ext cx="0" cy="11463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722243" y="2438400"/>
              <a:ext cx="2610679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Forma Livre 20"/>
            <p:cNvSpPr/>
            <p:nvPr/>
          </p:nvSpPr>
          <p:spPr>
            <a:xfrm>
              <a:off x="914400" y="1427477"/>
              <a:ext cx="2396103" cy="1010924"/>
            </a:xfrm>
            <a:custGeom>
              <a:avLst/>
              <a:gdLst>
                <a:gd name="connsiteX0" fmla="*/ 0 w 2396103"/>
                <a:gd name="connsiteY0" fmla="*/ 616284 h 630123"/>
                <a:gd name="connsiteX1" fmla="*/ 371061 w 2396103"/>
                <a:gd name="connsiteY1" fmla="*/ 569901 h 630123"/>
                <a:gd name="connsiteX2" fmla="*/ 530087 w 2396103"/>
                <a:gd name="connsiteY2" fmla="*/ 377745 h 630123"/>
                <a:gd name="connsiteX3" fmla="*/ 728870 w 2396103"/>
                <a:gd name="connsiteY3" fmla="*/ 125954 h 630123"/>
                <a:gd name="connsiteX4" fmla="*/ 1053548 w 2396103"/>
                <a:gd name="connsiteY4" fmla="*/ 58 h 630123"/>
                <a:gd name="connsiteX5" fmla="*/ 1378226 w 2396103"/>
                <a:gd name="connsiteY5" fmla="*/ 112701 h 630123"/>
                <a:gd name="connsiteX6" fmla="*/ 1537252 w 2396103"/>
                <a:gd name="connsiteY6" fmla="*/ 324736 h 630123"/>
                <a:gd name="connsiteX7" fmla="*/ 1775791 w 2396103"/>
                <a:gd name="connsiteY7" fmla="*/ 470510 h 630123"/>
                <a:gd name="connsiteX8" fmla="*/ 2140226 w 2396103"/>
                <a:gd name="connsiteY8" fmla="*/ 603032 h 630123"/>
                <a:gd name="connsiteX9" fmla="*/ 2385391 w 2396103"/>
                <a:gd name="connsiteY9" fmla="*/ 622910 h 630123"/>
                <a:gd name="connsiteX10" fmla="*/ 2352261 w 2396103"/>
                <a:gd name="connsiteY10" fmla="*/ 629536 h 630123"/>
                <a:gd name="connsiteX11" fmla="*/ 2352261 w 2396103"/>
                <a:gd name="connsiteY11" fmla="*/ 609658 h 63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6103" h="630123">
                  <a:moveTo>
                    <a:pt x="0" y="616284"/>
                  </a:moveTo>
                  <a:cubicBezTo>
                    <a:pt x="141356" y="612970"/>
                    <a:pt x="282713" y="609657"/>
                    <a:pt x="371061" y="569901"/>
                  </a:cubicBezTo>
                  <a:cubicBezTo>
                    <a:pt x="459409" y="530145"/>
                    <a:pt x="470452" y="451736"/>
                    <a:pt x="530087" y="377745"/>
                  </a:cubicBezTo>
                  <a:cubicBezTo>
                    <a:pt x="589722" y="303754"/>
                    <a:pt x="641627" y="188902"/>
                    <a:pt x="728870" y="125954"/>
                  </a:cubicBezTo>
                  <a:cubicBezTo>
                    <a:pt x="816113" y="63006"/>
                    <a:pt x="945322" y="2267"/>
                    <a:pt x="1053548" y="58"/>
                  </a:cubicBezTo>
                  <a:cubicBezTo>
                    <a:pt x="1161774" y="-2151"/>
                    <a:pt x="1297609" y="58588"/>
                    <a:pt x="1378226" y="112701"/>
                  </a:cubicBezTo>
                  <a:cubicBezTo>
                    <a:pt x="1458843" y="166814"/>
                    <a:pt x="1470991" y="265101"/>
                    <a:pt x="1537252" y="324736"/>
                  </a:cubicBezTo>
                  <a:cubicBezTo>
                    <a:pt x="1603513" y="384371"/>
                    <a:pt x="1675295" y="424127"/>
                    <a:pt x="1775791" y="470510"/>
                  </a:cubicBezTo>
                  <a:cubicBezTo>
                    <a:pt x="1876287" y="516893"/>
                    <a:pt x="2038626" y="577632"/>
                    <a:pt x="2140226" y="603032"/>
                  </a:cubicBezTo>
                  <a:cubicBezTo>
                    <a:pt x="2241826" y="628432"/>
                    <a:pt x="2350052" y="618493"/>
                    <a:pt x="2385391" y="622910"/>
                  </a:cubicBezTo>
                  <a:cubicBezTo>
                    <a:pt x="2420730" y="627327"/>
                    <a:pt x="2357783" y="631745"/>
                    <a:pt x="2352261" y="629536"/>
                  </a:cubicBezTo>
                  <a:cubicBezTo>
                    <a:pt x="2346739" y="627327"/>
                    <a:pt x="2349500" y="618492"/>
                    <a:pt x="2352261" y="60965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03352" y="1310211"/>
                  <a:ext cx="5195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52" y="1310211"/>
                  <a:ext cx="51950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4118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3099489" y="2387084"/>
                  <a:ext cx="3792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489" y="2387084"/>
                  <a:ext cx="3792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Conector reto 28"/>
            <p:cNvCxnSpPr/>
            <p:nvPr/>
          </p:nvCxnSpPr>
          <p:spPr>
            <a:xfrm>
              <a:off x="1543878" y="1815548"/>
              <a:ext cx="0" cy="6228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1696278" y="1587210"/>
              <a:ext cx="0" cy="8511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o Explicativo Retangular 32"/>
            <p:cNvSpPr/>
            <p:nvPr/>
          </p:nvSpPr>
          <p:spPr>
            <a:xfrm>
              <a:off x="1080052" y="2591945"/>
              <a:ext cx="337931" cy="252407"/>
            </a:xfrm>
            <a:prstGeom prst="wedgeRectCallout">
              <a:avLst>
                <a:gd name="adj1" fmla="val 83016"/>
                <a:gd name="adj2" fmla="val -9463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 smtClean="0"/>
                <a:t>x</a:t>
              </a:r>
              <a:endParaRPr lang="pt-BR" sz="1600" i="1" dirty="0"/>
            </a:p>
          </p:txBody>
        </p:sp>
        <p:sp>
          <p:nvSpPr>
            <p:cNvPr id="34" name="Texto Explicativo Retangular 33"/>
            <p:cNvSpPr/>
            <p:nvPr/>
          </p:nvSpPr>
          <p:spPr>
            <a:xfrm>
              <a:off x="1858616" y="2618141"/>
              <a:ext cx="692428" cy="252407"/>
            </a:xfrm>
            <a:prstGeom prst="wedgeRectCallout">
              <a:avLst>
                <a:gd name="adj1" fmla="val -64894"/>
                <a:gd name="adj2" fmla="val -11038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/>
                <a:t>x</a:t>
              </a:r>
              <a:r>
                <a:rPr lang="pt-BR" sz="1600" i="1" dirty="0" smtClean="0"/>
                <a:t>+</a:t>
              </a:r>
              <a:r>
                <a:rPr lang="pt-BR" sz="1600" i="1" dirty="0" smtClean="0">
                  <a:sym typeface="Symbol" panose="05050102010706020507" pitchFamily="18" charset="2"/>
                </a:rPr>
                <a:t>x</a:t>
              </a:r>
              <a:endParaRPr lang="pt-BR" sz="1600" i="1" dirty="0"/>
            </a:p>
          </p:txBody>
        </p:sp>
      </p:grpSp>
      <p:grpSp>
        <p:nvGrpSpPr>
          <p:cNvPr id="55" name="Agrupar 54"/>
          <p:cNvGrpSpPr/>
          <p:nvPr/>
        </p:nvGrpSpPr>
        <p:grpSpPr>
          <a:xfrm>
            <a:off x="103352" y="3198646"/>
            <a:ext cx="3553276" cy="1578689"/>
            <a:chOff x="103352" y="3198646"/>
            <a:chExt cx="3553276" cy="1578689"/>
          </a:xfrm>
        </p:grpSpPr>
        <p:cxnSp>
          <p:nvCxnSpPr>
            <p:cNvPr id="24" name="Conector de Seta Reta 23"/>
            <p:cNvCxnSpPr/>
            <p:nvPr/>
          </p:nvCxnSpPr>
          <p:spPr>
            <a:xfrm flipV="1">
              <a:off x="768626" y="3260035"/>
              <a:ext cx="0" cy="11463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/>
            <p:nvPr/>
          </p:nvCxnSpPr>
          <p:spPr>
            <a:xfrm flipV="1">
              <a:off x="722243" y="4326835"/>
              <a:ext cx="2610679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103352" y="3198646"/>
                  <a:ext cx="5311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52" y="3198646"/>
                  <a:ext cx="53117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345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tângulo 26"/>
                <p:cNvSpPr/>
                <p:nvPr/>
              </p:nvSpPr>
              <p:spPr>
                <a:xfrm>
                  <a:off x="3277422" y="4228486"/>
                  <a:ext cx="3792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Retângulo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422" y="4228486"/>
                  <a:ext cx="3792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o Explicativo Retangular 34"/>
            <p:cNvSpPr/>
            <p:nvPr/>
          </p:nvSpPr>
          <p:spPr>
            <a:xfrm>
              <a:off x="854767" y="4480378"/>
              <a:ext cx="337931" cy="252407"/>
            </a:xfrm>
            <a:prstGeom prst="wedgeRectCallout">
              <a:avLst>
                <a:gd name="adj1" fmla="val 83016"/>
                <a:gd name="adj2" fmla="val -9463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 smtClean="0"/>
                <a:t>v</a:t>
              </a:r>
              <a:endParaRPr lang="pt-BR" sz="1600" i="1" dirty="0"/>
            </a:p>
          </p:txBody>
        </p:sp>
        <p:sp>
          <p:nvSpPr>
            <p:cNvPr id="36" name="Texto Explicativo Retangular 35"/>
            <p:cNvSpPr/>
            <p:nvPr/>
          </p:nvSpPr>
          <p:spPr>
            <a:xfrm>
              <a:off x="2033448" y="4524928"/>
              <a:ext cx="692428" cy="252407"/>
            </a:xfrm>
            <a:prstGeom prst="wedgeRectCallout">
              <a:avLst>
                <a:gd name="adj1" fmla="val -64894"/>
                <a:gd name="adj2" fmla="val -11038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 smtClean="0"/>
                <a:t>v+</a:t>
              </a:r>
              <a:r>
                <a:rPr lang="pt-BR" sz="1600" i="1" dirty="0" smtClean="0">
                  <a:sym typeface="Symbol" panose="05050102010706020507" pitchFamily="18" charset="2"/>
                </a:rPr>
                <a:t>v</a:t>
              </a:r>
              <a:endParaRPr lang="pt-BR" sz="1600" i="1" dirty="0"/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722243" y="3286540"/>
              <a:ext cx="2435528" cy="1024826"/>
            </a:xfrm>
            <a:custGeom>
              <a:avLst/>
              <a:gdLst>
                <a:gd name="connsiteX0" fmla="*/ 0 w 2435528"/>
                <a:gd name="connsiteY0" fmla="*/ 670445 h 670445"/>
                <a:gd name="connsiteX1" fmla="*/ 278296 w 2435528"/>
                <a:gd name="connsiteY1" fmla="*/ 663819 h 670445"/>
                <a:gd name="connsiteX2" fmla="*/ 589722 w 2435528"/>
                <a:gd name="connsiteY2" fmla="*/ 630689 h 670445"/>
                <a:gd name="connsiteX3" fmla="*/ 841513 w 2435528"/>
                <a:gd name="connsiteY3" fmla="*/ 584306 h 670445"/>
                <a:gd name="connsiteX4" fmla="*/ 1159565 w 2435528"/>
                <a:gd name="connsiteY4" fmla="*/ 451784 h 670445"/>
                <a:gd name="connsiteX5" fmla="*/ 1384852 w 2435528"/>
                <a:gd name="connsiteY5" fmla="*/ 299384 h 670445"/>
                <a:gd name="connsiteX6" fmla="*/ 1517374 w 2435528"/>
                <a:gd name="connsiteY6" fmla="*/ 93976 h 670445"/>
                <a:gd name="connsiteX7" fmla="*/ 1822174 w 2435528"/>
                <a:gd name="connsiteY7" fmla="*/ 1211 h 670445"/>
                <a:gd name="connsiteX8" fmla="*/ 2067339 w 2435528"/>
                <a:gd name="connsiteY8" fmla="*/ 153611 h 670445"/>
                <a:gd name="connsiteX9" fmla="*/ 2186609 w 2435528"/>
                <a:gd name="connsiteY9" fmla="*/ 524671 h 670445"/>
                <a:gd name="connsiteX10" fmla="*/ 2266122 w 2435528"/>
                <a:gd name="connsiteY10" fmla="*/ 624063 h 670445"/>
                <a:gd name="connsiteX11" fmla="*/ 2418522 w 2435528"/>
                <a:gd name="connsiteY11" fmla="*/ 650567 h 670445"/>
                <a:gd name="connsiteX12" fmla="*/ 2425148 w 2435528"/>
                <a:gd name="connsiteY12" fmla="*/ 650567 h 67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528" h="670445">
                  <a:moveTo>
                    <a:pt x="0" y="670445"/>
                  </a:moveTo>
                  <a:cubicBezTo>
                    <a:pt x="90004" y="670445"/>
                    <a:pt x="180009" y="670445"/>
                    <a:pt x="278296" y="663819"/>
                  </a:cubicBezTo>
                  <a:cubicBezTo>
                    <a:pt x="376583" y="657193"/>
                    <a:pt x="495853" y="643941"/>
                    <a:pt x="589722" y="630689"/>
                  </a:cubicBezTo>
                  <a:cubicBezTo>
                    <a:pt x="683591" y="617437"/>
                    <a:pt x="746539" y="614123"/>
                    <a:pt x="841513" y="584306"/>
                  </a:cubicBezTo>
                  <a:cubicBezTo>
                    <a:pt x="936487" y="554489"/>
                    <a:pt x="1069009" y="499271"/>
                    <a:pt x="1159565" y="451784"/>
                  </a:cubicBezTo>
                  <a:cubicBezTo>
                    <a:pt x="1250121" y="404297"/>
                    <a:pt x="1325217" y="359019"/>
                    <a:pt x="1384852" y="299384"/>
                  </a:cubicBezTo>
                  <a:cubicBezTo>
                    <a:pt x="1444487" y="239749"/>
                    <a:pt x="1444487" y="143671"/>
                    <a:pt x="1517374" y="93976"/>
                  </a:cubicBezTo>
                  <a:cubicBezTo>
                    <a:pt x="1590261" y="44281"/>
                    <a:pt x="1730513" y="-8728"/>
                    <a:pt x="1822174" y="1211"/>
                  </a:cubicBezTo>
                  <a:cubicBezTo>
                    <a:pt x="1913835" y="11150"/>
                    <a:pt x="2006600" y="66368"/>
                    <a:pt x="2067339" y="153611"/>
                  </a:cubicBezTo>
                  <a:cubicBezTo>
                    <a:pt x="2128078" y="240854"/>
                    <a:pt x="2153478" y="446262"/>
                    <a:pt x="2186609" y="524671"/>
                  </a:cubicBezTo>
                  <a:cubicBezTo>
                    <a:pt x="2219740" y="603080"/>
                    <a:pt x="2227470" y="603080"/>
                    <a:pt x="2266122" y="624063"/>
                  </a:cubicBezTo>
                  <a:cubicBezTo>
                    <a:pt x="2304774" y="645046"/>
                    <a:pt x="2392018" y="646150"/>
                    <a:pt x="2418522" y="650567"/>
                  </a:cubicBezTo>
                  <a:cubicBezTo>
                    <a:pt x="2445026" y="654984"/>
                    <a:pt x="2435087" y="652775"/>
                    <a:pt x="2425148" y="65056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reto 37"/>
            <p:cNvCxnSpPr>
              <a:stCxn id="37" idx="2"/>
            </p:cNvCxnSpPr>
            <p:nvPr/>
          </p:nvCxnSpPr>
          <p:spPr>
            <a:xfrm>
              <a:off x="1311965" y="4250596"/>
              <a:ext cx="0" cy="762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>
              <a:stCxn id="37" idx="4"/>
            </p:cNvCxnSpPr>
            <p:nvPr/>
          </p:nvCxnSpPr>
          <p:spPr>
            <a:xfrm>
              <a:off x="1881808" y="3977126"/>
              <a:ext cx="0" cy="3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Agrupar 51"/>
          <p:cNvGrpSpPr/>
          <p:nvPr/>
        </p:nvGrpSpPr>
        <p:grpSpPr>
          <a:xfrm>
            <a:off x="3823454" y="1206092"/>
            <a:ext cx="4864842" cy="2114021"/>
            <a:chOff x="3823454" y="1206092"/>
            <a:chExt cx="4864842" cy="2114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3823454" y="1206092"/>
                  <a:ext cx="4864842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 smtClean="0"/>
                    <a:t>Se o intervalo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dirty="0" smtClean="0"/>
                    <a:t> mapeia em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pt-BR" dirty="0" smtClean="0"/>
                    <a:t>, então a probabilidade do resultado cair em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pt-BR" dirty="0" smtClean="0"/>
                    <a:t> é a mesma de cair em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dirty="0" smtClean="0"/>
                    <a:t>, ou seja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𝑑𝑣</m:t>
                      </m:r>
                    </m:oMath>
                  </a14:m>
                  <a:r>
                    <a:rPr lang="pt-BR" dirty="0" smtClean="0"/>
                    <a:t> </a:t>
                  </a:r>
                </a:p>
                <a:p>
                  <a:r>
                    <a:rPr lang="pt-BR" dirty="0"/>
                    <a:t>e</a:t>
                  </a:r>
                  <a:r>
                    <a:rPr lang="pt-BR" dirty="0" smtClean="0"/>
                    <a:t>quivalente a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3454" y="1206092"/>
                  <a:ext cx="4864842" cy="1477328"/>
                </a:xfrm>
                <a:prstGeom prst="rect">
                  <a:avLst/>
                </a:prstGeom>
                <a:blipFill>
                  <a:blip r:embed="rId7"/>
                  <a:stretch>
                    <a:fillRect l="-1003" t="-2479" b="-57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5611243" y="2505466"/>
                  <a:ext cx="1289264" cy="814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𝑑𝑣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243" y="2505466"/>
                  <a:ext cx="1289264" cy="8146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Agrupar 52"/>
          <p:cNvGrpSpPr/>
          <p:nvPr/>
        </p:nvGrpSpPr>
        <p:grpSpPr>
          <a:xfrm>
            <a:off x="3823454" y="3337145"/>
            <a:ext cx="5179011" cy="1515612"/>
            <a:chOff x="3823454" y="3337145"/>
            <a:chExt cx="5179011" cy="151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3823454" y="3447883"/>
                  <a:ext cx="28688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 smtClean="0"/>
                    <a:t>Quando são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pt-BR" dirty="0" smtClean="0"/>
                    <a:t> variáveis, 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3454" y="3447883"/>
                  <a:ext cx="286889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99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Imagem 47" descr="Recorte de Tela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586" y="3337145"/>
              <a:ext cx="2022388" cy="732518"/>
            </a:xfrm>
            <a:prstGeom prst="rect">
              <a:avLst/>
            </a:prstGeom>
          </p:spPr>
        </p:pic>
        <p:sp>
          <p:nvSpPr>
            <p:cNvPr id="49" name="CaixaDeTexto 48"/>
            <p:cNvSpPr txBox="1"/>
            <p:nvPr/>
          </p:nvSpPr>
          <p:spPr>
            <a:xfrm>
              <a:off x="3823454" y="3929427"/>
              <a:ext cx="2599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70C0"/>
                  </a:solidFill>
                </a:rPr>
                <a:t>O Jacobiano é o determinante da matriz das </a:t>
              </a:r>
              <a:r>
                <a:rPr lang="pt-BR" dirty="0">
                  <a:solidFill>
                    <a:srgbClr val="0070C0"/>
                  </a:solidFill>
                </a:rPr>
                <a:t>d</a:t>
              </a:r>
              <a:r>
                <a:rPr lang="pt-BR" dirty="0" smtClean="0">
                  <a:solidFill>
                    <a:srgbClr val="0070C0"/>
                  </a:solidFill>
                </a:rPr>
                <a:t>erivadas parciais</a:t>
              </a:r>
              <a:endParaRPr lang="pt-BR" dirty="0">
                <a:solidFill>
                  <a:srgbClr val="0070C0"/>
                </a:solidFill>
              </a:endParaRPr>
            </a:p>
          </p:txBody>
        </p:sp>
        <p:pic>
          <p:nvPicPr>
            <p:cNvPr id="50" name="Imagem 49" descr="Recorte de Tela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5"/>
            <a:stretch/>
          </p:blipFill>
          <p:spPr>
            <a:xfrm>
              <a:off x="6912698" y="4097864"/>
              <a:ext cx="2089767" cy="6615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6328259" y="4267935"/>
                  <a:ext cx="601318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259" y="4267935"/>
                  <a:ext cx="601318" cy="299313"/>
                </a:xfrm>
                <a:prstGeom prst="rect">
                  <a:avLst/>
                </a:prstGeom>
                <a:blipFill>
                  <a:blip r:embed="rId12"/>
                  <a:stretch>
                    <a:fillRect l="-7071" r="-3030" b="-265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3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683</Words>
  <Application>Microsoft Office PowerPoint</Application>
  <PresentationFormat>Apresentação na tela (16:9)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11</vt:i4>
      </vt:variant>
    </vt:vector>
  </HeadingPairs>
  <TitlesOfParts>
    <vt:vector size="30" baseType="lpstr">
      <vt:lpstr>Arial</vt:lpstr>
      <vt:lpstr>Calibri</vt:lpstr>
      <vt:lpstr>Cambria Math</vt:lpstr>
      <vt:lpstr>Eau</vt:lpstr>
      <vt:lpstr>Eau Sans Bold</vt:lpstr>
      <vt:lpstr>Eau Sans Bold Lining</vt:lpstr>
      <vt:lpstr>Symbol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Função de probabilidade de Poisson</vt:lpstr>
      <vt:lpstr>Soma de variáveis aleatórias com f.p. Poisson</vt:lpstr>
      <vt:lpstr>A f.p. multinormal</vt:lpstr>
      <vt:lpstr>Função Característica</vt:lpstr>
      <vt:lpstr>A f.d.p. da média de dados normais independentes</vt:lpstr>
      <vt:lpstr>Aplicação da função característica</vt:lpstr>
      <vt:lpstr>Transformação de variável aleatória</vt:lpstr>
      <vt:lpstr>Atividade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95</cp:revision>
  <dcterms:created xsi:type="dcterms:W3CDTF">2016-03-09T00:36:12Z</dcterms:created>
  <dcterms:modified xsi:type="dcterms:W3CDTF">2023-03-23T13:51:54Z</dcterms:modified>
</cp:coreProperties>
</file>