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94727"/>
  </p:normalViewPr>
  <p:slideViewPr>
    <p:cSldViewPr snapToGrid="0" snapToObjects="1">
      <p:cViewPr varScale="1">
        <p:scale>
          <a:sx n="82" d="100"/>
          <a:sy n="82" d="100"/>
        </p:scale>
        <p:origin x="144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B0DB3-A8FF-4ABB-9E2E-D96042226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2530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EE0618-75D7-410F-859C-CDF53BC53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6729"/>
            <a:ext cx="9144000" cy="1135529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37F11-76DB-4DD9-9747-3F38D05BA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9F581-81B0-44B3-ABA5-A25CA4BAE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D591-ADCF-4300-8282-72AE357F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51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E5C77-55F8-4677-A96C-E6D3F554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A064EF-ADDA-4943-8F87-A7469D799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0D493-D1E7-4358-95E9-B5B80A49E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98326-3276-4B9E-960F-10C6677BF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C3AC2-288D-4FEE-BF80-0EAEDDFAB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696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333C6A-5417-40BD-BF7A-940583223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3BCB45-B343-46F6-9718-AA0D68CED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DA2A4-FD34-4E17-908F-4367B1E6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87AE3-776D-451D-AA52-C06B74724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0C4D5-BE1E-4D6A-9196-E0F9E42B2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192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75558-A264-444E-829B-51AAE6B4B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D9373-37D1-4135-8D34-755E139F7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E4A6B-1966-4E57-9FB8-8B111E97B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10/28/20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FC3DD-F2BE-41FF-895B-00129AAB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F830C-8424-4FAF-A011-605AE1D14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00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A1BE8-ECC1-4027-B16E-C7BECCA9D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46C7E1-471A-46AA-8068-98E68C0C2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C9F8F-EC48-4D16-B4C6-023A7B60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FA5B3-F726-417B-932A-B93E0C8F5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D21F1-1A24-43EA-AB09-3024C491E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462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16569-B648-4D50-BEB8-E8DAE24D6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831B3-A1FD-470C-BEEE-4CFB44150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F34A17-C244-438C-9AE3-FB9B3CE3B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CFA3AA-3FC1-4B98-8F99-1726F1AC0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E10883-BACC-41A1-9067-ECFDB937D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660A2-13C9-4432-A6EB-A4FF3D78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874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7C843-C993-4E9C-80DD-3620816E5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91A8E3-B066-4511-9C6E-A3435B64D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34325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86B63-4102-4802-94D7-F138F80F3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58237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924765-08A7-4A60-86DC-DC420F60BB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34325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AA2795-EFB6-4000-8F25-FBB62646C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58237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942CFB-FE12-494A-9C41-3CB90F07B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3A07E3-59E1-4EBD-9687-4B6ABE96A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F7BB23-7539-4674-8B66-ACEFF946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303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841DB-C73C-4968-B434-A6AA14DAF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8152BF-92C7-4BF5-A9DB-16A0BF0F5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289DB7-F492-4037-A439-D70F7E55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A96F1-8B8A-4E83-B3C2-E10DE522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209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031033-9688-463F-9614-47F2F5BC6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5B8DB2-C14B-45AC-ACAF-8702DF59C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1DA57-8D4E-4075-9460-4F03DF8AA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830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CBE2C-9DAA-489D-AC88-15CBBA8A9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124BE-E494-445A-A4FB-A2A8F28F0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2446DE-9A32-4774-9F7C-86678CA90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0115D-61B3-46D0-B4D3-30C374B52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C2AFC-D0F8-469F-B1E0-123C2E066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9BCDA-9EF7-4531-8021-AF7B30751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677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AE558-F89F-4688-94E5-77F37D49F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CD35AF-8CA2-49BB-BAE9-F29A0186EC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5CAA98-55BD-4118-A8AF-D60306078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FF4C5-82A8-4AD8-B7E2-2882F6576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0B401-B64F-417B-8AD6-581A22E5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4BD4C-7149-44BF-8150-F72CAA95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252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436E0F2-A64B-471E-93C0-8DFE08CC57C8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C1E3AB1-2A8C-4607-9FAE-D8BDB280FE1A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6D66059-832F-40B6-A35F-F56C8F38A1E7}"/>
              </a:ext>
            </a:extLst>
          </p:cNvPr>
          <p:cNvCxnSpPr>
            <a:cxnSpLocks/>
          </p:cNvCxnSpPr>
          <p:nvPr/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515E2ED-7EA9-448D-83FA-54C3DF9723BD}"/>
              </a:ext>
            </a:extLst>
          </p:cNvPr>
          <p:cNvCxnSpPr>
            <a:cxnSpLocks/>
          </p:cNvCxnSpPr>
          <p:nvPr/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0595356-EABD-4767-AC9D-EA21FF115EC0}"/>
              </a:ext>
            </a:extLst>
          </p:cNvPr>
          <p:cNvCxnSpPr>
            <a:cxnSpLocks/>
          </p:cNvCxnSpPr>
          <p:nvPr/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8CD9F06-9628-469C-B788-A894E3E08281}"/>
              </a:ext>
            </a:extLst>
          </p:cNvPr>
          <p:cNvCxnSpPr>
            <a:cxnSpLocks/>
          </p:cNvCxnSpPr>
          <p:nvPr/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550A431-0B61-421B-B4B7-24C0CFF0F938}"/>
              </a:ext>
            </a:extLst>
          </p:cNvPr>
          <p:cNvCxnSpPr>
            <a:cxnSpLocks/>
          </p:cNvCxnSpPr>
          <p:nvPr/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5B94C5-D205-4339-B029-5D0FD2E5F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1"/>
            <a:ext cx="9906000" cy="1382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96DC5C-BD34-4CE4-8AA7-A6A4B9516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009554"/>
            <a:ext cx="9906000" cy="4024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192A7-D622-449D-9FC2-48FDE4D690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37102" y="6398878"/>
            <a:ext cx="419390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11EAACC7-3B3F-47D1-959A-EF58926E955E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5B93C-2BE9-4847-BFE5-D3CBCC6E9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4429" y="6398878"/>
            <a:ext cx="4497315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="1" spc="30" baseline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70A99-395E-4F22-8AAB-6C7EE743D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02477" y="6398878"/>
            <a:ext cx="470887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312CC964-A50B-4C29-B4E4-2C30BB34CC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291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C88933B-CFB2-4662-9CA9-2C1E08385B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909EEE1-52DB-4A86-AFCE-CCE9041848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2"/>
            <a:ext cx="12192000" cy="685734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9C7FC46-74EA-1740-9778-2300545C00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5869" y="1994264"/>
            <a:ext cx="6935872" cy="3922755"/>
          </a:xfrm>
        </p:spPr>
        <p:txBody>
          <a:bodyPr>
            <a:normAutofit/>
          </a:bodyPr>
          <a:lstStyle/>
          <a:p>
            <a:pPr algn="r"/>
            <a:r>
              <a:rPr lang="pt-BR" sz="5600" dirty="0"/>
              <a:t>Marcadores </a:t>
            </a:r>
            <a:r>
              <a:rPr lang="pt-BR" sz="5600" dirty="0" err="1"/>
              <a:t>converacionais</a:t>
            </a:r>
            <a:endParaRPr lang="pt-BR" sz="56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A955347-342A-864F-997E-DFDCA13957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83790" y="1050878"/>
            <a:ext cx="6157951" cy="943386"/>
          </a:xfrm>
        </p:spPr>
        <p:txBody>
          <a:bodyPr>
            <a:normAutofit/>
          </a:bodyPr>
          <a:lstStyle/>
          <a:p>
            <a:pPr algn="r"/>
            <a:r>
              <a:rPr lang="pt-BR" dirty="0"/>
              <a:t>IELP II </a:t>
            </a:r>
          </a:p>
          <a:p>
            <a:pPr algn="r"/>
            <a:r>
              <a:rPr lang="pt-BR" dirty="0"/>
              <a:t>2020/2</a:t>
            </a:r>
          </a:p>
          <a:p>
            <a:pPr algn="r"/>
            <a:endParaRPr lang="pt-BR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FE1375-5A69-4A3C-9C9E-9A859B21D2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648" r="28889"/>
          <a:stretch/>
        </p:blipFill>
        <p:spPr>
          <a:xfrm>
            <a:off x="-2573" y="10"/>
            <a:ext cx="4811317" cy="6857988"/>
          </a:xfrm>
          <a:custGeom>
            <a:avLst/>
            <a:gdLst/>
            <a:ahLst/>
            <a:cxnLst/>
            <a:rect l="l" t="t" r="r" b="b"/>
            <a:pathLst>
              <a:path w="4811317" h="6857998">
                <a:moveTo>
                  <a:pt x="0" y="0"/>
                </a:moveTo>
                <a:lnTo>
                  <a:pt x="4811317" y="0"/>
                </a:lnTo>
                <a:lnTo>
                  <a:pt x="2712446" y="6857998"/>
                </a:lnTo>
                <a:lnTo>
                  <a:pt x="0" y="6857998"/>
                </a:lnTo>
                <a:close/>
              </a:path>
            </a:pathLst>
          </a:cu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26FE4BA-3BD1-4AB3-A3EB-39FF16D964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418764" y="0"/>
            <a:ext cx="815637" cy="6857348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BD85EF3-E980-4EF9-BF91-C0540D302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  <a:endCxn id="15" idx="2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468380"/>
            <a:ext cx="6096000" cy="1389619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7208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7A2922-B206-6F46-BE99-BA0C8AA5B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000" dirty="0"/>
              <a:t>Comentários conclusivos: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25280E9-B21A-E34C-A0ED-C9122D0A8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t-BR" sz="3200" dirty="0"/>
              <a:t>São estruturas de organização interacional interpessoal. </a:t>
            </a:r>
          </a:p>
          <a:p>
            <a:pPr algn="just"/>
            <a:r>
              <a:rPr lang="pt-BR" sz="3200" dirty="0"/>
              <a:t>Sinalizam orientação ou alinhamento recíproco dos interlocutores ou destes em relação ao discurso. </a:t>
            </a:r>
          </a:p>
          <a:p>
            <a:pPr algn="just"/>
            <a:r>
              <a:rPr lang="pt-BR" sz="3200" dirty="0"/>
              <a:t>Normalmente, como recursos verbais, são esvaziados de sentido. </a:t>
            </a:r>
          </a:p>
          <a:p>
            <a:pPr algn="just"/>
            <a:r>
              <a:rPr lang="pt-BR" sz="3200" dirty="0"/>
              <a:t>Ocorrem, geralmente, em estruturas sintaticamente independentes e </a:t>
            </a:r>
            <a:r>
              <a:rPr lang="pt-BR" sz="3200" dirty="0" err="1"/>
              <a:t>entonacionalmente</a:t>
            </a:r>
            <a:r>
              <a:rPr lang="pt-BR" sz="3200" dirty="0"/>
              <a:t> autônomas. </a:t>
            </a:r>
          </a:p>
          <a:p>
            <a:pPr algn="just"/>
            <a:r>
              <a:rPr lang="pt-BR" sz="3200" dirty="0"/>
              <a:t>Os marcadores </a:t>
            </a:r>
            <a:r>
              <a:rPr lang="pt-BR" sz="3200"/>
              <a:t>de monitoramento </a:t>
            </a:r>
            <a:r>
              <a:rPr lang="pt-BR" sz="3200" dirty="0"/>
              <a:t>equivalem, muitas vezes, a turnos.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6E10662-0B09-654C-88F0-C7F49113EF0B}"/>
              </a:ext>
            </a:extLst>
          </p:cNvPr>
          <p:cNvSpPr txBox="1"/>
          <p:nvPr/>
        </p:nvSpPr>
        <p:spPr>
          <a:xfrm>
            <a:off x="6617776" y="88340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4622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7A2922-B206-6F46-BE99-BA0C8AA5B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000" dirty="0"/>
              <a:t>Comentários conclusivos: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25280E9-B21A-E34C-A0ED-C9122D0A89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2999" y="2009553"/>
            <a:ext cx="10279251" cy="431504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sz="3200" dirty="0"/>
              <a:t>Posicionam-se antes ou depois das unidades conversacionais. </a:t>
            </a:r>
          </a:p>
          <a:p>
            <a:pPr algn="just"/>
            <a:r>
              <a:rPr lang="pt-BR" sz="3200" dirty="0"/>
              <a:t>Seu aspecto relevante se dá em relação à função que desempenham. </a:t>
            </a:r>
          </a:p>
          <a:p>
            <a:pPr marL="514350" indent="-514350" algn="just">
              <a:buAutoNum type="arabicParenR"/>
            </a:pPr>
            <a:r>
              <a:rPr lang="pt-BR" sz="3200" dirty="0"/>
              <a:t>Marcadores de hesitação (ah, eh, </a:t>
            </a:r>
            <a:r>
              <a:rPr lang="pt-BR" sz="3200" dirty="0" err="1"/>
              <a:t>ahn</a:t>
            </a:r>
            <a:r>
              <a:rPr lang="pt-BR" sz="3200" dirty="0"/>
              <a:t>)</a:t>
            </a:r>
          </a:p>
          <a:p>
            <a:pPr marL="514350" indent="-514350" algn="just">
              <a:buAutoNum type="arabicParenR"/>
            </a:pPr>
            <a:r>
              <a:rPr lang="pt-BR" sz="3200" dirty="0"/>
              <a:t>Marcadores de teste de participação ou busca de apoio: sabe? Né? Não é?</a:t>
            </a:r>
          </a:p>
          <a:p>
            <a:pPr marL="514350" indent="-514350" algn="just">
              <a:buAutoNum type="arabicParenR"/>
            </a:pPr>
            <a:r>
              <a:rPr lang="pt-BR" sz="3200" dirty="0"/>
              <a:t> Marcadores de atenuação da atitude do falante: eu acho que, eu tenho a impressão de que. </a:t>
            </a:r>
          </a:p>
          <a:p>
            <a:pPr marL="514350" indent="-514350" algn="just">
              <a:buAutoNum type="arabicParenR"/>
            </a:pPr>
            <a:r>
              <a:rPr lang="pt-BR" sz="3200" dirty="0"/>
              <a:t> Marcadores de apoio/monitoramento do ouvinte: </a:t>
            </a:r>
            <a:r>
              <a:rPr lang="pt-BR" sz="3200" dirty="0" err="1"/>
              <a:t>ahn</a:t>
            </a:r>
            <a:r>
              <a:rPr lang="pt-BR" sz="3200" dirty="0"/>
              <a:t> </a:t>
            </a:r>
            <a:r>
              <a:rPr lang="pt-BR" sz="3200" dirty="0" err="1"/>
              <a:t>ahn</a:t>
            </a:r>
            <a:r>
              <a:rPr lang="pt-BR" sz="3200" dirty="0"/>
              <a:t>, </a:t>
            </a:r>
            <a:r>
              <a:rPr lang="pt-BR" sz="3200" dirty="0" err="1"/>
              <a:t>uhun</a:t>
            </a:r>
            <a:r>
              <a:rPr lang="pt-BR" sz="3200" dirty="0"/>
              <a:t> </a:t>
            </a:r>
            <a:r>
              <a:rPr lang="pt-BR" sz="3200" dirty="0" err="1"/>
              <a:t>uhn</a:t>
            </a:r>
            <a:r>
              <a:rPr lang="pt-BR" sz="3200" dirty="0"/>
              <a:t>, sei.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6E10662-0B09-654C-88F0-C7F49113EF0B}"/>
              </a:ext>
            </a:extLst>
          </p:cNvPr>
          <p:cNvSpPr txBox="1"/>
          <p:nvPr/>
        </p:nvSpPr>
        <p:spPr>
          <a:xfrm>
            <a:off x="6617776" y="88340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232469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7A2922-B206-6F46-BE99-BA0C8AA5B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000" dirty="0"/>
              <a:t>Referência: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25280E9-B21A-E34C-A0ED-C9122D0A8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200" dirty="0"/>
              <a:t>URBANO, H. Marcadores Conversacionais. In: PRETI, D. (Org.) Análise de textos orais. 7ed. São Paulo: </a:t>
            </a:r>
            <a:r>
              <a:rPr lang="pt-BR" sz="3200" dirty="0" err="1"/>
              <a:t>Humanitas</a:t>
            </a:r>
            <a:r>
              <a:rPr lang="pt-BR" sz="3200" dirty="0"/>
              <a:t> – Projeto NURC/SP, 2010. Série Projetos paralelos, v. 1. p. 93-116.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6E10662-0B09-654C-88F0-C7F49113EF0B}"/>
              </a:ext>
            </a:extLst>
          </p:cNvPr>
          <p:cNvSpPr txBox="1"/>
          <p:nvPr/>
        </p:nvSpPr>
        <p:spPr>
          <a:xfrm>
            <a:off x="6617776" y="88340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01629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7A2922-B206-6F46-BE99-BA0C8AA5B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Definição: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25280E9-B21A-E34C-A0ED-C9122D0A8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3200" dirty="0"/>
              <a:t>Elementos de natureza variada, estrutura, dimensão, complexidade semântico-sintática, aparentemente supérfluos, ou até complicadores, mas de indiscutível significação e importância para qualquer análise de texto oral e para a sua compreensão (p. 93). 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5573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7A2922-B206-6F46-BE99-BA0C8AA5B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Texto “expurgado”/”Limpo” (p. 97)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25280E9-B21A-E34C-A0ED-C9122D0A8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3200" dirty="0"/>
              <a:t>Ocorrência de redundâncias e repetições, bem como outros elementos verbais de pouco ou nenhum valor semântico. </a:t>
            </a:r>
          </a:p>
          <a:p>
            <a:pPr algn="just"/>
            <a:r>
              <a:rPr lang="pt-BR" sz="3200" dirty="0"/>
              <a:t>Há ainda os elementos não verbais: olhar, risos etc. </a:t>
            </a:r>
          </a:p>
          <a:p>
            <a:pPr algn="just"/>
            <a:r>
              <a:rPr lang="pt-BR" sz="3200" dirty="0"/>
              <a:t>Elementos suprassegmentais: pausas longas, alongamentos e os vários tipos de entonação. </a:t>
            </a:r>
          </a:p>
          <a:p>
            <a:pPr algn="just"/>
            <a:endParaRPr lang="pt-BR" sz="3200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80885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7A2922-B206-6F46-BE99-BA0C8AA5B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ConceituaçÃO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25280E9-B21A-E34C-A0ED-C9122D0A8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3200" dirty="0"/>
              <a:t>Elementos típicos da fala, muito frequentes, mas que não interagem propriamente com o conteúdo cognitivo do texto. </a:t>
            </a:r>
          </a:p>
          <a:p>
            <a:pPr algn="just"/>
            <a:r>
              <a:rPr lang="pt-BR" sz="3200" dirty="0"/>
              <a:t>Elementos que auxiliam a coesão e a coerência do texto falado, no enfoque conversacional. </a:t>
            </a:r>
          </a:p>
          <a:p>
            <a:pPr algn="just"/>
            <a:r>
              <a:rPr lang="pt-BR" sz="3200" dirty="0"/>
              <a:t>”Amarram” o texto não só como estrutura verbal cognitiva, mas também como estrutura de interação interpessoal. </a:t>
            </a:r>
          </a:p>
          <a:p>
            <a:pPr algn="just"/>
            <a:r>
              <a:rPr lang="pt-BR" sz="3200" dirty="0"/>
              <a:t> Marcadores conversacionais (</a:t>
            </a:r>
            <a:r>
              <a:rPr lang="pt-BR" sz="3200" dirty="0" err="1"/>
              <a:t>Marcuschi</a:t>
            </a:r>
            <a:r>
              <a:rPr lang="pt-BR" sz="3200" dirty="0"/>
              <a:t>, 1989). 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8621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7A2922-B206-6F46-BE99-BA0C8AA5B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ConceituaçÃO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25280E9-B21A-E34C-A0ED-C9122D0A8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800" dirty="0"/>
              <a:t>Segundo Said Ali (1930): </a:t>
            </a:r>
          </a:p>
          <a:p>
            <a:pPr algn="just">
              <a:buFont typeface="Wingdings" pitchFamily="2" charset="2"/>
              <a:buChar char="à"/>
            </a:pPr>
            <a:r>
              <a:rPr lang="pt-BR" sz="2800" dirty="0">
                <a:sym typeface="Wingdings" pitchFamily="2" charset="2"/>
              </a:rPr>
              <a:t>Palavras, expressões ou frases, típicas da língua falada, da conversação espontânea; </a:t>
            </a:r>
          </a:p>
          <a:p>
            <a:pPr algn="just">
              <a:buFont typeface="Wingdings" pitchFamily="2" charset="2"/>
              <a:buChar char="à"/>
            </a:pPr>
            <a:r>
              <a:rPr lang="pt-BR" sz="2800" dirty="0">
                <a:sym typeface="Wingdings" pitchFamily="2" charset="2"/>
              </a:rPr>
              <a:t> parecem, mas não são descartáveis, do ponto de vista discursivo; </a:t>
            </a:r>
          </a:p>
          <a:p>
            <a:pPr algn="just">
              <a:buFont typeface="Wingdings" pitchFamily="2" charset="2"/>
              <a:buChar char="à"/>
            </a:pPr>
            <a:r>
              <a:rPr lang="pt-BR" sz="2800" dirty="0">
                <a:sym typeface="Wingdings" pitchFamily="2" charset="2"/>
              </a:rPr>
              <a:t> podem ser alheias à informatividade textual; </a:t>
            </a:r>
          </a:p>
          <a:p>
            <a:pPr algn="just">
              <a:buFont typeface="Wingdings" pitchFamily="2" charset="2"/>
              <a:buChar char="à"/>
            </a:pPr>
            <a:r>
              <a:rPr lang="pt-BR" sz="2800" dirty="0">
                <a:sym typeface="Wingdings" pitchFamily="2" charset="2"/>
              </a:rPr>
              <a:t> funcionam como expressões intencionais do falante; </a:t>
            </a:r>
          </a:p>
          <a:p>
            <a:pPr algn="just">
              <a:buFont typeface="Wingdings" pitchFamily="2" charset="2"/>
              <a:buChar char="à"/>
            </a:pPr>
            <a:r>
              <a:rPr lang="pt-BR" sz="2800" dirty="0">
                <a:sym typeface="Wingdings" pitchFamily="2" charset="2"/>
              </a:rPr>
              <a:t> são determinadas pelo diálogo face a face. 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174740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7A2922-B206-6F46-BE99-BA0C8AA5B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aspecto formal: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25280E9-B21A-E34C-A0ED-C9122D0A8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4000" dirty="0"/>
              <a:t>Marcadores linguísticos (verbais e prosódicos) e não linguísticos ou também chamados de </a:t>
            </a:r>
            <a:r>
              <a:rPr lang="pt-BR" sz="4000" dirty="0" err="1"/>
              <a:t>paralinguísticos</a:t>
            </a:r>
            <a:r>
              <a:rPr lang="pt-BR" sz="4000" dirty="0"/>
              <a:t> (olhar, risos, meneios de cabeça, gestos etc.)</a:t>
            </a:r>
          </a:p>
        </p:txBody>
      </p:sp>
    </p:spTree>
    <p:extLst>
      <p:ext uri="{BB962C8B-B14F-4D97-AF65-F5344CB8AC3E}">
        <p14:creationId xmlns:p14="http://schemas.microsoft.com/office/powerpoint/2010/main" val="3965011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7A2922-B206-6F46-BE99-BA0C8AA5B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aspecto SEMÂNTICO: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25280E9-B21A-E34C-A0ED-C9122D0A8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3200" dirty="0"/>
              <a:t>A maioria dos elementos transcritos no exemplo em foco são vazios ou esvaziados de conteúdo semântico. </a:t>
            </a:r>
          </a:p>
          <a:p>
            <a:pPr algn="just"/>
            <a:r>
              <a:rPr lang="pt-BR" sz="3200" dirty="0"/>
              <a:t>Trata-se de vocábulos que valem como estratégias para o falante testar o grau de atenção e participação do seu interlocutor. Por isso, não são descartáveis discursiva e internacionalmente. </a:t>
            </a:r>
          </a:p>
          <a:p>
            <a:pPr algn="just"/>
            <a:r>
              <a:rPr lang="pt-BR" sz="3200" dirty="0"/>
              <a:t>Exemplos: “Eu acho que” e “assim”. </a:t>
            </a:r>
          </a:p>
        </p:txBody>
      </p:sp>
    </p:spTree>
    <p:extLst>
      <p:ext uri="{BB962C8B-B14F-4D97-AF65-F5344CB8AC3E}">
        <p14:creationId xmlns:p14="http://schemas.microsoft.com/office/powerpoint/2010/main" val="2714037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7A2922-B206-6F46-BE99-BA0C8AA5B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aspecto SINTÁTICO: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25280E9-B21A-E34C-A0ED-C9122D0A8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3200" dirty="0"/>
              <a:t>Marcadores verbais lexicalizados ou não, cujas emissões são completas e autônomas </a:t>
            </a:r>
            <a:r>
              <a:rPr lang="pt-BR" sz="3200" dirty="0" err="1"/>
              <a:t>entonacionalmente</a:t>
            </a:r>
            <a:r>
              <a:rPr lang="pt-BR" sz="3200" dirty="0"/>
              <a:t> (sabe? Certo? Né? Ah, eh, </a:t>
            </a:r>
            <a:r>
              <a:rPr lang="pt-BR" sz="3200" dirty="0" err="1"/>
              <a:t>uhn</a:t>
            </a:r>
            <a:r>
              <a:rPr lang="pt-BR" sz="3200" dirty="0"/>
              <a:t> </a:t>
            </a:r>
            <a:r>
              <a:rPr lang="pt-BR" sz="3200" dirty="0" err="1"/>
              <a:t>uhn</a:t>
            </a:r>
            <a:r>
              <a:rPr lang="pt-BR" sz="3200" dirty="0"/>
              <a:t>), caracterizando total independência sintática. </a:t>
            </a:r>
          </a:p>
          <a:p>
            <a:pPr algn="just"/>
            <a:r>
              <a:rPr lang="pt-BR" sz="3200" dirty="0"/>
              <a:t>Há casos também nos quais os marcadores têm certa liberdade posicional (exemplo: eu acho).  </a:t>
            </a:r>
          </a:p>
        </p:txBody>
      </p:sp>
    </p:spTree>
    <p:extLst>
      <p:ext uri="{BB962C8B-B14F-4D97-AF65-F5344CB8AC3E}">
        <p14:creationId xmlns:p14="http://schemas.microsoft.com/office/powerpoint/2010/main" val="1319711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7A2922-B206-6F46-BE99-BA0C8AA5B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000" dirty="0" err="1"/>
              <a:t>FUNÇÕes</a:t>
            </a:r>
            <a:r>
              <a:rPr lang="pt-BR" sz="4000" dirty="0"/>
              <a:t> comunicativo-interacionais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25280E9-B21A-E34C-A0ED-C9122D0A8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BR" sz="3200" dirty="0"/>
              <a:t>Marcadores gerais: com mais de uma função (exemplo pergunta como marcador de introdução de novo tópico discursivo)</a:t>
            </a:r>
          </a:p>
          <a:p>
            <a:pPr algn="just"/>
            <a:r>
              <a:rPr lang="pt-BR" sz="3200" dirty="0"/>
              <a:t>Marcadores específicos: referentes a determinado fenômeno (perguntas abertas: onde? Como? Quem? Por quê?).</a:t>
            </a:r>
          </a:p>
          <a:p>
            <a:pPr algn="just"/>
            <a:r>
              <a:rPr lang="pt-BR" sz="3200" dirty="0"/>
              <a:t>Marcadores de hesitação (alongamentos, pausas longas, pausas preenchidas por elementos lexicais, repetições, cortes de palavras ou de entonação, interrupções sintáticas ou semântico-sintáticas). </a:t>
            </a:r>
          </a:p>
          <a:p>
            <a:pPr algn="just"/>
            <a:r>
              <a:rPr lang="pt-BR" sz="3200" dirty="0"/>
              <a:t>Conectores pragmáticos que, pela gramática tradicional, seriam denominados de conectivos. 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6E10662-0B09-654C-88F0-C7F49113EF0B}"/>
              </a:ext>
            </a:extLst>
          </p:cNvPr>
          <p:cNvSpPr txBox="1"/>
          <p:nvPr/>
        </p:nvSpPr>
        <p:spPr>
          <a:xfrm>
            <a:off x="6617776" y="88340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36869681"/>
      </p:ext>
    </p:extLst>
  </p:cSld>
  <p:clrMapOvr>
    <a:masterClrMapping/>
  </p:clrMapOvr>
</p:sld>
</file>

<file path=ppt/theme/theme1.xml><?xml version="1.0" encoding="utf-8"?>
<a:theme xmlns:a="http://schemas.openxmlformats.org/drawingml/2006/main" name="AngleLinesVTI">
  <a:themeElements>
    <a:clrScheme name="Blue">
      <a:dk1>
        <a:srgbClr val="000000"/>
      </a:dk1>
      <a:lt1>
        <a:srgbClr val="FFFFFF"/>
      </a:lt1>
      <a:dk2>
        <a:srgbClr val="153A63"/>
      </a:dk2>
      <a:lt2>
        <a:srgbClr val="DBEFF9"/>
      </a:lt2>
      <a:accent1>
        <a:srgbClr val="0F6FC6"/>
      </a:accent1>
      <a:accent2>
        <a:srgbClr val="009DD9"/>
      </a:accent2>
      <a:accent3>
        <a:srgbClr val="09B8C0"/>
      </a:accent3>
      <a:accent4>
        <a:srgbClr val="0EBC8C"/>
      </a:accent4>
      <a:accent5>
        <a:srgbClr val="71B959"/>
      </a:accent5>
      <a:accent6>
        <a:srgbClr val="96B042"/>
      </a:accent6>
      <a:hlink>
        <a:srgbClr val="C37400"/>
      </a:hlink>
      <a:folHlink>
        <a:srgbClr val="4F9085"/>
      </a:folHlink>
    </a:clrScheme>
    <a:fontScheme name="Walbaum Light Univers Light">
      <a:majorFont>
        <a:latin typeface="Walbaum Display Light"/>
        <a:ea typeface=""/>
        <a:cs typeface=""/>
      </a:majorFont>
      <a:minorFont>
        <a:latin typeface="Univers Condense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gleLinesVTI" id="{BC1FC193-C72F-4761-9899-1105EDF6BAE8}" vid="{64612625-F022-44B7-B9FA-9D26DEDBDC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655</Words>
  <Application>Microsoft Macintosh PowerPoint</Application>
  <PresentationFormat>Widescreen</PresentationFormat>
  <Paragraphs>50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7" baseType="lpstr">
      <vt:lpstr>Arial</vt:lpstr>
      <vt:lpstr>Univers Condensed Light</vt:lpstr>
      <vt:lpstr>Walbaum Display Light</vt:lpstr>
      <vt:lpstr>Wingdings</vt:lpstr>
      <vt:lpstr>AngleLinesVTI</vt:lpstr>
      <vt:lpstr>Marcadores converacionais</vt:lpstr>
      <vt:lpstr>Definição:</vt:lpstr>
      <vt:lpstr>Texto “expurgado”/”Limpo” (p. 97)</vt:lpstr>
      <vt:lpstr>ConceituaçÃO</vt:lpstr>
      <vt:lpstr>ConceituaçÃO</vt:lpstr>
      <vt:lpstr>O aspecto formal: </vt:lpstr>
      <vt:lpstr>O aspecto SEMÂNTICO: </vt:lpstr>
      <vt:lpstr>O aspecto SINTÁTICO: </vt:lpstr>
      <vt:lpstr>FUNÇÕes comunicativo-interacionais</vt:lpstr>
      <vt:lpstr>Comentários conclusivos:</vt:lpstr>
      <vt:lpstr>Comentários conclusivos:</vt:lpstr>
      <vt:lpstr>Referência: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Marcadores converacionais</dc:title>
  <dc:creator>Usuário do Microsoft Office</dc:creator>
  <cp:lastModifiedBy>Usuário do Microsoft Office</cp:lastModifiedBy>
  <cp:revision>9</cp:revision>
  <dcterms:created xsi:type="dcterms:W3CDTF">2020-10-28T19:54:17Z</dcterms:created>
  <dcterms:modified xsi:type="dcterms:W3CDTF">2020-10-29T01:08:54Z</dcterms:modified>
</cp:coreProperties>
</file>