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27"/>
  </p:normalViewPr>
  <p:slideViewPr>
    <p:cSldViewPr snapToGrid="0" snapToObjects="1">
      <p:cViewPr varScale="1">
        <p:scale>
          <a:sx n="82" d="100"/>
          <a:sy n="82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5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9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6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0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0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7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5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88933B-CFB2-4662-9CA9-2C1E08385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09EEE1-52DB-4A86-AFCE-CCE904184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C7FC46-74EA-1740-9778-2300545C0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869" y="1994264"/>
            <a:ext cx="6935872" cy="3922755"/>
          </a:xfrm>
        </p:spPr>
        <p:txBody>
          <a:bodyPr>
            <a:normAutofit/>
          </a:bodyPr>
          <a:lstStyle/>
          <a:p>
            <a:pPr algn="r"/>
            <a:r>
              <a:rPr lang="pt-BR" sz="5600" dirty="0"/>
              <a:t>Marcadores </a:t>
            </a:r>
            <a:r>
              <a:rPr lang="pt-BR" sz="5600" dirty="0" err="1"/>
              <a:t>converacionais</a:t>
            </a:r>
            <a:endParaRPr lang="pt-BR" sz="5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955347-342A-864F-997E-DFDCA1395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790" y="1050878"/>
            <a:ext cx="6157951" cy="943386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IELP II </a:t>
            </a:r>
          </a:p>
          <a:p>
            <a:pPr algn="r"/>
            <a:r>
              <a:rPr lang="pt-BR" dirty="0"/>
              <a:t>2020/2</a:t>
            </a:r>
          </a:p>
          <a:p>
            <a:pPr algn="r"/>
            <a:endParaRPr lang="pt-B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FE1375-5A69-4A3C-9C9E-9A859B21D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48" r="28889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6FE4BA-3BD1-4AB3-A3EB-39FF16D96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D85EF3-E980-4EF9-BF91-C0540D30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20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Comentários conclusivos: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200" dirty="0"/>
              <a:t>São estruturas de organização interacional interpessoal. </a:t>
            </a:r>
          </a:p>
          <a:p>
            <a:pPr algn="just"/>
            <a:r>
              <a:rPr lang="pt-BR" sz="3200" dirty="0"/>
              <a:t>Sinalizam orientação ou alinhamento recíproco dos interlocutores ou destes em relação ao discurso. </a:t>
            </a:r>
          </a:p>
          <a:p>
            <a:pPr algn="just"/>
            <a:r>
              <a:rPr lang="pt-BR" sz="3200" dirty="0"/>
              <a:t>Normalmente, como recursos verbais, são esvaziados de sentido. </a:t>
            </a:r>
          </a:p>
          <a:p>
            <a:pPr algn="just"/>
            <a:r>
              <a:rPr lang="pt-BR" sz="3200" dirty="0"/>
              <a:t>Ocorrem, geralmente, em estruturas sintaticamente independentes e </a:t>
            </a:r>
            <a:r>
              <a:rPr lang="pt-BR" sz="3200" dirty="0" err="1"/>
              <a:t>entonacionalmente</a:t>
            </a:r>
            <a:r>
              <a:rPr lang="pt-BR" sz="3200" dirty="0"/>
              <a:t> autônomas. </a:t>
            </a:r>
          </a:p>
          <a:p>
            <a:pPr algn="just"/>
            <a:r>
              <a:rPr lang="pt-BR" sz="3200" dirty="0"/>
              <a:t>Os marcadores </a:t>
            </a:r>
            <a:r>
              <a:rPr lang="pt-BR" sz="3200"/>
              <a:t>de monitoramento </a:t>
            </a:r>
            <a:r>
              <a:rPr lang="pt-BR" sz="3200" dirty="0"/>
              <a:t>equivalem, muitas vezes, a turnos.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E10662-0B09-654C-88F0-C7F49113EF0B}"/>
              </a:ext>
            </a:extLst>
          </p:cNvPr>
          <p:cNvSpPr txBox="1"/>
          <p:nvPr/>
        </p:nvSpPr>
        <p:spPr>
          <a:xfrm>
            <a:off x="6617776" y="8834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462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Comentários conclusivos: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009553"/>
            <a:ext cx="10279251" cy="43150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Posicionam-se antes ou depois das unidades conversacionais. </a:t>
            </a:r>
          </a:p>
          <a:p>
            <a:pPr algn="just"/>
            <a:r>
              <a:rPr lang="pt-BR" sz="3200" dirty="0"/>
              <a:t>Seu aspecto relevante se dá em relação à função que desempenham. </a:t>
            </a:r>
          </a:p>
          <a:p>
            <a:pPr marL="514350" indent="-514350" algn="just">
              <a:buAutoNum type="arabicParenR"/>
            </a:pPr>
            <a:r>
              <a:rPr lang="pt-BR" sz="3200" dirty="0"/>
              <a:t>Marcadores de hesitação (ah, eh, </a:t>
            </a:r>
            <a:r>
              <a:rPr lang="pt-BR" sz="3200" dirty="0" err="1"/>
              <a:t>ahn</a:t>
            </a:r>
            <a:r>
              <a:rPr lang="pt-BR" sz="3200" dirty="0"/>
              <a:t>)</a:t>
            </a:r>
          </a:p>
          <a:p>
            <a:pPr marL="514350" indent="-514350" algn="just">
              <a:buAutoNum type="arabicParenR"/>
            </a:pPr>
            <a:r>
              <a:rPr lang="pt-BR" sz="3200" dirty="0"/>
              <a:t>Marcadores de teste de participação ou busca de apoio: sabe? Né? Não é?</a:t>
            </a:r>
          </a:p>
          <a:p>
            <a:pPr marL="514350" indent="-514350" algn="just">
              <a:buAutoNum type="arabicParenR"/>
            </a:pPr>
            <a:r>
              <a:rPr lang="pt-BR" sz="3200" dirty="0"/>
              <a:t> Marcadores de atenuação da atitude do falante: eu acho que, eu tenho a impressão de que. </a:t>
            </a:r>
          </a:p>
          <a:p>
            <a:pPr marL="514350" indent="-514350" algn="just">
              <a:buAutoNum type="arabicParenR"/>
            </a:pPr>
            <a:r>
              <a:rPr lang="pt-BR" sz="3200" dirty="0"/>
              <a:t> Marcadores de apoio/monitoramento do ouvinte: </a:t>
            </a:r>
            <a:r>
              <a:rPr lang="pt-BR" sz="3200" dirty="0" err="1"/>
              <a:t>ahn</a:t>
            </a:r>
            <a:r>
              <a:rPr lang="pt-BR" sz="3200" dirty="0"/>
              <a:t> </a:t>
            </a:r>
            <a:r>
              <a:rPr lang="pt-BR" sz="3200" dirty="0" err="1"/>
              <a:t>ahn</a:t>
            </a:r>
            <a:r>
              <a:rPr lang="pt-BR" sz="3200" dirty="0"/>
              <a:t>, </a:t>
            </a:r>
            <a:r>
              <a:rPr lang="pt-BR" sz="3200" dirty="0" err="1"/>
              <a:t>uhun</a:t>
            </a:r>
            <a:r>
              <a:rPr lang="pt-BR" sz="3200" dirty="0"/>
              <a:t> </a:t>
            </a:r>
            <a:r>
              <a:rPr lang="pt-BR" sz="3200" dirty="0" err="1"/>
              <a:t>uhn</a:t>
            </a:r>
            <a:r>
              <a:rPr lang="pt-BR" sz="3200" dirty="0"/>
              <a:t>, sei.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E10662-0B09-654C-88F0-C7F49113EF0B}"/>
              </a:ext>
            </a:extLst>
          </p:cNvPr>
          <p:cNvSpPr txBox="1"/>
          <p:nvPr/>
        </p:nvSpPr>
        <p:spPr>
          <a:xfrm>
            <a:off x="6617776" y="8834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24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Referência: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URBANO, H. Marcadores Conversacionais. In: PRETI, D. (Org.) Análise de textos orais. 7ed. São Paulo: </a:t>
            </a:r>
            <a:r>
              <a:rPr lang="pt-BR" sz="3200" dirty="0" err="1"/>
              <a:t>Humanitas</a:t>
            </a:r>
            <a:r>
              <a:rPr lang="pt-BR" sz="3200" dirty="0"/>
              <a:t> – Projeto NURC/SP, 2010. Série Projetos paralelos, v. 1. p. 93-116.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E10662-0B09-654C-88F0-C7F49113EF0B}"/>
              </a:ext>
            </a:extLst>
          </p:cNvPr>
          <p:cNvSpPr txBox="1"/>
          <p:nvPr/>
        </p:nvSpPr>
        <p:spPr>
          <a:xfrm>
            <a:off x="6617776" y="8834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62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Elementos de natureza variada, estrutura, dimensão, complexidade semântico-sintática, aparentemente supérfluos, ou até complicadores, mas de indiscutível significação e importância para qualquer análise de texto oral e para a sua compreensão (p. 93).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557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Texto “expurgado”/”Limpo” (p. 97)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Ocorrência de redundâncias e repetições, bem como outros elementos verbais de pouco ou nenhum valor semântico. </a:t>
            </a:r>
          </a:p>
          <a:p>
            <a:pPr algn="just"/>
            <a:r>
              <a:rPr lang="pt-BR" sz="3200" dirty="0"/>
              <a:t>Há ainda os elementos não verbais: olhar, risos etc. </a:t>
            </a:r>
          </a:p>
          <a:p>
            <a:pPr algn="just"/>
            <a:r>
              <a:rPr lang="pt-BR" sz="3200" dirty="0"/>
              <a:t>Elementos suprassegmentais: pausas longas, alongamentos e os vários tipos de entonação. </a:t>
            </a:r>
          </a:p>
          <a:p>
            <a:pPr algn="just"/>
            <a:endParaRPr lang="pt-BR" sz="32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88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ConceituaçÃO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Elementos típicos da fala, muito frequentes, mas que não interagem propriamente com o conteúdo cognitivo do texto. </a:t>
            </a:r>
          </a:p>
          <a:p>
            <a:pPr algn="just"/>
            <a:r>
              <a:rPr lang="pt-BR" sz="3200" dirty="0"/>
              <a:t>Elementos que auxiliam a coesão e a coerência do texto falado, no enfoque conversacional. </a:t>
            </a:r>
          </a:p>
          <a:p>
            <a:pPr algn="just"/>
            <a:r>
              <a:rPr lang="pt-BR" sz="3200" dirty="0"/>
              <a:t>”Amarram” o texto não só como estrutura verbal cognitiva, mas também como estrutura de interação interpessoal. </a:t>
            </a:r>
          </a:p>
          <a:p>
            <a:pPr algn="just"/>
            <a:r>
              <a:rPr lang="pt-BR" sz="3200" dirty="0"/>
              <a:t> Marcadores conversacionais (</a:t>
            </a:r>
            <a:r>
              <a:rPr lang="pt-BR" sz="3200" dirty="0" err="1"/>
              <a:t>Marcuschi</a:t>
            </a:r>
            <a:r>
              <a:rPr lang="pt-BR" sz="3200" dirty="0"/>
              <a:t>, 1989).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62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ConceituaçÃO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Segundo Said Ali (1930): </a:t>
            </a:r>
          </a:p>
          <a:p>
            <a:pPr algn="just">
              <a:buFont typeface="Wingdings" pitchFamily="2" charset="2"/>
              <a:buChar char="à"/>
            </a:pPr>
            <a:r>
              <a:rPr lang="pt-BR" sz="2800" dirty="0">
                <a:sym typeface="Wingdings" pitchFamily="2" charset="2"/>
              </a:rPr>
              <a:t>Palavras, expressões ou frases, típicas da língua falada, da conversação espontânea; </a:t>
            </a:r>
          </a:p>
          <a:p>
            <a:pPr algn="just">
              <a:buFont typeface="Wingdings" pitchFamily="2" charset="2"/>
              <a:buChar char="à"/>
            </a:pPr>
            <a:r>
              <a:rPr lang="pt-BR" sz="2800" dirty="0">
                <a:sym typeface="Wingdings" pitchFamily="2" charset="2"/>
              </a:rPr>
              <a:t> parecem, mas não são descartáveis, do ponto de vista discursivo; </a:t>
            </a:r>
          </a:p>
          <a:p>
            <a:pPr algn="just">
              <a:buFont typeface="Wingdings" pitchFamily="2" charset="2"/>
              <a:buChar char="à"/>
            </a:pPr>
            <a:r>
              <a:rPr lang="pt-BR" sz="2800" dirty="0">
                <a:sym typeface="Wingdings" pitchFamily="2" charset="2"/>
              </a:rPr>
              <a:t> podem ser alheias à informatividade textual; </a:t>
            </a:r>
          </a:p>
          <a:p>
            <a:pPr algn="just">
              <a:buFont typeface="Wingdings" pitchFamily="2" charset="2"/>
              <a:buChar char="à"/>
            </a:pPr>
            <a:r>
              <a:rPr lang="pt-BR" sz="2800" dirty="0">
                <a:sym typeface="Wingdings" pitchFamily="2" charset="2"/>
              </a:rPr>
              <a:t> funcionam como expressões intencionais do falante; </a:t>
            </a:r>
          </a:p>
          <a:p>
            <a:pPr algn="just">
              <a:buFont typeface="Wingdings" pitchFamily="2" charset="2"/>
              <a:buChar char="à"/>
            </a:pPr>
            <a:r>
              <a:rPr lang="pt-BR" sz="2800" dirty="0">
                <a:sym typeface="Wingdings" pitchFamily="2" charset="2"/>
              </a:rPr>
              <a:t> são determinadas pelo diálogo face a face.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474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aspecto formal: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/>
              <a:t>Marcadores linguísticos (verbais e prosódicos) e não linguísticos ou também chamados de </a:t>
            </a:r>
            <a:r>
              <a:rPr lang="pt-BR" sz="4000" dirty="0" err="1"/>
              <a:t>paralinguísticos</a:t>
            </a:r>
            <a:r>
              <a:rPr lang="pt-BR" sz="4000" dirty="0"/>
              <a:t> (olhar, risos, meneios de cabeça, gestos etc.)</a:t>
            </a:r>
          </a:p>
        </p:txBody>
      </p:sp>
    </p:spTree>
    <p:extLst>
      <p:ext uri="{BB962C8B-B14F-4D97-AF65-F5344CB8AC3E}">
        <p14:creationId xmlns:p14="http://schemas.microsoft.com/office/powerpoint/2010/main" val="396501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aspecto SEMÂNTICO: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A maioria dos elementos transcritos no exemplo em foco são vazios ou esvaziados de conteúdo semântico. </a:t>
            </a:r>
          </a:p>
          <a:p>
            <a:pPr algn="just"/>
            <a:r>
              <a:rPr lang="pt-BR" sz="3200" dirty="0"/>
              <a:t>Trata-se de vocábulos que valem como estratégias para o falante testar o grau de atenção e participação do seu interlocutor. Por isso, não são descartáveis discursiva e internacionalmente. </a:t>
            </a:r>
          </a:p>
          <a:p>
            <a:pPr algn="just"/>
            <a:r>
              <a:rPr lang="pt-BR" sz="3200" dirty="0"/>
              <a:t>Exemplos: “Eu acho que” e “assim”. </a:t>
            </a:r>
          </a:p>
        </p:txBody>
      </p:sp>
    </p:spTree>
    <p:extLst>
      <p:ext uri="{BB962C8B-B14F-4D97-AF65-F5344CB8AC3E}">
        <p14:creationId xmlns:p14="http://schemas.microsoft.com/office/powerpoint/2010/main" val="271403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aspecto SINTÁTICO: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Marcadores verbais lexicalizados ou não, cujas emissões são completas e autônomas </a:t>
            </a:r>
            <a:r>
              <a:rPr lang="pt-BR" sz="3200" dirty="0" err="1"/>
              <a:t>entonacionalmente</a:t>
            </a:r>
            <a:r>
              <a:rPr lang="pt-BR" sz="3200" dirty="0"/>
              <a:t> (sabe? Certo? Né? Ah, eh, </a:t>
            </a:r>
            <a:r>
              <a:rPr lang="pt-BR" sz="3200" dirty="0" err="1"/>
              <a:t>uhn</a:t>
            </a:r>
            <a:r>
              <a:rPr lang="pt-BR" sz="3200" dirty="0"/>
              <a:t> </a:t>
            </a:r>
            <a:r>
              <a:rPr lang="pt-BR" sz="3200" dirty="0" err="1"/>
              <a:t>uhn</a:t>
            </a:r>
            <a:r>
              <a:rPr lang="pt-BR" sz="3200" dirty="0"/>
              <a:t>), caracterizando total independência sintática. </a:t>
            </a:r>
          </a:p>
          <a:p>
            <a:pPr algn="just"/>
            <a:r>
              <a:rPr lang="pt-BR" sz="3200" dirty="0"/>
              <a:t>Há casos também nos quais os marcadores têm certa liberdade posicional (exemplo: eu acho).  </a:t>
            </a:r>
          </a:p>
        </p:txBody>
      </p:sp>
    </p:spTree>
    <p:extLst>
      <p:ext uri="{BB962C8B-B14F-4D97-AF65-F5344CB8AC3E}">
        <p14:creationId xmlns:p14="http://schemas.microsoft.com/office/powerpoint/2010/main" val="131971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A2922-B206-6F46-BE99-BA0C8AA5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err="1"/>
              <a:t>FUNÇÕes</a:t>
            </a:r>
            <a:r>
              <a:rPr lang="pt-BR" sz="4000" dirty="0"/>
              <a:t> comunicativo-interacionais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0E9-B21A-E34C-A0ED-C9122D0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Marcadores gerais: com mais de uma função (exemplo pergunta como marcador de introdução de novo tópico discursivo)</a:t>
            </a:r>
          </a:p>
          <a:p>
            <a:pPr algn="just"/>
            <a:r>
              <a:rPr lang="pt-BR" sz="3200" dirty="0"/>
              <a:t>Marcadores específicos: referentes a determinado fenômeno (perguntas abertas: onde? Como? Quem? Por quê?).</a:t>
            </a:r>
          </a:p>
          <a:p>
            <a:pPr algn="just"/>
            <a:r>
              <a:rPr lang="pt-BR" sz="3200" dirty="0"/>
              <a:t>Marcadores de hesitação (alongamentos, pausas longas, pausas preenchidas por elementos lexicais, repetições, cortes de palavras ou de entonação, interrupções sintáticas ou semântico-sintáticas). </a:t>
            </a:r>
          </a:p>
          <a:p>
            <a:pPr algn="just"/>
            <a:r>
              <a:rPr lang="pt-BR" sz="3200" dirty="0"/>
              <a:t>Conectores pragmáticos que, pela gramática tradicional, seriam denominados de conectivos.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E10662-0B09-654C-88F0-C7F49113EF0B}"/>
              </a:ext>
            </a:extLst>
          </p:cNvPr>
          <p:cNvSpPr txBox="1"/>
          <p:nvPr/>
        </p:nvSpPr>
        <p:spPr>
          <a:xfrm>
            <a:off x="6617776" y="8834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86968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655</Words>
  <Application>Microsoft Macintosh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Univers Condensed Light</vt:lpstr>
      <vt:lpstr>Walbaum Display Light</vt:lpstr>
      <vt:lpstr>Wingdings</vt:lpstr>
      <vt:lpstr>AngleLinesVTI</vt:lpstr>
      <vt:lpstr>Marcadores converacionais</vt:lpstr>
      <vt:lpstr>Definição:</vt:lpstr>
      <vt:lpstr>Texto “expurgado”/”Limpo” (p. 97)</vt:lpstr>
      <vt:lpstr>ConceituaçÃO</vt:lpstr>
      <vt:lpstr>ConceituaçÃO</vt:lpstr>
      <vt:lpstr>O aspecto formal: </vt:lpstr>
      <vt:lpstr>O aspecto SEMÂNTICO: </vt:lpstr>
      <vt:lpstr>O aspecto SINTÁTICO: </vt:lpstr>
      <vt:lpstr>FUNÇÕes comunicativo-interacionais</vt:lpstr>
      <vt:lpstr>Comentários conclusivos:</vt:lpstr>
      <vt:lpstr>Comentários conclusivos:</vt:lpstr>
      <vt:lpstr>Referência: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Marcadores converacionais</dc:title>
  <dc:creator>Usuário do Microsoft Office</dc:creator>
  <cp:lastModifiedBy>Usuário do Microsoft Office</cp:lastModifiedBy>
  <cp:revision>9</cp:revision>
  <dcterms:created xsi:type="dcterms:W3CDTF">2020-10-28T19:54:17Z</dcterms:created>
  <dcterms:modified xsi:type="dcterms:W3CDTF">2020-10-29T01:08:54Z</dcterms:modified>
</cp:coreProperties>
</file>