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335" r:id="rId3"/>
    <p:sldId id="265" r:id="rId4"/>
    <p:sldId id="256" r:id="rId5"/>
    <p:sldId id="344" r:id="rId6"/>
    <p:sldId id="268" r:id="rId7"/>
    <p:sldId id="281" r:id="rId8"/>
    <p:sldId id="336" r:id="rId9"/>
    <p:sldId id="337" r:id="rId10"/>
    <p:sldId id="339" r:id="rId11"/>
    <p:sldId id="338" r:id="rId12"/>
    <p:sldId id="266" r:id="rId13"/>
    <p:sldId id="341" r:id="rId14"/>
    <p:sldId id="271" r:id="rId15"/>
    <p:sldId id="267" r:id="rId16"/>
    <p:sldId id="340" r:id="rId17"/>
    <p:sldId id="258" r:id="rId18"/>
    <p:sldId id="279" r:id="rId19"/>
    <p:sldId id="283" r:id="rId20"/>
    <p:sldId id="285" r:id="rId21"/>
    <p:sldId id="286" r:id="rId22"/>
    <p:sldId id="287" r:id="rId23"/>
    <p:sldId id="342" r:id="rId24"/>
    <p:sldId id="343" r:id="rId25"/>
    <p:sldId id="263" r:id="rId26"/>
    <p:sldId id="272" r:id="rId27"/>
    <p:sldId id="313" r:id="rId28"/>
    <p:sldId id="314" r:id="rId29"/>
    <p:sldId id="315" r:id="rId30"/>
    <p:sldId id="316" r:id="rId31"/>
    <p:sldId id="269" r:id="rId32"/>
    <p:sldId id="274" r:id="rId33"/>
    <p:sldId id="312" r:id="rId34"/>
    <p:sldId id="275" r:id="rId35"/>
    <p:sldId id="270" r:id="rId36"/>
    <p:sldId id="333" r:id="rId37"/>
    <p:sldId id="290" r:id="rId38"/>
    <p:sldId id="292" r:id="rId39"/>
    <p:sldId id="318" r:id="rId40"/>
    <p:sldId id="319" r:id="rId41"/>
    <p:sldId id="320" r:id="rId42"/>
    <p:sldId id="298" r:id="rId43"/>
    <p:sldId id="322" r:id="rId44"/>
    <p:sldId id="321" r:id="rId45"/>
    <p:sldId id="299" r:id="rId46"/>
    <p:sldId id="323" r:id="rId47"/>
    <p:sldId id="300" r:id="rId48"/>
    <p:sldId id="302" r:id="rId49"/>
    <p:sldId id="304" r:id="rId50"/>
    <p:sldId id="325" r:id="rId51"/>
    <p:sldId id="324" r:id="rId52"/>
    <p:sldId id="327" r:id="rId53"/>
    <p:sldId id="326" r:id="rId54"/>
    <p:sldId id="328" r:id="rId55"/>
    <p:sldId id="329" r:id="rId56"/>
    <p:sldId id="331" r:id="rId57"/>
    <p:sldId id="332" r:id="rId58"/>
    <p:sldId id="288" r:id="rId59"/>
    <p:sldId id="276" r:id="rId60"/>
    <p:sldId id="334" r:id="rId6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A8344-A968-42DA-BA9C-965C0401C710}" type="doc">
      <dgm:prSet loTypeId="urn:microsoft.com/office/officeart/2005/8/layout/orgChart1" loCatId="hierarchy" qsTypeId="urn:microsoft.com/office/officeart/2005/8/quickstyle/simple3" qsCatId="simple" csTypeId="urn:microsoft.com/office/officeart/2005/8/colors/accent3_3" csCatId="accent3" phldr="1"/>
      <dgm:spPr/>
      <dgm:t>
        <a:bodyPr/>
        <a:lstStyle/>
        <a:p>
          <a:endParaRPr lang="pt-BR"/>
        </a:p>
      </dgm:t>
    </dgm:pt>
    <dgm:pt modelId="{9C364CB6-B995-4BB8-AB53-F37118FC8E0F}">
      <dgm:prSet phldrT="[Texto]"/>
      <dgm:spPr/>
      <dgm:t>
        <a:bodyPr/>
        <a:lstStyle/>
        <a:p>
          <a:r>
            <a:rPr lang="pt-BR" dirty="0"/>
            <a:t>Mecanismos</a:t>
          </a:r>
        </a:p>
      </dgm:t>
    </dgm:pt>
    <dgm:pt modelId="{51CE6CA6-F8E3-42BD-BCA8-464AEA0C3CD0}" type="parTrans" cxnId="{3AC1231F-CABE-44BA-B9EB-F5AD930F636E}">
      <dgm:prSet/>
      <dgm:spPr/>
      <dgm:t>
        <a:bodyPr/>
        <a:lstStyle/>
        <a:p>
          <a:endParaRPr lang="pt-BR"/>
        </a:p>
      </dgm:t>
    </dgm:pt>
    <dgm:pt modelId="{5BC47338-9BB4-4BDC-8034-35EFAE9F37AA}" type="sibTrans" cxnId="{3AC1231F-CABE-44BA-B9EB-F5AD930F636E}">
      <dgm:prSet/>
      <dgm:spPr/>
      <dgm:t>
        <a:bodyPr/>
        <a:lstStyle/>
        <a:p>
          <a:endParaRPr lang="pt-BR"/>
        </a:p>
      </dgm:t>
    </dgm:pt>
    <dgm:pt modelId="{63154BCE-4CA0-4654-874B-1E1A257F3B92}">
      <dgm:prSet phldrT="[Texto]"/>
      <dgm:spPr/>
      <dgm:t>
        <a:bodyPr/>
        <a:lstStyle/>
        <a:p>
          <a:r>
            <a:rPr lang="pt-BR" dirty="0"/>
            <a:t>Internos</a:t>
          </a:r>
        </a:p>
      </dgm:t>
    </dgm:pt>
    <dgm:pt modelId="{1E78B1BA-E4E0-40F8-A293-971EB0433028}" type="parTrans" cxnId="{49AFAF0F-9DC1-4F98-BC70-DDAA62C588A1}">
      <dgm:prSet/>
      <dgm:spPr/>
      <dgm:t>
        <a:bodyPr/>
        <a:lstStyle/>
        <a:p>
          <a:endParaRPr lang="pt-BR"/>
        </a:p>
      </dgm:t>
    </dgm:pt>
    <dgm:pt modelId="{762293EC-54A2-4E31-A6B2-AE380BEA9932}" type="sibTrans" cxnId="{49AFAF0F-9DC1-4F98-BC70-DDAA62C588A1}">
      <dgm:prSet/>
      <dgm:spPr/>
      <dgm:t>
        <a:bodyPr/>
        <a:lstStyle/>
        <a:p>
          <a:endParaRPr lang="pt-BR"/>
        </a:p>
      </dgm:t>
    </dgm:pt>
    <dgm:pt modelId="{1669CB65-9241-4DCE-8FAB-88E33A140FB7}">
      <dgm:prSet phldrT="[Texto]"/>
      <dgm:spPr/>
      <dgm:t>
        <a:bodyPr/>
        <a:lstStyle/>
        <a:p>
          <a:r>
            <a:rPr lang="pt-BR" dirty="0"/>
            <a:t>Externos</a:t>
          </a:r>
        </a:p>
      </dgm:t>
    </dgm:pt>
    <dgm:pt modelId="{C151CB60-CAFB-477A-AD2D-3D6A8A5FB8BD}" type="parTrans" cxnId="{482ACA49-BB94-4AAD-AC62-3A5FF0A42F76}">
      <dgm:prSet/>
      <dgm:spPr/>
      <dgm:t>
        <a:bodyPr/>
        <a:lstStyle/>
        <a:p>
          <a:endParaRPr lang="pt-BR"/>
        </a:p>
      </dgm:t>
    </dgm:pt>
    <dgm:pt modelId="{CCB14D89-5CE4-46C9-BD2E-CE1845363998}" type="sibTrans" cxnId="{482ACA49-BB94-4AAD-AC62-3A5FF0A42F76}">
      <dgm:prSet/>
      <dgm:spPr/>
      <dgm:t>
        <a:bodyPr/>
        <a:lstStyle/>
        <a:p>
          <a:endParaRPr lang="pt-BR"/>
        </a:p>
      </dgm:t>
    </dgm:pt>
    <dgm:pt modelId="{951E0103-3CF4-4E42-A8D0-0846C6E80E2A}">
      <dgm:prSet phldrT="[Texto]"/>
      <dgm:spPr/>
      <dgm:t>
        <a:bodyPr/>
        <a:lstStyle/>
        <a:p>
          <a:pPr algn="just"/>
          <a:r>
            <a:rPr lang="pt-BR" dirty="0"/>
            <a:t>Sistema de Remuneração; Conselho de Administração; Estrutura de Propriedade; Auditoria interna.</a:t>
          </a:r>
        </a:p>
      </dgm:t>
    </dgm:pt>
    <dgm:pt modelId="{B7462CFD-80B9-4D5D-B081-5FDA70980061}" type="parTrans" cxnId="{69386FFC-5D78-4D4B-BFD6-6B576EA23F09}">
      <dgm:prSet/>
      <dgm:spPr/>
      <dgm:t>
        <a:bodyPr/>
        <a:lstStyle/>
        <a:p>
          <a:endParaRPr lang="pt-BR"/>
        </a:p>
      </dgm:t>
    </dgm:pt>
    <dgm:pt modelId="{CBC1C26B-B1DD-4785-830B-D92C4C1E5740}" type="sibTrans" cxnId="{69386FFC-5D78-4D4B-BFD6-6B576EA23F09}">
      <dgm:prSet/>
      <dgm:spPr/>
      <dgm:t>
        <a:bodyPr/>
        <a:lstStyle/>
        <a:p>
          <a:endParaRPr lang="pt-BR"/>
        </a:p>
      </dgm:t>
    </dgm:pt>
    <dgm:pt modelId="{152259B2-24C1-4A95-AD5A-7A3F6E919BAB}">
      <dgm:prSet phldrT="[Texto]"/>
      <dgm:spPr/>
      <dgm:t>
        <a:bodyPr/>
        <a:lstStyle/>
        <a:p>
          <a:r>
            <a:rPr lang="pt-BR" dirty="0"/>
            <a:t>Escrutínio de mercado; mercado de aquisição hostil; auditoria externa</a:t>
          </a:r>
        </a:p>
      </dgm:t>
    </dgm:pt>
    <dgm:pt modelId="{24742FE2-2127-4927-8FF1-ACE6B7CF0DCE}" type="parTrans" cxnId="{3A474F02-8B71-4FF3-A442-0E1F33100603}">
      <dgm:prSet/>
      <dgm:spPr/>
      <dgm:t>
        <a:bodyPr/>
        <a:lstStyle/>
        <a:p>
          <a:endParaRPr lang="pt-BR"/>
        </a:p>
      </dgm:t>
    </dgm:pt>
    <dgm:pt modelId="{3C4A1F14-74B1-4C86-AF6E-6BC60A92698A}" type="sibTrans" cxnId="{3A474F02-8B71-4FF3-A442-0E1F33100603}">
      <dgm:prSet/>
      <dgm:spPr/>
      <dgm:t>
        <a:bodyPr/>
        <a:lstStyle/>
        <a:p>
          <a:endParaRPr lang="pt-BR"/>
        </a:p>
      </dgm:t>
    </dgm:pt>
    <dgm:pt modelId="{C61264C0-D04E-4211-B14F-CAEEEC9675FB}" type="pres">
      <dgm:prSet presAssocID="{430A8344-A968-42DA-BA9C-965C0401C710}" presName="hierChild1" presStyleCnt="0">
        <dgm:presLayoutVars>
          <dgm:orgChart val="1"/>
          <dgm:chPref val="1"/>
          <dgm:dir/>
          <dgm:animOne val="branch"/>
          <dgm:animLvl val="lvl"/>
          <dgm:resizeHandles/>
        </dgm:presLayoutVars>
      </dgm:prSet>
      <dgm:spPr/>
    </dgm:pt>
    <dgm:pt modelId="{1EDDC828-8A38-4D9D-A9D8-EE93261847CA}" type="pres">
      <dgm:prSet presAssocID="{9C364CB6-B995-4BB8-AB53-F37118FC8E0F}" presName="hierRoot1" presStyleCnt="0">
        <dgm:presLayoutVars>
          <dgm:hierBranch val="init"/>
        </dgm:presLayoutVars>
      </dgm:prSet>
      <dgm:spPr/>
    </dgm:pt>
    <dgm:pt modelId="{1DBADB5F-7F16-4064-A532-2660C3D6F0DC}" type="pres">
      <dgm:prSet presAssocID="{9C364CB6-B995-4BB8-AB53-F37118FC8E0F}" presName="rootComposite1" presStyleCnt="0"/>
      <dgm:spPr/>
    </dgm:pt>
    <dgm:pt modelId="{94C3E53D-4B88-45C7-9DE5-76894CDDD615}" type="pres">
      <dgm:prSet presAssocID="{9C364CB6-B995-4BB8-AB53-F37118FC8E0F}" presName="rootText1" presStyleLbl="node0" presStyleIdx="0" presStyleCnt="1">
        <dgm:presLayoutVars>
          <dgm:chPref val="3"/>
        </dgm:presLayoutVars>
      </dgm:prSet>
      <dgm:spPr/>
    </dgm:pt>
    <dgm:pt modelId="{83C7344F-579A-4193-8FB1-98E915C02147}" type="pres">
      <dgm:prSet presAssocID="{9C364CB6-B995-4BB8-AB53-F37118FC8E0F}" presName="rootConnector1" presStyleLbl="node1" presStyleIdx="0" presStyleCnt="0"/>
      <dgm:spPr/>
    </dgm:pt>
    <dgm:pt modelId="{425149CA-6440-48C2-8847-A3032DBD3B71}" type="pres">
      <dgm:prSet presAssocID="{9C364CB6-B995-4BB8-AB53-F37118FC8E0F}" presName="hierChild2" presStyleCnt="0"/>
      <dgm:spPr/>
    </dgm:pt>
    <dgm:pt modelId="{28E84F5F-0526-4690-866F-EE1514DF5276}" type="pres">
      <dgm:prSet presAssocID="{1E78B1BA-E4E0-40F8-A293-971EB0433028}" presName="Name37" presStyleLbl="parChTrans1D2" presStyleIdx="0" presStyleCnt="2"/>
      <dgm:spPr/>
    </dgm:pt>
    <dgm:pt modelId="{C7FE1766-27B9-4BD3-B4CB-FED754B5F2BA}" type="pres">
      <dgm:prSet presAssocID="{63154BCE-4CA0-4654-874B-1E1A257F3B92}" presName="hierRoot2" presStyleCnt="0">
        <dgm:presLayoutVars>
          <dgm:hierBranch val="init"/>
        </dgm:presLayoutVars>
      </dgm:prSet>
      <dgm:spPr/>
    </dgm:pt>
    <dgm:pt modelId="{92A7522F-D5E2-4B15-987E-D0DFD3EBF755}" type="pres">
      <dgm:prSet presAssocID="{63154BCE-4CA0-4654-874B-1E1A257F3B92}" presName="rootComposite" presStyleCnt="0"/>
      <dgm:spPr/>
    </dgm:pt>
    <dgm:pt modelId="{44BB1030-EEC8-4F1B-BCA3-116A710C6FAD}" type="pres">
      <dgm:prSet presAssocID="{63154BCE-4CA0-4654-874B-1E1A257F3B92}" presName="rootText" presStyleLbl="node2" presStyleIdx="0" presStyleCnt="2">
        <dgm:presLayoutVars>
          <dgm:chPref val="3"/>
        </dgm:presLayoutVars>
      </dgm:prSet>
      <dgm:spPr/>
    </dgm:pt>
    <dgm:pt modelId="{FDCA8DCA-A627-4E85-B8E2-E0C8A8ED6D43}" type="pres">
      <dgm:prSet presAssocID="{63154BCE-4CA0-4654-874B-1E1A257F3B92}" presName="rootConnector" presStyleLbl="node2" presStyleIdx="0" presStyleCnt="2"/>
      <dgm:spPr/>
    </dgm:pt>
    <dgm:pt modelId="{F19CBD3A-A134-49BF-9682-54DED6E44730}" type="pres">
      <dgm:prSet presAssocID="{63154BCE-4CA0-4654-874B-1E1A257F3B92}" presName="hierChild4" presStyleCnt="0"/>
      <dgm:spPr/>
    </dgm:pt>
    <dgm:pt modelId="{52820F80-56BC-46B4-88C7-D5FF61DE432E}" type="pres">
      <dgm:prSet presAssocID="{B7462CFD-80B9-4D5D-B081-5FDA70980061}" presName="Name37" presStyleLbl="parChTrans1D3" presStyleIdx="0" presStyleCnt="2"/>
      <dgm:spPr/>
    </dgm:pt>
    <dgm:pt modelId="{BA667902-D256-4311-82FF-A6AA427AA04E}" type="pres">
      <dgm:prSet presAssocID="{951E0103-3CF4-4E42-A8D0-0846C6E80E2A}" presName="hierRoot2" presStyleCnt="0">
        <dgm:presLayoutVars>
          <dgm:hierBranch val="init"/>
        </dgm:presLayoutVars>
      </dgm:prSet>
      <dgm:spPr/>
    </dgm:pt>
    <dgm:pt modelId="{F98111F6-0F4C-4F1A-8CAC-5ACD6C527A05}" type="pres">
      <dgm:prSet presAssocID="{951E0103-3CF4-4E42-A8D0-0846C6E80E2A}" presName="rootComposite" presStyleCnt="0"/>
      <dgm:spPr/>
    </dgm:pt>
    <dgm:pt modelId="{918BC318-5782-43F5-ABCC-43FA8BF517E2}" type="pres">
      <dgm:prSet presAssocID="{951E0103-3CF4-4E42-A8D0-0846C6E80E2A}" presName="rootText" presStyleLbl="node3" presStyleIdx="0" presStyleCnt="2" custScaleX="203629">
        <dgm:presLayoutVars>
          <dgm:chPref val="3"/>
        </dgm:presLayoutVars>
      </dgm:prSet>
      <dgm:spPr/>
    </dgm:pt>
    <dgm:pt modelId="{18F12A84-947F-4772-BEA6-7F1EAA0492BA}" type="pres">
      <dgm:prSet presAssocID="{951E0103-3CF4-4E42-A8D0-0846C6E80E2A}" presName="rootConnector" presStyleLbl="node3" presStyleIdx="0" presStyleCnt="2"/>
      <dgm:spPr/>
    </dgm:pt>
    <dgm:pt modelId="{E08B2C32-82F5-49AB-AB51-8B6C3452AD2F}" type="pres">
      <dgm:prSet presAssocID="{951E0103-3CF4-4E42-A8D0-0846C6E80E2A}" presName="hierChild4" presStyleCnt="0"/>
      <dgm:spPr/>
    </dgm:pt>
    <dgm:pt modelId="{116A2348-6431-46CB-88F3-CD4EE7CE8477}" type="pres">
      <dgm:prSet presAssocID="{951E0103-3CF4-4E42-A8D0-0846C6E80E2A}" presName="hierChild5" presStyleCnt="0"/>
      <dgm:spPr/>
    </dgm:pt>
    <dgm:pt modelId="{7616CA3E-A895-44A0-BFAD-88249232C4F5}" type="pres">
      <dgm:prSet presAssocID="{63154BCE-4CA0-4654-874B-1E1A257F3B92}" presName="hierChild5" presStyleCnt="0"/>
      <dgm:spPr/>
    </dgm:pt>
    <dgm:pt modelId="{722196C6-5D10-4FA4-B0BE-3A9DAFD8B113}" type="pres">
      <dgm:prSet presAssocID="{C151CB60-CAFB-477A-AD2D-3D6A8A5FB8BD}" presName="Name37" presStyleLbl="parChTrans1D2" presStyleIdx="1" presStyleCnt="2"/>
      <dgm:spPr/>
    </dgm:pt>
    <dgm:pt modelId="{61A5D228-B0A7-49E9-BA14-12334FBF6E17}" type="pres">
      <dgm:prSet presAssocID="{1669CB65-9241-4DCE-8FAB-88E33A140FB7}" presName="hierRoot2" presStyleCnt="0">
        <dgm:presLayoutVars>
          <dgm:hierBranch val="init"/>
        </dgm:presLayoutVars>
      </dgm:prSet>
      <dgm:spPr/>
    </dgm:pt>
    <dgm:pt modelId="{3380C58E-262B-4DCB-AEC6-09C249878837}" type="pres">
      <dgm:prSet presAssocID="{1669CB65-9241-4DCE-8FAB-88E33A140FB7}" presName="rootComposite" presStyleCnt="0"/>
      <dgm:spPr/>
    </dgm:pt>
    <dgm:pt modelId="{2E7E86DE-ED98-4E7F-AB1A-00653F91679A}" type="pres">
      <dgm:prSet presAssocID="{1669CB65-9241-4DCE-8FAB-88E33A140FB7}" presName="rootText" presStyleLbl="node2" presStyleIdx="1" presStyleCnt="2">
        <dgm:presLayoutVars>
          <dgm:chPref val="3"/>
        </dgm:presLayoutVars>
      </dgm:prSet>
      <dgm:spPr/>
    </dgm:pt>
    <dgm:pt modelId="{DAADC243-7324-4BB7-ABE3-8ACD21D1D119}" type="pres">
      <dgm:prSet presAssocID="{1669CB65-9241-4DCE-8FAB-88E33A140FB7}" presName="rootConnector" presStyleLbl="node2" presStyleIdx="1" presStyleCnt="2"/>
      <dgm:spPr/>
    </dgm:pt>
    <dgm:pt modelId="{4001A650-30A2-43A7-AB9B-56FE228D0A5D}" type="pres">
      <dgm:prSet presAssocID="{1669CB65-9241-4DCE-8FAB-88E33A140FB7}" presName="hierChild4" presStyleCnt="0"/>
      <dgm:spPr/>
    </dgm:pt>
    <dgm:pt modelId="{30103C58-1B86-452A-8DF2-6FB5B00DFC1D}" type="pres">
      <dgm:prSet presAssocID="{24742FE2-2127-4927-8FF1-ACE6B7CF0DCE}" presName="Name37" presStyleLbl="parChTrans1D3" presStyleIdx="1" presStyleCnt="2"/>
      <dgm:spPr/>
    </dgm:pt>
    <dgm:pt modelId="{82B44F14-4BBC-4B72-9F8F-1CD32F812BD0}" type="pres">
      <dgm:prSet presAssocID="{152259B2-24C1-4A95-AD5A-7A3F6E919BAB}" presName="hierRoot2" presStyleCnt="0">
        <dgm:presLayoutVars>
          <dgm:hierBranch val="init"/>
        </dgm:presLayoutVars>
      </dgm:prSet>
      <dgm:spPr/>
    </dgm:pt>
    <dgm:pt modelId="{35D872DA-D774-410D-853C-C28992C08B46}" type="pres">
      <dgm:prSet presAssocID="{152259B2-24C1-4A95-AD5A-7A3F6E919BAB}" presName="rootComposite" presStyleCnt="0"/>
      <dgm:spPr/>
    </dgm:pt>
    <dgm:pt modelId="{566D867D-C089-4A39-A3B0-3FCD63868B8B}" type="pres">
      <dgm:prSet presAssocID="{152259B2-24C1-4A95-AD5A-7A3F6E919BAB}" presName="rootText" presStyleLbl="node3" presStyleIdx="1" presStyleCnt="2" custScaleX="206750">
        <dgm:presLayoutVars>
          <dgm:chPref val="3"/>
        </dgm:presLayoutVars>
      </dgm:prSet>
      <dgm:spPr/>
    </dgm:pt>
    <dgm:pt modelId="{5F5851E7-E45F-4B5E-B582-B50F061B411B}" type="pres">
      <dgm:prSet presAssocID="{152259B2-24C1-4A95-AD5A-7A3F6E919BAB}" presName="rootConnector" presStyleLbl="node3" presStyleIdx="1" presStyleCnt="2"/>
      <dgm:spPr/>
    </dgm:pt>
    <dgm:pt modelId="{887D3DEC-8E53-47C3-9B23-5DDD41D638D1}" type="pres">
      <dgm:prSet presAssocID="{152259B2-24C1-4A95-AD5A-7A3F6E919BAB}" presName="hierChild4" presStyleCnt="0"/>
      <dgm:spPr/>
    </dgm:pt>
    <dgm:pt modelId="{94293122-98CF-4683-B072-1D37D0F149D4}" type="pres">
      <dgm:prSet presAssocID="{152259B2-24C1-4A95-AD5A-7A3F6E919BAB}" presName="hierChild5" presStyleCnt="0"/>
      <dgm:spPr/>
    </dgm:pt>
    <dgm:pt modelId="{B7A5E4D7-3152-4E19-B8FC-B368002756B7}" type="pres">
      <dgm:prSet presAssocID="{1669CB65-9241-4DCE-8FAB-88E33A140FB7}" presName="hierChild5" presStyleCnt="0"/>
      <dgm:spPr/>
    </dgm:pt>
    <dgm:pt modelId="{46C1D131-6A6B-4321-89C5-7837806906C7}" type="pres">
      <dgm:prSet presAssocID="{9C364CB6-B995-4BB8-AB53-F37118FC8E0F}" presName="hierChild3" presStyleCnt="0"/>
      <dgm:spPr/>
    </dgm:pt>
  </dgm:ptLst>
  <dgm:cxnLst>
    <dgm:cxn modelId="{8EFB5601-2301-4FCE-95C0-4EF7999433F1}" type="presOf" srcId="{9C364CB6-B995-4BB8-AB53-F37118FC8E0F}" destId="{94C3E53D-4B88-45C7-9DE5-76894CDDD615}" srcOrd="0" destOrd="0" presId="urn:microsoft.com/office/officeart/2005/8/layout/orgChart1"/>
    <dgm:cxn modelId="{3A474F02-8B71-4FF3-A442-0E1F33100603}" srcId="{1669CB65-9241-4DCE-8FAB-88E33A140FB7}" destId="{152259B2-24C1-4A95-AD5A-7A3F6E919BAB}" srcOrd="0" destOrd="0" parTransId="{24742FE2-2127-4927-8FF1-ACE6B7CF0DCE}" sibTransId="{3C4A1F14-74B1-4C86-AF6E-6BC60A92698A}"/>
    <dgm:cxn modelId="{49AFAF0F-9DC1-4F98-BC70-DDAA62C588A1}" srcId="{9C364CB6-B995-4BB8-AB53-F37118FC8E0F}" destId="{63154BCE-4CA0-4654-874B-1E1A257F3B92}" srcOrd="0" destOrd="0" parTransId="{1E78B1BA-E4E0-40F8-A293-971EB0433028}" sibTransId="{762293EC-54A2-4E31-A6B2-AE380BEA9932}"/>
    <dgm:cxn modelId="{DD750212-3F56-44B3-BFE0-5740C6873C7A}" type="presOf" srcId="{63154BCE-4CA0-4654-874B-1E1A257F3B92}" destId="{44BB1030-EEC8-4F1B-BCA3-116A710C6FAD}" srcOrd="0" destOrd="0" presId="urn:microsoft.com/office/officeart/2005/8/layout/orgChart1"/>
    <dgm:cxn modelId="{7762C51D-4F42-4387-BC35-4637753E773F}" type="presOf" srcId="{24742FE2-2127-4927-8FF1-ACE6B7CF0DCE}" destId="{30103C58-1B86-452A-8DF2-6FB5B00DFC1D}" srcOrd="0" destOrd="0" presId="urn:microsoft.com/office/officeart/2005/8/layout/orgChart1"/>
    <dgm:cxn modelId="{3AC1231F-CABE-44BA-B9EB-F5AD930F636E}" srcId="{430A8344-A968-42DA-BA9C-965C0401C710}" destId="{9C364CB6-B995-4BB8-AB53-F37118FC8E0F}" srcOrd="0" destOrd="0" parTransId="{51CE6CA6-F8E3-42BD-BCA8-464AEA0C3CD0}" sibTransId="{5BC47338-9BB4-4BDC-8034-35EFAE9F37AA}"/>
    <dgm:cxn modelId="{58226920-5B79-4A12-9F11-103E5FF8A844}" type="presOf" srcId="{1E78B1BA-E4E0-40F8-A293-971EB0433028}" destId="{28E84F5F-0526-4690-866F-EE1514DF5276}" srcOrd="0" destOrd="0" presId="urn:microsoft.com/office/officeart/2005/8/layout/orgChart1"/>
    <dgm:cxn modelId="{1996C821-7794-4AA0-9506-F7C17FDE86C5}" type="presOf" srcId="{63154BCE-4CA0-4654-874B-1E1A257F3B92}" destId="{FDCA8DCA-A627-4E85-B8E2-E0C8A8ED6D43}" srcOrd="1" destOrd="0" presId="urn:microsoft.com/office/officeart/2005/8/layout/orgChart1"/>
    <dgm:cxn modelId="{1B1E3023-4E56-499C-83EA-BF6E542114E0}" type="presOf" srcId="{C151CB60-CAFB-477A-AD2D-3D6A8A5FB8BD}" destId="{722196C6-5D10-4FA4-B0BE-3A9DAFD8B113}" srcOrd="0" destOrd="0" presId="urn:microsoft.com/office/officeart/2005/8/layout/orgChart1"/>
    <dgm:cxn modelId="{2FDB4E60-558B-4B22-BAEA-DA7D0AB99DBD}" type="presOf" srcId="{B7462CFD-80B9-4D5D-B081-5FDA70980061}" destId="{52820F80-56BC-46B4-88C7-D5FF61DE432E}" srcOrd="0" destOrd="0" presId="urn:microsoft.com/office/officeart/2005/8/layout/orgChart1"/>
    <dgm:cxn modelId="{482ACA49-BB94-4AAD-AC62-3A5FF0A42F76}" srcId="{9C364CB6-B995-4BB8-AB53-F37118FC8E0F}" destId="{1669CB65-9241-4DCE-8FAB-88E33A140FB7}" srcOrd="1" destOrd="0" parTransId="{C151CB60-CAFB-477A-AD2D-3D6A8A5FB8BD}" sibTransId="{CCB14D89-5CE4-46C9-BD2E-CE1845363998}"/>
    <dgm:cxn modelId="{FCA02D7A-6417-489E-8D31-E339226BA0D8}" type="presOf" srcId="{951E0103-3CF4-4E42-A8D0-0846C6E80E2A}" destId="{18F12A84-947F-4772-BEA6-7F1EAA0492BA}" srcOrd="1" destOrd="0" presId="urn:microsoft.com/office/officeart/2005/8/layout/orgChart1"/>
    <dgm:cxn modelId="{8931D392-B876-4506-AEDB-7A9507B619A9}" type="presOf" srcId="{9C364CB6-B995-4BB8-AB53-F37118FC8E0F}" destId="{83C7344F-579A-4193-8FB1-98E915C02147}" srcOrd="1" destOrd="0" presId="urn:microsoft.com/office/officeart/2005/8/layout/orgChart1"/>
    <dgm:cxn modelId="{AC5D10B5-39B5-42BB-B151-04ACDB5EB40D}" type="presOf" srcId="{152259B2-24C1-4A95-AD5A-7A3F6E919BAB}" destId="{566D867D-C089-4A39-A3B0-3FCD63868B8B}" srcOrd="0" destOrd="0" presId="urn:microsoft.com/office/officeart/2005/8/layout/orgChart1"/>
    <dgm:cxn modelId="{8B0BABD2-76BD-4CC4-9B13-7A398ECE3AC2}" type="presOf" srcId="{1669CB65-9241-4DCE-8FAB-88E33A140FB7}" destId="{2E7E86DE-ED98-4E7F-AB1A-00653F91679A}" srcOrd="0" destOrd="0" presId="urn:microsoft.com/office/officeart/2005/8/layout/orgChart1"/>
    <dgm:cxn modelId="{13FEA7EA-FDDA-4D0D-A788-C564AE3655FA}" type="presOf" srcId="{1669CB65-9241-4DCE-8FAB-88E33A140FB7}" destId="{DAADC243-7324-4BB7-ABE3-8ACD21D1D119}" srcOrd="1" destOrd="0" presId="urn:microsoft.com/office/officeart/2005/8/layout/orgChart1"/>
    <dgm:cxn modelId="{A66EF1EC-5A3A-4FF4-ACFF-472527F2C3B4}" type="presOf" srcId="{430A8344-A968-42DA-BA9C-965C0401C710}" destId="{C61264C0-D04E-4211-B14F-CAEEEC9675FB}" srcOrd="0" destOrd="0" presId="urn:microsoft.com/office/officeart/2005/8/layout/orgChart1"/>
    <dgm:cxn modelId="{A1CCC9EE-1AB3-429B-AC6A-4742474B109F}" type="presOf" srcId="{152259B2-24C1-4A95-AD5A-7A3F6E919BAB}" destId="{5F5851E7-E45F-4B5E-B582-B50F061B411B}" srcOrd="1" destOrd="0" presId="urn:microsoft.com/office/officeart/2005/8/layout/orgChart1"/>
    <dgm:cxn modelId="{D0A1C1EF-3C9A-4F28-936C-5E8B0A5F781A}" type="presOf" srcId="{951E0103-3CF4-4E42-A8D0-0846C6E80E2A}" destId="{918BC318-5782-43F5-ABCC-43FA8BF517E2}" srcOrd="0" destOrd="0" presId="urn:microsoft.com/office/officeart/2005/8/layout/orgChart1"/>
    <dgm:cxn modelId="{69386FFC-5D78-4D4B-BFD6-6B576EA23F09}" srcId="{63154BCE-4CA0-4654-874B-1E1A257F3B92}" destId="{951E0103-3CF4-4E42-A8D0-0846C6E80E2A}" srcOrd="0" destOrd="0" parTransId="{B7462CFD-80B9-4D5D-B081-5FDA70980061}" sibTransId="{CBC1C26B-B1DD-4785-830B-D92C4C1E5740}"/>
    <dgm:cxn modelId="{33BFBE95-FDE4-4F8E-B9A6-D9F9200A6678}" type="presParOf" srcId="{C61264C0-D04E-4211-B14F-CAEEEC9675FB}" destId="{1EDDC828-8A38-4D9D-A9D8-EE93261847CA}" srcOrd="0" destOrd="0" presId="urn:microsoft.com/office/officeart/2005/8/layout/orgChart1"/>
    <dgm:cxn modelId="{C304E9E8-8A13-4DD4-9E79-0B2FF7D611E5}" type="presParOf" srcId="{1EDDC828-8A38-4D9D-A9D8-EE93261847CA}" destId="{1DBADB5F-7F16-4064-A532-2660C3D6F0DC}" srcOrd="0" destOrd="0" presId="urn:microsoft.com/office/officeart/2005/8/layout/orgChart1"/>
    <dgm:cxn modelId="{064F14BF-80E6-4457-A642-1E425ABE95C3}" type="presParOf" srcId="{1DBADB5F-7F16-4064-A532-2660C3D6F0DC}" destId="{94C3E53D-4B88-45C7-9DE5-76894CDDD615}" srcOrd="0" destOrd="0" presId="urn:microsoft.com/office/officeart/2005/8/layout/orgChart1"/>
    <dgm:cxn modelId="{EF5811B7-64A5-4D57-BC4A-04B52B6D72C4}" type="presParOf" srcId="{1DBADB5F-7F16-4064-A532-2660C3D6F0DC}" destId="{83C7344F-579A-4193-8FB1-98E915C02147}" srcOrd="1" destOrd="0" presId="urn:microsoft.com/office/officeart/2005/8/layout/orgChart1"/>
    <dgm:cxn modelId="{7D685CE0-F09B-45B1-A248-1F75A611B338}" type="presParOf" srcId="{1EDDC828-8A38-4D9D-A9D8-EE93261847CA}" destId="{425149CA-6440-48C2-8847-A3032DBD3B71}" srcOrd="1" destOrd="0" presId="urn:microsoft.com/office/officeart/2005/8/layout/orgChart1"/>
    <dgm:cxn modelId="{A981CFA5-BD86-4E2A-982A-8A3A4CDAC82E}" type="presParOf" srcId="{425149CA-6440-48C2-8847-A3032DBD3B71}" destId="{28E84F5F-0526-4690-866F-EE1514DF5276}" srcOrd="0" destOrd="0" presId="urn:microsoft.com/office/officeart/2005/8/layout/orgChart1"/>
    <dgm:cxn modelId="{951042D1-6FD6-4909-9A11-00B737395811}" type="presParOf" srcId="{425149CA-6440-48C2-8847-A3032DBD3B71}" destId="{C7FE1766-27B9-4BD3-B4CB-FED754B5F2BA}" srcOrd="1" destOrd="0" presId="urn:microsoft.com/office/officeart/2005/8/layout/orgChart1"/>
    <dgm:cxn modelId="{E1A8FD3E-785D-4D51-B682-933AC5488581}" type="presParOf" srcId="{C7FE1766-27B9-4BD3-B4CB-FED754B5F2BA}" destId="{92A7522F-D5E2-4B15-987E-D0DFD3EBF755}" srcOrd="0" destOrd="0" presId="urn:microsoft.com/office/officeart/2005/8/layout/orgChart1"/>
    <dgm:cxn modelId="{3B99F76D-2273-498B-B884-A544ECD7D619}" type="presParOf" srcId="{92A7522F-D5E2-4B15-987E-D0DFD3EBF755}" destId="{44BB1030-EEC8-4F1B-BCA3-116A710C6FAD}" srcOrd="0" destOrd="0" presId="urn:microsoft.com/office/officeart/2005/8/layout/orgChart1"/>
    <dgm:cxn modelId="{C833BDAD-418C-4722-BA41-AE74899A361C}" type="presParOf" srcId="{92A7522F-D5E2-4B15-987E-D0DFD3EBF755}" destId="{FDCA8DCA-A627-4E85-B8E2-E0C8A8ED6D43}" srcOrd="1" destOrd="0" presId="urn:microsoft.com/office/officeart/2005/8/layout/orgChart1"/>
    <dgm:cxn modelId="{5FC1E606-E3D2-4D4D-94C9-74904C622A3B}" type="presParOf" srcId="{C7FE1766-27B9-4BD3-B4CB-FED754B5F2BA}" destId="{F19CBD3A-A134-49BF-9682-54DED6E44730}" srcOrd="1" destOrd="0" presId="urn:microsoft.com/office/officeart/2005/8/layout/orgChart1"/>
    <dgm:cxn modelId="{55B5CC9C-A82F-45EE-A3C2-420FECC090F6}" type="presParOf" srcId="{F19CBD3A-A134-49BF-9682-54DED6E44730}" destId="{52820F80-56BC-46B4-88C7-D5FF61DE432E}" srcOrd="0" destOrd="0" presId="urn:microsoft.com/office/officeart/2005/8/layout/orgChart1"/>
    <dgm:cxn modelId="{CF4417AA-238F-4D8A-A2D9-225174456D38}" type="presParOf" srcId="{F19CBD3A-A134-49BF-9682-54DED6E44730}" destId="{BA667902-D256-4311-82FF-A6AA427AA04E}" srcOrd="1" destOrd="0" presId="urn:microsoft.com/office/officeart/2005/8/layout/orgChart1"/>
    <dgm:cxn modelId="{8C054075-ABC1-4933-B38D-997FC7FE3C9D}" type="presParOf" srcId="{BA667902-D256-4311-82FF-A6AA427AA04E}" destId="{F98111F6-0F4C-4F1A-8CAC-5ACD6C527A05}" srcOrd="0" destOrd="0" presId="urn:microsoft.com/office/officeart/2005/8/layout/orgChart1"/>
    <dgm:cxn modelId="{8A632437-B0CC-42AD-9632-BAD146E5D064}" type="presParOf" srcId="{F98111F6-0F4C-4F1A-8CAC-5ACD6C527A05}" destId="{918BC318-5782-43F5-ABCC-43FA8BF517E2}" srcOrd="0" destOrd="0" presId="urn:microsoft.com/office/officeart/2005/8/layout/orgChart1"/>
    <dgm:cxn modelId="{093D2C87-5F13-45DF-968D-1FE5C8EDD151}" type="presParOf" srcId="{F98111F6-0F4C-4F1A-8CAC-5ACD6C527A05}" destId="{18F12A84-947F-4772-BEA6-7F1EAA0492BA}" srcOrd="1" destOrd="0" presId="urn:microsoft.com/office/officeart/2005/8/layout/orgChart1"/>
    <dgm:cxn modelId="{3A330939-848B-4F72-8D7E-9DD19E811B25}" type="presParOf" srcId="{BA667902-D256-4311-82FF-A6AA427AA04E}" destId="{E08B2C32-82F5-49AB-AB51-8B6C3452AD2F}" srcOrd="1" destOrd="0" presId="urn:microsoft.com/office/officeart/2005/8/layout/orgChart1"/>
    <dgm:cxn modelId="{ACDCB136-075E-41CD-9D9F-641490B43E77}" type="presParOf" srcId="{BA667902-D256-4311-82FF-A6AA427AA04E}" destId="{116A2348-6431-46CB-88F3-CD4EE7CE8477}" srcOrd="2" destOrd="0" presId="urn:microsoft.com/office/officeart/2005/8/layout/orgChart1"/>
    <dgm:cxn modelId="{F2A24F48-62F8-4697-A05A-16503E751708}" type="presParOf" srcId="{C7FE1766-27B9-4BD3-B4CB-FED754B5F2BA}" destId="{7616CA3E-A895-44A0-BFAD-88249232C4F5}" srcOrd="2" destOrd="0" presId="urn:microsoft.com/office/officeart/2005/8/layout/orgChart1"/>
    <dgm:cxn modelId="{CF4F8CCE-6991-4CAF-891D-802FF710B9CE}" type="presParOf" srcId="{425149CA-6440-48C2-8847-A3032DBD3B71}" destId="{722196C6-5D10-4FA4-B0BE-3A9DAFD8B113}" srcOrd="2" destOrd="0" presId="urn:microsoft.com/office/officeart/2005/8/layout/orgChart1"/>
    <dgm:cxn modelId="{7F4B4B16-2AE6-4581-A2A6-15CA2DB9195B}" type="presParOf" srcId="{425149CA-6440-48C2-8847-A3032DBD3B71}" destId="{61A5D228-B0A7-49E9-BA14-12334FBF6E17}" srcOrd="3" destOrd="0" presId="urn:microsoft.com/office/officeart/2005/8/layout/orgChart1"/>
    <dgm:cxn modelId="{A6B6C63A-8552-4974-B75D-477927A1C488}" type="presParOf" srcId="{61A5D228-B0A7-49E9-BA14-12334FBF6E17}" destId="{3380C58E-262B-4DCB-AEC6-09C249878837}" srcOrd="0" destOrd="0" presId="urn:microsoft.com/office/officeart/2005/8/layout/orgChart1"/>
    <dgm:cxn modelId="{5AAE02A9-35ED-4DCB-88E6-B5720D9F17ED}" type="presParOf" srcId="{3380C58E-262B-4DCB-AEC6-09C249878837}" destId="{2E7E86DE-ED98-4E7F-AB1A-00653F91679A}" srcOrd="0" destOrd="0" presId="urn:microsoft.com/office/officeart/2005/8/layout/orgChart1"/>
    <dgm:cxn modelId="{18CE510D-3034-47B7-A8D8-E11EED83151D}" type="presParOf" srcId="{3380C58E-262B-4DCB-AEC6-09C249878837}" destId="{DAADC243-7324-4BB7-ABE3-8ACD21D1D119}" srcOrd="1" destOrd="0" presId="urn:microsoft.com/office/officeart/2005/8/layout/orgChart1"/>
    <dgm:cxn modelId="{3C3BBDB8-4189-4403-AC13-8F9115171427}" type="presParOf" srcId="{61A5D228-B0A7-49E9-BA14-12334FBF6E17}" destId="{4001A650-30A2-43A7-AB9B-56FE228D0A5D}" srcOrd="1" destOrd="0" presId="urn:microsoft.com/office/officeart/2005/8/layout/orgChart1"/>
    <dgm:cxn modelId="{D100D639-9D76-49DE-B5BE-8D63361E8659}" type="presParOf" srcId="{4001A650-30A2-43A7-AB9B-56FE228D0A5D}" destId="{30103C58-1B86-452A-8DF2-6FB5B00DFC1D}" srcOrd="0" destOrd="0" presId="urn:microsoft.com/office/officeart/2005/8/layout/orgChart1"/>
    <dgm:cxn modelId="{BB631747-3C2C-4FEB-BC1F-27B70F297A6A}" type="presParOf" srcId="{4001A650-30A2-43A7-AB9B-56FE228D0A5D}" destId="{82B44F14-4BBC-4B72-9F8F-1CD32F812BD0}" srcOrd="1" destOrd="0" presId="urn:microsoft.com/office/officeart/2005/8/layout/orgChart1"/>
    <dgm:cxn modelId="{4BA0C7AF-C753-4F95-AE6F-4316DCD4EC87}" type="presParOf" srcId="{82B44F14-4BBC-4B72-9F8F-1CD32F812BD0}" destId="{35D872DA-D774-410D-853C-C28992C08B46}" srcOrd="0" destOrd="0" presId="urn:microsoft.com/office/officeart/2005/8/layout/orgChart1"/>
    <dgm:cxn modelId="{ED7CD81B-284E-42DF-BF39-14D9D3E1D114}" type="presParOf" srcId="{35D872DA-D774-410D-853C-C28992C08B46}" destId="{566D867D-C089-4A39-A3B0-3FCD63868B8B}" srcOrd="0" destOrd="0" presId="urn:microsoft.com/office/officeart/2005/8/layout/orgChart1"/>
    <dgm:cxn modelId="{A44D7BAA-0C36-4198-9F43-DF1273850F3A}" type="presParOf" srcId="{35D872DA-D774-410D-853C-C28992C08B46}" destId="{5F5851E7-E45F-4B5E-B582-B50F061B411B}" srcOrd="1" destOrd="0" presId="urn:microsoft.com/office/officeart/2005/8/layout/orgChart1"/>
    <dgm:cxn modelId="{E1593C9A-D225-45C3-8539-B9B15665E3AA}" type="presParOf" srcId="{82B44F14-4BBC-4B72-9F8F-1CD32F812BD0}" destId="{887D3DEC-8E53-47C3-9B23-5DDD41D638D1}" srcOrd="1" destOrd="0" presId="urn:microsoft.com/office/officeart/2005/8/layout/orgChart1"/>
    <dgm:cxn modelId="{8F93D5E6-1D0A-4D48-BD8D-B7A9AF767057}" type="presParOf" srcId="{82B44F14-4BBC-4B72-9F8F-1CD32F812BD0}" destId="{94293122-98CF-4683-B072-1D37D0F149D4}" srcOrd="2" destOrd="0" presId="urn:microsoft.com/office/officeart/2005/8/layout/orgChart1"/>
    <dgm:cxn modelId="{179EBD19-9BA1-467F-8003-F2BDA90C66B1}" type="presParOf" srcId="{61A5D228-B0A7-49E9-BA14-12334FBF6E17}" destId="{B7A5E4D7-3152-4E19-B8FC-B368002756B7}" srcOrd="2" destOrd="0" presId="urn:microsoft.com/office/officeart/2005/8/layout/orgChart1"/>
    <dgm:cxn modelId="{4DA0E9EF-80BC-402D-ABFF-B77BC5F08BC5}" type="presParOf" srcId="{1EDDC828-8A38-4D9D-A9D8-EE93261847CA}" destId="{46C1D131-6A6B-4321-89C5-7837806906C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C2FAB-04DD-4873-B52B-D1A8D0E07420}" type="doc">
      <dgm:prSet loTypeId="urn:microsoft.com/office/officeart/2005/8/layout/hierarchy2" loCatId="hierarchy" qsTypeId="urn:microsoft.com/office/officeart/2005/8/quickstyle/3d1" qsCatId="3D" csTypeId="urn:microsoft.com/office/officeart/2005/8/colors/colorful1" csCatId="colorful" phldr="1"/>
      <dgm:spPr/>
      <dgm:t>
        <a:bodyPr/>
        <a:lstStyle/>
        <a:p>
          <a:endParaRPr lang="pt-BR"/>
        </a:p>
      </dgm:t>
    </dgm:pt>
    <dgm:pt modelId="{DC8BC7FA-B067-4C78-8226-6A45688D249C}">
      <dgm:prSet phldrT="[Texto]" custT="1"/>
      <dgm:spPr/>
      <dgm:t>
        <a:bodyPr/>
        <a:lstStyle/>
        <a:p>
          <a:pPr algn="ctr"/>
          <a:r>
            <a:rPr lang="pt-BR" sz="1300" dirty="0"/>
            <a:t>Como as empresas conseguem atrair capital apesar do problema de agência?</a:t>
          </a:r>
        </a:p>
      </dgm:t>
    </dgm:pt>
    <dgm:pt modelId="{65BD667B-B978-4057-8C73-B26D653C0AFB}" type="parTrans" cxnId="{58B140E4-B3FE-4819-BCE8-87B3B10D3E4A}">
      <dgm:prSet/>
      <dgm:spPr/>
      <dgm:t>
        <a:bodyPr/>
        <a:lstStyle/>
        <a:p>
          <a:endParaRPr lang="pt-BR"/>
        </a:p>
      </dgm:t>
    </dgm:pt>
    <dgm:pt modelId="{2E33EB50-2A45-4F00-98A0-08143E53372C}" type="sibTrans" cxnId="{58B140E4-B3FE-4819-BCE8-87B3B10D3E4A}">
      <dgm:prSet/>
      <dgm:spPr/>
      <dgm:t>
        <a:bodyPr/>
        <a:lstStyle/>
        <a:p>
          <a:endParaRPr lang="pt-BR"/>
        </a:p>
      </dgm:t>
    </dgm:pt>
    <dgm:pt modelId="{D7C929C4-309B-47A6-9E76-6A30E2286128}">
      <dgm:prSet phldrT="[Texto]" custT="1"/>
      <dgm:spPr/>
      <dgm:t>
        <a:bodyPr/>
        <a:lstStyle/>
        <a:p>
          <a:r>
            <a:rPr lang="pt-BR" sz="1300" dirty="0"/>
            <a:t>Sem conceder poder aos investidores</a:t>
          </a:r>
        </a:p>
      </dgm:t>
    </dgm:pt>
    <dgm:pt modelId="{4FE53043-FA20-4CC1-A784-7E7EC151408B}" type="parTrans" cxnId="{9E8E2814-7725-43A1-8FBC-EEF70F7511A4}">
      <dgm:prSet/>
      <dgm:spPr/>
      <dgm:t>
        <a:bodyPr/>
        <a:lstStyle/>
        <a:p>
          <a:endParaRPr lang="pt-BR"/>
        </a:p>
      </dgm:t>
    </dgm:pt>
    <dgm:pt modelId="{B2A99B35-6911-438A-AAE6-F0E3F7191979}" type="sibTrans" cxnId="{9E8E2814-7725-43A1-8FBC-EEF70F7511A4}">
      <dgm:prSet/>
      <dgm:spPr/>
      <dgm:t>
        <a:bodyPr/>
        <a:lstStyle/>
        <a:p>
          <a:endParaRPr lang="pt-BR"/>
        </a:p>
      </dgm:t>
    </dgm:pt>
    <dgm:pt modelId="{D0E06594-CA08-4A34-AED8-BFE1A814A8DB}">
      <dgm:prSet phldrT="[Texto]" custT="1"/>
      <dgm:spPr/>
      <dgm:t>
        <a:bodyPr/>
        <a:lstStyle/>
        <a:p>
          <a:pPr algn="ctr">
            <a:buFont typeface="Arial" panose="020B0604020202020204" pitchFamily="34" charset="0"/>
            <a:buNone/>
          </a:pPr>
          <a:r>
            <a:rPr lang="pt-BR" sz="1300" dirty="0"/>
            <a:t>Reputação da empresa;</a:t>
          </a:r>
        </a:p>
        <a:p>
          <a:pPr algn="ctr">
            <a:buFont typeface="Arial" panose="020B0604020202020204" pitchFamily="34" charset="0"/>
            <a:buNone/>
          </a:pPr>
          <a:r>
            <a:rPr lang="pt-BR" sz="1300" dirty="0"/>
            <a:t>Geração de valor;</a:t>
          </a:r>
        </a:p>
        <a:p>
          <a:pPr algn="ctr">
            <a:buFont typeface="Arial" panose="020B0604020202020204" pitchFamily="34" charset="0"/>
            <a:buNone/>
          </a:pPr>
          <a:r>
            <a:rPr lang="pt-BR" sz="1300" dirty="0"/>
            <a:t>Otimismo dos investidores</a:t>
          </a:r>
          <a:r>
            <a:rPr lang="pt-BR" sz="1100" dirty="0"/>
            <a:t>.</a:t>
          </a:r>
        </a:p>
      </dgm:t>
    </dgm:pt>
    <dgm:pt modelId="{937FAC7B-5DDD-4FE0-84E0-E45DAE10AC38}" type="parTrans" cxnId="{BD3840E8-8B71-41B5-A5C1-D004D3652C03}">
      <dgm:prSet/>
      <dgm:spPr/>
      <dgm:t>
        <a:bodyPr/>
        <a:lstStyle/>
        <a:p>
          <a:endParaRPr lang="pt-BR"/>
        </a:p>
      </dgm:t>
    </dgm:pt>
    <dgm:pt modelId="{5F2C5189-3874-4079-AFA3-4398E0E0D0FB}" type="sibTrans" cxnId="{BD3840E8-8B71-41B5-A5C1-D004D3652C03}">
      <dgm:prSet/>
      <dgm:spPr/>
      <dgm:t>
        <a:bodyPr/>
        <a:lstStyle/>
        <a:p>
          <a:endParaRPr lang="pt-BR"/>
        </a:p>
      </dgm:t>
    </dgm:pt>
    <dgm:pt modelId="{D9B8D504-7444-4AAD-AC49-76E42BD0A5A8}">
      <dgm:prSet phldrT="[Texto]" custT="1"/>
      <dgm:spPr/>
      <dgm:t>
        <a:bodyPr/>
        <a:lstStyle/>
        <a:p>
          <a:r>
            <a:rPr lang="pt-BR" sz="1300" dirty="0"/>
            <a:t>Concedendo poder aos investidores</a:t>
          </a:r>
        </a:p>
      </dgm:t>
    </dgm:pt>
    <dgm:pt modelId="{5F7D84F2-84F4-462F-A8B4-2DD190044D39}" type="parTrans" cxnId="{E6E141EE-FB52-4747-80DC-266E7510280B}">
      <dgm:prSet/>
      <dgm:spPr/>
      <dgm:t>
        <a:bodyPr/>
        <a:lstStyle/>
        <a:p>
          <a:endParaRPr lang="pt-BR"/>
        </a:p>
      </dgm:t>
    </dgm:pt>
    <dgm:pt modelId="{AEA31B10-DE6B-45F0-8FDD-5ADC47DC4287}" type="sibTrans" cxnId="{E6E141EE-FB52-4747-80DC-266E7510280B}">
      <dgm:prSet/>
      <dgm:spPr/>
      <dgm:t>
        <a:bodyPr/>
        <a:lstStyle/>
        <a:p>
          <a:endParaRPr lang="pt-BR"/>
        </a:p>
      </dgm:t>
    </dgm:pt>
    <dgm:pt modelId="{270D41A0-B8C2-4201-8937-64A266D41221}">
      <dgm:prSet phldrT="[Texto]" custT="1"/>
      <dgm:spPr/>
      <dgm:t>
        <a:bodyPr/>
        <a:lstStyle/>
        <a:p>
          <a:pPr algn="ctr"/>
          <a:r>
            <a:rPr lang="pt-BR" sz="1300" dirty="0"/>
            <a:t>Proteção legal aos investidores contra expropriação dos gestores- depende da existência de leis e da garantia de aplicação</a:t>
          </a:r>
          <a:r>
            <a:rPr lang="pt-BR" sz="1100" dirty="0"/>
            <a:t>.</a:t>
          </a:r>
        </a:p>
      </dgm:t>
    </dgm:pt>
    <dgm:pt modelId="{920DF585-7DCF-4920-9EEA-AF2C23940CE5}" type="parTrans" cxnId="{98AEE596-2553-4749-8E37-AAD3F44CBCC2}">
      <dgm:prSet/>
      <dgm:spPr/>
      <dgm:t>
        <a:bodyPr/>
        <a:lstStyle/>
        <a:p>
          <a:endParaRPr lang="pt-BR"/>
        </a:p>
      </dgm:t>
    </dgm:pt>
    <dgm:pt modelId="{653C1850-DC02-4107-A0F5-2782EF4F3A4B}" type="sibTrans" cxnId="{98AEE596-2553-4749-8E37-AAD3F44CBCC2}">
      <dgm:prSet/>
      <dgm:spPr/>
      <dgm:t>
        <a:bodyPr/>
        <a:lstStyle/>
        <a:p>
          <a:endParaRPr lang="pt-BR"/>
        </a:p>
      </dgm:t>
    </dgm:pt>
    <dgm:pt modelId="{A1AD0B1F-5851-4CEC-958A-D53FFAE2940C}">
      <dgm:prSet phldrT="[Texto]" custT="1"/>
      <dgm:spPr/>
      <dgm:t>
        <a:bodyPr/>
        <a:lstStyle/>
        <a:p>
          <a:pPr algn="ctr"/>
          <a:r>
            <a:rPr lang="pt-BR" sz="1300" dirty="0"/>
            <a:t>Concentração da propriedade por parte de grandes investidores- grandes acionistas, grandes credores e mercado de aquisição hostil</a:t>
          </a:r>
        </a:p>
      </dgm:t>
    </dgm:pt>
    <dgm:pt modelId="{495BC052-3664-4961-99FA-FE5370E39414}" type="parTrans" cxnId="{ACE3447F-B50D-4732-8A36-587F22C75651}">
      <dgm:prSet/>
      <dgm:spPr/>
      <dgm:t>
        <a:bodyPr/>
        <a:lstStyle/>
        <a:p>
          <a:endParaRPr lang="pt-BR"/>
        </a:p>
      </dgm:t>
    </dgm:pt>
    <dgm:pt modelId="{7CF0778D-8F18-4723-82C1-23E7C80BE82F}" type="sibTrans" cxnId="{ACE3447F-B50D-4732-8A36-587F22C75651}">
      <dgm:prSet/>
      <dgm:spPr/>
      <dgm:t>
        <a:bodyPr/>
        <a:lstStyle/>
        <a:p>
          <a:endParaRPr lang="pt-BR"/>
        </a:p>
      </dgm:t>
    </dgm:pt>
    <dgm:pt modelId="{F6AE9069-58C9-45C3-99B4-F2C0E38BCF4F}" type="pres">
      <dgm:prSet presAssocID="{101C2FAB-04DD-4873-B52B-D1A8D0E07420}" presName="diagram" presStyleCnt="0">
        <dgm:presLayoutVars>
          <dgm:chPref val="1"/>
          <dgm:dir/>
          <dgm:animOne val="branch"/>
          <dgm:animLvl val="lvl"/>
          <dgm:resizeHandles val="exact"/>
        </dgm:presLayoutVars>
      </dgm:prSet>
      <dgm:spPr/>
    </dgm:pt>
    <dgm:pt modelId="{06C10372-01A2-49E0-989A-BE2F26CF2533}" type="pres">
      <dgm:prSet presAssocID="{DC8BC7FA-B067-4C78-8226-6A45688D249C}" presName="root1" presStyleCnt="0"/>
      <dgm:spPr/>
    </dgm:pt>
    <dgm:pt modelId="{44ACA117-EAC1-4CF6-9145-0CCF41190EAB}" type="pres">
      <dgm:prSet presAssocID="{DC8BC7FA-B067-4C78-8226-6A45688D249C}" presName="LevelOneTextNode" presStyleLbl="node0" presStyleIdx="0" presStyleCnt="1">
        <dgm:presLayoutVars>
          <dgm:chPref val="3"/>
        </dgm:presLayoutVars>
      </dgm:prSet>
      <dgm:spPr/>
    </dgm:pt>
    <dgm:pt modelId="{A87311C1-DBAA-4E56-985C-2928C08A1D1C}" type="pres">
      <dgm:prSet presAssocID="{DC8BC7FA-B067-4C78-8226-6A45688D249C}" presName="level2hierChild" presStyleCnt="0"/>
      <dgm:spPr/>
    </dgm:pt>
    <dgm:pt modelId="{009FC79A-1478-4724-9F9E-B132D145BBBA}" type="pres">
      <dgm:prSet presAssocID="{4FE53043-FA20-4CC1-A784-7E7EC151408B}" presName="conn2-1" presStyleLbl="parChTrans1D2" presStyleIdx="0" presStyleCnt="2"/>
      <dgm:spPr/>
    </dgm:pt>
    <dgm:pt modelId="{BE6BE8C6-4B1B-4B9D-BB44-A2C3CE8794BC}" type="pres">
      <dgm:prSet presAssocID="{4FE53043-FA20-4CC1-A784-7E7EC151408B}" presName="connTx" presStyleLbl="parChTrans1D2" presStyleIdx="0" presStyleCnt="2"/>
      <dgm:spPr/>
    </dgm:pt>
    <dgm:pt modelId="{9BFF4E23-403F-4B29-8C14-B5464CA80E63}" type="pres">
      <dgm:prSet presAssocID="{D7C929C4-309B-47A6-9E76-6A30E2286128}" presName="root2" presStyleCnt="0"/>
      <dgm:spPr/>
    </dgm:pt>
    <dgm:pt modelId="{34AF999A-3B31-4BE6-8E4E-CB0D54D11958}" type="pres">
      <dgm:prSet presAssocID="{D7C929C4-309B-47A6-9E76-6A30E2286128}" presName="LevelTwoTextNode" presStyleLbl="node2" presStyleIdx="0" presStyleCnt="2">
        <dgm:presLayoutVars>
          <dgm:chPref val="3"/>
        </dgm:presLayoutVars>
      </dgm:prSet>
      <dgm:spPr/>
    </dgm:pt>
    <dgm:pt modelId="{F607C997-9A51-4962-B938-86663E0ABF68}" type="pres">
      <dgm:prSet presAssocID="{D7C929C4-309B-47A6-9E76-6A30E2286128}" presName="level3hierChild" presStyleCnt="0"/>
      <dgm:spPr/>
    </dgm:pt>
    <dgm:pt modelId="{E6F73B71-6D1A-4A05-A48F-96643C89A946}" type="pres">
      <dgm:prSet presAssocID="{937FAC7B-5DDD-4FE0-84E0-E45DAE10AC38}" presName="conn2-1" presStyleLbl="parChTrans1D3" presStyleIdx="0" presStyleCnt="3"/>
      <dgm:spPr/>
    </dgm:pt>
    <dgm:pt modelId="{0156F1E1-9177-415C-A6B9-9660399E6E03}" type="pres">
      <dgm:prSet presAssocID="{937FAC7B-5DDD-4FE0-84E0-E45DAE10AC38}" presName="connTx" presStyleLbl="parChTrans1D3" presStyleIdx="0" presStyleCnt="3"/>
      <dgm:spPr/>
    </dgm:pt>
    <dgm:pt modelId="{1BC879DB-2190-4ADD-9AA5-C140F955B824}" type="pres">
      <dgm:prSet presAssocID="{D0E06594-CA08-4A34-AED8-BFE1A814A8DB}" presName="root2" presStyleCnt="0"/>
      <dgm:spPr/>
    </dgm:pt>
    <dgm:pt modelId="{FD44713E-D246-40F3-A4C0-C796246F77F8}" type="pres">
      <dgm:prSet presAssocID="{D0E06594-CA08-4A34-AED8-BFE1A814A8DB}" presName="LevelTwoTextNode" presStyleLbl="node3" presStyleIdx="0" presStyleCnt="3" custScaleX="146883" custScaleY="117728">
        <dgm:presLayoutVars>
          <dgm:chPref val="3"/>
        </dgm:presLayoutVars>
      </dgm:prSet>
      <dgm:spPr/>
    </dgm:pt>
    <dgm:pt modelId="{02893E3E-2A39-446C-A032-563D202190B4}" type="pres">
      <dgm:prSet presAssocID="{D0E06594-CA08-4A34-AED8-BFE1A814A8DB}" presName="level3hierChild" presStyleCnt="0"/>
      <dgm:spPr/>
    </dgm:pt>
    <dgm:pt modelId="{5D7E947F-9722-49F6-8950-9B907B360FFB}" type="pres">
      <dgm:prSet presAssocID="{5F7D84F2-84F4-462F-A8B4-2DD190044D39}" presName="conn2-1" presStyleLbl="parChTrans1D2" presStyleIdx="1" presStyleCnt="2"/>
      <dgm:spPr/>
    </dgm:pt>
    <dgm:pt modelId="{2350B858-12DA-4F7C-8D45-82FFF67E01F0}" type="pres">
      <dgm:prSet presAssocID="{5F7D84F2-84F4-462F-A8B4-2DD190044D39}" presName="connTx" presStyleLbl="parChTrans1D2" presStyleIdx="1" presStyleCnt="2"/>
      <dgm:spPr/>
    </dgm:pt>
    <dgm:pt modelId="{51476D01-0DD7-4E57-9BEB-542F4AE9309B}" type="pres">
      <dgm:prSet presAssocID="{D9B8D504-7444-4AAD-AC49-76E42BD0A5A8}" presName="root2" presStyleCnt="0"/>
      <dgm:spPr/>
    </dgm:pt>
    <dgm:pt modelId="{BF231F6A-8D35-44AC-97E4-52C272CE54A7}" type="pres">
      <dgm:prSet presAssocID="{D9B8D504-7444-4AAD-AC49-76E42BD0A5A8}" presName="LevelTwoTextNode" presStyleLbl="node2" presStyleIdx="1" presStyleCnt="2">
        <dgm:presLayoutVars>
          <dgm:chPref val="3"/>
        </dgm:presLayoutVars>
      </dgm:prSet>
      <dgm:spPr/>
    </dgm:pt>
    <dgm:pt modelId="{DA604356-66EA-4283-9DA5-1052543490BA}" type="pres">
      <dgm:prSet presAssocID="{D9B8D504-7444-4AAD-AC49-76E42BD0A5A8}" presName="level3hierChild" presStyleCnt="0"/>
      <dgm:spPr/>
    </dgm:pt>
    <dgm:pt modelId="{78168A82-AF0E-415E-B0FC-3980C28DB3E9}" type="pres">
      <dgm:prSet presAssocID="{920DF585-7DCF-4920-9EEA-AF2C23940CE5}" presName="conn2-1" presStyleLbl="parChTrans1D3" presStyleIdx="1" presStyleCnt="3"/>
      <dgm:spPr/>
    </dgm:pt>
    <dgm:pt modelId="{38597724-1ABF-4866-AD90-AB24CEDC2DE2}" type="pres">
      <dgm:prSet presAssocID="{920DF585-7DCF-4920-9EEA-AF2C23940CE5}" presName="connTx" presStyleLbl="parChTrans1D3" presStyleIdx="1" presStyleCnt="3"/>
      <dgm:spPr/>
    </dgm:pt>
    <dgm:pt modelId="{DCDF0C61-DA9D-46CE-A518-F092EE7D3086}" type="pres">
      <dgm:prSet presAssocID="{270D41A0-B8C2-4201-8937-64A266D41221}" presName="root2" presStyleCnt="0"/>
      <dgm:spPr/>
    </dgm:pt>
    <dgm:pt modelId="{FD70AB3C-E5D8-4849-B8D4-B2617A7DA8B6}" type="pres">
      <dgm:prSet presAssocID="{270D41A0-B8C2-4201-8937-64A266D41221}" presName="LevelTwoTextNode" presStyleLbl="node3" presStyleIdx="1" presStyleCnt="3" custScaleX="145319" custScaleY="117509">
        <dgm:presLayoutVars>
          <dgm:chPref val="3"/>
        </dgm:presLayoutVars>
      </dgm:prSet>
      <dgm:spPr/>
    </dgm:pt>
    <dgm:pt modelId="{ADB12FE4-3EA3-4273-8C7D-E33583F8DEFA}" type="pres">
      <dgm:prSet presAssocID="{270D41A0-B8C2-4201-8937-64A266D41221}" presName="level3hierChild" presStyleCnt="0"/>
      <dgm:spPr/>
    </dgm:pt>
    <dgm:pt modelId="{A5BE7E44-B2BE-4BE8-8AA2-CBFE5E581456}" type="pres">
      <dgm:prSet presAssocID="{495BC052-3664-4961-99FA-FE5370E39414}" presName="conn2-1" presStyleLbl="parChTrans1D3" presStyleIdx="2" presStyleCnt="3"/>
      <dgm:spPr/>
    </dgm:pt>
    <dgm:pt modelId="{602394E5-F4EB-470F-ACDD-B94DD90A726D}" type="pres">
      <dgm:prSet presAssocID="{495BC052-3664-4961-99FA-FE5370E39414}" presName="connTx" presStyleLbl="parChTrans1D3" presStyleIdx="2" presStyleCnt="3"/>
      <dgm:spPr/>
    </dgm:pt>
    <dgm:pt modelId="{2E7C3774-1458-42B7-B035-D80C92D83B5F}" type="pres">
      <dgm:prSet presAssocID="{A1AD0B1F-5851-4CEC-958A-D53FFAE2940C}" presName="root2" presStyleCnt="0"/>
      <dgm:spPr/>
    </dgm:pt>
    <dgm:pt modelId="{A30AB51A-D9FF-41BA-9853-9D2A442ED620}" type="pres">
      <dgm:prSet presAssocID="{A1AD0B1F-5851-4CEC-958A-D53FFAE2940C}" presName="LevelTwoTextNode" presStyleLbl="node3" presStyleIdx="2" presStyleCnt="3" custScaleX="148755" custScaleY="104752">
        <dgm:presLayoutVars>
          <dgm:chPref val="3"/>
        </dgm:presLayoutVars>
      </dgm:prSet>
      <dgm:spPr/>
    </dgm:pt>
    <dgm:pt modelId="{D6C8F715-9337-489E-AC3E-C59FF0C73FED}" type="pres">
      <dgm:prSet presAssocID="{A1AD0B1F-5851-4CEC-958A-D53FFAE2940C}" presName="level3hierChild" presStyleCnt="0"/>
      <dgm:spPr/>
    </dgm:pt>
  </dgm:ptLst>
  <dgm:cxnLst>
    <dgm:cxn modelId="{8EE2DA00-08A2-433B-9FD5-785C238759E4}" type="presOf" srcId="{495BC052-3664-4961-99FA-FE5370E39414}" destId="{602394E5-F4EB-470F-ACDD-B94DD90A726D}" srcOrd="1" destOrd="0" presId="urn:microsoft.com/office/officeart/2005/8/layout/hierarchy2"/>
    <dgm:cxn modelId="{0D900602-2F75-436C-BB1C-BFD5E360B0E4}" type="presOf" srcId="{495BC052-3664-4961-99FA-FE5370E39414}" destId="{A5BE7E44-B2BE-4BE8-8AA2-CBFE5E581456}" srcOrd="0" destOrd="0" presId="urn:microsoft.com/office/officeart/2005/8/layout/hierarchy2"/>
    <dgm:cxn modelId="{8962690E-72B5-41FA-BD86-F58F81068E95}" type="presOf" srcId="{5F7D84F2-84F4-462F-A8B4-2DD190044D39}" destId="{5D7E947F-9722-49F6-8950-9B907B360FFB}" srcOrd="0" destOrd="0" presId="urn:microsoft.com/office/officeart/2005/8/layout/hierarchy2"/>
    <dgm:cxn modelId="{9E8E2814-7725-43A1-8FBC-EEF70F7511A4}" srcId="{DC8BC7FA-B067-4C78-8226-6A45688D249C}" destId="{D7C929C4-309B-47A6-9E76-6A30E2286128}" srcOrd="0" destOrd="0" parTransId="{4FE53043-FA20-4CC1-A784-7E7EC151408B}" sibTransId="{B2A99B35-6911-438A-AAE6-F0E3F7191979}"/>
    <dgm:cxn modelId="{5D4BF624-4ADA-47B0-8A8A-AFA744BFB2B1}" type="presOf" srcId="{101C2FAB-04DD-4873-B52B-D1A8D0E07420}" destId="{F6AE9069-58C9-45C3-99B4-F2C0E38BCF4F}" srcOrd="0" destOrd="0" presId="urn:microsoft.com/office/officeart/2005/8/layout/hierarchy2"/>
    <dgm:cxn modelId="{933A0539-68BF-4444-9C90-01F1DBA536A7}" type="presOf" srcId="{937FAC7B-5DDD-4FE0-84E0-E45DAE10AC38}" destId="{0156F1E1-9177-415C-A6B9-9660399E6E03}" srcOrd="1" destOrd="0" presId="urn:microsoft.com/office/officeart/2005/8/layout/hierarchy2"/>
    <dgm:cxn modelId="{0E79323A-A99B-4A54-81EB-B4D394D28941}" type="presOf" srcId="{4FE53043-FA20-4CC1-A784-7E7EC151408B}" destId="{BE6BE8C6-4B1B-4B9D-BB44-A2C3CE8794BC}" srcOrd="1" destOrd="0" presId="urn:microsoft.com/office/officeart/2005/8/layout/hierarchy2"/>
    <dgm:cxn modelId="{3FF2274A-C7F2-4460-8738-C5FCC7C1BBDD}" type="presOf" srcId="{D7C929C4-309B-47A6-9E76-6A30E2286128}" destId="{34AF999A-3B31-4BE6-8E4E-CB0D54D11958}" srcOrd="0" destOrd="0" presId="urn:microsoft.com/office/officeart/2005/8/layout/hierarchy2"/>
    <dgm:cxn modelId="{4C778A59-EF42-4A14-A3CC-F9E1E2DC2701}" type="presOf" srcId="{920DF585-7DCF-4920-9EEA-AF2C23940CE5}" destId="{38597724-1ABF-4866-AD90-AB24CEDC2DE2}" srcOrd="1" destOrd="0" presId="urn:microsoft.com/office/officeart/2005/8/layout/hierarchy2"/>
    <dgm:cxn modelId="{B071967C-5CC2-470B-8380-2F785631C9F4}" type="presOf" srcId="{270D41A0-B8C2-4201-8937-64A266D41221}" destId="{FD70AB3C-E5D8-4849-B8D4-B2617A7DA8B6}" srcOrd="0" destOrd="0" presId="urn:microsoft.com/office/officeart/2005/8/layout/hierarchy2"/>
    <dgm:cxn modelId="{ACE3447F-B50D-4732-8A36-587F22C75651}" srcId="{D9B8D504-7444-4AAD-AC49-76E42BD0A5A8}" destId="{A1AD0B1F-5851-4CEC-958A-D53FFAE2940C}" srcOrd="1" destOrd="0" parTransId="{495BC052-3664-4961-99FA-FE5370E39414}" sibTransId="{7CF0778D-8F18-4723-82C1-23E7C80BE82F}"/>
    <dgm:cxn modelId="{98AEE596-2553-4749-8E37-AAD3F44CBCC2}" srcId="{D9B8D504-7444-4AAD-AC49-76E42BD0A5A8}" destId="{270D41A0-B8C2-4201-8937-64A266D41221}" srcOrd="0" destOrd="0" parTransId="{920DF585-7DCF-4920-9EEA-AF2C23940CE5}" sibTransId="{653C1850-DC02-4107-A0F5-2782EF4F3A4B}"/>
    <dgm:cxn modelId="{FA6E5DC0-8E77-406B-AFA6-35455FF9C2EA}" type="presOf" srcId="{A1AD0B1F-5851-4CEC-958A-D53FFAE2940C}" destId="{A30AB51A-D9FF-41BA-9853-9D2A442ED620}" srcOrd="0" destOrd="0" presId="urn:microsoft.com/office/officeart/2005/8/layout/hierarchy2"/>
    <dgm:cxn modelId="{B9F97FCD-9970-45EC-97A9-3403930CB8ED}" type="presOf" srcId="{D9B8D504-7444-4AAD-AC49-76E42BD0A5A8}" destId="{BF231F6A-8D35-44AC-97E4-52C272CE54A7}" srcOrd="0" destOrd="0" presId="urn:microsoft.com/office/officeart/2005/8/layout/hierarchy2"/>
    <dgm:cxn modelId="{4DB575D9-1D77-4CF8-A59A-7549F6CF0E1F}" type="presOf" srcId="{937FAC7B-5DDD-4FE0-84E0-E45DAE10AC38}" destId="{E6F73B71-6D1A-4A05-A48F-96643C89A946}" srcOrd="0" destOrd="0" presId="urn:microsoft.com/office/officeart/2005/8/layout/hierarchy2"/>
    <dgm:cxn modelId="{6473E5DA-E88C-484E-9BF9-8AA5A848EF6C}" type="presOf" srcId="{D0E06594-CA08-4A34-AED8-BFE1A814A8DB}" destId="{FD44713E-D246-40F3-A4C0-C796246F77F8}" srcOrd="0" destOrd="0" presId="urn:microsoft.com/office/officeart/2005/8/layout/hierarchy2"/>
    <dgm:cxn modelId="{58B140E4-B3FE-4819-BCE8-87B3B10D3E4A}" srcId="{101C2FAB-04DD-4873-B52B-D1A8D0E07420}" destId="{DC8BC7FA-B067-4C78-8226-6A45688D249C}" srcOrd="0" destOrd="0" parTransId="{65BD667B-B978-4057-8C73-B26D653C0AFB}" sibTransId="{2E33EB50-2A45-4F00-98A0-08143E53372C}"/>
    <dgm:cxn modelId="{330D02E6-4183-4B3F-9598-86C7540A1E5A}" type="presOf" srcId="{4FE53043-FA20-4CC1-A784-7E7EC151408B}" destId="{009FC79A-1478-4724-9F9E-B132D145BBBA}" srcOrd="0" destOrd="0" presId="urn:microsoft.com/office/officeart/2005/8/layout/hierarchy2"/>
    <dgm:cxn modelId="{BD3840E8-8B71-41B5-A5C1-D004D3652C03}" srcId="{D7C929C4-309B-47A6-9E76-6A30E2286128}" destId="{D0E06594-CA08-4A34-AED8-BFE1A814A8DB}" srcOrd="0" destOrd="0" parTransId="{937FAC7B-5DDD-4FE0-84E0-E45DAE10AC38}" sibTransId="{5F2C5189-3874-4079-AFA3-4398E0E0D0FB}"/>
    <dgm:cxn modelId="{BB8345E9-61CB-4105-8D5A-7547C5C16467}" type="presOf" srcId="{5F7D84F2-84F4-462F-A8B4-2DD190044D39}" destId="{2350B858-12DA-4F7C-8D45-82FFF67E01F0}" srcOrd="1" destOrd="0" presId="urn:microsoft.com/office/officeart/2005/8/layout/hierarchy2"/>
    <dgm:cxn modelId="{B2F3B1EA-4150-491C-9E0A-CF8ED2B8B58E}" type="presOf" srcId="{920DF585-7DCF-4920-9EEA-AF2C23940CE5}" destId="{78168A82-AF0E-415E-B0FC-3980C28DB3E9}" srcOrd="0" destOrd="0" presId="urn:microsoft.com/office/officeart/2005/8/layout/hierarchy2"/>
    <dgm:cxn modelId="{E6E141EE-FB52-4747-80DC-266E7510280B}" srcId="{DC8BC7FA-B067-4C78-8226-6A45688D249C}" destId="{D9B8D504-7444-4AAD-AC49-76E42BD0A5A8}" srcOrd="1" destOrd="0" parTransId="{5F7D84F2-84F4-462F-A8B4-2DD190044D39}" sibTransId="{AEA31B10-DE6B-45F0-8FDD-5ADC47DC4287}"/>
    <dgm:cxn modelId="{F65A1FF8-4DB5-4BE2-8D09-F35CC4A2016B}" type="presOf" srcId="{DC8BC7FA-B067-4C78-8226-6A45688D249C}" destId="{44ACA117-EAC1-4CF6-9145-0CCF41190EAB}" srcOrd="0" destOrd="0" presId="urn:microsoft.com/office/officeart/2005/8/layout/hierarchy2"/>
    <dgm:cxn modelId="{2D067357-B3FB-43F7-A509-7BB08C985818}" type="presParOf" srcId="{F6AE9069-58C9-45C3-99B4-F2C0E38BCF4F}" destId="{06C10372-01A2-49E0-989A-BE2F26CF2533}" srcOrd="0" destOrd="0" presId="urn:microsoft.com/office/officeart/2005/8/layout/hierarchy2"/>
    <dgm:cxn modelId="{AE1279B4-3109-4D91-BF50-B092DB1E7384}" type="presParOf" srcId="{06C10372-01A2-49E0-989A-BE2F26CF2533}" destId="{44ACA117-EAC1-4CF6-9145-0CCF41190EAB}" srcOrd="0" destOrd="0" presId="urn:microsoft.com/office/officeart/2005/8/layout/hierarchy2"/>
    <dgm:cxn modelId="{836A959E-7E3B-40A0-84AA-FDD00CC25A3A}" type="presParOf" srcId="{06C10372-01A2-49E0-989A-BE2F26CF2533}" destId="{A87311C1-DBAA-4E56-985C-2928C08A1D1C}" srcOrd="1" destOrd="0" presId="urn:microsoft.com/office/officeart/2005/8/layout/hierarchy2"/>
    <dgm:cxn modelId="{71B6C9F9-0075-45F1-930C-85E5DE2D48AB}" type="presParOf" srcId="{A87311C1-DBAA-4E56-985C-2928C08A1D1C}" destId="{009FC79A-1478-4724-9F9E-B132D145BBBA}" srcOrd="0" destOrd="0" presId="urn:microsoft.com/office/officeart/2005/8/layout/hierarchy2"/>
    <dgm:cxn modelId="{7A02452D-6D07-4636-BFAB-6DF9A1F78D48}" type="presParOf" srcId="{009FC79A-1478-4724-9F9E-B132D145BBBA}" destId="{BE6BE8C6-4B1B-4B9D-BB44-A2C3CE8794BC}" srcOrd="0" destOrd="0" presId="urn:microsoft.com/office/officeart/2005/8/layout/hierarchy2"/>
    <dgm:cxn modelId="{EC4C8FDE-CFF8-42AD-A3E7-05DA4E7EE14C}" type="presParOf" srcId="{A87311C1-DBAA-4E56-985C-2928C08A1D1C}" destId="{9BFF4E23-403F-4B29-8C14-B5464CA80E63}" srcOrd="1" destOrd="0" presId="urn:microsoft.com/office/officeart/2005/8/layout/hierarchy2"/>
    <dgm:cxn modelId="{50C7BAF3-9139-491D-B51D-AEC8BA491748}" type="presParOf" srcId="{9BFF4E23-403F-4B29-8C14-B5464CA80E63}" destId="{34AF999A-3B31-4BE6-8E4E-CB0D54D11958}" srcOrd="0" destOrd="0" presId="urn:microsoft.com/office/officeart/2005/8/layout/hierarchy2"/>
    <dgm:cxn modelId="{88D2587D-15DC-4871-8BC7-FF5DCC99A160}" type="presParOf" srcId="{9BFF4E23-403F-4B29-8C14-B5464CA80E63}" destId="{F607C997-9A51-4962-B938-86663E0ABF68}" srcOrd="1" destOrd="0" presId="urn:microsoft.com/office/officeart/2005/8/layout/hierarchy2"/>
    <dgm:cxn modelId="{786A57E7-9B99-4A40-B3AF-6877227D3535}" type="presParOf" srcId="{F607C997-9A51-4962-B938-86663E0ABF68}" destId="{E6F73B71-6D1A-4A05-A48F-96643C89A946}" srcOrd="0" destOrd="0" presId="urn:microsoft.com/office/officeart/2005/8/layout/hierarchy2"/>
    <dgm:cxn modelId="{F2386DA9-7388-4640-8C07-649AEE6632E1}" type="presParOf" srcId="{E6F73B71-6D1A-4A05-A48F-96643C89A946}" destId="{0156F1E1-9177-415C-A6B9-9660399E6E03}" srcOrd="0" destOrd="0" presId="urn:microsoft.com/office/officeart/2005/8/layout/hierarchy2"/>
    <dgm:cxn modelId="{03EE4CBA-AF0A-4BC9-8902-9A136335582A}" type="presParOf" srcId="{F607C997-9A51-4962-B938-86663E0ABF68}" destId="{1BC879DB-2190-4ADD-9AA5-C140F955B824}" srcOrd="1" destOrd="0" presId="urn:microsoft.com/office/officeart/2005/8/layout/hierarchy2"/>
    <dgm:cxn modelId="{FE2A5A17-6776-4657-ABFE-ECADDFF488D8}" type="presParOf" srcId="{1BC879DB-2190-4ADD-9AA5-C140F955B824}" destId="{FD44713E-D246-40F3-A4C0-C796246F77F8}" srcOrd="0" destOrd="0" presId="urn:microsoft.com/office/officeart/2005/8/layout/hierarchy2"/>
    <dgm:cxn modelId="{46881AD1-15CB-4E77-9D22-529ACF0C31C9}" type="presParOf" srcId="{1BC879DB-2190-4ADD-9AA5-C140F955B824}" destId="{02893E3E-2A39-446C-A032-563D202190B4}" srcOrd="1" destOrd="0" presId="urn:microsoft.com/office/officeart/2005/8/layout/hierarchy2"/>
    <dgm:cxn modelId="{FEF46E7D-9726-49A2-A9C4-E76CAFE50E15}" type="presParOf" srcId="{A87311C1-DBAA-4E56-985C-2928C08A1D1C}" destId="{5D7E947F-9722-49F6-8950-9B907B360FFB}" srcOrd="2" destOrd="0" presId="urn:microsoft.com/office/officeart/2005/8/layout/hierarchy2"/>
    <dgm:cxn modelId="{56C42746-6918-45BA-B717-FD57F65643D5}" type="presParOf" srcId="{5D7E947F-9722-49F6-8950-9B907B360FFB}" destId="{2350B858-12DA-4F7C-8D45-82FFF67E01F0}" srcOrd="0" destOrd="0" presId="urn:microsoft.com/office/officeart/2005/8/layout/hierarchy2"/>
    <dgm:cxn modelId="{BE42479B-D995-4A9C-8BF3-3123C1CAAA1E}" type="presParOf" srcId="{A87311C1-DBAA-4E56-985C-2928C08A1D1C}" destId="{51476D01-0DD7-4E57-9BEB-542F4AE9309B}" srcOrd="3" destOrd="0" presId="urn:microsoft.com/office/officeart/2005/8/layout/hierarchy2"/>
    <dgm:cxn modelId="{A6B2C2D9-CF71-47A6-8076-AE7040EF258F}" type="presParOf" srcId="{51476D01-0DD7-4E57-9BEB-542F4AE9309B}" destId="{BF231F6A-8D35-44AC-97E4-52C272CE54A7}" srcOrd="0" destOrd="0" presId="urn:microsoft.com/office/officeart/2005/8/layout/hierarchy2"/>
    <dgm:cxn modelId="{AFC790AC-92F7-4C85-B280-0887713426BE}" type="presParOf" srcId="{51476D01-0DD7-4E57-9BEB-542F4AE9309B}" destId="{DA604356-66EA-4283-9DA5-1052543490BA}" srcOrd="1" destOrd="0" presId="urn:microsoft.com/office/officeart/2005/8/layout/hierarchy2"/>
    <dgm:cxn modelId="{B3C7625C-C85B-488C-B47C-EF9B0B6D39E3}" type="presParOf" srcId="{DA604356-66EA-4283-9DA5-1052543490BA}" destId="{78168A82-AF0E-415E-B0FC-3980C28DB3E9}" srcOrd="0" destOrd="0" presId="urn:microsoft.com/office/officeart/2005/8/layout/hierarchy2"/>
    <dgm:cxn modelId="{C33F0025-09D6-4FD8-BB04-3C5B578AB267}" type="presParOf" srcId="{78168A82-AF0E-415E-B0FC-3980C28DB3E9}" destId="{38597724-1ABF-4866-AD90-AB24CEDC2DE2}" srcOrd="0" destOrd="0" presId="urn:microsoft.com/office/officeart/2005/8/layout/hierarchy2"/>
    <dgm:cxn modelId="{6D443BF2-FA3C-4905-9C66-BF28BE92A41E}" type="presParOf" srcId="{DA604356-66EA-4283-9DA5-1052543490BA}" destId="{DCDF0C61-DA9D-46CE-A518-F092EE7D3086}" srcOrd="1" destOrd="0" presId="urn:microsoft.com/office/officeart/2005/8/layout/hierarchy2"/>
    <dgm:cxn modelId="{BB3764AE-C0B8-455B-AC34-E62920597A36}" type="presParOf" srcId="{DCDF0C61-DA9D-46CE-A518-F092EE7D3086}" destId="{FD70AB3C-E5D8-4849-B8D4-B2617A7DA8B6}" srcOrd="0" destOrd="0" presId="urn:microsoft.com/office/officeart/2005/8/layout/hierarchy2"/>
    <dgm:cxn modelId="{94367B9E-B5CF-417E-BF85-2656DDC87AC2}" type="presParOf" srcId="{DCDF0C61-DA9D-46CE-A518-F092EE7D3086}" destId="{ADB12FE4-3EA3-4273-8C7D-E33583F8DEFA}" srcOrd="1" destOrd="0" presId="urn:microsoft.com/office/officeart/2005/8/layout/hierarchy2"/>
    <dgm:cxn modelId="{50FB92F0-1E0D-4963-A9DC-A1A7AF32C441}" type="presParOf" srcId="{DA604356-66EA-4283-9DA5-1052543490BA}" destId="{A5BE7E44-B2BE-4BE8-8AA2-CBFE5E581456}" srcOrd="2" destOrd="0" presId="urn:microsoft.com/office/officeart/2005/8/layout/hierarchy2"/>
    <dgm:cxn modelId="{C1490548-8B7A-4AE8-A021-58088C4C279D}" type="presParOf" srcId="{A5BE7E44-B2BE-4BE8-8AA2-CBFE5E581456}" destId="{602394E5-F4EB-470F-ACDD-B94DD90A726D}" srcOrd="0" destOrd="0" presId="urn:microsoft.com/office/officeart/2005/8/layout/hierarchy2"/>
    <dgm:cxn modelId="{568A9B26-F1E9-4B59-81C4-1E9812EA3FC6}" type="presParOf" srcId="{DA604356-66EA-4283-9DA5-1052543490BA}" destId="{2E7C3774-1458-42B7-B035-D80C92D83B5F}" srcOrd="3" destOrd="0" presId="urn:microsoft.com/office/officeart/2005/8/layout/hierarchy2"/>
    <dgm:cxn modelId="{70785DF4-2ECF-4642-AFA5-FFB5BE3C21E3}" type="presParOf" srcId="{2E7C3774-1458-42B7-B035-D80C92D83B5F}" destId="{A30AB51A-D9FF-41BA-9853-9D2A442ED620}" srcOrd="0" destOrd="0" presId="urn:microsoft.com/office/officeart/2005/8/layout/hierarchy2"/>
    <dgm:cxn modelId="{D4489C15-BB2B-47D2-96CE-3A37982A62F3}" type="presParOf" srcId="{2E7C3774-1458-42B7-B035-D80C92D83B5F}" destId="{D6C8F715-9337-489E-AC3E-C59FF0C73FE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03C58-1B86-452A-8DF2-6FB5B00DFC1D}">
      <dsp:nvSpPr>
        <dsp:cNvPr id="0" name=""/>
        <dsp:cNvSpPr/>
      </dsp:nvSpPr>
      <dsp:spPr>
        <a:xfrm>
          <a:off x="3726609" y="1922573"/>
          <a:ext cx="237922" cy="729628"/>
        </a:xfrm>
        <a:custGeom>
          <a:avLst/>
          <a:gdLst/>
          <a:ahLst/>
          <a:cxnLst/>
          <a:rect l="0" t="0" r="0" b="0"/>
          <a:pathLst>
            <a:path>
              <a:moveTo>
                <a:pt x="0" y="0"/>
              </a:moveTo>
              <a:lnTo>
                <a:pt x="0" y="729628"/>
              </a:lnTo>
              <a:lnTo>
                <a:pt x="237922" y="729628"/>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2196C6-5D10-4FA4-B0BE-3A9DAFD8B113}">
      <dsp:nvSpPr>
        <dsp:cNvPr id="0" name=""/>
        <dsp:cNvSpPr/>
      </dsp:nvSpPr>
      <dsp:spPr>
        <a:xfrm>
          <a:off x="2579594" y="796408"/>
          <a:ext cx="1781474" cy="333091"/>
        </a:xfrm>
        <a:custGeom>
          <a:avLst/>
          <a:gdLst/>
          <a:ahLst/>
          <a:cxnLst/>
          <a:rect l="0" t="0" r="0" b="0"/>
          <a:pathLst>
            <a:path>
              <a:moveTo>
                <a:pt x="0" y="0"/>
              </a:moveTo>
              <a:lnTo>
                <a:pt x="0" y="166545"/>
              </a:lnTo>
              <a:lnTo>
                <a:pt x="1781474" y="166545"/>
              </a:lnTo>
              <a:lnTo>
                <a:pt x="1781474" y="333091"/>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820F80-56BC-46B4-88C7-D5FF61DE432E}">
      <dsp:nvSpPr>
        <dsp:cNvPr id="0" name=""/>
        <dsp:cNvSpPr/>
      </dsp:nvSpPr>
      <dsp:spPr>
        <a:xfrm>
          <a:off x="163661" y="1922573"/>
          <a:ext cx="237922" cy="729628"/>
        </a:xfrm>
        <a:custGeom>
          <a:avLst/>
          <a:gdLst/>
          <a:ahLst/>
          <a:cxnLst/>
          <a:rect l="0" t="0" r="0" b="0"/>
          <a:pathLst>
            <a:path>
              <a:moveTo>
                <a:pt x="0" y="0"/>
              </a:moveTo>
              <a:lnTo>
                <a:pt x="0" y="729628"/>
              </a:lnTo>
              <a:lnTo>
                <a:pt x="237922" y="729628"/>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4F5F-0526-4690-866F-EE1514DF5276}">
      <dsp:nvSpPr>
        <dsp:cNvPr id="0" name=""/>
        <dsp:cNvSpPr/>
      </dsp:nvSpPr>
      <dsp:spPr>
        <a:xfrm>
          <a:off x="798120" y="796408"/>
          <a:ext cx="1781474" cy="333091"/>
        </a:xfrm>
        <a:custGeom>
          <a:avLst/>
          <a:gdLst/>
          <a:ahLst/>
          <a:cxnLst/>
          <a:rect l="0" t="0" r="0" b="0"/>
          <a:pathLst>
            <a:path>
              <a:moveTo>
                <a:pt x="1781474" y="0"/>
              </a:moveTo>
              <a:lnTo>
                <a:pt x="1781474" y="166545"/>
              </a:lnTo>
              <a:lnTo>
                <a:pt x="0" y="166545"/>
              </a:lnTo>
              <a:lnTo>
                <a:pt x="0" y="333091"/>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3E53D-4B88-45C7-9DE5-76894CDDD615}">
      <dsp:nvSpPr>
        <dsp:cNvPr id="0" name=""/>
        <dsp:cNvSpPr/>
      </dsp:nvSpPr>
      <dsp:spPr>
        <a:xfrm>
          <a:off x="1786520" y="3334"/>
          <a:ext cx="1586147" cy="793073"/>
        </a:xfrm>
        <a:prstGeom prst="rect">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Mecanismos</a:t>
          </a:r>
        </a:p>
      </dsp:txBody>
      <dsp:txXfrm>
        <a:off x="1786520" y="3334"/>
        <a:ext cx="1586147" cy="793073"/>
      </dsp:txXfrm>
    </dsp:sp>
    <dsp:sp modelId="{44BB1030-EEC8-4F1B-BCA3-116A710C6FAD}">
      <dsp:nvSpPr>
        <dsp:cNvPr id="0" name=""/>
        <dsp:cNvSpPr/>
      </dsp:nvSpPr>
      <dsp:spPr>
        <a:xfrm>
          <a:off x="5046" y="1129499"/>
          <a:ext cx="1586147" cy="793073"/>
        </a:xfrm>
        <a:prstGeom prst="rect">
          <a:avLst/>
        </a:prstGeom>
        <a:gradFill rotWithShape="0">
          <a:gsLst>
            <a:gs pos="0">
              <a:schemeClr val="accent3">
                <a:tint val="99000"/>
                <a:hueOff val="0"/>
                <a:satOff val="0"/>
                <a:lumOff val="0"/>
                <a:alphaOff val="0"/>
                <a:lumMod val="110000"/>
                <a:satMod val="105000"/>
                <a:tint val="67000"/>
              </a:schemeClr>
            </a:gs>
            <a:gs pos="50000">
              <a:schemeClr val="accent3">
                <a:tint val="99000"/>
                <a:hueOff val="0"/>
                <a:satOff val="0"/>
                <a:lumOff val="0"/>
                <a:alphaOff val="0"/>
                <a:lumMod val="105000"/>
                <a:satMod val="103000"/>
                <a:tint val="73000"/>
              </a:schemeClr>
            </a:gs>
            <a:gs pos="100000">
              <a:schemeClr val="accent3">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Internos</a:t>
          </a:r>
        </a:p>
      </dsp:txBody>
      <dsp:txXfrm>
        <a:off x="5046" y="1129499"/>
        <a:ext cx="1586147" cy="793073"/>
      </dsp:txXfrm>
    </dsp:sp>
    <dsp:sp modelId="{918BC318-5782-43F5-ABCC-43FA8BF517E2}">
      <dsp:nvSpPr>
        <dsp:cNvPr id="0" name=""/>
        <dsp:cNvSpPr/>
      </dsp:nvSpPr>
      <dsp:spPr>
        <a:xfrm>
          <a:off x="401583" y="2255664"/>
          <a:ext cx="3229856" cy="793073"/>
        </a:xfrm>
        <a:prstGeom prst="rect">
          <a:avLst/>
        </a:prstGeom>
        <a:gradFill rotWithShape="0">
          <a:gsLst>
            <a:gs pos="0">
              <a:schemeClr val="accent3">
                <a:tint val="80000"/>
                <a:hueOff val="0"/>
                <a:satOff val="0"/>
                <a:lumOff val="0"/>
                <a:alphaOff val="0"/>
                <a:lumMod val="110000"/>
                <a:satMod val="105000"/>
                <a:tint val="67000"/>
              </a:schemeClr>
            </a:gs>
            <a:gs pos="50000">
              <a:schemeClr val="accent3">
                <a:tint val="80000"/>
                <a:hueOff val="0"/>
                <a:satOff val="0"/>
                <a:lumOff val="0"/>
                <a:alphaOff val="0"/>
                <a:lumMod val="105000"/>
                <a:satMod val="103000"/>
                <a:tint val="73000"/>
              </a:schemeClr>
            </a:gs>
            <a:gs pos="100000">
              <a:schemeClr val="accent3">
                <a:tint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pt-BR" sz="1700" kern="1200" dirty="0"/>
            <a:t>Sistema de Remuneração; Conselho de Administração; Estrutura de Propriedade; Auditoria interna.</a:t>
          </a:r>
        </a:p>
      </dsp:txBody>
      <dsp:txXfrm>
        <a:off x="401583" y="2255664"/>
        <a:ext cx="3229856" cy="793073"/>
      </dsp:txXfrm>
    </dsp:sp>
    <dsp:sp modelId="{2E7E86DE-ED98-4E7F-AB1A-00653F91679A}">
      <dsp:nvSpPr>
        <dsp:cNvPr id="0" name=""/>
        <dsp:cNvSpPr/>
      </dsp:nvSpPr>
      <dsp:spPr>
        <a:xfrm>
          <a:off x="3567994" y="1129499"/>
          <a:ext cx="1586147" cy="793073"/>
        </a:xfrm>
        <a:prstGeom prst="rect">
          <a:avLst/>
        </a:prstGeom>
        <a:gradFill rotWithShape="0">
          <a:gsLst>
            <a:gs pos="0">
              <a:schemeClr val="accent3">
                <a:tint val="99000"/>
                <a:hueOff val="0"/>
                <a:satOff val="0"/>
                <a:lumOff val="0"/>
                <a:alphaOff val="0"/>
                <a:lumMod val="110000"/>
                <a:satMod val="105000"/>
                <a:tint val="67000"/>
              </a:schemeClr>
            </a:gs>
            <a:gs pos="50000">
              <a:schemeClr val="accent3">
                <a:tint val="99000"/>
                <a:hueOff val="0"/>
                <a:satOff val="0"/>
                <a:lumOff val="0"/>
                <a:alphaOff val="0"/>
                <a:lumMod val="105000"/>
                <a:satMod val="103000"/>
                <a:tint val="73000"/>
              </a:schemeClr>
            </a:gs>
            <a:gs pos="100000">
              <a:schemeClr val="accent3">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Externos</a:t>
          </a:r>
        </a:p>
      </dsp:txBody>
      <dsp:txXfrm>
        <a:off x="3567994" y="1129499"/>
        <a:ext cx="1586147" cy="793073"/>
      </dsp:txXfrm>
    </dsp:sp>
    <dsp:sp modelId="{566D867D-C089-4A39-A3B0-3FCD63868B8B}">
      <dsp:nvSpPr>
        <dsp:cNvPr id="0" name=""/>
        <dsp:cNvSpPr/>
      </dsp:nvSpPr>
      <dsp:spPr>
        <a:xfrm>
          <a:off x="3964531" y="2255664"/>
          <a:ext cx="3279360" cy="793073"/>
        </a:xfrm>
        <a:prstGeom prst="rect">
          <a:avLst/>
        </a:prstGeom>
        <a:gradFill rotWithShape="0">
          <a:gsLst>
            <a:gs pos="0">
              <a:schemeClr val="accent3">
                <a:tint val="80000"/>
                <a:hueOff val="0"/>
                <a:satOff val="0"/>
                <a:lumOff val="0"/>
                <a:alphaOff val="0"/>
                <a:lumMod val="110000"/>
                <a:satMod val="105000"/>
                <a:tint val="67000"/>
              </a:schemeClr>
            </a:gs>
            <a:gs pos="50000">
              <a:schemeClr val="accent3">
                <a:tint val="80000"/>
                <a:hueOff val="0"/>
                <a:satOff val="0"/>
                <a:lumOff val="0"/>
                <a:alphaOff val="0"/>
                <a:lumMod val="105000"/>
                <a:satMod val="103000"/>
                <a:tint val="73000"/>
              </a:schemeClr>
            </a:gs>
            <a:gs pos="100000">
              <a:schemeClr val="accent3">
                <a:tint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Escrutínio de mercado; mercado de aquisição hostil; auditoria externa</a:t>
          </a:r>
        </a:p>
      </dsp:txBody>
      <dsp:txXfrm>
        <a:off x="3964531" y="2255664"/>
        <a:ext cx="3279360" cy="793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CA117-EAC1-4CF6-9145-0CCF41190EAB}">
      <dsp:nvSpPr>
        <dsp:cNvPr id="0" name=""/>
        <dsp:cNvSpPr/>
      </dsp:nvSpPr>
      <dsp:spPr>
        <a:xfrm>
          <a:off x="4862" y="1743279"/>
          <a:ext cx="1839878" cy="9199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t>Como as empresas conseguem atrair capital apesar do problema de agência?</a:t>
          </a:r>
        </a:p>
      </dsp:txBody>
      <dsp:txXfrm>
        <a:off x="31806" y="1770223"/>
        <a:ext cx="1785990" cy="866051"/>
      </dsp:txXfrm>
    </dsp:sp>
    <dsp:sp modelId="{009FC79A-1478-4724-9F9E-B132D145BBBA}">
      <dsp:nvSpPr>
        <dsp:cNvPr id="0" name=""/>
        <dsp:cNvSpPr/>
      </dsp:nvSpPr>
      <dsp:spPr>
        <a:xfrm rot="18583986">
          <a:off x="1637046" y="1743835"/>
          <a:ext cx="1151341" cy="33409"/>
        </a:xfrm>
        <a:custGeom>
          <a:avLst/>
          <a:gdLst/>
          <a:ahLst/>
          <a:cxnLst/>
          <a:rect l="0" t="0" r="0" b="0"/>
          <a:pathLst>
            <a:path>
              <a:moveTo>
                <a:pt x="0" y="16704"/>
              </a:moveTo>
              <a:lnTo>
                <a:pt x="1151341" y="1670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183933" y="1731757"/>
        <a:ext cx="57567" cy="57567"/>
      </dsp:txXfrm>
    </dsp:sp>
    <dsp:sp modelId="{34AF999A-3B31-4BE6-8E4E-CB0D54D11958}">
      <dsp:nvSpPr>
        <dsp:cNvPr id="0" name=""/>
        <dsp:cNvSpPr/>
      </dsp:nvSpPr>
      <dsp:spPr>
        <a:xfrm>
          <a:off x="2580692" y="857863"/>
          <a:ext cx="1839878" cy="91993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t>Sem conceder poder aos investidores</a:t>
          </a:r>
        </a:p>
      </dsp:txBody>
      <dsp:txXfrm>
        <a:off x="2607636" y="884807"/>
        <a:ext cx="1785990" cy="866051"/>
      </dsp:txXfrm>
    </dsp:sp>
    <dsp:sp modelId="{E6F73B71-6D1A-4A05-A48F-96643C89A946}">
      <dsp:nvSpPr>
        <dsp:cNvPr id="0" name=""/>
        <dsp:cNvSpPr/>
      </dsp:nvSpPr>
      <dsp:spPr>
        <a:xfrm>
          <a:off x="4420570" y="1301127"/>
          <a:ext cx="735951" cy="33409"/>
        </a:xfrm>
        <a:custGeom>
          <a:avLst/>
          <a:gdLst/>
          <a:ahLst/>
          <a:cxnLst/>
          <a:rect l="0" t="0" r="0" b="0"/>
          <a:pathLst>
            <a:path>
              <a:moveTo>
                <a:pt x="0" y="16704"/>
              </a:moveTo>
              <a:lnTo>
                <a:pt x="735951" y="16704"/>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770147" y="1299433"/>
        <a:ext cx="36797" cy="36797"/>
      </dsp:txXfrm>
    </dsp:sp>
    <dsp:sp modelId="{FD44713E-D246-40F3-A4C0-C796246F77F8}">
      <dsp:nvSpPr>
        <dsp:cNvPr id="0" name=""/>
        <dsp:cNvSpPr/>
      </dsp:nvSpPr>
      <dsp:spPr>
        <a:xfrm>
          <a:off x="5156522" y="776319"/>
          <a:ext cx="2702468" cy="108302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pt-BR" sz="1300" kern="1200" dirty="0"/>
            <a:t>Reputação da empresa;</a:t>
          </a:r>
        </a:p>
        <a:p>
          <a:pPr marL="0" lvl="0" indent="0" algn="ctr" defTabSz="577850">
            <a:lnSpc>
              <a:spcPct val="90000"/>
            </a:lnSpc>
            <a:spcBef>
              <a:spcPct val="0"/>
            </a:spcBef>
            <a:spcAft>
              <a:spcPct val="35000"/>
            </a:spcAft>
            <a:buFont typeface="Arial" panose="020B0604020202020204" pitchFamily="34" charset="0"/>
            <a:buNone/>
          </a:pPr>
          <a:r>
            <a:rPr lang="pt-BR" sz="1300" kern="1200" dirty="0"/>
            <a:t>Geração de valor;</a:t>
          </a:r>
        </a:p>
        <a:p>
          <a:pPr marL="0" lvl="0" indent="0" algn="ctr" defTabSz="577850">
            <a:lnSpc>
              <a:spcPct val="90000"/>
            </a:lnSpc>
            <a:spcBef>
              <a:spcPct val="0"/>
            </a:spcBef>
            <a:spcAft>
              <a:spcPct val="35000"/>
            </a:spcAft>
            <a:buFont typeface="Arial" panose="020B0604020202020204" pitchFamily="34" charset="0"/>
            <a:buNone/>
          </a:pPr>
          <a:r>
            <a:rPr lang="pt-BR" sz="1300" kern="1200" dirty="0"/>
            <a:t>Otimismo dos investidores</a:t>
          </a:r>
          <a:r>
            <a:rPr lang="pt-BR" sz="1100" kern="1200" dirty="0"/>
            <a:t>.</a:t>
          </a:r>
        </a:p>
      </dsp:txBody>
      <dsp:txXfrm>
        <a:off x="5188243" y="808040"/>
        <a:ext cx="2639026" cy="1019583"/>
      </dsp:txXfrm>
    </dsp:sp>
    <dsp:sp modelId="{5D7E947F-9722-49F6-8950-9B907B360FFB}">
      <dsp:nvSpPr>
        <dsp:cNvPr id="0" name=""/>
        <dsp:cNvSpPr/>
      </dsp:nvSpPr>
      <dsp:spPr>
        <a:xfrm rot="3016014">
          <a:off x="1637046" y="2629251"/>
          <a:ext cx="1151341" cy="33409"/>
        </a:xfrm>
        <a:custGeom>
          <a:avLst/>
          <a:gdLst/>
          <a:ahLst/>
          <a:cxnLst/>
          <a:rect l="0" t="0" r="0" b="0"/>
          <a:pathLst>
            <a:path>
              <a:moveTo>
                <a:pt x="0" y="16704"/>
              </a:moveTo>
              <a:lnTo>
                <a:pt x="1151341" y="1670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183933" y="2617173"/>
        <a:ext cx="57567" cy="57567"/>
      </dsp:txXfrm>
    </dsp:sp>
    <dsp:sp modelId="{BF231F6A-8D35-44AC-97E4-52C272CE54A7}">
      <dsp:nvSpPr>
        <dsp:cNvPr id="0" name=""/>
        <dsp:cNvSpPr/>
      </dsp:nvSpPr>
      <dsp:spPr>
        <a:xfrm>
          <a:off x="2580692" y="2628695"/>
          <a:ext cx="1839878" cy="91993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t>Concedendo poder aos investidores</a:t>
          </a:r>
        </a:p>
      </dsp:txBody>
      <dsp:txXfrm>
        <a:off x="2607636" y="2655639"/>
        <a:ext cx="1785990" cy="866051"/>
      </dsp:txXfrm>
    </dsp:sp>
    <dsp:sp modelId="{78168A82-AF0E-415E-B0FC-3980C28DB3E9}">
      <dsp:nvSpPr>
        <dsp:cNvPr id="0" name=""/>
        <dsp:cNvSpPr/>
      </dsp:nvSpPr>
      <dsp:spPr>
        <a:xfrm rot="19391219">
          <a:off x="4328918" y="2796548"/>
          <a:ext cx="919255" cy="33409"/>
        </a:xfrm>
        <a:custGeom>
          <a:avLst/>
          <a:gdLst/>
          <a:ahLst/>
          <a:cxnLst/>
          <a:rect l="0" t="0" r="0" b="0"/>
          <a:pathLst>
            <a:path>
              <a:moveTo>
                <a:pt x="0" y="16704"/>
              </a:moveTo>
              <a:lnTo>
                <a:pt x="919255" y="16704"/>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765565" y="2790272"/>
        <a:ext cx="45962" cy="45962"/>
      </dsp:txXfrm>
    </dsp:sp>
    <dsp:sp modelId="{FD70AB3C-E5D8-4849-B8D4-B2617A7DA8B6}">
      <dsp:nvSpPr>
        <dsp:cNvPr id="0" name=""/>
        <dsp:cNvSpPr/>
      </dsp:nvSpPr>
      <dsp:spPr>
        <a:xfrm>
          <a:off x="5156522" y="1997336"/>
          <a:ext cx="2673692" cy="10810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t>Proteção legal aos investidores contra expropriação dos gestores- depende da existência de leis e da garantia de aplicação</a:t>
          </a:r>
          <a:r>
            <a:rPr lang="pt-BR" sz="1100" kern="1200" dirty="0"/>
            <a:t>.</a:t>
          </a:r>
        </a:p>
      </dsp:txBody>
      <dsp:txXfrm>
        <a:off x="5188184" y="2028998"/>
        <a:ext cx="2610368" cy="1017687"/>
      </dsp:txXfrm>
    </dsp:sp>
    <dsp:sp modelId="{A5BE7E44-B2BE-4BE8-8AA2-CBFE5E581456}">
      <dsp:nvSpPr>
        <dsp:cNvPr id="0" name=""/>
        <dsp:cNvSpPr/>
      </dsp:nvSpPr>
      <dsp:spPr>
        <a:xfrm rot="2377855">
          <a:off x="4310760" y="3376710"/>
          <a:ext cx="955571" cy="33409"/>
        </a:xfrm>
        <a:custGeom>
          <a:avLst/>
          <a:gdLst/>
          <a:ahLst/>
          <a:cxnLst/>
          <a:rect l="0" t="0" r="0" b="0"/>
          <a:pathLst>
            <a:path>
              <a:moveTo>
                <a:pt x="0" y="16704"/>
              </a:moveTo>
              <a:lnTo>
                <a:pt x="955571" y="16704"/>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764657" y="3369526"/>
        <a:ext cx="47778" cy="47778"/>
      </dsp:txXfrm>
    </dsp:sp>
    <dsp:sp modelId="{A30AB51A-D9FF-41BA-9853-9D2A442ED620}">
      <dsp:nvSpPr>
        <dsp:cNvPr id="0" name=""/>
        <dsp:cNvSpPr/>
      </dsp:nvSpPr>
      <dsp:spPr>
        <a:xfrm>
          <a:off x="5156522" y="3216338"/>
          <a:ext cx="2736911" cy="96365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t>Concentração da propriedade por parte de grandes investidores- grandes acionistas, grandes credores e mercado de aquisição hostil</a:t>
          </a:r>
        </a:p>
      </dsp:txBody>
      <dsp:txXfrm>
        <a:off x="5184746" y="3244562"/>
        <a:ext cx="2680463" cy="9072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F00D0-B720-4B22-8094-EBC8667204D5}" type="datetimeFigureOut">
              <a:rPr lang="pt-BR" smtClean="0"/>
              <a:t>31/03/2022</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91CB3-E30F-4F99-B02C-70E8E1B66D9B}" type="slidenum">
              <a:rPr lang="pt-BR" smtClean="0"/>
              <a:t>‹nº›</a:t>
            </a:fld>
            <a:endParaRPr lang="pt-BR"/>
          </a:p>
        </p:txBody>
      </p:sp>
    </p:spTree>
    <p:extLst>
      <p:ext uri="{BB962C8B-B14F-4D97-AF65-F5344CB8AC3E}">
        <p14:creationId xmlns:p14="http://schemas.microsoft.com/office/powerpoint/2010/main" val="424883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821480F-040B-48DA-959A-6F3DDF6077CA}" type="slidenum">
              <a:rPr lang="pt-BR" smtClean="0">
                <a:solidFill>
                  <a:prstClr val="black"/>
                </a:solidFill>
              </a:rPr>
              <a:pPr/>
              <a:t>1</a:t>
            </a:fld>
            <a:endParaRPr lang="pt-BR">
              <a:solidFill>
                <a:prstClr val="black"/>
              </a:solidFill>
            </a:endParaRPr>
          </a:p>
        </p:txBody>
      </p:sp>
    </p:spTree>
    <p:extLst>
      <p:ext uri="{BB962C8B-B14F-4D97-AF65-F5344CB8AC3E}">
        <p14:creationId xmlns:p14="http://schemas.microsoft.com/office/powerpoint/2010/main" val="389182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B055FE5-D304-48B5-A60D-17FC0E1B5341}"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336150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B055FE5-D304-48B5-A60D-17FC0E1B5341}"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111380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B055FE5-D304-48B5-A60D-17FC0E1B5341}"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350051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B055FE5-D304-48B5-A60D-17FC0E1B5341}"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195968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B055FE5-D304-48B5-A60D-17FC0E1B5341}"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30344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B055FE5-D304-48B5-A60D-17FC0E1B5341}" type="datetimeFigureOut">
              <a:rPr lang="pt-BR" smtClean="0"/>
              <a:t>31/03/2022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4363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B055FE5-D304-48B5-A60D-17FC0E1B5341}" type="datetimeFigureOut">
              <a:rPr lang="pt-BR" smtClean="0"/>
              <a:t>31/03/2022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232261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B055FE5-D304-48B5-A60D-17FC0E1B5341}" type="datetimeFigureOut">
              <a:rPr lang="pt-BR" smtClean="0"/>
              <a:t>31/03/2022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403193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55FE5-D304-48B5-A60D-17FC0E1B5341}" type="datetimeFigureOut">
              <a:rPr lang="pt-BR" smtClean="0"/>
              <a:t>31/03/2022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25467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B055FE5-D304-48B5-A60D-17FC0E1B5341}" type="datetimeFigureOut">
              <a:rPr lang="pt-BR" smtClean="0"/>
              <a:t>31/03/2022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331189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B055FE5-D304-48B5-A60D-17FC0E1B5341}" type="datetimeFigureOut">
              <a:rPr lang="pt-BR" smtClean="0"/>
              <a:t>31/03/2022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D1B0569-2050-4B66-8B08-594BF3D30156}" type="slidenum">
              <a:rPr lang="pt-BR" smtClean="0"/>
              <a:t>‹nº›</a:t>
            </a:fld>
            <a:endParaRPr lang="pt-BR"/>
          </a:p>
        </p:txBody>
      </p:sp>
    </p:spTree>
    <p:extLst>
      <p:ext uri="{BB962C8B-B14F-4D97-AF65-F5344CB8AC3E}">
        <p14:creationId xmlns:p14="http://schemas.microsoft.com/office/powerpoint/2010/main" val="159325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55FE5-D304-48B5-A60D-17FC0E1B5341}" type="datetimeFigureOut">
              <a:rPr lang="pt-BR" smtClean="0"/>
              <a:t>31/03/2022</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B0569-2050-4B66-8B08-594BF3D30156}" type="slidenum">
              <a:rPr lang="pt-BR" smtClean="0"/>
              <a:t>‹nº›</a:t>
            </a:fld>
            <a:endParaRPr lang="pt-BR"/>
          </a:p>
        </p:txBody>
      </p:sp>
    </p:spTree>
    <p:extLst>
      <p:ext uri="{BB962C8B-B14F-4D97-AF65-F5344CB8AC3E}">
        <p14:creationId xmlns:p14="http://schemas.microsoft.com/office/powerpoint/2010/main" val="211037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bSHO5wV6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5038" y="4455658"/>
            <a:ext cx="7543800" cy="2279717"/>
          </a:xfrm>
        </p:spPr>
        <p:txBody>
          <a:bodyPr>
            <a:normAutofit/>
          </a:bodyPr>
          <a:lstStyle/>
          <a:p>
            <a:r>
              <a:rPr lang="pt-BR" dirty="0"/>
              <a:t>                                                                   Prof.  Dr. Bruno </a:t>
            </a:r>
            <a:r>
              <a:rPr lang="pt-BR" dirty="0" err="1"/>
              <a:t>Figlioli</a:t>
            </a:r>
            <a:endParaRPr lang="pt-BR" dirty="0"/>
          </a:p>
          <a:p>
            <a:pPr algn="ctr"/>
            <a:endParaRPr lang="pt-BR" dirty="0"/>
          </a:p>
          <a:p>
            <a:pPr algn="ctr"/>
            <a:endParaRPr lang="pt-BR" dirty="0"/>
          </a:p>
          <a:p>
            <a:pPr algn="ctr"/>
            <a:r>
              <a:rPr lang="pt-BR" dirty="0"/>
              <a:t>2022</a:t>
            </a:r>
          </a:p>
        </p:txBody>
      </p:sp>
      <p:pic>
        <p:nvPicPr>
          <p:cNvPr id="1026" name="Picture 2" descr="FEA-RP/U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52" y="360363"/>
            <a:ext cx="5741117" cy="107814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BC0CD15C-A812-4489-A489-80420857E7CC}"/>
              </a:ext>
            </a:extLst>
          </p:cNvPr>
          <p:cNvSpPr>
            <a:spLocks noGrp="1"/>
          </p:cNvSpPr>
          <p:nvPr>
            <p:ph type="ctrTitle"/>
          </p:nvPr>
        </p:nvSpPr>
        <p:spPr>
          <a:xfrm>
            <a:off x="685800" y="2068058"/>
            <a:ext cx="7772400" cy="1523281"/>
          </a:xfrm>
        </p:spPr>
        <p:txBody>
          <a:bodyPr>
            <a:normAutofit fontScale="90000"/>
          </a:bodyPr>
          <a:lstStyle/>
          <a:p>
            <a:r>
              <a:rPr lang="pt-BR" b="1" dirty="0"/>
              <a:t>Governança Corporativa</a:t>
            </a:r>
            <a:br>
              <a:rPr lang="pt-BR" b="1" dirty="0"/>
            </a:br>
            <a:r>
              <a:rPr lang="pt-BR" b="1" dirty="0"/>
              <a:t>Aspectos Gerais</a:t>
            </a:r>
          </a:p>
        </p:txBody>
      </p:sp>
    </p:spTree>
    <p:extLst>
      <p:ext uri="{BB962C8B-B14F-4D97-AF65-F5344CB8AC3E}">
        <p14:creationId xmlns:p14="http://schemas.microsoft.com/office/powerpoint/2010/main" val="107150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3EEEA-F366-43FF-AFB9-8988565BAABD}"/>
              </a:ext>
            </a:extLst>
          </p:cNvPr>
          <p:cNvSpPr>
            <a:spLocks noGrp="1"/>
          </p:cNvSpPr>
          <p:nvPr>
            <p:ph type="ctrTitle"/>
          </p:nvPr>
        </p:nvSpPr>
        <p:spPr>
          <a:xfrm>
            <a:off x="434009" y="376927"/>
            <a:ext cx="8034130" cy="723003"/>
          </a:xfrm>
        </p:spPr>
        <p:txBody>
          <a:bodyPr>
            <a:normAutofit/>
          </a:bodyPr>
          <a:lstStyle/>
          <a:p>
            <a:r>
              <a:rPr lang="pt-BR" sz="4000" dirty="0"/>
              <a:t>Problemas de Agência</a:t>
            </a:r>
          </a:p>
        </p:txBody>
      </p:sp>
      <p:sp>
        <p:nvSpPr>
          <p:cNvPr id="3" name="CaixaDeTexto 2">
            <a:extLst>
              <a:ext uri="{FF2B5EF4-FFF2-40B4-BE49-F238E27FC236}">
                <a16:creationId xmlns:a16="http://schemas.microsoft.com/office/drawing/2014/main" id="{8207D735-0968-40BB-A177-8C460A744818}"/>
              </a:ext>
            </a:extLst>
          </p:cNvPr>
          <p:cNvSpPr txBox="1"/>
          <p:nvPr/>
        </p:nvSpPr>
        <p:spPr>
          <a:xfrm>
            <a:off x="689113" y="1192696"/>
            <a:ext cx="8034130" cy="2308324"/>
          </a:xfrm>
          <a:prstGeom prst="rect">
            <a:avLst/>
          </a:prstGeom>
          <a:noFill/>
        </p:spPr>
        <p:txBody>
          <a:bodyPr wrap="square" rtlCol="0">
            <a:spAutoFit/>
          </a:bodyPr>
          <a:lstStyle/>
          <a:p>
            <a:pPr marL="285750" indent="-285750">
              <a:buFont typeface="Arial" panose="020B0604020202020204" pitchFamily="34" charset="0"/>
              <a:buChar char="•"/>
            </a:pPr>
            <a:r>
              <a:rPr lang="pt-BR" dirty="0"/>
              <a:t>Crescimento excessivo;</a:t>
            </a:r>
          </a:p>
          <a:p>
            <a:pPr marL="285750" indent="-285750">
              <a:buFont typeface="Arial" panose="020B0604020202020204" pitchFamily="34" charset="0"/>
              <a:buChar char="•"/>
            </a:pPr>
            <a:r>
              <a:rPr lang="pt-BR" dirty="0"/>
              <a:t>Diversificação excessiva;</a:t>
            </a:r>
          </a:p>
          <a:p>
            <a:pPr marL="285750" indent="-285750">
              <a:buFont typeface="Arial" panose="020B0604020202020204" pitchFamily="34" charset="0"/>
              <a:buChar char="•"/>
            </a:pPr>
            <a:r>
              <a:rPr lang="pt-BR" dirty="0"/>
              <a:t>Fixação de gastos pessoais excessivos (salários e benefícios corporativos);</a:t>
            </a:r>
          </a:p>
          <a:p>
            <a:pPr marL="285750" indent="-285750">
              <a:buFont typeface="Arial" panose="020B0604020202020204" pitchFamily="34" charset="0"/>
              <a:buChar char="•"/>
            </a:pPr>
            <a:r>
              <a:rPr lang="pt-BR" dirty="0"/>
              <a:t>Transferências de recursos (preços de transferência);</a:t>
            </a:r>
          </a:p>
          <a:p>
            <a:pPr marL="285750" indent="-285750">
              <a:buFont typeface="Arial" panose="020B0604020202020204" pitchFamily="34" charset="0"/>
              <a:buChar char="•"/>
            </a:pPr>
            <a:r>
              <a:rPr lang="pt-BR" dirty="0"/>
              <a:t>Empreendimento de projetos devido ao gosto pessoal do gestor (estratégia de entrincheiramento);</a:t>
            </a:r>
          </a:p>
          <a:p>
            <a:pPr marL="285750" indent="-285750">
              <a:buFont typeface="Arial" panose="020B0604020202020204" pitchFamily="34" charset="0"/>
              <a:buChar char="•"/>
            </a:pPr>
            <a:r>
              <a:rPr lang="pt-BR" dirty="0"/>
              <a:t>Designação de membros da família desqualificados para posições gerenciais;</a:t>
            </a:r>
          </a:p>
          <a:p>
            <a:pPr marL="285750" indent="-285750">
              <a:buFont typeface="Arial" panose="020B0604020202020204" pitchFamily="34" charset="0"/>
              <a:buChar char="•"/>
            </a:pPr>
            <a:r>
              <a:rPr lang="pt-BR" dirty="0"/>
              <a:t>Resistência à liquidação ou fusão vantajosa para os acionistas.</a:t>
            </a:r>
          </a:p>
        </p:txBody>
      </p:sp>
      <p:graphicFrame>
        <p:nvGraphicFramePr>
          <p:cNvPr id="5" name="Diagrama 4">
            <a:extLst>
              <a:ext uri="{FF2B5EF4-FFF2-40B4-BE49-F238E27FC236}">
                <a16:creationId xmlns:a16="http://schemas.microsoft.com/office/drawing/2014/main" id="{2A067920-AFB4-40EE-9A8E-B4E464595A45}"/>
              </a:ext>
            </a:extLst>
          </p:cNvPr>
          <p:cNvGraphicFramePr/>
          <p:nvPr>
            <p:extLst>
              <p:ext uri="{D42A27DB-BD31-4B8C-83A1-F6EECF244321}">
                <p14:modId xmlns:p14="http://schemas.microsoft.com/office/powerpoint/2010/main" val="3968426622"/>
              </p:ext>
            </p:extLst>
          </p:nvPr>
        </p:nvGraphicFramePr>
        <p:xfrm>
          <a:off x="1081708" y="3593786"/>
          <a:ext cx="7248939" cy="3052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63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845E5B1-B4C9-4AF7-92F7-56C9435D9CF4}"/>
              </a:ext>
            </a:extLst>
          </p:cNvPr>
          <p:cNvGraphicFramePr/>
          <p:nvPr>
            <p:extLst>
              <p:ext uri="{D42A27DB-BD31-4B8C-83A1-F6EECF244321}">
                <p14:modId xmlns:p14="http://schemas.microsoft.com/office/powerpoint/2010/main" val="4022991331"/>
              </p:ext>
            </p:extLst>
          </p:nvPr>
        </p:nvGraphicFramePr>
        <p:xfrm>
          <a:off x="689113" y="689113"/>
          <a:ext cx="7898296" cy="4956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ixaDeTexto 2">
            <a:extLst>
              <a:ext uri="{FF2B5EF4-FFF2-40B4-BE49-F238E27FC236}">
                <a16:creationId xmlns:a16="http://schemas.microsoft.com/office/drawing/2014/main" id="{1CAEC42A-D09E-41DA-914F-45BE515AEBA0}"/>
              </a:ext>
            </a:extLst>
          </p:cNvPr>
          <p:cNvSpPr txBox="1"/>
          <p:nvPr/>
        </p:nvSpPr>
        <p:spPr>
          <a:xfrm>
            <a:off x="470452" y="5707222"/>
            <a:ext cx="8203096" cy="923330"/>
          </a:xfrm>
          <a:prstGeom prst="rect">
            <a:avLst/>
          </a:prstGeom>
          <a:noFill/>
        </p:spPr>
        <p:txBody>
          <a:bodyPr wrap="square" rtlCol="0">
            <a:spAutoFit/>
          </a:bodyPr>
          <a:lstStyle/>
          <a:p>
            <a:r>
              <a:rPr lang="pt-BR" sz="1200" dirty="0"/>
              <a:t>Fonte: Silva (2010, p. 35)</a:t>
            </a:r>
          </a:p>
          <a:p>
            <a:r>
              <a:rPr lang="pt-BR" sz="1200" dirty="0"/>
              <a:t>Silva, E. C. (2010). Governança corporativa nas empresas: guia prático de orientação para acionistas, investidores, conselheiros de administração, executivos, gestores, analistas de mercado e pesquisadores. 2 ed. São Paulo. Atlas, 2010.</a:t>
            </a:r>
          </a:p>
          <a:p>
            <a:endParaRPr lang="pt-BR" dirty="0"/>
          </a:p>
        </p:txBody>
      </p:sp>
    </p:spTree>
    <p:extLst>
      <p:ext uri="{BB962C8B-B14F-4D97-AF65-F5344CB8AC3E}">
        <p14:creationId xmlns:p14="http://schemas.microsoft.com/office/powerpoint/2010/main" val="306414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Problema de Agência vai além da relação entre investidor e gestor</a:t>
            </a:r>
          </a:p>
        </p:txBody>
      </p:sp>
      <p:sp>
        <p:nvSpPr>
          <p:cNvPr id="3" name="Espaço Reservado para Conteúdo 2"/>
          <p:cNvSpPr>
            <a:spLocks noGrp="1"/>
          </p:cNvSpPr>
          <p:nvPr>
            <p:ph idx="1"/>
          </p:nvPr>
        </p:nvSpPr>
        <p:spPr>
          <a:xfrm>
            <a:off x="524435" y="2108012"/>
            <a:ext cx="8098491" cy="4521387"/>
          </a:xfrm>
          <a:solidFill>
            <a:schemeClr val="bg1"/>
          </a:solidFill>
        </p:spPr>
        <p:txBody>
          <a:bodyPr>
            <a:normAutofit/>
          </a:bodyPr>
          <a:lstStyle/>
          <a:p>
            <a:r>
              <a:rPr lang="pt-BR" dirty="0"/>
              <a:t>Teoria da firma x governança corporativa</a:t>
            </a:r>
          </a:p>
          <a:p>
            <a:pPr lvl="1" algn="just"/>
            <a:r>
              <a:rPr lang="pt-BR" dirty="0"/>
              <a:t>Firma = conjunto de contratos estabelecidos por diversos participantes</a:t>
            </a:r>
          </a:p>
          <a:p>
            <a:pPr lvl="1" algn="just"/>
            <a:r>
              <a:rPr lang="pt-BR" dirty="0"/>
              <a:t>Cada participante contribui com a firma e recebe algo em troca</a:t>
            </a:r>
          </a:p>
          <a:p>
            <a:pPr lvl="1" algn="just"/>
            <a:r>
              <a:rPr lang="pt-BR" dirty="0"/>
              <a:t>O funcionamento adequado da firma depende do equilíbrio contratual</a:t>
            </a:r>
          </a:p>
          <a:p>
            <a:pPr lvl="1" algn="just"/>
            <a:r>
              <a:rPr lang="pt-BR" dirty="0"/>
              <a:t>Dessas relações contratuais surgem os problemas de agência ou conflitos de interesses</a:t>
            </a:r>
          </a:p>
          <a:p>
            <a:pPr lvl="1" algn="just"/>
            <a:r>
              <a:rPr lang="pt-BR" dirty="0"/>
              <a:t>Mecanismos de GC funcionam como instrumentos de correção de falhas existentes no processo de comunicação e informação.</a:t>
            </a:r>
          </a:p>
        </p:txBody>
      </p:sp>
    </p:spTree>
    <p:extLst>
      <p:ext uri="{BB962C8B-B14F-4D97-AF65-F5344CB8AC3E}">
        <p14:creationId xmlns:p14="http://schemas.microsoft.com/office/powerpoint/2010/main" val="223556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EF8FE-70A8-4623-A5D3-19627D2FB284}"/>
              </a:ext>
            </a:extLst>
          </p:cNvPr>
          <p:cNvSpPr>
            <a:spLocks noGrp="1"/>
          </p:cNvSpPr>
          <p:nvPr>
            <p:ph type="title"/>
          </p:nvPr>
        </p:nvSpPr>
        <p:spPr/>
        <p:txBody>
          <a:bodyPr/>
          <a:lstStyle/>
          <a:p>
            <a:r>
              <a:rPr lang="pt-BR" dirty="0"/>
              <a:t>Conflitos de agência</a:t>
            </a:r>
          </a:p>
        </p:txBody>
      </p:sp>
      <p:sp>
        <p:nvSpPr>
          <p:cNvPr id="3" name="Espaço Reservado para Conteúdo 2">
            <a:extLst>
              <a:ext uri="{FF2B5EF4-FFF2-40B4-BE49-F238E27FC236}">
                <a16:creationId xmlns:a16="http://schemas.microsoft.com/office/drawing/2014/main" id="{91A1826B-F376-4412-BC39-C35C13AF4D8C}"/>
              </a:ext>
            </a:extLst>
          </p:cNvPr>
          <p:cNvSpPr>
            <a:spLocks noGrp="1"/>
          </p:cNvSpPr>
          <p:nvPr>
            <p:ph idx="1"/>
          </p:nvPr>
        </p:nvSpPr>
        <p:spPr>
          <a:xfrm>
            <a:off x="628650" y="1466090"/>
            <a:ext cx="7886700" cy="4762432"/>
          </a:xfrm>
        </p:spPr>
        <p:txBody>
          <a:bodyPr>
            <a:noAutofit/>
          </a:bodyPr>
          <a:lstStyle/>
          <a:p>
            <a:pPr algn="just"/>
            <a:r>
              <a:rPr lang="pt-BR" sz="2200" dirty="0">
                <a:solidFill>
                  <a:srgbClr val="FF0000"/>
                </a:solidFill>
              </a:rPr>
              <a:t>Executivos e acionistas</a:t>
            </a:r>
            <a:r>
              <a:rPr lang="pt-BR" sz="2200" dirty="0"/>
              <a:t>: os acionistas são o principal e os executivos são os agentes. O problema surge quando o executivo, ao maximizar sua utilidade, pode acumular benefícios pecuniários e não pecuniários que se traduzem em benefícios supérfluos, que por sua vez diminuem a riqueza do acionista;</a:t>
            </a:r>
          </a:p>
          <a:p>
            <a:pPr algn="just"/>
            <a:r>
              <a:rPr lang="pt-BR" sz="2200" dirty="0">
                <a:solidFill>
                  <a:srgbClr val="FF0000"/>
                </a:solidFill>
              </a:rPr>
              <a:t>Acionistas/Gestores e credores</a:t>
            </a:r>
            <a:r>
              <a:rPr lang="pt-BR" sz="2200" dirty="0"/>
              <a:t>: a firma, como agente, pode não agir de acordo com os interesses de outros principais como os credores. Isso pode acontecer quando a empresa assume riscos excessivos ao utilizar capital de terceiros;</a:t>
            </a:r>
          </a:p>
          <a:p>
            <a:pPr algn="just"/>
            <a:r>
              <a:rPr lang="pt-BR" sz="2200" dirty="0">
                <a:solidFill>
                  <a:srgbClr val="FF0000"/>
                </a:solidFill>
              </a:rPr>
              <a:t>Acionistas controladores e minoritários</a:t>
            </a:r>
            <a:r>
              <a:rPr lang="pt-BR" sz="2200" dirty="0"/>
              <a:t>: nesse caso os acionistas minoritários constituem o principal e os controladores representam o agente. O problema surge quando os controladores podem expropriar os recursos financeiros e outros direitos dos minoritários.</a:t>
            </a:r>
          </a:p>
        </p:txBody>
      </p:sp>
    </p:spTree>
    <p:extLst>
      <p:ext uri="{BB962C8B-B14F-4D97-AF65-F5344CB8AC3E}">
        <p14:creationId xmlns:p14="http://schemas.microsoft.com/office/powerpoint/2010/main" val="22163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02658" y="2165901"/>
            <a:ext cx="6840071" cy="1631216"/>
          </a:xfrm>
          <a:prstGeom prst="rect">
            <a:avLst/>
          </a:prstGeom>
        </p:spPr>
        <p:txBody>
          <a:bodyPr wrap="square">
            <a:spAutoFit/>
          </a:bodyPr>
          <a:lstStyle/>
          <a:p>
            <a:pPr algn="ctr"/>
            <a:r>
              <a:rPr lang="pt-BR" sz="2000" dirty="0">
                <a:solidFill>
                  <a:srgbClr val="FF0000"/>
                </a:solidFill>
              </a:rPr>
              <a:t>Governança corporativa </a:t>
            </a:r>
            <a:r>
              <a:rPr lang="pt-BR" sz="2000" dirty="0"/>
              <a:t>é o </a:t>
            </a:r>
            <a:r>
              <a:rPr lang="pt-BR" sz="2000" dirty="0">
                <a:solidFill>
                  <a:srgbClr val="FF0000"/>
                </a:solidFill>
              </a:rPr>
              <a:t>sistema</a:t>
            </a:r>
            <a:r>
              <a:rPr lang="pt-BR" sz="2000" dirty="0"/>
              <a:t> pelo qual as empresas e demais organizações </a:t>
            </a:r>
            <a:r>
              <a:rPr lang="pt-BR" sz="2000" dirty="0">
                <a:solidFill>
                  <a:srgbClr val="FF0000"/>
                </a:solidFill>
              </a:rPr>
              <a:t>são dirigidas, monitoradas e incentivadas</a:t>
            </a:r>
            <a:r>
              <a:rPr lang="pt-BR" sz="2000" dirty="0"/>
              <a:t>, envolvendo os relacionamentos entre sócios, conselho de administração, diretoria, órgãos de fiscalização e controle e demais partes interessadas. </a:t>
            </a:r>
          </a:p>
        </p:txBody>
      </p:sp>
      <p:sp>
        <p:nvSpPr>
          <p:cNvPr id="3" name="Retângulo 2"/>
          <p:cNvSpPr/>
          <p:nvPr/>
        </p:nvSpPr>
        <p:spPr>
          <a:xfrm>
            <a:off x="1102658" y="4413648"/>
            <a:ext cx="6941412" cy="1938992"/>
          </a:xfrm>
          <a:prstGeom prst="rect">
            <a:avLst/>
          </a:prstGeom>
        </p:spPr>
        <p:txBody>
          <a:bodyPr wrap="square">
            <a:spAutoFit/>
          </a:bodyPr>
          <a:lstStyle/>
          <a:p>
            <a:pPr algn="ctr"/>
            <a:r>
              <a:rPr lang="pt-BR" sz="2000" dirty="0"/>
              <a:t>As </a:t>
            </a:r>
            <a:r>
              <a:rPr lang="pt-BR" sz="2000" dirty="0">
                <a:solidFill>
                  <a:srgbClr val="FF0000"/>
                </a:solidFill>
              </a:rPr>
              <a:t>boas práticas de governança corporativa convertem princípios básicos em recomendações objetivas</a:t>
            </a:r>
            <a:r>
              <a:rPr lang="pt-BR" sz="2000" dirty="0"/>
              <a:t>, alinhando interesses com a finalidade de preservar e otimizar o valor econômico de longo prazo da organização, facilitando seu acesso a recursos e contribuindo para a qualidade da gestão da organização, sua longevidade e o bem comum.</a:t>
            </a:r>
          </a:p>
        </p:txBody>
      </p:sp>
      <p:sp>
        <p:nvSpPr>
          <p:cNvPr id="4" name="CaixaDeTexto 3"/>
          <p:cNvSpPr txBox="1"/>
          <p:nvPr/>
        </p:nvSpPr>
        <p:spPr>
          <a:xfrm>
            <a:off x="407893" y="779929"/>
            <a:ext cx="8229599" cy="769441"/>
          </a:xfrm>
          <a:prstGeom prst="rect">
            <a:avLst/>
          </a:prstGeom>
          <a:noFill/>
        </p:spPr>
        <p:txBody>
          <a:bodyPr wrap="square" rtlCol="0">
            <a:spAutoFit/>
          </a:bodyPr>
          <a:lstStyle/>
          <a:p>
            <a:pPr algn="ctr"/>
            <a:r>
              <a:rPr lang="pt-BR" sz="4400" dirty="0"/>
              <a:t>Governança Corporativa</a:t>
            </a:r>
          </a:p>
        </p:txBody>
      </p:sp>
    </p:spTree>
    <p:extLst>
      <p:ext uri="{BB962C8B-B14F-4D97-AF65-F5344CB8AC3E}">
        <p14:creationId xmlns:p14="http://schemas.microsoft.com/office/powerpoint/2010/main" val="202606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Conceitos de Governança Corporativa </a:t>
            </a:r>
          </a:p>
        </p:txBody>
      </p:sp>
      <p:sp>
        <p:nvSpPr>
          <p:cNvPr id="3" name="Espaço Reservado para Conteúdo 2"/>
          <p:cNvSpPr>
            <a:spLocks noGrp="1"/>
          </p:cNvSpPr>
          <p:nvPr>
            <p:ph idx="1"/>
          </p:nvPr>
        </p:nvSpPr>
        <p:spPr>
          <a:solidFill>
            <a:srgbClr val="FFFF00"/>
          </a:solidFill>
        </p:spPr>
        <p:txBody>
          <a:bodyPr>
            <a:normAutofit fontScale="92500"/>
          </a:bodyPr>
          <a:lstStyle/>
          <a:p>
            <a:pPr algn="just"/>
            <a:r>
              <a:rPr lang="pt-BR" dirty="0"/>
              <a:t>GC = conjunto de restrições aplicadas sobre a gestão para reduzir a incorreta alocação de recursos.</a:t>
            </a:r>
          </a:p>
          <a:p>
            <a:pPr algn="just"/>
            <a:r>
              <a:rPr lang="pt-BR" dirty="0"/>
              <a:t>GC = conjunto de mecanismos que visam aumentar a probabilidade de investidores se apropriarem de retornos de seus investimentos.</a:t>
            </a:r>
          </a:p>
          <a:p>
            <a:pPr algn="just"/>
            <a:r>
              <a:rPr lang="pt-BR" dirty="0"/>
              <a:t>Informação contábil é um dos principais instrumentos de controle organizacional, monitoramento dos gestores e proteção dos investidores.</a:t>
            </a:r>
          </a:p>
          <a:p>
            <a:pPr algn="just"/>
            <a:r>
              <a:rPr lang="pt-BR" dirty="0"/>
              <a:t>Boas práticas de governança alinham interesses de investidores e gestores.</a:t>
            </a:r>
          </a:p>
        </p:txBody>
      </p:sp>
    </p:spTree>
    <p:extLst>
      <p:ext uri="{BB962C8B-B14F-4D97-AF65-F5344CB8AC3E}">
        <p14:creationId xmlns:p14="http://schemas.microsoft.com/office/powerpoint/2010/main" val="322003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7CE94-1BD3-44A4-AF6F-025FCF52DA73}"/>
              </a:ext>
            </a:extLst>
          </p:cNvPr>
          <p:cNvSpPr>
            <a:spLocks noGrp="1"/>
          </p:cNvSpPr>
          <p:nvPr>
            <p:ph type="title"/>
          </p:nvPr>
        </p:nvSpPr>
        <p:spPr/>
        <p:txBody>
          <a:bodyPr/>
          <a:lstStyle/>
          <a:p>
            <a:r>
              <a:rPr lang="pt-BR" dirty="0"/>
              <a:t>Definição</a:t>
            </a:r>
          </a:p>
        </p:txBody>
      </p:sp>
      <p:sp>
        <p:nvSpPr>
          <p:cNvPr id="3" name="Espaço Reservado para Conteúdo 2">
            <a:extLst>
              <a:ext uri="{FF2B5EF4-FFF2-40B4-BE49-F238E27FC236}">
                <a16:creationId xmlns:a16="http://schemas.microsoft.com/office/drawing/2014/main" id="{224DE535-5092-45FB-8F18-4A6ACE58988A}"/>
              </a:ext>
            </a:extLst>
          </p:cNvPr>
          <p:cNvSpPr>
            <a:spLocks noGrp="1"/>
          </p:cNvSpPr>
          <p:nvPr>
            <p:ph idx="1"/>
          </p:nvPr>
        </p:nvSpPr>
        <p:spPr/>
        <p:txBody>
          <a:bodyPr>
            <a:normAutofit fontScale="92500" lnSpcReduction="20000"/>
          </a:bodyPr>
          <a:lstStyle/>
          <a:p>
            <a:pPr algn="just"/>
            <a:r>
              <a:rPr lang="pt-BR" dirty="0" err="1"/>
              <a:t>Shleifer</a:t>
            </a:r>
            <a:r>
              <a:rPr lang="pt-BR" dirty="0"/>
              <a:t> e </a:t>
            </a:r>
            <a:r>
              <a:rPr lang="pt-BR" dirty="0" err="1"/>
              <a:t>Vishny</a:t>
            </a:r>
            <a:r>
              <a:rPr lang="pt-BR" dirty="0"/>
              <a:t> (1997) definem governança corporativa como as formas pelas quais os fornecedores de recursos financeiros às firmas asseguram-se de que terão o retorno dos seus investimentos. </a:t>
            </a:r>
          </a:p>
          <a:p>
            <a:endParaRPr lang="pt-BR" dirty="0"/>
          </a:p>
          <a:p>
            <a:pPr lvl="1" algn="just"/>
            <a:r>
              <a:rPr lang="pt-BR" dirty="0"/>
              <a:t>As empresas devem seguir objetivos de uma ampla gama de </a:t>
            </a:r>
            <a:r>
              <a:rPr lang="pt-BR" i="1" dirty="0"/>
              <a:t>stakeholders</a:t>
            </a:r>
            <a:r>
              <a:rPr lang="pt-BR" dirty="0"/>
              <a:t> e não somente dos </a:t>
            </a:r>
            <a:r>
              <a:rPr lang="pt-BR" i="1" dirty="0" err="1"/>
              <a:t>shareholders</a:t>
            </a:r>
            <a:r>
              <a:rPr lang="pt-BR" dirty="0"/>
              <a:t>?</a:t>
            </a:r>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r>
              <a:rPr lang="pt-BR" sz="1300" dirty="0" err="1"/>
              <a:t>Shleifer</a:t>
            </a:r>
            <a:r>
              <a:rPr lang="pt-BR" sz="1300" dirty="0"/>
              <a:t>, A., &amp; </a:t>
            </a:r>
            <a:r>
              <a:rPr lang="pt-BR" sz="1300" dirty="0" err="1"/>
              <a:t>Vishny</a:t>
            </a:r>
            <a:r>
              <a:rPr lang="pt-BR" sz="1300" dirty="0"/>
              <a:t>, R. (1997). A </a:t>
            </a:r>
            <a:r>
              <a:rPr lang="pt-BR" sz="1300" dirty="0" err="1"/>
              <a:t>survey</a:t>
            </a:r>
            <a:r>
              <a:rPr lang="pt-BR" sz="1300" dirty="0"/>
              <a:t> </a:t>
            </a:r>
            <a:r>
              <a:rPr lang="pt-BR" sz="1300" dirty="0" err="1"/>
              <a:t>of</a:t>
            </a:r>
            <a:r>
              <a:rPr lang="pt-BR" sz="1300" dirty="0"/>
              <a:t> </a:t>
            </a:r>
            <a:r>
              <a:rPr lang="pt-BR" sz="1300" dirty="0" err="1"/>
              <a:t>corporate</a:t>
            </a:r>
            <a:r>
              <a:rPr lang="pt-BR" sz="1300" dirty="0"/>
              <a:t> </a:t>
            </a:r>
            <a:r>
              <a:rPr lang="pt-BR" sz="1300" dirty="0" err="1"/>
              <a:t>governance</a:t>
            </a:r>
            <a:r>
              <a:rPr lang="pt-BR" sz="1300" dirty="0"/>
              <a:t>. The </a:t>
            </a:r>
            <a:r>
              <a:rPr lang="pt-BR" sz="1300" dirty="0" err="1"/>
              <a:t>Journal</a:t>
            </a:r>
            <a:r>
              <a:rPr lang="pt-BR" sz="1300" dirty="0"/>
              <a:t> </a:t>
            </a:r>
            <a:r>
              <a:rPr lang="pt-BR" sz="1300" dirty="0" err="1"/>
              <a:t>of</a:t>
            </a:r>
            <a:r>
              <a:rPr lang="pt-BR" sz="1300" dirty="0"/>
              <a:t> </a:t>
            </a:r>
            <a:r>
              <a:rPr lang="pt-BR" sz="1300" dirty="0" err="1"/>
              <a:t>Finance</a:t>
            </a:r>
            <a:r>
              <a:rPr lang="pt-BR" sz="1300" dirty="0"/>
              <a:t>, 52(2), 737-783.</a:t>
            </a:r>
          </a:p>
        </p:txBody>
      </p:sp>
    </p:spTree>
    <p:extLst>
      <p:ext uri="{BB962C8B-B14F-4D97-AF65-F5344CB8AC3E}">
        <p14:creationId xmlns:p14="http://schemas.microsoft.com/office/powerpoint/2010/main" val="160122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1C0DA99-E5CB-41E7-8DF9-B1747450F83F}"/>
              </a:ext>
            </a:extLst>
          </p:cNvPr>
          <p:cNvSpPr txBox="1"/>
          <p:nvPr/>
        </p:nvSpPr>
        <p:spPr>
          <a:xfrm>
            <a:off x="1232452" y="437322"/>
            <a:ext cx="6824870" cy="461665"/>
          </a:xfrm>
          <a:prstGeom prst="rect">
            <a:avLst/>
          </a:prstGeom>
          <a:noFill/>
        </p:spPr>
        <p:txBody>
          <a:bodyPr wrap="square" rtlCol="0">
            <a:spAutoFit/>
          </a:bodyPr>
          <a:lstStyle/>
          <a:p>
            <a:r>
              <a:rPr lang="pt-BR" sz="2400" dirty="0"/>
              <a:t>Milton Friedman</a:t>
            </a:r>
          </a:p>
        </p:txBody>
      </p:sp>
      <p:sp>
        <p:nvSpPr>
          <p:cNvPr id="4" name="CaixaDeTexto 3">
            <a:extLst>
              <a:ext uri="{FF2B5EF4-FFF2-40B4-BE49-F238E27FC236}">
                <a16:creationId xmlns:a16="http://schemas.microsoft.com/office/drawing/2014/main" id="{C857AAC4-A700-42CA-A320-654E4A70CA72}"/>
              </a:ext>
            </a:extLst>
          </p:cNvPr>
          <p:cNvSpPr txBox="1"/>
          <p:nvPr/>
        </p:nvSpPr>
        <p:spPr>
          <a:xfrm>
            <a:off x="1232452" y="1205948"/>
            <a:ext cx="6626087" cy="923330"/>
          </a:xfrm>
          <a:prstGeom prst="rect">
            <a:avLst/>
          </a:prstGeom>
          <a:noFill/>
        </p:spPr>
        <p:txBody>
          <a:bodyPr wrap="square" rtlCol="0">
            <a:spAutoFit/>
          </a:bodyPr>
          <a:lstStyle/>
          <a:p>
            <a:r>
              <a:rPr lang="pt-BR" dirty="0"/>
              <a:t>Vídeo 1: </a:t>
            </a:r>
            <a:r>
              <a:rPr lang="pt-BR" dirty="0">
                <a:hlinkClick r:id="rId2"/>
              </a:rPr>
              <a:t>https://www.youtube.com/watch?v=bSHO5wV6JPg</a:t>
            </a:r>
            <a:endParaRPr lang="pt-BR" dirty="0"/>
          </a:p>
          <a:p>
            <a:endParaRPr lang="pt-BR" dirty="0"/>
          </a:p>
          <a:p>
            <a:r>
              <a:rPr lang="pt-BR" dirty="0"/>
              <a:t>Vídeo 2: https://www.youtube.com/watch?v=skx8a90xI78</a:t>
            </a:r>
          </a:p>
        </p:txBody>
      </p:sp>
    </p:spTree>
    <p:extLst>
      <p:ext uri="{BB962C8B-B14F-4D97-AF65-F5344CB8AC3E}">
        <p14:creationId xmlns:p14="http://schemas.microsoft.com/office/powerpoint/2010/main" val="303419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510988" y="365126"/>
            <a:ext cx="8148918" cy="1325563"/>
          </a:xfrm>
        </p:spPr>
        <p:txBody>
          <a:bodyPr/>
          <a:lstStyle/>
          <a:p>
            <a:r>
              <a:rPr lang="pt-BR" dirty="0"/>
              <a:t>Origens da Governança Corporativa</a:t>
            </a:r>
          </a:p>
        </p:txBody>
      </p:sp>
      <p:sp>
        <p:nvSpPr>
          <p:cNvPr id="3" name="Espaço Reservado para Conteúdo 2"/>
          <p:cNvSpPr>
            <a:spLocks noGrp="1"/>
          </p:cNvSpPr>
          <p:nvPr>
            <p:ph idx="1"/>
          </p:nvPr>
        </p:nvSpPr>
        <p:spPr>
          <a:xfrm>
            <a:off x="628650" y="1825624"/>
            <a:ext cx="7886700" cy="4682751"/>
          </a:xfrm>
        </p:spPr>
        <p:txBody>
          <a:bodyPr>
            <a:normAutofit fontScale="92500" lnSpcReduction="10000"/>
          </a:bodyPr>
          <a:lstStyle/>
          <a:p>
            <a:pPr algn="just"/>
            <a:r>
              <a:rPr lang="pt-BR" dirty="0"/>
              <a:t>A origem dos debates sobre Governança Corporativa remete a conflitos inerentes à propriedade dispersa e à divergência entre os interesses dos sócios, executivos e o melhor interesse da empresa.</a:t>
            </a:r>
          </a:p>
          <a:p>
            <a:pPr lvl="1" algn="just"/>
            <a:r>
              <a:rPr lang="pt-BR" dirty="0"/>
              <a:t>A vertente mais aceita indica que a Governança Corporativa surgiu para superar o "conflito de agência" clássico.</a:t>
            </a:r>
          </a:p>
          <a:p>
            <a:pPr algn="just"/>
            <a:r>
              <a:rPr lang="pt-BR" dirty="0"/>
              <a:t>No Brasil, onde a propriedade concentrada predomina, os conflitos se intensificam à medida que a empresa cresce e novos sócios, sejam investidores ou herdeiros, passam a fazer parte da sociedade. </a:t>
            </a:r>
          </a:p>
          <a:p>
            <a:pPr algn="just"/>
            <a:r>
              <a:rPr lang="pt-BR" dirty="0"/>
              <a:t>A Governança Corporativa busca assegurar que o comportamento dos administradores esteja sempre alinhado com o melhor interesse da empresa. </a:t>
            </a:r>
          </a:p>
          <a:p>
            <a:endParaRPr lang="pt-BR" dirty="0"/>
          </a:p>
        </p:txBody>
      </p:sp>
    </p:spTree>
    <p:extLst>
      <p:ext uri="{BB962C8B-B14F-4D97-AF65-F5344CB8AC3E}">
        <p14:creationId xmlns:p14="http://schemas.microsoft.com/office/powerpoint/2010/main" val="190084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39148"/>
            <a:ext cx="7886700" cy="973344"/>
          </a:xfrm>
        </p:spPr>
        <p:txBody>
          <a:bodyPr>
            <a:noAutofit/>
          </a:bodyPr>
          <a:lstStyle/>
          <a:p>
            <a:r>
              <a:rPr lang="pt-BR" sz="3000" dirty="0"/>
              <a:t>O movimento no Brasil e o debate internacional</a:t>
            </a:r>
          </a:p>
        </p:txBody>
      </p:sp>
      <p:sp>
        <p:nvSpPr>
          <p:cNvPr id="3" name="Espaço Reservado para Conteúdo 2"/>
          <p:cNvSpPr>
            <a:spLocks noGrp="1"/>
          </p:cNvSpPr>
          <p:nvPr>
            <p:ph idx="1"/>
          </p:nvPr>
        </p:nvSpPr>
        <p:spPr>
          <a:xfrm>
            <a:off x="0" y="901148"/>
            <a:ext cx="9143999" cy="5956852"/>
          </a:xfrm>
          <a:solidFill>
            <a:srgbClr val="FFFF00"/>
          </a:solidFill>
        </p:spPr>
        <p:txBody>
          <a:bodyPr>
            <a:noAutofit/>
          </a:bodyPr>
          <a:lstStyle/>
          <a:p>
            <a:pPr algn="just"/>
            <a:r>
              <a:rPr lang="pt-BR" sz="1800" dirty="0"/>
              <a:t>No Brasil, o movimento por boas práticas mostrou-se mais dinâmico a partir das privatizações e a da abertura do mercado nacional nos anos 1990. Neste interim, em 1995, ocorreu a criação do Instituto Brasileiro de Conselheiros de Administração (IBCA), que a partir de 1999 passou a ser intitulado Instituto Brasileiro de Governança Corporativa (IBGC), almejando influenciar os protagonistas da nossa sociedade na adoção de práticas transparentes, responsáveis e equânimes na administração das organizações. Ainda em 1999 o IBGC lançou seu primeiro Código das Melhores Práticas de Governança Corporativa.</a:t>
            </a:r>
          </a:p>
          <a:p>
            <a:pPr algn="just"/>
            <a:r>
              <a:rPr lang="pt-BR" sz="1800" dirty="0"/>
              <a:t>Ademais, as discussões internacionais foram fortalecidas pelas iniciativas da Organização para a Cooperação e Desenvolvimento Econômico (OCDE) que criaram um fórum para tratar especificamente sobre o tema, o Business Sector </a:t>
            </a:r>
            <a:r>
              <a:rPr lang="pt-BR" sz="1800" dirty="0" err="1"/>
              <a:t>Advisory</a:t>
            </a:r>
            <a:r>
              <a:rPr lang="pt-BR" sz="1800" dirty="0"/>
              <a:t> </a:t>
            </a:r>
            <a:r>
              <a:rPr lang="pt-BR" sz="1800" dirty="0" err="1"/>
              <a:t>Group</a:t>
            </a:r>
            <a:r>
              <a:rPr lang="pt-BR" sz="1800" dirty="0"/>
              <a:t> </a:t>
            </a:r>
            <a:r>
              <a:rPr lang="pt-BR" sz="1800" dirty="0" err="1"/>
              <a:t>on</a:t>
            </a:r>
            <a:r>
              <a:rPr lang="pt-BR" sz="1800" dirty="0"/>
              <a:t> Corporate </a:t>
            </a:r>
            <a:r>
              <a:rPr lang="pt-BR" sz="1800" dirty="0" err="1"/>
              <a:t>Governance</a:t>
            </a:r>
            <a:r>
              <a:rPr lang="pt-BR" sz="1800" dirty="0"/>
              <a:t>. Diretrizes e princípios internacionais passaram a ser considerados na adequação de leis, na atuação de órgãos regulatórios e na elaboração de recomendações.</a:t>
            </a:r>
          </a:p>
          <a:p>
            <a:pPr algn="just"/>
            <a:r>
              <a:rPr lang="pt-BR" sz="1800" dirty="0"/>
              <a:t>Com o passar do tempo, verificou-se que os investidores estavam dispostos a pagar valor maior por empresas que adotassem boas práticas de Governança Corporativa e que tais práticas não apenas favorecessem os interesses de seus proprietários, mas também a longevidade das empresas.</a:t>
            </a:r>
          </a:p>
          <a:p>
            <a:pPr algn="just"/>
            <a:r>
              <a:rPr lang="pt-BR" sz="1800" dirty="0"/>
              <a:t>Na primeira década do século 21, o tema Governança Corporativa tornou-se ainda mais relevante, a partir de escândalos corporativos envolvendo empresas norte-americanas como a Enron, a WorldCom e a </a:t>
            </a:r>
            <a:r>
              <a:rPr lang="pt-BR" sz="1800" dirty="0" err="1"/>
              <a:t>Tyco</a:t>
            </a:r>
            <a:r>
              <a:rPr lang="pt-BR" sz="1800" dirty="0"/>
              <a:t>, desencadeando discussões sobre a divulgação de demonstrações financeiras e o papel das empresas de auditoria. O congresso norte-americano, em resposta às fraudes ocorridas, aprovou a Lei </a:t>
            </a:r>
            <a:r>
              <a:rPr lang="pt-BR" sz="1800" dirty="0" err="1"/>
              <a:t>Sarbanes-Oxley</a:t>
            </a:r>
            <a:r>
              <a:rPr lang="pt-BR" sz="1800" dirty="0"/>
              <a:t> (</a:t>
            </a:r>
            <a:r>
              <a:rPr lang="pt-BR" sz="1800" dirty="0" err="1"/>
              <a:t>SOx</a:t>
            </a:r>
            <a:r>
              <a:rPr lang="pt-BR" sz="1800" dirty="0"/>
              <a:t>), com importantes definições sobre práticas de Governança Corporativa.</a:t>
            </a:r>
          </a:p>
        </p:txBody>
      </p:sp>
    </p:spTree>
    <p:extLst>
      <p:ext uri="{BB962C8B-B14F-4D97-AF65-F5344CB8AC3E}">
        <p14:creationId xmlns:p14="http://schemas.microsoft.com/office/powerpoint/2010/main" val="145481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3EEEA-F366-43FF-AFB9-8988565BAABD}"/>
              </a:ext>
            </a:extLst>
          </p:cNvPr>
          <p:cNvSpPr>
            <a:spLocks noGrp="1"/>
          </p:cNvSpPr>
          <p:nvPr>
            <p:ph type="ctrTitle"/>
          </p:nvPr>
        </p:nvSpPr>
        <p:spPr>
          <a:xfrm>
            <a:off x="434009" y="376927"/>
            <a:ext cx="8034130" cy="921785"/>
          </a:xfrm>
        </p:spPr>
        <p:txBody>
          <a:bodyPr>
            <a:normAutofit/>
          </a:bodyPr>
          <a:lstStyle/>
          <a:p>
            <a:r>
              <a:rPr lang="pt-BR" sz="4000" dirty="0">
                <a:solidFill>
                  <a:srgbClr val="FF0000"/>
                </a:solidFill>
              </a:rPr>
              <a:t>Imagine a Seguinte Situação</a:t>
            </a:r>
          </a:p>
        </p:txBody>
      </p:sp>
      <p:sp>
        <p:nvSpPr>
          <p:cNvPr id="4" name="Título 1">
            <a:extLst>
              <a:ext uri="{FF2B5EF4-FFF2-40B4-BE49-F238E27FC236}">
                <a16:creationId xmlns:a16="http://schemas.microsoft.com/office/drawing/2014/main" id="{D7A6C6FE-5423-4D80-9872-1CD15E8D14A5}"/>
              </a:ext>
            </a:extLst>
          </p:cNvPr>
          <p:cNvSpPr txBox="1">
            <a:spLocks/>
          </p:cNvSpPr>
          <p:nvPr/>
        </p:nvSpPr>
        <p:spPr>
          <a:xfrm>
            <a:off x="507724" y="1298712"/>
            <a:ext cx="7886700" cy="37768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br>
              <a:rPr lang="pt-BR" sz="2400" dirty="0"/>
            </a:br>
            <a:br>
              <a:rPr lang="pt-BR" sz="2400" dirty="0"/>
            </a:br>
            <a:br>
              <a:rPr lang="pt-BR" sz="2400" dirty="0"/>
            </a:br>
            <a:r>
              <a:rPr lang="pt-BR" sz="2400" dirty="0"/>
              <a:t>João, Ana e Maria são irmãos. Seu pai faleceu recentemente e deixou como herança um grande e lucrativo hospital que ele mesmo administrava. Enquanto as questões de partilha são resolvidas, sua mãe ficou responsável pela gestão do patrimônio. Entretanto, além dos três irmãos, há mais um irmão, Franco, que sempre foi excessiva e explicitamente protegido por sua mãe. Franco e sua mãe trabalhavam com o pai no hospital e conhecem muito bem o negócio. João, Ana e Maria não têm interesse em participar da gestão do hospital, mas concordam que é preciso “vigiar” as ações de sua mãe e de Franco, pois eles não querem ser prejudicados na partilha. </a:t>
            </a:r>
          </a:p>
        </p:txBody>
      </p:sp>
      <p:sp>
        <p:nvSpPr>
          <p:cNvPr id="6" name="CaixaDeTexto 5">
            <a:extLst>
              <a:ext uri="{FF2B5EF4-FFF2-40B4-BE49-F238E27FC236}">
                <a16:creationId xmlns:a16="http://schemas.microsoft.com/office/drawing/2014/main" id="{7674A9AC-2F20-4A7A-8CBF-1CCFB1C88DE3}"/>
              </a:ext>
            </a:extLst>
          </p:cNvPr>
          <p:cNvSpPr txBox="1"/>
          <p:nvPr/>
        </p:nvSpPr>
        <p:spPr>
          <a:xfrm>
            <a:off x="728870" y="5189956"/>
            <a:ext cx="7686260" cy="369332"/>
          </a:xfrm>
          <a:prstGeom prst="rect">
            <a:avLst/>
          </a:prstGeom>
          <a:noFill/>
        </p:spPr>
        <p:txBody>
          <a:bodyPr wrap="square">
            <a:spAutoFit/>
          </a:bodyPr>
          <a:lstStyle/>
          <a:p>
            <a:pPr algn="ctr"/>
            <a:r>
              <a:rPr lang="pt-BR" dirty="0">
                <a:solidFill>
                  <a:srgbClr val="FF0000"/>
                </a:solidFill>
              </a:rPr>
              <a:t>Como João, Ana e Maria podem se proteger do risco de expropriação?</a:t>
            </a:r>
          </a:p>
        </p:txBody>
      </p:sp>
    </p:spTree>
    <p:extLst>
      <p:ext uri="{BB962C8B-B14F-4D97-AF65-F5344CB8AC3E}">
        <p14:creationId xmlns:p14="http://schemas.microsoft.com/office/powerpoint/2010/main" val="402648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Principais Modelos</a:t>
            </a:r>
          </a:p>
        </p:txBody>
      </p:sp>
      <p:sp>
        <p:nvSpPr>
          <p:cNvPr id="3" name="Espaço Reservado para Conteúdo 2"/>
          <p:cNvSpPr>
            <a:spLocks noGrp="1"/>
          </p:cNvSpPr>
          <p:nvPr>
            <p:ph idx="1"/>
          </p:nvPr>
        </p:nvSpPr>
        <p:spPr>
          <a:xfrm>
            <a:off x="628650" y="1351722"/>
            <a:ext cx="7886700" cy="5141152"/>
          </a:xfrm>
          <a:solidFill>
            <a:srgbClr val="FFFF00"/>
          </a:solidFill>
        </p:spPr>
        <p:txBody>
          <a:bodyPr>
            <a:normAutofit fontScale="85000" lnSpcReduction="20000"/>
          </a:bodyPr>
          <a:lstStyle/>
          <a:p>
            <a:pPr algn="just"/>
            <a:r>
              <a:rPr lang="pt-BR" dirty="0"/>
              <a:t>Observando a prática nos mercados mais desenvolvidos, podem-se dividir os sistemas de governança em duas grandes categorias, que abrigam os principais modelos adotados pelo mundo – Outsider System e </a:t>
            </a:r>
            <a:r>
              <a:rPr lang="pt-BR" dirty="0" err="1"/>
              <a:t>Insider</a:t>
            </a:r>
            <a:r>
              <a:rPr lang="pt-BR" dirty="0"/>
              <a:t> System. Outros modelos situam-se numa nuance entre esses dois modelos, aproximando-se mais de um ou outro sistema.</a:t>
            </a:r>
          </a:p>
          <a:p>
            <a:pPr algn="just"/>
            <a:r>
              <a:rPr lang="pt-BR" dirty="0"/>
              <a:t>O modelo brasileiro de Governança Corporativa se aproxima mais do </a:t>
            </a:r>
            <a:r>
              <a:rPr lang="pt-BR" dirty="0" err="1"/>
              <a:t>Insider</a:t>
            </a:r>
            <a:r>
              <a:rPr lang="pt-BR" dirty="0"/>
              <a:t> System, com predominância da propriedade concentrada, papel relevante do mercado de dívida, forte presença de empresas familiares e controladas pelo Estado e mais orientado às partes interessadas (inclusive por disposições legais). No entanto, à medida que o mercado de capitais e os investidores institucionais ganham destaque como alternativa de financiamento para as empresas vem, aos poucos, adquirindo algumas características do modelo anglo-saxão, como a crescente importância do mercado acionário como fonte de financiamento, o surgimento de algumas empresas com capital disperso e ativismo de acionistas ganhando importância.</a:t>
            </a:r>
          </a:p>
          <a:p>
            <a:endParaRPr lang="pt-BR" dirty="0"/>
          </a:p>
        </p:txBody>
      </p:sp>
    </p:spTree>
    <p:extLst>
      <p:ext uri="{BB962C8B-B14F-4D97-AF65-F5344CB8AC3E}">
        <p14:creationId xmlns:p14="http://schemas.microsoft.com/office/powerpoint/2010/main" val="169639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Principais Modelos</a:t>
            </a:r>
          </a:p>
        </p:txBody>
      </p:sp>
      <p:sp>
        <p:nvSpPr>
          <p:cNvPr id="3" name="Espaço Reservado para Conteúdo 2"/>
          <p:cNvSpPr>
            <a:spLocks noGrp="1"/>
          </p:cNvSpPr>
          <p:nvPr>
            <p:ph idx="1"/>
          </p:nvPr>
        </p:nvSpPr>
        <p:spPr/>
        <p:txBody>
          <a:bodyPr>
            <a:normAutofit fontScale="92500"/>
          </a:bodyPr>
          <a:lstStyle/>
          <a:p>
            <a:r>
              <a:rPr lang="pt-BR" dirty="0"/>
              <a:t>Outsider System</a:t>
            </a:r>
          </a:p>
          <a:p>
            <a:pPr lvl="1" algn="just"/>
            <a:r>
              <a:rPr lang="pt-BR" dirty="0"/>
              <a:t>Sistema de Governança anglo-saxão;</a:t>
            </a:r>
          </a:p>
          <a:p>
            <a:pPr lvl="1" algn="just"/>
            <a:r>
              <a:rPr lang="pt-BR" dirty="0"/>
              <a:t>Acionistas pulverizados e tipicamente fora do comando diário das operações da companhia;</a:t>
            </a:r>
          </a:p>
          <a:p>
            <a:pPr lvl="1" algn="just"/>
            <a:r>
              <a:rPr lang="pt-BR" dirty="0"/>
              <a:t>Estrutura de propriedade dispersa nas grandes empresas;</a:t>
            </a:r>
          </a:p>
          <a:p>
            <a:pPr lvl="1" algn="just"/>
            <a:r>
              <a:rPr lang="pt-BR" dirty="0"/>
              <a:t>Papel importante do mercado de ações no crescimento e financiamento das empresas;</a:t>
            </a:r>
          </a:p>
          <a:p>
            <a:pPr lvl="1" algn="just"/>
            <a:r>
              <a:rPr lang="pt-BR" dirty="0"/>
              <a:t>Ativismo e grande porte dos investidores institucionais;</a:t>
            </a:r>
          </a:p>
          <a:p>
            <a:pPr lvl="1" algn="just"/>
            <a:r>
              <a:rPr lang="pt-BR" dirty="0"/>
              <a:t>Mercado com possibilidade real de aquisições hostis do controle;</a:t>
            </a:r>
          </a:p>
          <a:p>
            <a:pPr lvl="1" algn="just"/>
            <a:r>
              <a:rPr lang="pt-BR" dirty="0"/>
              <a:t>Foco na maximização do retorno para os acionistas (orientado para o acionista).</a:t>
            </a:r>
          </a:p>
        </p:txBody>
      </p:sp>
    </p:spTree>
    <p:extLst>
      <p:ext uri="{BB962C8B-B14F-4D97-AF65-F5344CB8AC3E}">
        <p14:creationId xmlns:p14="http://schemas.microsoft.com/office/powerpoint/2010/main" val="586548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r>
              <a:rPr lang="pt-BR" dirty="0" err="1"/>
              <a:t>Insider</a:t>
            </a:r>
            <a:r>
              <a:rPr lang="pt-BR" dirty="0"/>
              <a:t> System</a:t>
            </a:r>
          </a:p>
          <a:p>
            <a:pPr lvl="1" algn="just"/>
            <a:r>
              <a:rPr lang="pt-BR" dirty="0"/>
              <a:t>Sistema de Governança da Europa Continental e Japão;</a:t>
            </a:r>
          </a:p>
          <a:p>
            <a:pPr lvl="1" algn="just"/>
            <a:r>
              <a:rPr lang="pt-BR" dirty="0"/>
              <a:t>Grandes acionistas tipicamente no comando das operações diárias, diretamente ou via pessoas de sua indicação;</a:t>
            </a:r>
          </a:p>
          <a:p>
            <a:pPr lvl="1" algn="just"/>
            <a:r>
              <a:rPr lang="pt-BR" dirty="0"/>
              <a:t>Estrutura de propriedade mais concentrada;</a:t>
            </a:r>
          </a:p>
          <a:p>
            <a:pPr lvl="1" algn="just"/>
            <a:r>
              <a:rPr lang="pt-BR" dirty="0"/>
              <a:t>Papel importante do mercado de dívida e títulos no crescimento e financiamento das empresas;</a:t>
            </a:r>
          </a:p>
          <a:p>
            <a:pPr lvl="1" algn="just"/>
            <a:r>
              <a:rPr lang="pt-BR" dirty="0"/>
              <a:t>Frequente o controle familiar nas grandes companhias, bem como a presença do Estado como acionista relevante;</a:t>
            </a:r>
          </a:p>
          <a:p>
            <a:pPr lvl="1" algn="just"/>
            <a:r>
              <a:rPr lang="pt-BR" dirty="0"/>
              <a:t>Presença de grandes grupos/conglomerados empresariais, muitas vezes altamente diversificados;</a:t>
            </a:r>
          </a:p>
          <a:p>
            <a:pPr lvl="1" algn="just"/>
            <a:r>
              <a:rPr lang="pt-BR" dirty="0"/>
              <a:t>Baixo ativismo e menor porte dos investidores institucionais;</a:t>
            </a:r>
          </a:p>
          <a:p>
            <a:pPr lvl="1" algn="just"/>
            <a:r>
              <a:rPr lang="pt-BR" dirty="0"/>
              <a:t>Reconhecimento mais explícito e sistemático de outros </a:t>
            </a:r>
            <a:r>
              <a:rPr lang="pt-BR" dirty="0" err="1"/>
              <a:t>stakeholders</a:t>
            </a:r>
            <a:r>
              <a:rPr lang="pt-BR" dirty="0"/>
              <a:t> não-financeiros, principalmente funcionários (orientado para as partes interessadas).</a:t>
            </a:r>
          </a:p>
          <a:p>
            <a:endParaRPr lang="pt-BR" dirty="0"/>
          </a:p>
        </p:txBody>
      </p:sp>
      <p:sp>
        <p:nvSpPr>
          <p:cNvPr id="4" name="Título 1"/>
          <p:cNvSpPr>
            <a:spLocks noGrp="1"/>
          </p:cNvSpPr>
          <p:nvPr>
            <p:ph type="title"/>
          </p:nvPr>
        </p:nvSpPr>
        <p:spPr/>
        <p:txBody>
          <a:bodyPr/>
          <a:lstStyle/>
          <a:p>
            <a:r>
              <a:rPr lang="pt-BR" dirty="0"/>
              <a:t>Principais Modelos</a:t>
            </a:r>
          </a:p>
        </p:txBody>
      </p:sp>
    </p:spTree>
    <p:extLst>
      <p:ext uri="{BB962C8B-B14F-4D97-AF65-F5344CB8AC3E}">
        <p14:creationId xmlns:p14="http://schemas.microsoft.com/office/powerpoint/2010/main" val="324898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5774" y="681037"/>
            <a:ext cx="8825947" cy="5825780"/>
          </a:xfrm>
        </p:spPr>
        <p:txBody>
          <a:bodyPr>
            <a:normAutofit fontScale="55000" lnSpcReduction="20000"/>
          </a:bodyPr>
          <a:lstStyle/>
          <a:p>
            <a:pPr marL="0" indent="0" algn="just">
              <a:lnSpc>
                <a:spcPct val="150000"/>
              </a:lnSpc>
              <a:spcAft>
                <a:spcPts val="800"/>
              </a:spcAft>
              <a:buNone/>
            </a:pPr>
            <a:r>
              <a:rPr lang="pt-BR" sz="2200" dirty="0">
                <a:latin typeface="Arial" panose="020B0604020202020204" pitchFamily="34" charset="0"/>
                <a:ea typeface="Calibri" panose="020F0502020204030204" pitchFamily="34" charset="0"/>
                <a:cs typeface="Arial" panose="020B0604020202020204" pitchFamily="34" charset="0"/>
              </a:rPr>
              <a:t>O</a:t>
            </a:r>
            <a:r>
              <a:rPr lang="pt-BR" sz="2200" dirty="0">
                <a:effectLst/>
                <a:latin typeface="Arial" panose="020B0604020202020204" pitchFamily="34" charset="0"/>
                <a:ea typeface="Calibri" panose="020F0502020204030204" pitchFamily="34" charset="0"/>
                <a:cs typeface="Arial" panose="020B0604020202020204" pitchFamily="34" charset="0"/>
              </a:rPr>
              <a:t>s sistemas de governança corporativa dos mercados financeiros e das firmas, influenciados pelos sistemas legais do </a:t>
            </a:r>
            <a:r>
              <a:rPr lang="pt-BR" sz="2200" i="1" dirty="0" err="1">
                <a:effectLst/>
                <a:latin typeface="Arial" panose="020B0604020202020204" pitchFamily="34" charset="0"/>
                <a:ea typeface="Calibri" panose="020F0502020204030204" pitchFamily="34" charset="0"/>
                <a:cs typeface="Arial" panose="020B0604020202020204" pitchFamily="34" charset="0"/>
              </a:rPr>
              <a:t>commom-law</a:t>
            </a:r>
            <a:r>
              <a:rPr lang="pt-BR" sz="2200" i="1" dirty="0">
                <a:effectLst/>
                <a:latin typeface="Arial" panose="020B0604020202020204" pitchFamily="34" charset="0"/>
                <a:ea typeface="Calibri" panose="020F0502020204030204" pitchFamily="34" charset="0"/>
                <a:cs typeface="Arial" panose="020B0604020202020204" pitchFamily="34" charset="0"/>
              </a:rPr>
              <a:t> </a:t>
            </a:r>
            <a:r>
              <a:rPr lang="pt-BR" sz="2200" dirty="0">
                <a:effectLst/>
                <a:latin typeface="Arial" panose="020B0604020202020204" pitchFamily="34" charset="0"/>
                <a:ea typeface="Calibri" panose="020F0502020204030204" pitchFamily="34" charset="0"/>
                <a:cs typeface="Arial" panose="020B0604020202020204" pitchFamily="34" charset="0"/>
              </a:rPr>
              <a:t>(direito consuetudinário) ou </a:t>
            </a:r>
            <a:r>
              <a:rPr lang="pt-BR" sz="2200" i="1" dirty="0" err="1">
                <a:effectLst/>
                <a:latin typeface="Arial" panose="020B0604020202020204" pitchFamily="34" charset="0"/>
                <a:ea typeface="Calibri" panose="020F0502020204030204" pitchFamily="34" charset="0"/>
                <a:cs typeface="Arial" panose="020B0604020202020204" pitchFamily="34" charset="0"/>
              </a:rPr>
              <a:t>code-law</a:t>
            </a:r>
            <a:r>
              <a:rPr lang="pt-BR" sz="2200" dirty="0">
                <a:effectLst/>
                <a:latin typeface="Arial" panose="020B0604020202020204" pitchFamily="34" charset="0"/>
                <a:ea typeface="Calibri" panose="020F0502020204030204" pitchFamily="34" charset="0"/>
                <a:cs typeface="Arial" panose="020B0604020202020204" pitchFamily="34" charset="0"/>
              </a:rPr>
              <a:t> (direito romano),</a:t>
            </a:r>
            <a:r>
              <a:rPr lang="pt-BR" sz="2200" i="1" dirty="0">
                <a:effectLst/>
                <a:latin typeface="Arial" panose="020B0604020202020204" pitchFamily="34" charset="0"/>
                <a:ea typeface="Calibri" panose="020F0502020204030204" pitchFamily="34" charset="0"/>
                <a:cs typeface="Arial" panose="020B0604020202020204" pitchFamily="34" charset="0"/>
              </a:rPr>
              <a:t> </a:t>
            </a:r>
            <a:r>
              <a:rPr lang="pt-BR" sz="2200" dirty="0">
                <a:effectLst/>
                <a:latin typeface="Arial" panose="020B0604020202020204" pitchFamily="34" charset="0"/>
                <a:ea typeface="Calibri" panose="020F0502020204030204" pitchFamily="34" charset="0"/>
                <a:cs typeface="Arial" panose="020B0604020202020204" pitchFamily="34" charset="0"/>
              </a:rPr>
              <a:t>explicariam, em parte, as necessidades informacionais dos investidores ao transacionar ativos em mercados financeiros desenvolvidos e não desenvolvidos, podendo-se destacar alguns pontos, tais como:</a:t>
            </a:r>
          </a:p>
          <a:p>
            <a:pPr marL="0" lvl="0" indent="0" algn="just">
              <a:lnSpc>
                <a:spcPct val="150000"/>
              </a:lnSpc>
              <a:spcAft>
                <a:spcPts val="800"/>
              </a:spcAft>
              <a:buNone/>
            </a:pPr>
            <a:r>
              <a:rPr lang="pt-BR" sz="2200" dirty="0">
                <a:solidFill>
                  <a:srgbClr val="FF0000"/>
                </a:solidFill>
                <a:effectLst/>
                <a:latin typeface="Arial" panose="020B0604020202020204" pitchFamily="34" charset="0"/>
                <a:ea typeface="Calibri" panose="020F0502020204030204" pitchFamily="34" charset="0"/>
                <a:cs typeface="Arial" panose="020B0604020202020204" pitchFamily="34" charset="0"/>
              </a:rPr>
              <a:t>Modelos de governança corporativa</a:t>
            </a:r>
            <a:r>
              <a:rPr lang="pt-BR" sz="2200" dirty="0">
                <a:effectLst/>
                <a:latin typeface="Arial" panose="020B0604020202020204" pitchFamily="34" charset="0"/>
                <a:ea typeface="Calibri" panose="020F0502020204030204" pitchFamily="34" charset="0"/>
                <a:cs typeface="Arial" panose="020B0604020202020204" pitchFamily="34" charset="0"/>
              </a:rPr>
              <a:t>: dentro do modelo de </a:t>
            </a:r>
            <a:r>
              <a:rPr lang="pt-BR" sz="2200" i="1" dirty="0" err="1">
                <a:effectLst/>
                <a:latin typeface="Arial" panose="020B0604020202020204" pitchFamily="34" charset="0"/>
                <a:ea typeface="Calibri" panose="020F0502020204030204" pitchFamily="34" charset="0"/>
                <a:cs typeface="Arial" panose="020B0604020202020204" pitchFamily="34" charset="0"/>
              </a:rPr>
              <a:t>commom-law</a:t>
            </a:r>
            <a:r>
              <a:rPr lang="pt-BR" sz="2200" dirty="0">
                <a:effectLst/>
                <a:latin typeface="Arial" panose="020B0604020202020204" pitchFamily="34" charset="0"/>
                <a:ea typeface="Calibri" panose="020F0502020204030204" pitchFamily="34" charset="0"/>
                <a:cs typeface="Arial" panose="020B0604020202020204" pitchFamily="34" charset="0"/>
              </a:rPr>
              <a:t>, os mecanismos de governança corporativa estão voltados para o atendimento informacional dos acionistas (</a:t>
            </a:r>
            <a:r>
              <a:rPr lang="pt-BR" sz="2200" i="1" dirty="0" err="1">
                <a:effectLst/>
                <a:latin typeface="Arial" panose="020B0604020202020204" pitchFamily="34" charset="0"/>
                <a:ea typeface="Calibri" panose="020F0502020204030204" pitchFamily="34" charset="0"/>
                <a:cs typeface="Arial" panose="020B0604020202020204" pitchFamily="34" charset="0"/>
              </a:rPr>
              <a:t>shareholders</a:t>
            </a:r>
            <a:r>
              <a:rPr lang="pt-BR" sz="2200" dirty="0">
                <a:effectLst/>
                <a:latin typeface="Arial" panose="020B0604020202020204" pitchFamily="34" charset="0"/>
                <a:ea typeface="Calibri" panose="020F0502020204030204" pitchFamily="34" charset="0"/>
                <a:cs typeface="Arial" panose="020B0604020202020204" pitchFamily="34" charset="0"/>
              </a:rPr>
              <a:t>), enquanto, no modelo </a:t>
            </a:r>
            <a:r>
              <a:rPr lang="pt-BR" sz="2200" i="1" dirty="0" err="1">
                <a:effectLst/>
                <a:latin typeface="Arial" panose="020B0604020202020204" pitchFamily="34" charset="0"/>
                <a:ea typeface="Calibri" panose="020F0502020204030204" pitchFamily="34" charset="0"/>
                <a:cs typeface="Arial" panose="020B0604020202020204" pitchFamily="34" charset="0"/>
              </a:rPr>
              <a:t>code-law</a:t>
            </a:r>
            <a:r>
              <a:rPr lang="pt-BR" sz="2200" i="1" dirty="0">
                <a:effectLst/>
                <a:latin typeface="Arial" panose="020B0604020202020204" pitchFamily="34" charset="0"/>
                <a:ea typeface="Calibri" panose="020F0502020204030204" pitchFamily="34" charset="0"/>
                <a:cs typeface="Arial" panose="020B0604020202020204" pitchFamily="34" charset="0"/>
              </a:rPr>
              <a:t>, </a:t>
            </a:r>
            <a:r>
              <a:rPr lang="pt-BR" sz="2200" dirty="0">
                <a:effectLst/>
                <a:latin typeface="Arial" panose="020B0604020202020204" pitchFamily="34" charset="0"/>
                <a:ea typeface="Calibri" panose="020F0502020204030204" pitchFamily="34" charset="0"/>
                <a:cs typeface="Arial" panose="020B0604020202020204" pitchFamily="34" charset="0"/>
              </a:rPr>
              <a:t>a redução da assimetria informacional volta-se para o atendimento das necessidades de informe dos diversos </a:t>
            </a:r>
            <a:r>
              <a:rPr lang="pt-BR" sz="2200" i="1" dirty="0">
                <a:effectLst/>
                <a:latin typeface="Arial" panose="020B0604020202020204" pitchFamily="34" charset="0"/>
                <a:ea typeface="Calibri" panose="020F0502020204030204" pitchFamily="34" charset="0"/>
                <a:cs typeface="Arial" panose="020B0604020202020204" pitchFamily="34" charset="0"/>
              </a:rPr>
              <a:t>stakeholders</a:t>
            </a:r>
            <a:r>
              <a:rPr lang="pt-BR" sz="2200" dirty="0">
                <a:effectLst/>
                <a:latin typeface="Arial" panose="020B0604020202020204" pitchFamily="34" charset="0"/>
                <a:ea typeface="Calibri" panose="020F0502020204030204" pitchFamily="34" charset="0"/>
                <a:cs typeface="Arial" panose="020B0604020202020204" pitchFamily="34" charset="0"/>
              </a:rPr>
              <a:t> da empresa. Países emergentes, historicamente, adotam o modelo </a:t>
            </a:r>
            <a:r>
              <a:rPr lang="pt-BR" sz="2200" i="1" dirty="0" err="1">
                <a:effectLst/>
                <a:latin typeface="Arial" panose="020B0604020202020204" pitchFamily="34" charset="0"/>
                <a:ea typeface="Calibri" panose="020F0502020204030204" pitchFamily="34" charset="0"/>
                <a:cs typeface="Arial" panose="020B0604020202020204" pitchFamily="34" charset="0"/>
              </a:rPr>
              <a:t>code-law</a:t>
            </a:r>
            <a:r>
              <a:rPr lang="pt-BR" sz="2200" dirty="0">
                <a:effectLst/>
                <a:latin typeface="Arial" panose="020B0604020202020204" pitchFamily="34" charset="0"/>
                <a:ea typeface="Calibri" panose="020F0502020204030204" pitchFamily="34" charset="0"/>
                <a:cs typeface="Arial" panose="020B0604020202020204" pitchFamily="34" charset="0"/>
              </a:rPr>
              <a:t> (LOPES, 2002);</a:t>
            </a:r>
          </a:p>
          <a:p>
            <a:pPr marL="0" indent="0" algn="just">
              <a:lnSpc>
                <a:spcPct val="150000"/>
              </a:lnSpc>
              <a:spcAft>
                <a:spcPts val="800"/>
              </a:spcAft>
              <a:buNone/>
            </a:pPr>
            <a:r>
              <a:rPr lang="pt-BR" sz="2200" dirty="0">
                <a:solidFill>
                  <a:srgbClr val="FF0000"/>
                </a:solidFill>
                <a:effectLst/>
                <a:latin typeface="Arial" panose="020B0604020202020204" pitchFamily="34" charset="0"/>
                <a:ea typeface="Calibri" panose="020F0502020204030204" pitchFamily="34" charset="0"/>
                <a:cs typeface="Arial" panose="020B0604020202020204" pitchFamily="34" charset="0"/>
              </a:rPr>
              <a:t>Estrutura acionária:</a:t>
            </a:r>
            <a:r>
              <a:rPr lang="pt-BR" sz="2200" dirty="0">
                <a:effectLst/>
                <a:latin typeface="Arial" panose="020B0604020202020204" pitchFamily="34" charset="0"/>
                <a:ea typeface="Calibri" panose="020F0502020204030204" pitchFamily="34" charset="0"/>
                <a:cs typeface="Arial" panose="020B0604020202020204" pitchFamily="34" charset="0"/>
              </a:rPr>
              <a:t> estrutura acionária dispersa (</a:t>
            </a:r>
            <a:r>
              <a:rPr lang="pt-BR" sz="2200" i="1" dirty="0" err="1">
                <a:effectLst/>
                <a:latin typeface="Arial" panose="020B0604020202020204" pitchFamily="34" charset="0"/>
                <a:ea typeface="Calibri" panose="020F0502020204030204" pitchFamily="34" charset="0"/>
                <a:cs typeface="Arial" panose="020B0604020202020204" pitchFamily="34" charset="0"/>
              </a:rPr>
              <a:t>commom-law</a:t>
            </a:r>
            <a:r>
              <a:rPr lang="pt-BR" sz="2200" dirty="0">
                <a:effectLst/>
                <a:latin typeface="Arial" panose="020B0604020202020204" pitchFamily="34" charset="0"/>
                <a:ea typeface="Calibri" panose="020F0502020204030204" pitchFamily="34" charset="0"/>
                <a:cs typeface="Arial" panose="020B0604020202020204" pitchFamily="34" charset="0"/>
              </a:rPr>
              <a:t>) e estrutura acionária concentrada (</a:t>
            </a:r>
            <a:r>
              <a:rPr lang="pt-BR" sz="2200" i="1" dirty="0" err="1">
                <a:effectLst/>
                <a:latin typeface="Arial" panose="020B0604020202020204" pitchFamily="34" charset="0"/>
                <a:ea typeface="Calibri" panose="020F0502020204030204" pitchFamily="34" charset="0"/>
                <a:cs typeface="Arial" panose="020B0604020202020204" pitchFamily="34" charset="0"/>
              </a:rPr>
              <a:t>code-law</a:t>
            </a:r>
            <a:r>
              <a:rPr lang="pt-BR" sz="2200" dirty="0">
                <a:effectLst/>
                <a:latin typeface="Arial" panose="020B0604020202020204" pitchFamily="34" charset="0"/>
                <a:ea typeface="Calibri" panose="020F0502020204030204" pitchFamily="34" charset="0"/>
                <a:cs typeface="Arial" panose="020B0604020202020204" pitchFamily="34" charset="0"/>
              </a:rPr>
              <a:t>). Países emergentes, geralmente, apresentam alta concentração acionária, o que tende a diminuir a relevância da informação contábil, pois esse tipo de informação passa a não ter o papel de reduzir a assimetria informacional entre a empresa e os seus acionistas;</a:t>
            </a:r>
          </a:p>
          <a:p>
            <a:pPr marL="0" lvl="0" indent="0" algn="just">
              <a:lnSpc>
                <a:spcPct val="150000"/>
              </a:lnSpc>
              <a:spcAft>
                <a:spcPts val="800"/>
              </a:spcAft>
              <a:buNone/>
            </a:pPr>
            <a:r>
              <a:rPr lang="pt-BR" sz="2200" dirty="0">
                <a:solidFill>
                  <a:srgbClr val="FF0000"/>
                </a:solidFill>
                <a:effectLst/>
                <a:latin typeface="Arial" panose="020B0604020202020204" pitchFamily="34" charset="0"/>
                <a:ea typeface="Calibri" panose="020F0502020204030204" pitchFamily="34" charset="0"/>
                <a:cs typeface="Arial" panose="020B0604020202020204" pitchFamily="34" charset="0"/>
              </a:rPr>
              <a:t>Regulação contábil</a:t>
            </a:r>
            <a:r>
              <a:rPr lang="pt-BR" sz="2200" dirty="0">
                <a:effectLst/>
                <a:latin typeface="Arial" panose="020B0604020202020204" pitchFamily="34" charset="0"/>
                <a:ea typeface="Calibri" panose="020F0502020204030204" pitchFamily="34" charset="0"/>
                <a:cs typeface="Arial" panose="020B0604020202020204" pitchFamily="34" charset="0"/>
              </a:rPr>
              <a:t>: nos países que adotam o modelo </a:t>
            </a:r>
            <a:r>
              <a:rPr lang="pt-BR" sz="2200" i="1" dirty="0" err="1">
                <a:effectLst/>
                <a:latin typeface="Arial" panose="020B0604020202020204" pitchFamily="34" charset="0"/>
                <a:ea typeface="Calibri" panose="020F0502020204030204" pitchFamily="34" charset="0"/>
                <a:cs typeface="Arial" panose="020B0604020202020204" pitchFamily="34" charset="0"/>
              </a:rPr>
              <a:t>comom-law</a:t>
            </a:r>
            <a:r>
              <a:rPr lang="pt-BR" sz="2200" i="1" dirty="0">
                <a:effectLst/>
                <a:latin typeface="Arial" panose="020B0604020202020204" pitchFamily="34" charset="0"/>
                <a:ea typeface="Calibri" panose="020F0502020204030204" pitchFamily="34" charset="0"/>
                <a:cs typeface="Arial" panose="020B0604020202020204" pitchFamily="34" charset="0"/>
              </a:rPr>
              <a:t>, </a:t>
            </a:r>
            <a:r>
              <a:rPr lang="pt-BR" sz="2200" dirty="0">
                <a:effectLst/>
                <a:latin typeface="Arial" panose="020B0604020202020204" pitchFamily="34" charset="0"/>
                <a:ea typeface="Calibri" panose="020F0502020204030204" pitchFamily="34" charset="0"/>
                <a:cs typeface="Arial" panose="020B0604020202020204" pitchFamily="34" charset="0"/>
              </a:rPr>
              <a:t>o grau de influência dos governos, no que diz respeito à regulação contábil, tende a ser baixa, enquanto, nos países que adotam o modelo </a:t>
            </a:r>
            <a:r>
              <a:rPr lang="pt-BR" sz="2200" i="1" dirty="0" err="1">
                <a:effectLst/>
                <a:latin typeface="Arial" panose="020B0604020202020204" pitchFamily="34" charset="0"/>
                <a:ea typeface="Calibri" panose="020F0502020204030204" pitchFamily="34" charset="0"/>
                <a:cs typeface="Arial" panose="020B0604020202020204" pitchFamily="34" charset="0"/>
              </a:rPr>
              <a:t>code-law</a:t>
            </a:r>
            <a:r>
              <a:rPr lang="pt-BR" sz="2200" i="1" dirty="0">
                <a:effectLst/>
                <a:latin typeface="Arial" panose="020B0604020202020204" pitchFamily="34" charset="0"/>
                <a:ea typeface="Calibri" panose="020F0502020204030204" pitchFamily="34" charset="0"/>
                <a:cs typeface="Arial" panose="020B0604020202020204" pitchFamily="34" charset="0"/>
              </a:rPr>
              <a:t>, </a:t>
            </a:r>
            <a:r>
              <a:rPr lang="pt-BR" sz="2200" dirty="0">
                <a:effectLst/>
                <a:latin typeface="Arial" panose="020B0604020202020204" pitchFamily="34" charset="0"/>
                <a:ea typeface="Calibri" panose="020F0502020204030204" pitchFamily="34" charset="0"/>
                <a:cs typeface="Arial" panose="020B0604020202020204" pitchFamily="34" charset="0"/>
              </a:rPr>
              <a:t>a influência do governo tende a ser alta; e</a:t>
            </a:r>
          </a:p>
          <a:p>
            <a:pPr marL="0" lvl="0" indent="0" algn="just">
              <a:lnSpc>
                <a:spcPct val="150000"/>
              </a:lnSpc>
              <a:spcAft>
                <a:spcPts val="800"/>
              </a:spcAft>
              <a:buNone/>
            </a:pPr>
            <a:r>
              <a:rPr lang="pt-BR" sz="2200" dirty="0">
                <a:solidFill>
                  <a:srgbClr val="FF0000"/>
                </a:solidFill>
                <a:effectLst/>
                <a:latin typeface="Arial" panose="020B0604020202020204" pitchFamily="34" charset="0"/>
                <a:ea typeface="Calibri" panose="020F0502020204030204" pitchFamily="34" charset="0"/>
                <a:cs typeface="Arial" panose="020B0604020202020204" pitchFamily="34" charset="0"/>
              </a:rPr>
              <a:t>Normatização contábil</a:t>
            </a:r>
            <a:r>
              <a:rPr lang="pt-BR" sz="2200" dirty="0">
                <a:effectLst/>
                <a:latin typeface="Arial" panose="020B0604020202020204" pitchFamily="34" charset="0"/>
                <a:ea typeface="Calibri" panose="020F0502020204030204" pitchFamily="34" charset="0"/>
                <a:cs typeface="Arial" panose="020B0604020202020204" pitchFamily="34" charset="0"/>
              </a:rPr>
              <a:t>: os países que adotam o modelo </a:t>
            </a:r>
            <a:r>
              <a:rPr lang="pt-BR" sz="2200" i="1" dirty="0" err="1">
                <a:effectLst/>
                <a:latin typeface="Arial" panose="020B0604020202020204" pitchFamily="34" charset="0"/>
                <a:ea typeface="Calibri" panose="020F0502020204030204" pitchFamily="34" charset="0"/>
                <a:cs typeface="Arial" panose="020B0604020202020204" pitchFamily="34" charset="0"/>
              </a:rPr>
              <a:t>commom-law</a:t>
            </a:r>
            <a:r>
              <a:rPr lang="pt-BR" sz="2200" i="1" dirty="0">
                <a:effectLst/>
                <a:latin typeface="Arial" panose="020B0604020202020204" pitchFamily="34" charset="0"/>
                <a:ea typeface="Calibri" panose="020F0502020204030204" pitchFamily="34" charset="0"/>
                <a:cs typeface="Arial" panose="020B0604020202020204" pitchFamily="34" charset="0"/>
              </a:rPr>
              <a:t> </a:t>
            </a:r>
            <a:r>
              <a:rPr lang="pt-BR" sz="2200" dirty="0">
                <a:effectLst/>
                <a:latin typeface="Arial" panose="020B0604020202020204" pitchFamily="34" charset="0"/>
                <a:ea typeface="Calibri" panose="020F0502020204030204" pitchFamily="34" charset="0"/>
                <a:cs typeface="Arial" panose="020B0604020202020204" pitchFamily="34" charset="0"/>
              </a:rPr>
              <a:t>tendem a apresentar maior envolvimento do setor privado, no que diz respeito à normatização contábil, em comparação aos países que adotam o modelo </a:t>
            </a:r>
            <a:r>
              <a:rPr lang="pt-BR" sz="2200" i="1" dirty="0" err="1">
                <a:effectLst/>
                <a:latin typeface="Arial" panose="020B0604020202020204" pitchFamily="34" charset="0"/>
                <a:ea typeface="Calibri" panose="020F0502020204030204" pitchFamily="34" charset="0"/>
                <a:cs typeface="Arial" panose="020B0604020202020204" pitchFamily="34" charset="0"/>
              </a:rPr>
              <a:t>code-law</a:t>
            </a:r>
            <a:r>
              <a:rPr lang="pt-BR" sz="2200" dirty="0">
                <a:effectLst/>
                <a:latin typeface="Arial" panose="020B0604020202020204" pitchFamily="34" charset="0"/>
                <a:ea typeface="Calibri" panose="020F0502020204030204" pitchFamily="34" charset="0"/>
                <a:cs typeface="Arial" panose="020B0604020202020204" pitchFamily="34" charset="0"/>
              </a:rPr>
              <a:t>. Ademais, o setor privado teria incentivos para direcionar a normatização contábil para o atendimento das necessidades informacionais dos investidores.</a:t>
            </a:r>
          </a:p>
          <a:p>
            <a:endParaRPr lang="pt-BR" dirty="0"/>
          </a:p>
        </p:txBody>
      </p:sp>
      <p:sp>
        <p:nvSpPr>
          <p:cNvPr id="4" name="Título 1"/>
          <p:cNvSpPr>
            <a:spLocks noGrp="1"/>
          </p:cNvSpPr>
          <p:nvPr>
            <p:ph type="title"/>
          </p:nvPr>
        </p:nvSpPr>
        <p:spPr>
          <a:xfrm>
            <a:off x="628650" y="52250"/>
            <a:ext cx="7886700" cy="628787"/>
          </a:xfrm>
        </p:spPr>
        <p:txBody>
          <a:bodyPr>
            <a:normAutofit fontScale="90000"/>
          </a:bodyPr>
          <a:lstStyle/>
          <a:p>
            <a:r>
              <a:rPr lang="pt-BR" dirty="0"/>
              <a:t>Principais Modelos- Continuação</a:t>
            </a:r>
          </a:p>
        </p:txBody>
      </p:sp>
    </p:spTree>
    <p:extLst>
      <p:ext uri="{BB962C8B-B14F-4D97-AF65-F5344CB8AC3E}">
        <p14:creationId xmlns:p14="http://schemas.microsoft.com/office/powerpoint/2010/main" val="2139652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5774" y="681037"/>
            <a:ext cx="8825947" cy="5825780"/>
          </a:xfrm>
        </p:spPr>
        <p:txBody>
          <a:bodyPr>
            <a:normAutofit fontScale="92500" lnSpcReduction="20000"/>
          </a:bodyPr>
          <a:lstStyle/>
          <a:p>
            <a:pPr marL="0" indent="0" algn="just">
              <a:lnSpc>
                <a:spcPct val="150000"/>
              </a:lnSpc>
              <a:spcAft>
                <a:spcPts val="800"/>
              </a:spcAft>
              <a:buNone/>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Segundo Lopes (2002), além do modelo legal do </a:t>
            </a:r>
            <a:r>
              <a:rPr lang="pt-BR" sz="1800" i="1" dirty="0" err="1">
                <a:effectLst/>
                <a:latin typeface="Times New Roman" panose="02020603050405020304" pitchFamily="18" charset="0"/>
                <a:ea typeface="Calibri" panose="020F0502020204030204" pitchFamily="34" charset="0"/>
                <a:cs typeface="Times New Roman" panose="02020603050405020304" pitchFamily="18" charset="0"/>
              </a:rPr>
              <a:t>commom-law</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e </a:t>
            </a:r>
            <a:r>
              <a:rPr lang="pt-BR" sz="1800" i="1" dirty="0" err="1">
                <a:effectLst/>
                <a:latin typeface="Times New Roman" panose="02020603050405020304" pitchFamily="18" charset="0"/>
                <a:ea typeface="Calibri" panose="020F0502020204030204" pitchFamily="34" charset="0"/>
                <a:cs typeface="Times New Roman" panose="02020603050405020304" pitchFamily="18" charset="0"/>
              </a:rPr>
              <a:t>code-law</a:t>
            </a:r>
            <a:r>
              <a:rPr lang="pt-B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outros aspectos estão relacionados com o menor nível de relevância da informação contábil em mercados emergentes em comparação com os mercados desenvolvidos, sendo eles: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pt-B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Custos de litígios: </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o custo esperado de litígios pode afetar a dinâmica de quantidade e qualidade da informação contábil que é disponibilizada ao mercado;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pt-B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Fontes de financiamento: </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empresas localizadas em países em que a matriz de financiamento provém do mercado de crédito (bancário), ao invés do mercado de capitais, tendem a não apresentar informações contábeis relevantes aos investidores;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pt-B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Tamanho do mercado de capitais</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mercados de capitais desenvolvidos estão relacionados a maiores níveis de negociação de ações e estrutura de propriedade mais dispersa em comparação com mercados menos desenvolvidos; e</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pt-B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Sofisticação da base de investidores</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em mercados de capitais desenvolvidos, existe a predominância de investidores sofisticados em processar informações relevantes, tais como, investidores institucionais, fundos de investimentos e investidores especializados.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Título 1"/>
          <p:cNvSpPr>
            <a:spLocks noGrp="1"/>
          </p:cNvSpPr>
          <p:nvPr>
            <p:ph type="title"/>
          </p:nvPr>
        </p:nvSpPr>
        <p:spPr>
          <a:xfrm>
            <a:off x="628650" y="52250"/>
            <a:ext cx="7886700" cy="628787"/>
          </a:xfrm>
        </p:spPr>
        <p:txBody>
          <a:bodyPr>
            <a:normAutofit fontScale="90000"/>
          </a:bodyPr>
          <a:lstStyle/>
          <a:p>
            <a:r>
              <a:rPr lang="pt-BR" dirty="0"/>
              <a:t>Principais Modelos- Conclusão</a:t>
            </a:r>
          </a:p>
        </p:txBody>
      </p:sp>
    </p:spTree>
    <p:extLst>
      <p:ext uri="{BB962C8B-B14F-4D97-AF65-F5344CB8AC3E}">
        <p14:creationId xmlns:p14="http://schemas.microsoft.com/office/powerpoint/2010/main" val="154895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4862" y="365126"/>
            <a:ext cx="8085044" cy="1325563"/>
          </a:xfrm>
        </p:spPr>
        <p:txBody>
          <a:bodyPr/>
          <a:lstStyle/>
          <a:p>
            <a:r>
              <a:rPr lang="pt-BR" dirty="0"/>
              <a:t>Motivos para adotar práticas de GC</a:t>
            </a:r>
          </a:p>
        </p:txBody>
      </p:sp>
      <p:sp>
        <p:nvSpPr>
          <p:cNvPr id="3" name="Espaço Reservado para Conteúdo 2"/>
          <p:cNvSpPr>
            <a:spLocks noGrp="1"/>
          </p:cNvSpPr>
          <p:nvPr>
            <p:ph idx="1"/>
          </p:nvPr>
        </p:nvSpPr>
        <p:spPr/>
        <p:txBody>
          <a:bodyPr>
            <a:normAutofit fontScale="85000" lnSpcReduction="10000"/>
          </a:bodyPr>
          <a:lstStyle/>
          <a:p>
            <a:r>
              <a:rPr lang="pt-BR" dirty="0"/>
              <a:t>Assegurar </a:t>
            </a:r>
            <a:r>
              <a:rPr lang="pt-BR" dirty="0">
                <a:solidFill>
                  <a:srgbClr val="FF0000"/>
                </a:solidFill>
              </a:rPr>
              <a:t>o controle da propriedade sobre a gestão</a:t>
            </a:r>
          </a:p>
          <a:p>
            <a:pPr lvl="1"/>
            <a:r>
              <a:rPr lang="pt-BR" dirty="0"/>
              <a:t>Separação entre investidores e gestores cria a demanda por GC</a:t>
            </a:r>
          </a:p>
          <a:p>
            <a:r>
              <a:rPr lang="pt-BR" dirty="0"/>
              <a:t>Preservar e </a:t>
            </a:r>
            <a:r>
              <a:rPr lang="pt-BR" dirty="0">
                <a:solidFill>
                  <a:srgbClr val="FF0000"/>
                </a:solidFill>
              </a:rPr>
              <a:t>Otimizar o Valor econômico </a:t>
            </a:r>
            <a:r>
              <a:rPr lang="pt-BR" dirty="0"/>
              <a:t>da firma</a:t>
            </a:r>
          </a:p>
          <a:p>
            <a:pPr lvl="1"/>
            <a:r>
              <a:rPr lang="pt-BR" dirty="0"/>
              <a:t>Assegurar que </a:t>
            </a:r>
            <a:r>
              <a:rPr lang="pt-BR" dirty="0">
                <a:solidFill>
                  <a:srgbClr val="FF0000"/>
                </a:solidFill>
              </a:rPr>
              <a:t>o comportamento dos executivos </a:t>
            </a:r>
            <a:r>
              <a:rPr lang="pt-BR" dirty="0"/>
              <a:t>esteja sempre </a:t>
            </a:r>
            <a:r>
              <a:rPr lang="pt-BR" dirty="0">
                <a:solidFill>
                  <a:srgbClr val="FF0000"/>
                </a:solidFill>
              </a:rPr>
              <a:t>alinhado</a:t>
            </a:r>
            <a:r>
              <a:rPr lang="pt-BR" dirty="0"/>
              <a:t> com os objetivos da empresa</a:t>
            </a:r>
          </a:p>
          <a:p>
            <a:r>
              <a:rPr lang="pt-BR" dirty="0"/>
              <a:t>Obter </a:t>
            </a:r>
            <a:r>
              <a:rPr lang="pt-BR" dirty="0">
                <a:solidFill>
                  <a:srgbClr val="FF0000"/>
                </a:solidFill>
              </a:rPr>
              <a:t>Melhorias de Gestão</a:t>
            </a:r>
          </a:p>
          <a:p>
            <a:r>
              <a:rPr lang="pt-BR" dirty="0"/>
              <a:t>Facilitar o </a:t>
            </a:r>
            <a:r>
              <a:rPr lang="pt-BR" dirty="0">
                <a:solidFill>
                  <a:srgbClr val="FF0000"/>
                </a:solidFill>
              </a:rPr>
              <a:t>Acesso a Recursos </a:t>
            </a:r>
            <a:r>
              <a:rPr lang="pt-BR" dirty="0"/>
              <a:t>Financeiros e Não Financeiros</a:t>
            </a:r>
          </a:p>
          <a:p>
            <a:r>
              <a:rPr lang="pt-BR" dirty="0"/>
              <a:t>Administrar os Conflitos de Interesse de Forma Mais Efetiva </a:t>
            </a:r>
          </a:p>
          <a:p>
            <a:pPr lvl="1"/>
            <a:r>
              <a:rPr lang="pt-BR" dirty="0"/>
              <a:t>Verificar se as informações oferecidas são </a:t>
            </a:r>
            <a:r>
              <a:rPr lang="pt-BR" dirty="0">
                <a:solidFill>
                  <a:srgbClr val="FF0000"/>
                </a:solidFill>
              </a:rPr>
              <a:t>fidedignas, confiáveis, relevantes</a:t>
            </a:r>
            <a:r>
              <a:rPr lang="pt-BR" dirty="0"/>
              <a:t> e atendem aos interesses dos principais</a:t>
            </a:r>
          </a:p>
          <a:p>
            <a:r>
              <a:rPr lang="pt-BR" dirty="0"/>
              <a:t>Contribuir Para a Longevidade e </a:t>
            </a:r>
            <a:r>
              <a:rPr lang="pt-BR" dirty="0">
                <a:solidFill>
                  <a:srgbClr val="FF0000"/>
                </a:solidFill>
              </a:rPr>
              <a:t>Sustentabilidade</a:t>
            </a:r>
          </a:p>
          <a:p>
            <a:r>
              <a:rPr lang="pt-BR" dirty="0">
                <a:solidFill>
                  <a:srgbClr val="FF0000"/>
                </a:solidFill>
              </a:rPr>
              <a:t>Avaliar, de Forma Permanente, o Propósito da Empresa</a:t>
            </a:r>
          </a:p>
        </p:txBody>
      </p:sp>
    </p:spTree>
    <p:extLst>
      <p:ext uri="{BB962C8B-B14F-4D97-AF65-F5344CB8AC3E}">
        <p14:creationId xmlns:p14="http://schemas.microsoft.com/office/powerpoint/2010/main" val="3471345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98395" y="2855730"/>
            <a:ext cx="8000999" cy="2246769"/>
          </a:xfrm>
          <a:prstGeom prst="rect">
            <a:avLst/>
          </a:prstGeom>
        </p:spPr>
        <p:txBody>
          <a:bodyPr wrap="square">
            <a:spAutoFit/>
          </a:bodyPr>
          <a:lstStyle/>
          <a:p>
            <a:pPr algn="ctr"/>
            <a:r>
              <a:rPr lang="pt-BR" sz="2800" dirty="0"/>
              <a:t>Os </a:t>
            </a:r>
            <a:r>
              <a:rPr lang="pt-BR" sz="2800" dirty="0">
                <a:solidFill>
                  <a:srgbClr val="FF0000"/>
                </a:solidFill>
              </a:rPr>
              <a:t>princípios básicos </a:t>
            </a:r>
            <a:r>
              <a:rPr lang="pt-BR" sz="2800" dirty="0"/>
              <a:t>de governança corporativa </a:t>
            </a:r>
            <a:r>
              <a:rPr lang="pt-BR" sz="2800" dirty="0">
                <a:solidFill>
                  <a:srgbClr val="FF0000"/>
                </a:solidFill>
              </a:rPr>
              <a:t>permeiam</a:t>
            </a:r>
            <a:r>
              <a:rPr lang="pt-BR" sz="2800" dirty="0"/>
              <a:t>, em maior ou menor grau, todas as práticas do </a:t>
            </a:r>
            <a:r>
              <a:rPr lang="pt-BR" sz="2800" dirty="0">
                <a:solidFill>
                  <a:srgbClr val="FF0000"/>
                </a:solidFill>
              </a:rPr>
              <a:t>Código de Boas Práticas</a:t>
            </a:r>
            <a:r>
              <a:rPr lang="pt-BR" sz="2800" dirty="0"/>
              <a:t>*, e sua adequada adoção resulta em um </a:t>
            </a:r>
            <a:r>
              <a:rPr lang="pt-BR" sz="2800" dirty="0">
                <a:solidFill>
                  <a:srgbClr val="FF0000"/>
                </a:solidFill>
              </a:rPr>
              <a:t>clima de confiança </a:t>
            </a:r>
            <a:r>
              <a:rPr lang="pt-BR" sz="2800" dirty="0"/>
              <a:t>tanto internamente quanto nas relações com terceiros.</a:t>
            </a:r>
          </a:p>
        </p:txBody>
      </p:sp>
      <p:sp>
        <p:nvSpPr>
          <p:cNvPr id="7" name="CaixaDeTexto 6"/>
          <p:cNvSpPr txBox="1"/>
          <p:nvPr/>
        </p:nvSpPr>
        <p:spPr>
          <a:xfrm>
            <a:off x="1633818" y="1145958"/>
            <a:ext cx="5930152" cy="954107"/>
          </a:xfrm>
          <a:prstGeom prst="rect">
            <a:avLst/>
          </a:prstGeom>
          <a:noFill/>
        </p:spPr>
        <p:txBody>
          <a:bodyPr wrap="square" rtlCol="0">
            <a:spAutoFit/>
          </a:bodyPr>
          <a:lstStyle/>
          <a:p>
            <a:pPr algn="ctr"/>
            <a:r>
              <a:rPr lang="pt-BR" sz="2800" dirty="0"/>
              <a:t>Governança Corporativa está calcada em </a:t>
            </a:r>
            <a:r>
              <a:rPr lang="pt-BR" sz="2800" dirty="0">
                <a:solidFill>
                  <a:srgbClr val="FF0000"/>
                </a:solidFill>
              </a:rPr>
              <a:t>quatro princípios básicos</a:t>
            </a:r>
            <a:r>
              <a:rPr lang="pt-BR" sz="2800" dirty="0"/>
              <a:t>.</a:t>
            </a:r>
          </a:p>
        </p:txBody>
      </p:sp>
    </p:spTree>
    <p:extLst>
      <p:ext uri="{BB962C8B-B14F-4D97-AF65-F5344CB8AC3E}">
        <p14:creationId xmlns:p14="http://schemas.microsoft.com/office/powerpoint/2010/main" val="168010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6106" y="2594028"/>
            <a:ext cx="6880412" cy="2246769"/>
          </a:xfrm>
          <a:prstGeom prst="rect">
            <a:avLst/>
          </a:prstGeom>
        </p:spPr>
        <p:txBody>
          <a:bodyPr wrap="square">
            <a:spAutoFit/>
          </a:bodyPr>
          <a:lstStyle/>
          <a:p>
            <a:pPr algn="ctr"/>
            <a:r>
              <a:rPr lang="pt-BR" sz="2800" dirty="0"/>
              <a:t>Caracteriza-se pelo </a:t>
            </a:r>
            <a:r>
              <a:rPr lang="pt-BR" sz="2800" dirty="0">
                <a:solidFill>
                  <a:srgbClr val="FF0000"/>
                </a:solidFill>
              </a:rPr>
              <a:t>tratamento justo e isonômico de todos os sócios e demais partes interessadas</a:t>
            </a:r>
            <a:r>
              <a:rPr lang="pt-BR" sz="2800" dirty="0"/>
              <a:t> (</a:t>
            </a:r>
            <a:r>
              <a:rPr lang="pt-BR" sz="2800" i="1" dirty="0" err="1"/>
              <a:t>stakeholders</a:t>
            </a:r>
            <a:r>
              <a:rPr lang="pt-BR" sz="2800" dirty="0"/>
              <a:t>), levando em consideração seus direitos, deveres, necessidades, interesses e expectativas.</a:t>
            </a:r>
          </a:p>
        </p:txBody>
      </p:sp>
      <p:sp>
        <p:nvSpPr>
          <p:cNvPr id="7" name="Retângulo 6"/>
          <p:cNvSpPr/>
          <p:nvPr/>
        </p:nvSpPr>
        <p:spPr>
          <a:xfrm>
            <a:off x="3592105" y="1360719"/>
            <a:ext cx="1928413" cy="646331"/>
          </a:xfrm>
          <a:prstGeom prst="rect">
            <a:avLst/>
          </a:prstGeom>
        </p:spPr>
        <p:txBody>
          <a:bodyPr wrap="none">
            <a:spAutoFit/>
          </a:bodyPr>
          <a:lstStyle/>
          <a:p>
            <a:pPr algn="ctr"/>
            <a:r>
              <a:rPr lang="pt-BR" sz="3600" dirty="0"/>
              <a:t>Equidade</a:t>
            </a:r>
          </a:p>
        </p:txBody>
      </p:sp>
    </p:spTree>
    <p:extLst>
      <p:ext uri="{BB962C8B-B14F-4D97-AF65-F5344CB8AC3E}">
        <p14:creationId xmlns:p14="http://schemas.microsoft.com/office/powerpoint/2010/main" val="43029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12692" y="2153815"/>
            <a:ext cx="7906871" cy="3970318"/>
          </a:xfrm>
          <a:prstGeom prst="rect">
            <a:avLst/>
          </a:prstGeom>
        </p:spPr>
        <p:txBody>
          <a:bodyPr wrap="square">
            <a:spAutoFit/>
          </a:bodyPr>
          <a:lstStyle/>
          <a:p>
            <a:pPr algn="ctr"/>
            <a:r>
              <a:rPr lang="pt-BR" sz="2800" dirty="0"/>
              <a:t>Consiste no desejo de </a:t>
            </a:r>
            <a:r>
              <a:rPr lang="pt-BR" sz="2800" dirty="0">
                <a:solidFill>
                  <a:srgbClr val="FF0000"/>
                </a:solidFill>
              </a:rPr>
              <a:t>disponibilizar para as partes interessadas as informações que sejam de seu interesse</a:t>
            </a:r>
            <a:r>
              <a:rPr lang="pt-BR" sz="2800" dirty="0"/>
              <a:t> e não apenas aquelas impostas por disposições de leis ou regulamentos.</a:t>
            </a:r>
          </a:p>
          <a:p>
            <a:pPr algn="ctr"/>
            <a:r>
              <a:rPr lang="pt-BR" sz="2800" dirty="0">
                <a:solidFill>
                  <a:srgbClr val="FF0000"/>
                </a:solidFill>
              </a:rPr>
              <a:t>Não deve restringir-se ao desempenho econômico-financeiro</a:t>
            </a:r>
            <a:r>
              <a:rPr lang="pt-BR" sz="2800" dirty="0"/>
              <a:t>, contemplando também os demais fatores (inclusive intangíveis) que norteiam a ação gerencial e que conduzem à preservação e à otimização do valor da organização.</a:t>
            </a:r>
          </a:p>
        </p:txBody>
      </p:sp>
      <p:sp>
        <p:nvSpPr>
          <p:cNvPr id="7" name="Retângulo 6"/>
          <p:cNvSpPr/>
          <p:nvPr/>
        </p:nvSpPr>
        <p:spPr>
          <a:xfrm>
            <a:off x="3220508" y="661752"/>
            <a:ext cx="2891241" cy="646331"/>
          </a:xfrm>
          <a:prstGeom prst="rect">
            <a:avLst/>
          </a:prstGeom>
        </p:spPr>
        <p:txBody>
          <a:bodyPr wrap="none">
            <a:spAutoFit/>
          </a:bodyPr>
          <a:lstStyle/>
          <a:p>
            <a:pPr algn="ctr"/>
            <a:r>
              <a:rPr lang="pt-BR" sz="3600" dirty="0"/>
              <a:t>Transparência </a:t>
            </a:r>
          </a:p>
        </p:txBody>
      </p:sp>
    </p:spTree>
    <p:extLst>
      <p:ext uri="{BB962C8B-B14F-4D97-AF65-F5344CB8AC3E}">
        <p14:creationId xmlns:p14="http://schemas.microsoft.com/office/powerpoint/2010/main" val="269802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995082" y="2758497"/>
            <a:ext cx="7328647" cy="2677656"/>
          </a:xfrm>
          <a:prstGeom prst="rect">
            <a:avLst/>
          </a:prstGeom>
        </p:spPr>
        <p:txBody>
          <a:bodyPr wrap="square">
            <a:spAutoFit/>
          </a:bodyPr>
          <a:lstStyle/>
          <a:p>
            <a:pPr algn="ctr"/>
            <a:r>
              <a:rPr lang="pt-BR" sz="2800" dirty="0"/>
              <a:t>Os </a:t>
            </a:r>
            <a:r>
              <a:rPr lang="pt-BR" sz="2800" dirty="0">
                <a:solidFill>
                  <a:srgbClr val="FF0000"/>
                </a:solidFill>
              </a:rPr>
              <a:t>agentes </a:t>
            </a:r>
            <a:r>
              <a:rPr lang="pt-BR" sz="2800" dirty="0"/>
              <a:t>de governança devem prestar contas de sua atuação de modo </a:t>
            </a:r>
            <a:r>
              <a:rPr lang="pt-BR" sz="2800" dirty="0">
                <a:solidFill>
                  <a:srgbClr val="FF0000"/>
                </a:solidFill>
              </a:rPr>
              <a:t>claro, conciso, compreensível e tempestivo</a:t>
            </a:r>
            <a:r>
              <a:rPr lang="pt-BR" sz="2800" dirty="0"/>
              <a:t>, assumindo integralmente as consequências de seus atos e omissões e atuando com diligência e responsabilidade no âmbito dos seus papéis.</a:t>
            </a:r>
          </a:p>
        </p:txBody>
      </p:sp>
      <p:sp>
        <p:nvSpPr>
          <p:cNvPr id="7" name="Retângulo 6"/>
          <p:cNvSpPr/>
          <p:nvPr/>
        </p:nvSpPr>
        <p:spPr>
          <a:xfrm>
            <a:off x="2675657" y="891006"/>
            <a:ext cx="3967496" cy="1200329"/>
          </a:xfrm>
          <a:prstGeom prst="rect">
            <a:avLst/>
          </a:prstGeom>
        </p:spPr>
        <p:txBody>
          <a:bodyPr wrap="none">
            <a:spAutoFit/>
          </a:bodyPr>
          <a:lstStyle/>
          <a:p>
            <a:pPr algn="ctr"/>
            <a:r>
              <a:rPr lang="pt-BR" sz="3600" dirty="0"/>
              <a:t>Prestação de Contas</a:t>
            </a:r>
          </a:p>
          <a:p>
            <a:pPr algn="ctr"/>
            <a:r>
              <a:rPr lang="pt-BR" sz="3600" dirty="0"/>
              <a:t>(</a:t>
            </a:r>
            <a:r>
              <a:rPr lang="pt-BR" sz="3600" i="1" dirty="0" err="1"/>
              <a:t>accountability</a:t>
            </a:r>
            <a:r>
              <a:rPr lang="pt-BR" sz="3600" dirty="0"/>
              <a:t>) </a:t>
            </a:r>
          </a:p>
        </p:txBody>
      </p:sp>
    </p:spTree>
    <p:extLst>
      <p:ext uri="{BB962C8B-B14F-4D97-AF65-F5344CB8AC3E}">
        <p14:creationId xmlns:p14="http://schemas.microsoft.com/office/powerpoint/2010/main" val="376182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3984" y="1896035"/>
            <a:ext cx="4996031" cy="4996031"/>
          </a:xfrm>
          <a:prstGeom prst="rect">
            <a:avLst/>
          </a:prstGeom>
        </p:spPr>
      </p:pic>
      <p:sp>
        <p:nvSpPr>
          <p:cNvPr id="7" name="Subtítulo 6"/>
          <p:cNvSpPr>
            <a:spLocks noGrp="1"/>
          </p:cNvSpPr>
          <p:nvPr>
            <p:ph type="subTitle" idx="1"/>
          </p:nvPr>
        </p:nvSpPr>
        <p:spPr>
          <a:xfrm>
            <a:off x="1183341" y="1559860"/>
            <a:ext cx="6858000" cy="3361765"/>
          </a:xfrm>
        </p:spPr>
        <p:txBody>
          <a:bodyPr>
            <a:normAutofit/>
          </a:bodyPr>
          <a:lstStyle/>
          <a:p>
            <a:r>
              <a:rPr lang="pt-BR" sz="2800" dirty="0"/>
              <a:t>Franco e sua mãe são beneficiados por possuírem mais informações que seus irmãos.</a:t>
            </a:r>
          </a:p>
          <a:p>
            <a:endParaRPr lang="pt-BR" sz="2800" dirty="0"/>
          </a:p>
          <a:p>
            <a:r>
              <a:rPr lang="pt-BR" sz="2800" dirty="0"/>
              <a:t>Há assimetria de informação!</a:t>
            </a:r>
          </a:p>
        </p:txBody>
      </p:sp>
    </p:spTree>
    <p:extLst>
      <p:ext uri="{BB962C8B-B14F-4D97-AF65-F5344CB8AC3E}">
        <p14:creationId xmlns:p14="http://schemas.microsoft.com/office/powerpoint/2010/main" val="131392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591671" y="2002795"/>
            <a:ext cx="7933764" cy="3539430"/>
          </a:xfrm>
          <a:prstGeom prst="rect">
            <a:avLst/>
          </a:prstGeom>
        </p:spPr>
        <p:txBody>
          <a:bodyPr wrap="square">
            <a:spAutoFit/>
          </a:bodyPr>
          <a:lstStyle/>
          <a:p>
            <a:pPr algn="ctr"/>
            <a:r>
              <a:rPr lang="pt-BR" sz="2800" dirty="0"/>
              <a:t>Os </a:t>
            </a:r>
            <a:r>
              <a:rPr lang="pt-BR" sz="2800" dirty="0">
                <a:solidFill>
                  <a:srgbClr val="FF0000"/>
                </a:solidFill>
              </a:rPr>
              <a:t>agentes</a:t>
            </a:r>
            <a:r>
              <a:rPr lang="pt-BR" sz="2800" dirty="0"/>
              <a:t> de governança devem </a:t>
            </a:r>
            <a:r>
              <a:rPr lang="pt-BR" sz="2800" dirty="0">
                <a:solidFill>
                  <a:srgbClr val="FF0000"/>
                </a:solidFill>
              </a:rPr>
              <a:t>zelar pela viabilidade econômico-financeira das organizações</a:t>
            </a:r>
            <a:r>
              <a:rPr lang="pt-BR" sz="2800" dirty="0"/>
              <a:t>, </a:t>
            </a:r>
            <a:r>
              <a:rPr lang="pt-BR" sz="2800" dirty="0">
                <a:solidFill>
                  <a:srgbClr val="FF0000"/>
                </a:solidFill>
              </a:rPr>
              <a:t>reduzir as externalidades negativas </a:t>
            </a:r>
            <a:r>
              <a:rPr lang="pt-BR" sz="2800" dirty="0"/>
              <a:t>de seus negócios e suas operações e </a:t>
            </a:r>
            <a:r>
              <a:rPr lang="pt-BR" sz="2800" dirty="0">
                <a:solidFill>
                  <a:srgbClr val="FF0000"/>
                </a:solidFill>
              </a:rPr>
              <a:t>aumentar as positivas</a:t>
            </a:r>
            <a:r>
              <a:rPr lang="pt-BR" sz="2800" dirty="0"/>
              <a:t>, levando em consideração, no seu modelo de negócios, os </a:t>
            </a:r>
            <a:r>
              <a:rPr lang="pt-BR" sz="2800" dirty="0">
                <a:solidFill>
                  <a:srgbClr val="FF0000"/>
                </a:solidFill>
              </a:rPr>
              <a:t>diversos capitais (financeiro, manufaturado, intelectual, humano, social, ambiental, </a:t>
            </a:r>
            <a:r>
              <a:rPr lang="pt-BR" sz="2800" dirty="0" err="1">
                <a:solidFill>
                  <a:srgbClr val="FF0000"/>
                </a:solidFill>
              </a:rPr>
              <a:t>reputacional</a:t>
            </a:r>
            <a:r>
              <a:rPr lang="pt-BR" sz="2800" dirty="0">
                <a:solidFill>
                  <a:srgbClr val="FF0000"/>
                </a:solidFill>
              </a:rPr>
              <a:t> etc.) no curto, médio e longo prazos</a:t>
            </a:r>
            <a:r>
              <a:rPr lang="pt-BR" sz="2800" dirty="0"/>
              <a:t>.</a:t>
            </a:r>
          </a:p>
        </p:txBody>
      </p:sp>
      <p:sp>
        <p:nvSpPr>
          <p:cNvPr id="7" name="Retângulo 6"/>
          <p:cNvSpPr/>
          <p:nvPr/>
        </p:nvSpPr>
        <p:spPr>
          <a:xfrm>
            <a:off x="1901253" y="742434"/>
            <a:ext cx="5856283" cy="646331"/>
          </a:xfrm>
          <a:prstGeom prst="rect">
            <a:avLst/>
          </a:prstGeom>
        </p:spPr>
        <p:txBody>
          <a:bodyPr wrap="none">
            <a:spAutoFit/>
          </a:bodyPr>
          <a:lstStyle/>
          <a:p>
            <a:r>
              <a:rPr lang="pt-BR" sz="3600" dirty="0"/>
              <a:t>Responsabilidade Corporativa </a:t>
            </a:r>
          </a:p>
        </p:txBody>
      </p:sp>
    </p:spTree>
    <p:extLst>
      <p:ext uri="{BB962C8B-B14F-4D97-AF65-F5344CB8AC3E}">
        <p14:creationId xmlns:p14="http://schemas.microsoft.com/office/powerpoint/2010/main" val="191718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768626"/>
            <a:ext cx="7886700" cy="5408337"/>
          </a:xfrm>
        </p:spPr>
        <p:txBody>
          <a:bodyPr>
            <a:normAutofit/>
          </a:bodyPr>
          <a:lstStyle/>
          <a:p>
            <a:r>
              <a:rPr lang="pt-BR" dirty="0"/>
              <a:t>Mecanismos:</a:t>
            </a:r>
          </a:p>
          <a:p>
            <a:pPr lvl="1"/>
            <a:r>
              <a:rPr lang="pt-BR" dirty="0"/>
              <a:t>Conselho de administração;</a:t>
            </a:r>
          </a:p>
          <a:p>
            <a:pPr lvl="1"/>
            <a:r>
              <a:rPr lang="pt-BR" dirty="0"/>
              <a:t>Estrutura de propriedade e controle;</a:t>
            </a:r>
          </a:p>
          <a:p>
            <a:pPr lvl="1"/>
            <a:r>
              <a:rPr lang="pt-BR" dirty="0" err="1"/>
              <a:t>Disclosure</a:t>
            </a:r>
            <a:r>
              <a:rPr lang="pt-BR" dirty="0"/>
              <a:t> das informações;</a:t>
            </a:r>
          </a:p>
          <a:p>
            <a:pPr lvl="1"/>
            <a:r>
              <a:rPr lang="pt-BR" dirty="0"/>
              <a:t>Proteção minoritários;</a:t>
            </a:r>
          </a:p>
          <a:p>
            <a:pPr lvl="1"/>
            <a:r>
              <a:rPr lang="pt-BR" dirty="0"/>
              <a:t>Política de remuneração dos gestores;</a:t>
            </a:r>
          </a:p>
          <a:p>
            <a:pPr lvl="1"/>
            <a:r>
              <a:rPr lang="pt-BR" dirty="0"/>
              <a:t>Estrutura de capital.</a:t>
            </a:r>
          </a:p>
          <a:p>
            <a:r>
              <a:rPr lang="pt-BR" dirty="0"/>
              <a:t>IMPORTANTE DEFINIR EXPROPRIAÇÃO DOS ACIONISTAS/FORNECEDORES DE RECURSOS </a:t>
            </a:r>
          </a:p>
          <a:p>
            <a:pPr marL="0" indent="0" algn="ctr">
              <a:buNone/>
            </a:pPr>
            <a:r>
              <a:rPr lang="pt-BR" dirty="0"/>
              <a:t>QUEM CORRE RISCO DE EXPROPRIAÇÃO É O FORNECEDOR DE RECURSOS</a:t>
            </a:r>
          </a:p>
          <a:p>
            <a:endParaRPr lang="pt-BR" dirty="0"/>
          </a:p>
          <a:p>
            <a:endParaRPr lang="pt-BR" dirty="0"/>
          </a:p>
        </p:txBody>
      </p:sp>
    </p:spTree>
    <p:extLst>
      <p:ext uri="{BB962C8B-B14F-4D97-AF65-F5344CB8AC3E}">
        <p14:creationId xmlns:p14="http://schemas.microsoft.com/office/powerpoint/2010/main" val="73544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Mecanismos de governança</a:t>
            </a:r>
          </a:p>
        </p:txBody>
      </p:sp>
      <p:sp>
        <p:nvSpPr>
          <p:cNvPr id="3" name="Espaço Reservado para Conteúdo 2"/>
          <p:cNvSpPr>
            <a:spLocks noGrp="1"/>
          </p:cNvSpPr>
          <p:nvPr>
            <p:ph idx="1"/>
          </p:nvPr>
        </p:nvSpPr>
        <p:spPr>
          <a:xfrm>
            <a:off x="628650" y="1865966"/>
            <a:ext cx="7886700" cy="4682752"/>
          </a:xfrm>
        </p:spPr>
        <p:txBody>
          <a:bodyPr>
            <a:normAutofit fontScale="85000" lnSpcReduction="10000"/>
          </a:bodyPr>
          <a:lstStyle/>
          <a:p>
            <a:pPr algn="just"/>
            <a:r>
              <a:rPr lang="pt-BR" dirty="0"/>
              <a:t>Informação contábil financeira é um dos principais mecanismos de GC porque reduz assimetria informacional</a:t>
            </a:r>
          </a:p>
          <a:p>
            <a:pPr algn="just"/>
            <a:r>
              <a:rPr lang="pt-BR" dirty="0"/>
              <a:t>Informação contábil objetiva e verificável facilita o monitoramento e permite efetivação dos direitos dos acionistas</a:t>
            </a:r>
          </a:p>
          <a:p>
            <a:pPr algn="just"/>
            <a:r>
              <a:rPr lang="pt-BR" dirty="0"/>
              <a:t>Mas quem produz a informação contábil é o gestor, então preciso de outros mecanismos para garantir confiabilidade</a:t>
            </a:r>
          </a:p>
          <a:p>
            <a:pPr lvl="1" algn="just"/>
            <a:r>
              <a:rPr lang="pt-BR" dirty="0"/>
              <a:t>Conselho de administração: responsável pela direção estratégica e pelo monitoramento dos gestores</a:t>
            </a:r>
          </a:p>
          <a:p>
            <a:pPr lvl="1" algn="just"/>
            <a:r>
              <a:rPr lang="pt-BR" dirty="0"/>
              <a:t>Plano de incentivos gerenciais: papel de alinhar os interesses da firma com os interesses dos gestores</a:t>
            </a:r>
          </a:p>
          <a:p>
            <a:pPr lvl="1" algn="just"/>
            <a:r>
              <a:rPr lang="pt-BR" dirty="0"/>
              <a:t>Estrutura de capital: presença de mais capital de terceiros exige mais mecanismos de GC</a:t>
            </a:r>
          </a:p>
          <a:p>
            <a:pPr lvl="1" algn="just"/>
            <a:r>
              <a:rPr lang="pt-BR" dirty="0"/>
              <a:t>Equidade no direito a voto dos acionistas: evita centralização das decisões</a:t>
            </a:r>
          </a:p>
          <a:p>
            <a:pPr lvl="1"/>
            <a:endParaRPr lang="pt-BR" dirty="0"/>
          </a:p>
          <a:p>
            <a:endParaRPr lang="pt-BR" dirty="0"/>
          </a:p>
        </p:txBody>
      </p:sp>
    </p:spTree>
    <p:extLst>
      <p:ext uri="{BB962C8B-B14F-4D97-AF65-F5344CB8AC3E}">
        <p14:creationId xmlns:p14="http://schemas.microsoft.com/office/powerpoint/2010/main" val="3459044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No Brasil</a:t>
            </a:r>
          </a:p>
        </p:txBody>
      </p:sp>
      <p:sp>
        <p:nvSpPr>
          <p:cNvPr id="3" name="Espaço Reservado para Conteúdo 2"/>
          <p:cNvSpPr>
            <a:spLocks noGrp="1"/>
          </p:cNvSpPr>
          <p:nvPr>
            <p:ph idx="1"/>
          </p:nvPr>
        </p:nvSpPr>
        <p:spPr/>
        <p:txBody>
          <a:bodyPr/>
          <a:lstStyle/>
          <a:p>
            <a:r>
              <a:rPr lang="pt-BR" dirty="0"/>
              <a:t>Instituto Brasileiro de Governança Corporativa</a:t>
            </a:r>
          </a:p>
          <a:p>
            <a:r>
              <a:rPr lang="pt-BR" dirty="0"/>
              <a:t>B3 implantou níveis diferenciados de GC</a:t>
            </a:r>
          </a:p>
          <a:p>
            <a:pPr lvl="1"/>
            <a:r>
              <a:rPr lang="pt-BR" dirty="0"/>
              <a:t>Nível 1</a:t>
            </a:r>
          </a:p>
          <a:p>
            <a:pPr lvl="1"/>
            <a:r>
              <a:rPr lang="pt-BR" dirty="0"/>
              <a:t>Nível 2</a:t>
            </a:r>
          </a:p>
          <a:p>
            <a:pPr lvl="1"/>
            <a:r>
              <a:rPr lang="pt-BR" dirty="0"/>
              <a:t>Novo Mercado</a:t>
            </a:r>
          </a:p>
          <a:p>
            <a:pPr marL="457200" lvl="1" indent="0">
              <a:buNone/>
            </a:pPr>
            <a:endParaRPr lang="pt-BR" dirty="0"/>
          </a:p>
        </p:txBody>
      </p:sp>
    </p:spTree>
    <p:extLst>
      <p:ext uri="{BB962C8B-B14F-4D97-AF65-F5344CB8AC3E}">
        <p14:creationId xmlns:p14="http://schemas.microsoft.com/office/powerpoint/2010/main" val="2650982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l="18456" t="14884" r="23530" b="15671"/>
          <a:stretch/>
        </p:blipFill>
        <p:spPr>
          <a:xfrm>
            <a:off x="121023" y="365126"/>
            <a:ext cx="8858510" cy="5961811"/>
          </a:xfrm>
          <a:prstGeom prst="rect">
            <a:avLst/>
          </a:prstGeom>
        </p:spPr>
      </p:pic>
    </p:spTree>
    <p:extLst>
      <p:ext uri="{BB962C8B-B14F-4D97-AF65-F5344CB8AC3E}">
        <p14:creationId xmlns:p14="http://schemas.microsoft.com/office/powerpoint/2010/main" val="401680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011" y="6390945"/>
            <a:ext cx="6406306" cy="369332"/>
          </a:xfrm>
          <a:prstGeom prst="rect">
            <a:avLst/>
          </a:prstGeom>
        </p:spPr>
        <p:txBody>
          <a:bodyPr wrap="none">
            <a:spAutoFit/>
          </a:bodyPr>
          <a:lstStyle/>
          <a:p>
            <a:r>
              <a:rPr lang="pt-BR" dirty="0"/>
              <a:t>Fonte: Instituto Brasileiro de Governança Corporativa (2015), p. 19</a:t>
            </a:r>
          </a:p>
        </p:txBody>
      </p:sp>
      <p:pic>
        <p:nvPicPr>
          <p:cNvPr id="6" name="Imagem 5"/>
          <p:cNvPicPr>
            <a:picLocks noChangeAspect="1"/>
          </p:cNvPicPr>
          <p:nvPr/>
        </p:nvPicPr>
        <p:blipFill>
          <a:blip r:embed="rId2"/>
          <a:stretch>
            <a:fillRect/>
          </a:stretch>
        </p:blipFill>
        <p:spPr>
          <a:xfrm>
            <a:off x="564776" y="218746"/>
            <a:ext cx="8070742" cy="5772451"/>
          </a:xfrm>
          <a:prstGeom prst="rect">
            <a:avLst/>
          </a:prstGeom>
        </p:spPr>
      </p:pic>
    </p:spTree>
    <p:extLst>
      <p:ext uri="{BB962C8B-B14F-4D97-AF65-F5344CB8AC3E}">
        <p14:creationId xmlns:p14="http://schemas.microsoft.com/office/powerpoint/2010/main" val="172006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3071" y="365126"/>
            <a:ext cx="8458199" cy="1325563"/>
          </a:xfrm>
        </p:spPr>
        <p:txBody>
          <a:bodyPr/>
          <a:lstStyle/>
          <a:p>
            <a:r>
              <a:rPr lang="pt-BR" dirty="0"/>
              <a:t>Recomendações de monitoramento</a:t>
            </a:r>
          </a:p>
        </p:txBody>
      </p:sp>
      <p:sp>
        <p:nvSpPr>
          <p:cNvPr id="3" name="Espaço Reservado para Conteúdo 2"/>
          <p:cNvSpPr>
            <a:spLocks noGrp="1"/>
          </p:cNvSpPr>
          <p:nvPr>
            <p:ph idx="1"/>
          </p:nvPr>
        </p:nvSpPr>
        <p:spPr/>
        <p:txBody>
          <a:bodyPr/>
          <a:lstStyle/>
          <a:p>
            <a:r>
              <a:rPr lang="pt-BR" dirty="0"/>
              <a:t>Propriedade</a:t>
            </a:r>
          </a:p>
          <a:p>
            <a:r>
              <a:rPr lang="pt-BR" dirty="0"/>
              <a:t>Diretoria</a:t>
            </a:r>
          </a:p>
          <a:p>
            <a:r>
              <a:rPr lang="pt-BR" dirty="0"/>
              <a:t>Conselho de Administração</a:t>
            </a:r>
          </a:p>
          <a:p>
            <a:r>
              <a:rPr lang="pt-BR" dirty="0"/>
              <a:t>Controladoria e Auditoria</a:t>
            </a:r>
          </a:p>
        </p:txBody>
      </p:sp>
    </p:spTree>
    <p:extLst>
      <p:ext uri="{BB962C8B-B14F-4D97-AF65-F5344CB8AC3E}">
        <p14:creationId xmlns:p14="http://schemas.microsoft.com/office/powerpoint/2010/main" val="3885501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Propriedade</a:t>
            </a:r>
          </a:p>
        </p:txBody>
      </p:sp>
      <p:sp>
        <p:nvSpPr>
          <p:cNvPr id="3" name="Espaço Reservado para Conteúdo 2"/>
          <p:cNvSpPr>
            <a:spLocks noGrp="1"/>
          </p:cNvSpPr>
          <p:nvPr>
            <p:ph idx="1"/>
          </p:nvPr>
        </p:nvSpPr>
        <p:spPr>
          <a:xfrm>
            <a:off x="628650" y="1444487"/>
            <a:ext cx="7886700" cy="4732476"/>
          </a:xfrm>
        </p:spPr>
        <p:txBody>
          <a:bodyPr>
            <a:normAutofit/>
          </a:bodyPr>
          <a:lstStyle/>
          <a:p>
            <a:r>
              <a:rPr lang="pt-BR" dirty="0"/>
              <a:t>A </a:t>
            </a:r>
            <a:r>
              <a:rPr lang="pt-BR" dirty="0">
                <a:solidFill>
                  <a:srgbClr val="FF0000"/>
                </a:solidFill>
              </a:rPr>
              <a:t>entidade não se confunde com o sócio</a:t>
            </a:r>
            <a:r>
              <a:rPr lang="pt-BR" dirty="0"/>
              <a:t>.</a:t>
            </a:r>
          </a:p>
          <a:p>
            <a:pPr lvl="1" algn="just"/>
            <a:r>
              <a:rPr lang="pt-BR" dirty="0">
                <a:solidFill>
                  <a:srgbClr val="FF0000"/>
                </a:solidFill>
              </a:rPr>
              <a:t>Exemplos</a:t>
            </a:r>
            <a:r>
              <a:rPr lang="pt-BR" dirty="0"/>
              <a:t> práticos de </a:t>
            </a:r>
            <a:r>
              <a:rPr lang="pt-BR" dirty="0">
                <a:solidFill>
                  <a:srgbClr val="FF0000"/>
                </a:solidFill>
              </a:rPr>
              <a:t>confusão</a:t>
            </a:r>
            <a:r>
              <a:rPr lang="pt-BR" dirty="0"/>
              <a:t> patrimonial e </a:t>
            </a:r>
            <a:r>
              <a:rPr lang="pt-BR" dirty="0">
                <a:solidFill>
                  <a:srgbClr val="FF0000"/>
                </a:solidFill>
              </a:rPr>
              <a:t>desvio</a:t>
            </a:r>
            <a:r>
              <a:rPr lang="pt-BR" dirty="0"/>
              <a:t> de finalidade:</a:t>
            </a:r>
          </a:p>
          <a:p>
            <a:pPr lvl="2" algn="just"/>
            <a:r>
              <a:rPr lang="pt-BR" dirty="0"/>
              <a:t>O pagamento de contas pessoais dos sócios (por exemplo, mesada de familiares ou cartões de créditos pessoais) pela empresa;</a:t>
            </a:r>
          </a:p>
          <a:p>
            <a:pPr lvl="2" algn="just"/>
            <a:r>
              <a:rPr lang="pt-BR" dirty="0"/>
              <a:t>A aquisição pela empresa de bens e serviços para uso ou benefício pessoal dos sócios e seus familiares;</a:t>
            </a:r>
          </a:p>
          <a:p>
            <a:pPr lvl="2" algn="just"/>
            <a:r>
              <a:rPr lang="pt-BR" dirty="0"/>
              <a:t>A utilização do serviço de funcionários ou fornecedores da empresa em benefício pessoal, de familiares ou de terceiros, sem a contraprestação de trabalho ou financeira para a empresa;</a:t>
            </a:r>
          </a:p>
          <a:p>
            <a:pPr lvl="2" algn="just"/>
            <a:r>
              <a:rPr lang="pt-BR" dirty="0"/>
              <a:t>A distribuição de dividendos independentemente da apuração de resultados e lucro líquido distribuível.</a:t>
            </a:r>
          </a:p>
        </p:txBody>
      </p:sp>
    </p:spTree>
    <p:extLst>
      <p:ext uri="{BB962C8B-B14F-4D97-AF65-F5344CB8AC3E}">
        <p14:creationId xmlns:p14="http://schemas.microsoft.com/office/powerpoint/2010/main" val="992759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22977" t="19005" r="29706" b="12923"/>
          <a:stretch/>
        </p:blipFill>
        <p:spPr>
          <a:xfrm>
            <a:off x="712694" y="403412"/>
            <a:ext cx="7530352" cy="6090984"/>
          </a:xfrm>
          <a:prstGeom prst="rect">
            <a:avLst/>
          </a:prstGeom>
        </p:spPr>
      </p:pic>
    </p:spTree>
    <p:extLst>
      <p:ext uri="{BB962C8B-B14F-4D97-AF65-F5344CB8AC3E}">
        <p14:creationId xmlns:p14="http://schemas.microsoft.com/office/powerpoint/2010/main" val="90400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1325563"/>
          </a:xfrm>
        </p:spPr>
        <p:txBody>
          <a:bodyPr/>
          <a:lstStyle/>
          <a:p>
            <a:r>
              <a:rPr lang="pt-BR" dirty="0"/>
              <a:t>Propriedade</a:t>
            </a:r>
          </a:p>
        </p:txBody>
      </p:sp>
      <p:sp>
        <p:nvSpPr>
          <p:cNvPr id="3" name="Espaço Reservado para Conteúdo 2"/>
          <p:cNvSpPr>
            <a:spLocks noGrp="1"/>
          </p:cNvSpPr>
          <p:nvPr>
            <p:ph idx="1"/>
          </p:nvPr>
        </p:nvSpPr>
        <p:spPr>
          <a:xfrm>
            <a:off x="628650" y="1231435"/>
            <a:ext cx="7886700" cy="5411412"/>
          </a:xfrm>
        </p:spPr>
        <p:txBody>
          <a:bodyPr>
            <a:normAutofit fontScale="85000" lnSpcReduction="10000"/>
          </a:bodyPr>
          <a:lstStyle/>
          <a:p>
            <a:r>
              <a:rPr lang="pt-BR" dirty="0">
                <a:solidFill>
                  <a:srgbClr val="FF0000"/>
                </a:solidFill>
              </a:rPr>
              <a:t>Realização frequente de assembleias</a:t>
            </a:r>
            <a:r>
              <a:rPr lang="pt-BR" dirty="0"/>
              <a:t> ou reuniões de sócios viabiliza o monitoramento dos sócios.</a:t>
            </a:r>
          </a:p>
          <a:p>
            <a:pPr lvl="1"/>
            <a:r>
              <a:rPr lang="pt-BR" dirty="0"/>
              <a:t>Assembleia geral/Reunião de sócio é o </a:t>
            </a:r>
            <a:r>
              <a:rPr lang="pt-BR" dirty="0">
                <a:solidFill>
                  <a:srgbClr val="FF0000"/>
                </a:solidFill>
              </a:rPr>
              <a:t>meio de participação direta pelo qual os sócios tratam das grandes decisões da organização</a:t>
            </a:r>
            <a:r>
              <a:rPr lang="pt-BR" dirty="0"/>
              <a:t>. É também momento relevante de prestação de contas e exercício de transparência pela administração, e oportunidade valiosa para que os sócios possam contribuir com a organização, apresentando ideias e opiniões. </a:t>
            </a:r>
          </a:p>
          <a:p>
            <a:pPr lvl="1" algn="just"/>
            <a:r>
              <a:rPr lang="pt-BR" dirty="0"/>
              <a:t>O Manual de boas práticas fala sobre </a:t>
            </a:r>
            <a:r>
              <a:rPr lang="pt-BR" dirty="0">
                <a:solidFill>
                  <a:srgbClr val="FF0000"/>
                </a:solidFill>
              </a:rPr>
              <a:t>convocação, pauta, documentação, votação, registro de sócios </a:t>
            </a:r>
            <a:r>
              <a:rPr lang="pt-BR" dirty="0"/>
              <a:t>etc.</a:t>
            </a:r>
          </a:p>
          <a:p>
            <a:pPr lvl="1"/>
            <a:r>
              <a:rPr lang="pt-BR" dirty="0"/>
              <a:t>Regras bem definidas e formalidade são importantes.</a:t>
            </a:r>
          </a:p>
          <a:p>
            <a:pPr algn="just"/>
            <a:r>
              <a:rPr lang="pt-BR" dirty="0">
                <a:solidFill>
                  <a:srgbClr val="FF0000"/>
                </a:solidFill>
              </a:rPr>
              <a:t>Direitos, deveres e responsabilidades dos sócios </a:t>
            </a:r>
            <a:r>
              <a:rPr lang="pt-BR" dirty="0"/>
              <a:t>devem estar bem definidas no Estatuto Social ou Contrato Social.</a:t>
            </a:r>
          </a:p>
          <a:p>
            <a:pPr lvl="1" algn="just"/>
            <a:r>
              <a:rPr lang="pt-BR" dirty="0">
                <a:solidFill>
                  <a:srgbClr val="FF0000"/>
                </a:solidFill>
              </a:rPr>
              <a:t>Estatuto social é o contrato</a:t>
            </a:r>
            <a:r>
              <a:rPr lang="pt-BR" dirty="0"/>
              <a:t> que, complementando a legislação, rege e estabelece a forma de funcionamento da organização, incluindo as </a:t>
            </a:r>
            <a:r>
              <a:rPr lang="pt-BR" dirty="0">
                <a:solidFill>
                  <a:srgbClr val="FF0000"/>
                </a:solidFill>
              </a:rPr>
              <a:t>alçadas e as atribuições de cada agente </a:t>
            </a:r>
            <a:r>
              <a:rPr lang="pt-BR" dirty="0"/>
              <a:t>de governança. Contribui para dar </a:t>
            </a:r>
            <a:r>
              <a:rPr lang="pt-BR" dirty="0">
                <a:solidFill>
                  <a:srgbClr val="FF0000"/>
                </a:solidFill>
              </a:rPr>
              <a:t>transparência ao sistema de governança da organização</a:t>
            </a:r>
            <a:r>
              <a:rPr lang="pt-BR" dirty="0"/>
              <a:t> e para fomentar a confiança nas relações com todas as partes interessadas relevantes.</a:t>
            </a:r>
          </a:p>
        </p:txBody>
      </p:sp>
    </p:spTree>
    <p:extLst>
      <p:ext uri="{BB962C8B-B14F-4D97-AF65-F5344CB8AC3E}">
        <p14:creationId xmlns:p14="http://schemas.microsoft.com/office/powerpoint/2010/main" val="74079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260648"/>
            <a:ext cx="7772400" cy="1224136"/>
          </a:xfrm>
        </p:spPr>
        <p:txBody>
          <a:bodyPr>
            <a:normAutofit/>
          </a:bodyPr>
          <a:lstStyle/>
          <a:p>
            <a:pPr algn="l"/>
            <a:r>
              <a:rPr lang="pt-BR" sz="5000" dirty="0">
                <a:solidFill>
                  <a:srgbClr val="FF0000"/>
                </a:solidFill>
              </a:rPr>
              <a:t>Situação 2</a:t>
            </a:r>
          </a:p>
        </p:txBody>
      </p:sp>
      <p:sp>
        <p:nvSpPr>
          <p:cNvPr id="3" name="Subtítulo 2"/>
          <p:cNvSpPr>
            <a:spLocks noGrp="1"/>
          </p:cNvSpPr>
          <p:nvPr>
            <p:ph type="subTitle" idx="1"/>
          </p:nvPr>
        </p:nvSpPr>
        <p:spPr>
          <a:xfrm>
            <a:off x="323528" y="1556792"/>
            <a:ext cx="8496944" cy="4824536"/>
          </a:xfrm>
        </p:spPr>
        <p:txBody>
          <a:bodyPr>
            <a:normAutofit/>
          </a:bodyPr>
          <a:lstStyle/>
          <a:p>
            <a:pPr marL="342900" indent="-342900" algn="just">
              <a:buFont typeface="Arial" pitchFamily="34" charset="0"/>
              <a:buChar char="•"/>
            </a:pPr>
            <a:r>
              <a:rPr lang="pt-BR" dirty="0">
                <a:solidFill>
                  <a:schemeClr val="tx1"/>
                </a:solidFill>
                <a:latin typeface="Times New Roman" pitchFamily="18" charset="0"/>
                <a:cs typeface="Times New Roman" pitchFamily="18" charset="0"/>
              </a:rPr>
              <a:t>Três estudantes moram em uma casa que tem três dormitórios. Tendo coisa melhor a fazer do que a faxina da casa, eles contratam uma faxineira, que faz a limpeza da casa uma vez por semana. Como eles deveriam dividir o custos da faxina?</a:t>
            </a:r>
          </a:p>
          <a:p>
            <a:pPr algn="just"/>
            <a:endParaRPr lang="pt-BR" dirty="0">
              <a:solidFill>
                <a:schemeClr val="tx1"/>
              </a:solidFill>
              <a:latin typeface="Times New Roman" pitchFamily="18" charset="0"/>
              <a:cs typeface="Times New Roman" pitchFamily="18" charset="0"/>
            </a:endParaRPr>
          </a:p>
          <a:p>
            <a:pPr marL="342900" indent="-342900" algn="just">
              <a:buFont typeface="Arial" pitchFamily="34" charset="0"/>
              <a:buChar char="•"/>
            </a:pPr>
            <a:r>
              <a:rPr lang="pt-BR" dirty="0">
                <a:solidFill>
                  <a:schemeClr val="tx1"/>
                </a:solidFill>
                <a:latin typeface="Times New Roman" pitchFamily="18" charset="0"/>
                <a:cs typeface="Times New Roman" pitchFamily="18" charset="0"/>
              </a:rPr>
              <a:t>Uma solução simples é dividir igualmente entre os três. Suponhamos, contudo, que o primeiro estudante ocupe um dormitório que tem o dobro da área dos outros dois; que o segundo estudante somente utilize a casa quatro dias por semana; e que o terceiro estudante ocupe a casa durante a semana, em um dos dois dormitórios menores – que mantém sempre limpo, porque é o mais organizado dos três.</a:t>
            </a:r>
          </a:p>
          <a:p>
            <a:pPr algn="l"/>
            <a:endParaRPr lang="pt-BR" sz="2000" dirty="0">
              <a:solidFill>
                <a:schemeClr val="tx1"/>
              </a:solidFill>
              <a:latin typeface="Times New Roman" pitchFamily="18" charset="0"/>
              <a:cs typeface="Times New Roman" pitchFamily="18" charset="0"/>
            </a:endParaRPr>
          </a:p>
          <a:p>
            <a:pPr algn="l"/>
            <a:endParaRPr lang="pt-B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39291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42047"/>
            <a:ext cx="7886700" cy="1325563"/>
          </a:xfrm>
        </p:spPr>
        <p:txBody>
          <a:bodyPr/>
          <a:lstStyle/>
          <a:p>
            <a:r>
              <a:rPr lang="pt-BR" dirty="0"/>
              <a:t>Propriedade</a:t>
            </a:r>
          </a:p>
        </p:txBody>
      </p:sp>
      <p:sp>
        <p:nvSpPr>
          <p:cNvPr id="3" name="Espaço Reservado para Conteúdo 2"/>
          <p:cNvSpPr>
            <a:spLocks noGrp="1"/>
          </p:cNvSpPr>
          <p:nvPr>
            <p:ph idx="1"/>
          </p:nvPr>
        </p:nvSpPr>
        <p:spPr>
          <a:xfrm>
            <a:off x="628650" y="1828799"/>
            <a:ext cx="7886700" cy="4666129"/>
          </a:xfrm>
        </p:spPr>
        <p:txBody>
          <a:bodyPr>
            <a:normAutofit fontScale="92500"/>
          </a:bodyPr>
          <a:lstStyle/>
          <a:p>
            <a:pPr algn="just"/>
            <a:r>
              <a:rPr lang="pt-BR" dirty="0"/>
              <a:t>Devem estar claros os </a:t>
            </a:r>
            <a:r>
              <a:rPr lang="pt-BR" dirty="0">
                <a:solidFill>
                  <a:srgbClr val="FF0000"/>
                </a:solidFill>
              </a:rPr>
              <a:t>direitos políticos dos sócios controladores e não controladores</a:t>
            </a:r>
            <a:r>
              <a:rPr lang="pt-BR" dirty="0"/>
              <a:t>.</a:t>
            </a:r>
          </a:p>
          <a:p>
            <a:pPr lvl="1"/>
            <a:r>
              <a:rPr lang="pt-BR" dirty="0"/>
              <a:t>Buscar a ideia “1 ação = 1 voto”, pois promove alinhamento de interesses entre todos os sócios</a:t>
            </a:r>
          </a:p>
          <a:p>
            <a:pPr lvl="1"/>
            <a:r>
              <a:rPr lang="pt-BR" dirty="0"/>
              <a:t>Nos casos em que houver o </a:t>
            </a:r>
            <a:r>
              <a:rPr lang="pt-BR" dirty="0">
                <a:solidFill>
                  <a:srgbClr val="FF0000"/>
                </a:solidFill>
              </a:rPr>
              <a:t>afastamento</a:t>
            </a:r>
            <a:r>
              <a:rPr lang="pt-BR" dirty="0"/>
              <a:t> do princípio “</a:t>
            </a:r>
            <a:r>
              <a:rPr lang="pt-BR" dirty="0">
                <a:solidFill>
                  <a:srgbClr val="FF0000"/>
                </a:solidFill>
              </a:rPr>
              <a:t>uma ação, um voto</a:t>
            </a:r>
            <a:r>
              <a:rPr lang="pt-BR" dirty="0"/>
              <a:t>”, é fundamental que o estatuto/contrato social </a:t>
            </a:r>
            <a:r>
              <a:rPr lang="pt-BR" dirty="0">
                <a:solidFill>
                  <a:srgbClr val="FF0000"/>
                </a:solidFill>
              </a:rPr>
              <a:t>preveja regras e condições para a extinção de tais assimetrias </a:t>
            </a:r>
            <a:r>
              <a:rPr lang="pt-BR" dirty="0"/>
              <a:t>em horizonte de tempo determinado.</a:t>
            </a:r>
          </a:p>
          <a:p>
            <a:pPr algn="just"/>
            <a:r>
              <a:rPr lang="pt-BR" dirty="0"/>
              <a:t>Devem ser garantidos os </a:t>
            </a:r>
            <a:r>
              <a:rPr lang="pt-BR" dirty="0">
                <a:solidFill>
                  <a:srgbClr val="FF0000"/>
                </a:solidFill>
              </a:rPr>
              <a:t>direitos de fiscalização </a:t>
            </a:r>
            <a:r>
              <a:rPr lang="pt-BR" dirty="0"/>
              <a:t>dos sócios.</a:t>
            </a:r>
          </a:p>
          <a:p>
            <a:r>
              <a:rPr lang="pt-BR" dirty="0"/>
              <a:t>Devem ficar claros os </a:t>
            </a:r>
            <a:r>
              <a:rPr lang="pt-BR" dirty="0">
                <a:solidFill>
                  <a:srgbClr val="FF0000"/>
                </a:solidFill>
              </a:rPr>
              <a:t>Direitos Patrimoniais </a:t>
            </a:r>
            <a:r>
              <a:rPr lang="pt-BR" dirty="0"/>
              <a:t>dos sócios</a:t>
            </a:r>
          </a:p>
          <a:p>
            <a:pPr lvl="1"/>
            <a:r>
              <a:rPr lang="pt-BR" dirty="0">
                <a:solidFill>
                  <a:srgbClr val="FF0000"/>
                </a:solidFill>
              </a:rPr>
              <a:t>Políticas de dividendos</a:t>
            </a:r>
          </a:p>
          <a:p>
            <a:endParaRPr lang="pt-BR" dirty="0"/>
          </a:p>
        </p:txBody>
      </p:sp>
    </p:spTree>
    <p:extLst>
      <p:ext uri="{BB962C8B-B14F-4D97-AF65-F5344CB8AC3E}">
        <p14:creationId xmlns:p14="http://schemas.microsoft.com/office/powerpoint/2010/main" val="2744317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Propriedade</a:t>
            </a:r>
          </a:p>
        </p:txBody>
      </p:sp>
      <p:sp>
        <p:nvSpPr>
          <p:cNvPr id="3" name="Espaço Reservado para Conteúdo 2"/>
          <p:cNvSpPr>
            <a:spLocks noGrp="1"/>
          </p:cNvSpPr>
          <p:nvPr>
            <p:ph idx="1"/>
          </p:nvPr>
        </p:nvSpPr>
        <p:spPr/>
        <p:txBody>
          <a:bodyPr>
            <a:normAutofit/>
          </a:bodyPr>
          <a:lstStyle/>
          <a:p>
            <a:r>
              <a:rPr lang="pt-BR" dirty="0"/>
              <a:t>Estabelecer previamente as condições de saída dos sócios</a:t>
            </a:r>
          </a:p>
          <a:p>
            <a:pPr lvl="1"/>
            <a:r>
              <a:rPr lang="pt-BR" dirty="0"/>
              <a:t>Metodologia de avaliação de empresas</a:t>
            </a:r>
          </a:p>
          <a:p>
            <a:pPr lvl="2"/>
            <a:r>
              <a:rPr lang="pt-BR" dirty="0"/>
              <a:t>“O processo de avaliação do valor de uma empresa ou da participação societária de um sócio, que se retira da sociedade ou aliena suas ações ou cotas, é complexo e a qualidade das informações utilizadas é condição básica para a eficiência do cálculo.”</a:t>
            </a:r>
          </a:p>
          <a:p>
            <a:pPr lvl="1"/>
            <a:r>
              <a:rPr lang="pt-BR" dirty="0"/>
              <a:t>Hipóteses de saída de sócio</a:t>
            </a:r>
          </a:p>
          <a:p>
            <a:pPr lvl="1"/>
            <a:r>
              <a:rPr lang="pt-BR" dirty="0"/>
              <a:t>Direito de preferência</a:t>
            </a:r>
          </a:p>
          <a:p>
            <a:pPr lvl="1"/>
            <a:r>
              <a:rPr lang="pt-BR" dirty="0"/>
              <a:t>Equidade na transferência de controle – </a:t>
            </a:r>
            <a:r>
              <a:rPr lang="pt-BR" i="1" dirty="0" err="1"/>
              <a:t>tag</a:t>
            </a:r>
            <a:r>
              <a:rPr lang="pt-BR" i="1" dirty="0"/>
              <a:t> </a:t>
            </a:r>
            <a:r>
              <a:rPr lang="pt-BR" i="1" dirty="0" err="1"/>
              <a:t>along</a:t>
            </a:r>
            <a:endParaRPr lang="pt-BR" i="1" dirty="0"/>
          </a:p>
        </p:txBody>
      </p:sp>
    </p:spTree>
    <p:extLst>
      <p:ext uri="{BB962C8B-B14F-4D97-AF65-F5344CB8AC3E}">
        <p14:creationId xmlns:p14="http://schemas.microsoft.com/office/powerpoint/2010/main" val="4220110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Conselho de Administração</a:t>
            </a:r>
          </a:p>
        </p:txBody>
      </p:sp>
      <p:sp>
        <p:nvSpPr>
          <p:cNvPr id="4" name="Retângulo 3"/>
          <p:cNvSpPr/>
          <p:nvPr/>
        </p:nvSpPr>
        <p:spPr>
          <a:xfrm>
            <a:off x="739588" y="1919289"/>
            <a:ext cx="7775762" cy="2862322"/>
          </a:xfrm>
          <a:prstGeom prst="rect">
            <a:avLst/>
          </a:prstGeom>
        </p:spPr>
        <p:txBody>
          <a:bodyPr wrap="square">
            <a:spAutoFit/>
          </a:bodyPr>
          <a:lstStyle/>
          <a:p>
            <a:pPr algn="ctr"/>
            <a:r>
              <a:rPr lang="pt-BR" dirty="0"/>
              <a:t>O conselho de administração é o </a:t>
            </a:r>
            <a:r>
              <a:rPr lang="pt-BR" dirty="0">
                <a:solidFill>
                  <a:srgbClr val="FF0000"/>
                </a:solidFill>
              </a:rPr>
              <a:t>órgão colegiado encarregado do processo de decisão de uma organização em relação ao seu direcionamento estratégico</a:t>
            </a:r>
            <a:r>
              <a:rPr lang="pt-BR" dirty="0"/>
              <a:t>. Ele exerce o papel de </a:t>
            </a:r>
            <a:r>
              <a:rPr lang="pt-BR" dirty="0">
                <a:solidFill>
                  <a:srgbClr val="FF0000"/>
                </a:solidFill>
              </a:rPr>
              <a:t>guardião dos princípios, valores, objeto social e sistema de governança da organização</a:t>
            </a:r>
            <a:r>
              <a:rPr lang="pt-BR" dirty="0"/>
              <a:t>, sendo seu principal componente. Além de decidir os rumos estratégicos do negócio, compete ao conselho de administração, conforme o melhor interesse da organização, </a:t>
            </a:r>
            <a:r>
              <a:rPr lang="pt-BR" dirty="0">
                <a:solidFill>
                  <a:srgbClr val="FF0000"/>
                </a:solidFill>
              </a:rPr>
              <a:t>monitorar a diretoria</a:t>
            </a:r>
            <a:r>
              <a:rPr lang="pt-BR" dirty="0"/>
              <a:t>, atuando como elo entre esta e os sócios. Os membros do conselho de administração </a:t>
            </a:r>
            <a:r>
              <a:rPr lang="pt-BR" dirty="0">
                <a:solidFill>
                  <a:srgbClr val="FF0000"/>
                </a:solidFill>
              </a:rPr>
              <a:t>são eleitos pelos sócios e prestam contas a eles</a:t>
            </a:r>
            <a:r>
              <a:rPr lang="pt-BR" dirty="0"/>
              <a:t> nas assembleias. De forma mais ampla e periódica, também prestam contas aos sócios e às demais partes interessadas por meio de relatórios periódicos.</a:t>
            </a:r>
          </a:p>
        </p:txBody>
      </p:sp>
    </p:spTree>
    <p:extLst>
      <p:ext uri="{BB962C8B-B14F-4D97-AF65-F5344CB8AC3E}">
        <p14:creationId xmlns:p14="http://schemas.microsoft.com/office/powerpoint/2010/main" val="2610247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Conselho de Administração x Conselho Consultivo</a:t>
            </a:r>
          </a:p>
        </p:txBody>
      </p:sp>
      <p:sp>
        <p:nvSpPr>
          <p:cNvPr id="6" name="Retângulo 5"/>
          <p:cNvSpPr/>
          <p:nvPr/>
        </p:nvSpPr>
        <p:spPr>
          <a:xfrm>
            <a:off x="726141" y="2396093"/>
            <a:ext cx="7789209" cy="3170099"/>
          </a:xfrm>
          <a:prstGeom prst="rect">
            <a:avLst/>
          </a:prstGeom>
        </p:spPr>
        <p:txBody>
          <a:bodyPr wrap="square">
            <a:spAutoFit/>
          </a:bodyPr>
          <a:lstStyle/>
          <a:p>
            <a:pPr algn="ctr"/>
            <a:r>
              <a:rPr lang="pt-BR" sz="2000" dirty="0"/>
              <a:t>O </a:t>
            </a:r>
            <a:r>
              <a:rPr lang="pt-BR" sz="2000" dirty="0">
                <a:solidFill>
                  <a:srgbClr val="FF0000"/>
                </a:solidFill>
              </a:rPr>
              <a:t>conselho consultivo </a:t>
            </a:r>
            <a:r>
              <a:rPr lang="pt-BR" sz="2000" dirty="0"/>
              <a:t>difere do conselho de administração por </a:t>
            </a:r>
            <a:r>
              <a:rPr lang="pt-BR" sz="2000" dirty="0">
                <a:solidFill>
                  <a:srgbClr val="FF0000"/>
                </a:solidFill>
              </a:rPr>
              <a:t>não ter poder decisório</a:t>
            </a:r>
            <a:r>
              <a:rPr lang="pt-BR" sz="2000" dirty="0"/>
              <a:t>, nem integrar a administração. Ele não é deliberativo, </a:t>
            </a:r>
            <a:r>
              <a:rPr lang="pt-BR" sz="2000" dirty="0">
                <a:solidFill>
                  <a:srgbClr val="FF0000"/>
                </a:solidFill>
              </a:rPr>
              <a:t>apenas aconselha </a:t>
            </a:r>
            <a:r>
              <a:rPr lang="pt-BR" sz="2000" dirty="0"/>
              <a:t>e propõe recomendações que podem ou não ser aceitas pelos administradores.</a:t>
            </a:r>
          </a:p>
          <a:p>
            <a:pPr algn="ctr"/>
            <a:r>
              <a:rPr lang="pt-BR" sz="2000" dirty="0"/>
              <a:t>O conselho consultivo, com a presença de membros internos e independentes, </a:t>
            </a:r>
            <a:r>
              <a:rPr lang="pt-BR" sz="2000" dirty="0">
                <a:solidFill>
                  <a:srgbClr val="FF0000"/>
                </a:solidFill>
              </a:rPr>
              <a:t>pode ser um primeiro passo</a:t>
            </a:r>
            <a:r>
              <a:rPr lang="pt-BR" sz="2000" dirty="0"/>
              <a:t> dado por empresas fechadas para fomentar a adoção das melhores práticas de governança corporativa. É uma </a:t>
            </a:r>
            <a:r>
              <a:rPr lang="pt-BR" sz="2000" dirty="0">
                <a:solidFill>
                  <a:srgbClr val="FF0000"/>
                </a:solidFill>
              </a:rPr>
              <a:t>alternativa transitória ao conselho de administração</a:t>
            </a:r>
            <a:r>
              <a:rPr lang="pt-BR" sz="2000" dirty="0"/>
              <a:t>, sobretudo para organizações em estágio inicial de adoção de boas práticas de governança corporativa. </a:t>
            </a:r>
          </a:p>
        </p:txBody>
      </p:sp>
    </p:spTree>
    <p:extLst>
      <p:ext uri="{BB962C8B-B14F-4D97-AF65-F5344CB8AC3E}">
        <p14:creationId xmlns:p14="http://schemas.microsoft.com/office/powerpoint/2010/main" val="2048632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Conselho de Administração</a:t>
            </a:r>
          </a:p>
        </p:txBody>
      </p:sp>
      <p:sp>
        <p:nvSpPr>
          <p:cNvPr id="3" name="Espaço Reservado para Conteúdo 2"/>
          <p:cNvSpPr>
            <a:spLocks noGrp="1"/>
          </p:cNvSpPr>
          <p:nvPr>
            <p:ph idx="1"/>
          </p:nvPr>
        </p:nvSpPr>
        <p:spPr>
          <a:xfrm>
            <a:off x="212035" y="1470991"/>
            <a:ext cx="8680173" cy="5141844"/>
          </a:xfrm>
          <a:solidFill>
            <a:srgbClr val="FFFF00"/>
          </a:solidFill>
        </p:spPr>
        <p:txBody>
          <a:bodyPr>
            <a:normAutofit fontScale="92500" lnSpcReduction="10000"/>
          </a:bodyPr>
          <a:lstStyle/>
          <a:p>
            <a:pPr algn="just"/>
            <a:r>
              <a:rPr lang="pt-BR" dirty="0"/>
              <a:t>Toda organização deve considerar a implementação de um conselho de administração. O conselho deve sempre decidir em favor do melhor interesse da organização como um todo, independentemente das partes que indicaram ou elegeram seus membros. Ele deve exercer suas atribuições considerando o objeto social da organização, sua viabilidade no longo prazo e os impactos decorrentes de suas atividades, produtos e serviços na sociedade e em suas partes interessadas (externalidades). Por outro lado, não deve interferir em assuntos operacionais. </a:t>
            </a:r>
          </a:p>
          <a:p>
            <a:pPr algn="just"/>
            <a:r>
              <a:rPr lang="pt-BR" dirty="0"/>
              <a:t>O conselho de administração deve buscar que cada parte interessada receba benefício apropriado e proporcional ao vínculo que possui com a organização e ao risco a que está exposta.</a:t>
            </a:r>
          </a:p>
          <a:p>
            <a:pPr marL="457200" lvl="1" indent="0">
              <a:buNone/>
            </a:pPr>
            <a:endParaRPr lang="pt-BR" dirty="0"/>
          </a:p>
        </p:txBody>
      </p:sp>
    </p:spTree>
    <p:extLst>
      <p:ext uri="{BB962C8B-B14F-4D97-AF65-F5344CB8AC3E}">
        <p14:creationId xmlns:p14="http://schemas.microsoft.com/office/powerpoint/2010/main" val="1371200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Conselho de Administração</a:t>
            </a:r>
          </a:p>
        </p:txBody>
      </p:sp>
      <p:sp>
        <p:nvSpPr>
          <p:cNvPr id="3" name="Espaço Reservado para Conteúdo 2"/>
          <p:cNvSpPr>
            <a:spLocks noGrp="1"/>
          </p:cNvSpPr>
          <p:nvPr>
            <p:ph idx="1"/>
          </p:nvPr>
        </p:nvSpPr>
        <p:spPr>
          <a:xfrm>
            <a:off x="628650" y="1825625"/>
            <a:ext cx="7886700" cy="4669304"/>
          </a:xfrm>
        </p:spPr>
        <p:txBody>
          <a:bodyPr>
            <a:normAutofit fontScale="92500" lnSpcReduction="10000"/>
          </a:bodyPr>
          <a:lstStyle/>
          <a:p>
            <a:r>
              <a:rPr lang="pt-BR" dirty="0"/>
              <a:t>Composição do conselho de administração</a:t>
            </a:r>
          </a:p>
          <a:p>
            <a:pPr lvl="1" algn="just"/>
            <a:r>
              <a:rPr lang="pt-BR" dirty="0">
                <a:solidFill>
                  <a:srgbClr val="FF0000"/>
                </a:solidFill>
              </a:rPr>
              <a:t>A diversidade de perfis é fundamental</a:t>
            </a:r>
            <a:r>
              <a:rPr lang="pt-BR" dirty="0"/>
              <a:t>, pois permite que a organização se beneficie da </a:t>
            </a:r>
            <a:r>
              <a:rPr lang="pt-BR" dirty="0">
                <a:solidFill>
                  <a:srgbClr val="FF0000"/>
                </a:solidFill>
              </a:rPr>
              <a:t>pluralidade de argumentos </a:t>
            </a:r>
            <a:r>
              <a:rPr lang="pt-BR" dirty="0"/>
              <a:t>e de um processo de tomada de decisão com maior qualidade e segurança.</a:t>
            </a:r>
          </a:p>
          <a:p>
            <a:r>
              <a:rPr lang="pt-BR" dirty="0"/>
              <a:t>Independência dos conselheiros</a:t>
            </a:r>
          </a:p>
          <a:p>
            <a:pPr lvl="1" algn="just"/>
            <a:r>
              <a:rPr lang="pt-BR" dirty="0"/>
              <a:t>Todos os conselheiros, uma vez eleitos, têm responsabilidade para com a organização, independentemente do sócio, grupo acionário, administrador ou parte interessada que o tenha indicado para o cargo. O conceito de </a:t>
            </a:r>
            <a:r>
              <a:rPr lang="pt-BR" dirty="0">
                <a:solidFill>
                  <a:srgbClr val="FF0000"/>
                </a:solidFill>
              </a:rPr>
              <a:t>representação, pelo conselheiro, de qualquer parte interessada, é inadequado</a:t>
            </a:r>
            <a:r>
              <a:rPr lang="pt-BR" dirty="0"/>
              <a:t>.</a:t>
            </a:r>
          </a:p>
          <a:p>
            <a:pPr lvl="1" algn="just"/>
            <a:r>
              <a:rPr lang="pt-BR" dirty="0"/>
              <a:t>Os conselheiros devem atuar de forma técnica, com isenção emocional, financeira e </a:t>
            </a:r>
            <a:r>
              <a:rPr lang="pt-BR" dirty="0">
                <a:solidFill>
                  <a:srgbClr val="FF0000"/>
                </a:solidFill>
              </a:rPr>
              <a:t>sem a influência de quaisquer relacionamentos pessoais ou profissionais</a:t>
            </a:r>
            <a:r>
              <a:rPr lang="pt-BR" dirty="0"/>
              <a:t>.</a:t>
            </a:r>
          </a:p>
        </p:txBody>
      </p:sp>
    </p:spTree>
    <p:extLst>
      <p:ext uri="{BB962C8B-B14F-4D97-AF65-F5344CB8AC3E}">
        <p14:creationId xmlns:p14="http://schemas.microsoft.com/office/powerpoint/2010/main" val="3529804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840822"/>
          </a:xfrm>
        </p:spPr>
        <p:txBody>
          <a:bodyPr/>
          <a:lstStyle/>
          <a:p>
            <a:r>
              <a:rPr lang="pt-BR" dirty="0"/>
              <a:t>Conselho de Administração</a:t>
            </a:r>
          </a:p>
        </p:txBody>
      </p:sp>
      <p:sp>
        <p:nvSpPr>
          <p:cNvPr id="3" name="Espaço Reservado para Conteúdo 2"/>
          <p:cNvSpPr>
            <a:spLocks noGrp="1"/>
          </p:cNvSpPr>
          <p:nvPr>
            <p:ph idx="1"/>
          </p:nvPr>
        </p:nvSpPr>
        <p:spPr>
          <a:xfrm>
            <a:off x="291549" y="1205949"/>
            <a:ext cx="8441634" cy="5286924"/>
          </a:xfrm>
        </p:spPr>
        <p:txBody>
          <a:bodyPr>
            <a:normAutofit fontScale="70000" lnSpcReduction="20000"/>
          </a:bodyPr>
          <a:lstStyle/>
          <a:p>
            <a:r>
              <a:rPr lang="pt-BR" dirty="0">
                <a:solidFill>
                  <a:srgbClr val="FF0000"/>
                </a:solidFill>
              </a:rPr>
              <a:t>Classes de conselheiros </a:t>
            </a:r>
          </a:p>
          <a:p>
            <a:pPr lvl="1" algn="just"/>
            <a:r>
              <a:rPr lang="pt-BR" dirty="0">
                <a:solidFill>
                  <a:srgbClr val="FF0000"/>
                </a:solidFill>
              </a:rPr>
              <a:t>Internos</a:t>
            </a:r>
            <a:r>
              <a:rPr lang="pt-BR" dirty="0"/>
              <a:t>: conselheiros que ocupam posição de diretores ou que são empregados da organização;</a:t>
            </a:r>
          </a:p>
          <a:p>
            <a:pPr lvl="1" algn="just"/>
            <a:r>
              <a:rPr lang="pt-BR" dirty="0">
                <a:solidFill>
                  <a:srgbClr val="FF0000"/>
                </a:solidFill>
              </a:rPr>
              <a:t>Externos</a:t>
            </a:r>
            <a:r>
              <a:rPr lang="pt-BR" dirty="0"/>
              <a:t>: conselheiros sem vínculo atual comercial, empregatício ou de direção com a organização, mas que não são independentes, tais como ex-diretores e </a:t>
            </a:r>
            <a:r>
              <a:rPr lang="pt-BR" dirty="0" err="1"/>
              <a:t>ex-empregados</a:t>
            </a:r>
            <a:r>
              <a:rPr lang="pt-BR" dirty="0"/>
              <a:t>, advogados e consultores que prestam serviços à empresa, sócios ou empregados do grupo controlador, de controladas ou de companhias do mesmo grupo econômico e seus parentes próximos e gestores de fundos com participação relevante; </a:t>
            </a:r>
          </a:p>
          <a:p>
            <a:pPr lvl="1" algn="just"/>
            <a:r>
              <a:rPr lang="pt-BR" dirty="0">
                <a:solidFill>
                  <a:srgbClr val="FF0000"/>
                </a:solidFill>
              </a:rPr>
              <a:t>Independentes</a:t>
            </a:r>
            <a:r>
              <a:rPr lang="pt-BR" dirty="0"/>
              <a:t>: conselheiros externos que não possuem relações familiares, de negócio, ou de qualquer outro tipo com sócios com participação relevante, grupos controladores, executivos, prestadores de serviços ou entidades sem fins lucrativos que influenciem ou possam influenciar, de forma significativa, seus julgamentos, opiniões, decisões ou comprometer suas ações no melhor interesse da organização.</a:t>
            </a:r>
          </a:p>
          <a:p>
            <a:pPr algn="just"/>
            <a:r>
              <a:rPr lang="pt-BR" dirty="0"/>
              <a:t>O conselho </a:t>
            </a:r>
            <a:r>
              <a:rPr lang="pt-BR" dirty="0">
                <a:solidFill>
                  <a:srgbClr val="FF0000"/>
                </a:solidFill>
              </a:rPr>
              <a:t>deve contar apenas com conselheiros externos e independentes</a:t>
            </a:r>
            <a:r>
              <a:rPr lang="pt-BR" dirty="0"/>
              <a:t>. Para promover a independência no julgamento de todos os conselheiros e a integridade do sistema de governança, a indicação de conselheiros internos para compor o conselho deve ser evitada.</a:t>
            </a:r>
          </a:p>
          <a:p>
            <a:pPr algn="just"/>
            <a:r>
              <a:rPr lang="pt-BR" dirty="0"/>
              <a:t>Os </a:t>
            </a:r>
            <a:r>
              <a:rPr lang="pt-BR" dirty="0">
                <a:solidFill>
                  <a:srgbClr val="FF0000"/>
                </a:solidFill>
              </a:rPr>
              <a:t>independentes devem ocupar participação relevante </a:t>
            </a:r>
            <a:r>
              <a:rPr lang="pt-BR" dirty="0"/>
              <a:t>em relação ao número total de conselheiros.</a:t>
            </a:r>
          </a:p>
          <a:p>
            <a:pPr algn="just"/>
            <a:r>
              <a:rPr lang="pt-BR" dirty="0"/>
              <a:t>Os </a:t>
            </a:r>
            <a:r>
              <a:rPr lang="pt-BR" dirty="0">
                <a:solidFill>
                  <a:srgbClr val="FF0000"/>
                </a:solidFill>
              </a:rPr>
              <a:t>conselheiros independentes devem assumir maior protagonismo nas discussões</a:t>
            </a:r>
            <a:r>
              <a:rPr lang="pt-BR" dirty="0"/>
              <a:t>, caso haja acúmulo dos cargos de diretor-presidente e presidente do conselho de administração.</a:t>
            </a:r>
          </a:p>
        </p:txBody>
      </p:sp>
    </p:spTree>
    <p:extLst>
      <p:ext uri="{BB962C8B-B14F-4D97-AF65-F5344CB8AC3E}">
        <p14:creationId xmlns:p14="http://schemas.microsoft.com/office/powerpoint/2010/main" val="2300371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Conselho de Administração</a:t>
            </a:r>
          </a:p>
        </p:txBody>
      </p:sp>
      <p:sp>
        <p:nvSpPr>
          <p:cNvPr id="3" name="Espaço Reservado para Conteúdo 2"/>
          <p:cNvSpPr>
            <a:spLocks noGrp="1"/>
          </p:cNvSpPr>
          <p:nvPr>
            <p:ph idx="1"/>
          </p:nvPr>
        </p:nvSpPr>
        <p:spPr>
          <a:xfrm>
            <a:off x="628650" y="1431235"/>
            <a:ext cx="7886700" cy="4956118"/>
          </a:xfrm>
        </p:spPr>
        <p:txBody>
          <a:bodyPr>
            <a:normAutofit fontScale="92500" lnSpcReduction="10000"/>
          </a:bodyPr>
          <a:lstStyle/>
          <a:p>
            <a:pPr algn="just"/>
            <a:r>
              <a:rPr lang="pt-BR" dirty="0"/>
              <a:t>O </a:t>
            </a:r>
            <a:r>
              <a:rPr lang="pt-BR" dirty="0">
                <a:solidFill>
                  <a:srgbClr val="FF0000"/>
                </a:solidFill>
              </a:rPr>
              <a:t>presidente do conselho tem a responsabilidade de buscar a eficácia e o bom desempenho do órgão </a:t>
            </a:r>
            <a:r>
              <a:rPr lang="pt-BR" dirty="0"/>
              <a:t>e de cada um de seus membros.</a:t>
            </a:r>
          </a:p>
          <a:p>
            <a:pPr lvl="1" algn="just"/>
            <a:r>
              <a:rPr lang="pt-BR" dirty="0"/>
              <a:t>Para que não haja concentração de poder e prejuízo ao dever de supervisão do conselho em relação à diretoria, </a:t>
            </a:r>
            <a:r>
              <a:rPr lang="pt-BR" dirty="0">
                <a:solidFill>
                  <a:srgbClr val="FF0000"/>
                </a:solidFill>
              </a:rPr>
              <a:t>o acúmulo das funções de presidente e diretor-presidente por uma mesma pessoa deve ser evitado</a:t>
            </a:r>
            <a:r>
              <a:rPr lang="pt-BR" dirty="0"/>
              <a:t>. O diretor-presidente não deve ser membro do conselho de administração, mas deve </a:t>
            </a:r>
            <a:r>
              <a:rPr lang="pt-BR" dirty="0">
                <a:solidFill>
                  <a:srgbClr val="FF0000"/>
                </a:solidFill>
              </a:rPr>
              <a:t>participar das reuniões como convidado</a:t>
            </a:r>
            <a:r>
              <a:rPr lang="pt-BR" dirty="0"/>
              <a:t>.</a:t>
            </a:r>
          </a:p>
          <a:p>
            <a:pPr algn="just"/>
            <a:r>
              <a:rPr lang="pt-BR" dirty="0"/>
              <a:t>Os </a:t>
            </a:r>
            <a:r>
              <a:rPr lang="pt-BR" dirty="0">
                <a:solidFill>
                  <a:srgbClr val="FF0000"/>
                </a:solidFill>
              </a:rPr>
              <a:t>conselheiros devem ser adequadamente remunerados</a:t>
            </a:r>
            <a:r>
              <a:rPr lang="pt-BR" dirty="0"/>
              <a:t>, considerando as condições de mercado, as qualificações, o valor gerado à organização e os riscos da atividade. A </a:t>
            </a:r>
            <a:r>
              <a:rPr lang="pt-BR" dirty="0">
                <a:solidFill>
                  <a:srgbClr val="FF0000"/>
                </a:solidFill>
              </a:rPr>
              <a:t>remuneração apropriada favorece o alinhamento de objetivos </a:t>
            </a:r>
            <a:r>
              <a:rPr lang="pt-BR" dirty="0"/>
              <a:t>e evita conflitos de interesses.</a:t>
            </a:r>
          </a:p>
        </p:txBody>
      </p:sp>
    </p:spTree>
    <p:extLst>
      <p:ext uri="{BB962C8B-B14F-4D97-AF65-F5344CB8AC3E}">
        <p14:creationId xmlns:p14="http://schemas.microsoft.com/office/powerpoint/2010/main" val="1632087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36990"/>
            <a:ext cx="7886700" cy="1325563"/>
          </a:xfrm>
        </p:spPr>
        <p:txBody>
          <a:bodyPr/>
          <a:lstStyle/>
          <a:p>
            <a:r>
              <a:rPr lang="pt-BR" dirty="0"/>
              <a:t>Conselho de Administração</a:t>
            </a:r>
          </a:p>
        </p:txBody>
      </p:sp>
      <p:sp>
        <p:nvSpPr>
          <p:cNvPr id="3" name="Espaço Reservado para Conteúdo 2"/>
          <p:cNvSpPr>
            <a:spLocks noGrp="1"/>
          </p:cNvSpPr>
          <p:nvPr>
            <p:ph idx="1"/>
          </p:nvPr>
        </p:nvSpPr>
        <p:spPr>
          <a:xfrm>
            <a:off x="628650" y="1462553"/>
            <a:ext cx="7886700" cy="5234082"/>
          </a:xfrm>
        </p:spPr>
        <p:txBody>
          <a:bodyPr>
            <a:normAutofit fontScale="92500" lnSpcReduction="10000"/>
          </a:bodyPr>
          <a:lstStyle/>
          <a:p>
            <a:r>
              <a:rPr lang="pt-BR" dirty="0"/>
              <a:t>Comitês do conselho de administração</a:t>
            </a:r>
          </a:p>
          <a:p>
            <a:pPr lvl="1" algn="just"/>
            <a:r>
              <a:rPr lang="pt-BR" dirty="0"/>
              <a:t>Comitês são órgãos, estatutários ou não, de assessoramento ao conselho de administração.</a:t>
            </a:r>
          </a:p>
          <a:p>
            <a:pPr lvl="1" algn="just"/>
            <a:r>
              <a:rPr lang="pt-BR" dirty="0"/>
              <a:t>Os </a:t>
            </a:r>
            <a:r>
              <a:rPr lang="pt-BR" dirty="0">
                <a:solidFill>
                  <a:srgbClr val="FF0000"/>
                </a:solidFill>
              </a:rPr>
              <a:t>comitês não têm poder de deliberação</a:t>
            </a:r>
            <a:r>
              <a:rPr lang="pt-BR" dirty="0"/>
              <a:t>, e suas recomendações não vinculam as deliberações do conselho de administração.</a:t>
            </a:r>
          </a:p>
          <a:p>
            <a:pPr lvl="1" algn="just"/>
            <a:r>
              <a:rPr lang="pt-BR" dirty="0">
                <a:solidFill>
                  <a:srgbClr val="FF0000"/>
                </a:solidFill>
              </a:rPr>
              <a:t>Comitês específicos </a:t>
            </a:r>
            <a:r>
              <a:rPr lang="pt-BR" dirty="0"/>
              <a:t>podem exercer diversas </a:t>
            </a:r>
            <a:r>
              <a:rPr lang="pt-BR" dirty="0">
                <a:solidFill>
                  <a:srgbClr val="FF0000"/>
                </a:solidFill>
              </a:rPr>
              <a:t>atividades</a:t>
            </a:r>
            <a:r>
              <a:rPr lang="pt-BR" dirty="0"/>
              <a:t> de competência do conselho </a:t>
            </a:r>
            <a:r>
              <a:rPr lang="pt-BR" dirty="0">
                <a:solidFill>
                  <a:srgbClr val="FF0000"/>
                </a:solidFill>
              </a:rPr>
              <a:t>que demandam um tempo nem sempre disponível nas reuniões </a:t>
            </a:r>
            <a:r>
              <a:rPr lang="pt-BR" dirty="0"/>
              <a:t>desse órgão social.</a:t>
            </a:r>
          </a:p>
          <a:p>
            <a:pPr lvl="1" algn="just"/>
            <a:r>
              <a:rPr lang="pt-BR" dirty="0"/>
              <a:t>Exemplos: Comitê de auditoria; comitê de riscos; comitê de sustentabilidade</a:t>
            </a:r>
          </a:p>
          <a:p>
            <a:pPr lvl="2" algn="just"/>
            <a:r>
              <a:rPr lang="pt-BR" dirty="0"/>
              <a:t>A existência de um comitê de auditoria é uma boa prática para todo e qualquer tipo de organização.</a:t>
            </a:r>
          </a:p>
          <a:p>
            <a:pPr lvl="2" algn="just"/>
            <a:r>
              <a:rPr lang="pt-BR" dirty="0"/>
              <a:t>O </a:t>
            </a:r>
            <a:r>
              <a:rPr lang="pt-BR" dirty="0">
                <a:solidFill>
                  <a:srgbClr val="FF0000"/>
                </a:solidFill>
              </a:rPr>
              <a:t>comitê de auditoria não se confunde com o conselho fiscal</a:t>
            </a:r>
            <a:r>
              <a:rPr lang="pt-BR" dirty="0"/>
              <a:t>. Enquanto o comitê de auditoria é um órgão de assessoramento do conselho de administração, o conselho fiscal tem como objetivo fiscalizar os atos da administração.</a:t>
            </a:r>
          </a:p>
        </p:txBody>
      </p:sp>
    </p:spTree>
    <p:extLst>
      <p:ext uri="{BB962C8B-B14F-4D97-AF65-F5344CB8AC3E}">
        <p14:creationId xmlns:p14="http://schemas.microsoft.com/office/powerpoint/2010/main" val="4065334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Diretoria</a:t>
            </a:r>
          </a:p>
        </p:txBody>
      </p:sp>
      <p:sp>
        <p:nvSpPr>
          <p:cNvPr id="3" name="Espaço Reservado para Conteúdo 2"/>
          <p:cNvSpPr>
            <a:spLocks noGrp="1"/>
          </p:cNvSpPr>
          <p:nvPr>
            <p:ph idx="1"/>
          </p:nvPr>
        </p:nvSpPr>
        <p:spPr>
          <a:xfrm>
            <a:off x="628650" y="1825625"/>
            <a:ext cx="7886700" cy="4615516"/>
          </a:xfrm>
        </p:spPr>
        <p:txBody>
          <a:bodyPr>
            <a:normAutofit fontScale="70000" lnSpcReduction="20000"/>
          </a:bodyPr>
          <a:lstStyle/>
          <a:p>
            <a:pPr algn="just"/>
            <a:r>
              <a:rPr lang="pt-BR" dirty="0"/>
              <a:t>A </a:t>
            </a:r>
            <a:r>
              <a:rPr lang="pt-BR" dirty="0">
                <a:solidFill>
                  <a:srgbClr val="FF0000"/>
                </a:solidFill>
              </a:rPr>
              <a:t>diretoria é o órgão responsável pela gestão da organização</a:t>
            </a:r>
            <a:r>
              <a:rPr lang="pt-BR" dirty="0"/>
              <a:t>, cujo principal objetivo é fazer com que a organização cumpra seu objeto e sua função social.</a:t>
            </a:r>
          </a:p>
          <a:p>
            <a:pPr algn="just"/>
            <a:r>
              <a:rPr lang="pt-BR" dirty="0">
                <a:solidFill>
                  <a:srgbClr val="FF0000"/>
                </a:solidFill>
              </a:rPr>
              <a:t>Ela executa a estratégia e as diretrizes gerais aprovadas pelo conselho de administração</a:t>
            </a:r>
            <a:r>
              <a:rPr lang="pt-BR" dirty="0"/>
              <a:t>, administra os ativos da organização e conduz seus negócios.</a:t>
            </a:r>
          </a:p>
          <a:p>
            <a:pPr algn="just"/>
            <a:r>
              <a:rPr lang="pt-BR" dirty="0"/>
              <a:t>Por meio de processos e políticas formalizados, a diretoria </a:t>
            </a:r>
            <a:r>
              <a:rPr lang="pt-BR" dirty="0">
                <a:solidFill>
                  <a:srgbClr val="FF0000"/>
                </a:solidFill>
              </a:rPr>
              <a:t>viabiliza e dissemina os propósitos, princípios e valores </a:t>
            </a:r>
            <a:r>
              <a:rPr lang="pt-BR" dirty="0"/>
              <a:t>da organização.</a:t>
            </a:r>
          </a:p>
          <a:p>
            <a:pPr algn="just"/>
            <a:r>
              <a:rPr lang="pt-BR" dirty="0"/>
              <a:t>Este órgão é responsável pela elaboração e implementação de todos os </a:t>
            </a:r>
            <a:r>
              <a:rPr lang="pt-BR" dirty="0">
                <a:solidFill>
                  <a:srgbClr val="FF0000"/>
                </a:solidFill>
              </a:rPr>
              <a:t>processos operacionais e financeiros</a:t>
            </a:r>
            <a:r>
              <a:rPr lang="pt-BR" dirty="0"/>
              <a:t>, inclusive os relacionados à gestão de riscos e de comunicação com o mercado e demais partes interessadas.</a:t>
            </a:r>
          </a:p>
          <a:p>
            <a:pPr algn="just"/>
            <a:r>
              <a:rPr lang="pt-BR" dirty="0"/>
              <a:t>Cabe à diretoria assegurar que a organização esteja em total </a:t>
            </a:r>
            <a:r>
              <a:rPr lang="pt-BR" dirty="0">
                <a:solidFill>
                  <a:srgbClr val="FF0000"/>
                </a:solidFill>
              </a:rPr>
              <a:t>conformidade com os dispositivos legais </a:t>
            </a:r>
            <a:r>
              <a:rPr lang="pt-BR" dirty="0"/>
              <a:t>e demais políticas internas a que está submetida. </a:t>
            </a:r>
          </a:p>
          <a:p>
            <a:pPr algn="just"/>
            <a:r>
              <a:rPr lang="pt-BR" dirty="0">
                <a:solidFill>
                  <a:srgbClr val="FF0000"/>
                </a:solidFill>
              </a:rPr>
              <a:t>Os diretores prestam contas de suas ações e omissões </a:t>
            </a:r>
            <a:r>
              <a:rPr lang="pt-BR" dirty="0"/>
              <a:t>à própria organização, ao conselho de administração e às partes interessadas.</a:t>
            </a:r>
          </a:p>
        </p:txBody>
      </p:sp>
    </p:spTree>
    <p:extLst>
      <p:ext uri="{BB962C8B-B14F-4D97-AF65-F5344CB8AC3E}">
        <p14:creationId xmlns:p14="http://schemas.microsoft.com/office/powerpoint/2010/main" val="170851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260648"/>
            <a:ext cx="7772400" cy="1224136"/>
          </a:xfrm>
        </p:spPr>
        <p:txBody>
          <a:bodyPr>
            <a:normAutofit/>
          </a:bodyPr>
          <a:lstStyle/>
          <a:p>
            <a:pPr algn="l"/>
            <a:r>
              <a:rPr lang="pt-BR" sz="5000" dirty="0">
                <a:solidFill>
                  <a:srgbClr val="FF0000"/>
                </a:solidFill>
              </a:rPr>
              <a:t>Situação 3</a:t>
            </a:r>
          </a:p>
        </p:txBody>
      </p:sp>
      <p:sp>
        <p:nvSpPr>
          <p:cNvPr id="3" name="Subtítulo 2"/>
          <p:cNvSpPr>
            <a:spLocks noGrp="1"/>
          </p:cNvSpPr>
          <p:nvPr>
            <p:ph type="subTitle" idx="1"/>
          </p:nvPr>
        </p:nvSpPr>
        <p:spPr>
          <a:xfrm>
            <a:off x="323528" y="1556792"/>
            <a:ext cx="8496944" cy="4824536"/>
          </a:xfrm>
        </p:spPr>
        <p:txBody>
          <a:bodyPr>
            <a:normAutofit/>
          </a:bodyPr>
          <a:lstStyle/>
          <a:p>
            <a:pPr marL="342900" indent="-342900" algn="just">
              <a:buFont typeface="Arial" pitchFamily="34" charset="0"/>
              <a:buChar char="•"/>
            </a:pPr>
            <a:r>
              <a:rPr lang="pt-BR" dirty="0">
                <a:latin typeface="Times New Roman" pitchFamily="18" charset="0"/>
                <a:cs typeface="Times New Roman" pitchFamily="18" charset="0"/>
              </a:rPr>
              <a:t>Um CFO (</a:t>
            </a:r>
            <a:r>
              <a:rPr lang="pt-BR" dirty="0" err="1">
                <a:latin typeface="Times New Roman" pitchFamily="18" charset="0"/>
                <a:cs typeface="Times New Roman" pitchFamily="18" charset="0"/>
              </a:rPr>
              <a:t>Chief</a:t>
            </a:r>
            <a:r>
              <a:rPr lang="pt-BR" dirty="0">
                <a:latin typeface="Times New Roman" pitchFamily="18" charset="0"/>
                <a:cs typeface="Times New Roman" pitchFamily="18" charset="0"/>
              </a:rPr>
              <a:t> Financial Officer) de uma grande empresa instituiu uma regra fixa para avaliação de desempenho:</a:t>
            </a:r>
          </a:p>
          <a:p>
            <a:pPr marL="800100" lvl="1" indent="-342900" algn="just">
              <a:buFont typeface="Arial" pitchFamily="34" charset="0"/>
              <a:buChar char="•"/>
            </a:pPr>
            <a:endParaRPr lang="pt-BR" dirty="0">
              <a:solidFill>
                <a:schemeClr val="tx1"/>
              </a:solidFill>
              <a:latin typeface="Times New Roman" pitchFamily="18" charset="0"/>
              <a:cs typeface="Times New Roman" pitchFamily="18" charset="0"/>
            </a:endParaRPr>
          </a:p>
          <a:p>
            <a:pPr marL="800100" lvl="1" indent="-342900" algn="just">
              <a:buFont typeface="Arial" pitchFamily="34" charset="0"/>
              <a:buChar char="•"/>
            </a:pPr>
            <a:r>
              <a:rPr lang="pt-BR" sz="2400" dirty="0">
                <a:latin typeface="Times New Roman" pitchFamily="18" charset="0"/>
                <a:cs typeface="Times New Roman" pitchFamily="18" charset="0"/>
              </a:rPr>
              <a:t>Espera-se que toda unidade de negócios aumente seus lucros mais rapidamente do que as receitas, nos próximos cinco anos.</a:t>
            </a:r>
            <a:endParaRPr lang="pt-BR" sz="2400" dirty="0">
              <a:solidFill>
                <a:schemeClr val="tx1"/>
              </a:solidFill>
              <a:latin typeface="Times New Roman" pitchFamily="18" charset="0"/>
              <a:cs typeface="Times New Roman" pitchFamily="18" charset="0"/>
            </a:endParaRPr>
          </a:p>
          <a:p>
            <a:pPr algn="just"/>
            <a:endParaRPr lang="pt-BR" dirty="0">
              <a:solidFill>
                <a:schemeClr val="tx1"/>
              </a:solidFill>
              <a:latin typeface="Times New Roman" pitchFamily="18" charset="0"/>
              <a:cs typeface="Times New Roman" pitchFamily="18" charset="0"/>
            </a:endParaRPr>
          </a:p>
          <a:p>
            <a:pPr algn="l">
              <a:spcAft>
                <a:spcPts val="600"/>
              </a:spcAft>
            </a:pPr>
            <a:r>
              <a:rPr lang="pt-BR" sz="2000" dirty="0">
                <a:solidFill>
                  <a:srgbClr val="FF0000"/>
                </a:solidFill>
                <a:latin typeface="Times New Roman" pitchFamily="18" charset="0"/>
                <a:cs typeface="Times New Roman" pitchFamily="18" charset="0"/>
              </a:rPr>
              <a:t>Quais são os efeitos ou incentivos gerados, a partir desta regra, para a geração de valor econômico da firma?</a:t>
            </a:r>
          </a:p>
          <a:p>
            <a:pPr algn="l"/>
            <a:endParaRPr lang="pt-B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48418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Diretoria</a:t>
            </a:r>
          </a:p>
        </p:txBody>
      </p:sp>
      <p:sp>
        <p:nvSpPr>
          <p:cNvPr id="3" name="Espaço Reservado para Conteúdo 2"/>
          <p:cNvSpPr>
            <a:spLocks noGrp="1"/>
          </p:cNvSpPr>
          <p:nvPr>
            <p:ph idx="1"/>
          </p:nvPr>
        </p:nvSpPr>
        <p:spPr>
          <a:xfrm>
            <a:off x="628650" y="1825624"/>
            <a:ext cx="7886700" cy="4467599"/>
          </a:xfrm>
        </p:spPr>
        <p:txBody>
          <a:bodyPr>
            <a:normAutofit fontScale="92500" lnSpcReduction="20000"/>
          </a:bodyPr>
          <a:lstStyle/>
          <a:p>
            <a:pPr algn="just"/>
            <a:r>
              <a:rPr lang="pt-BR" dirty="0"/>
              <a:t>Construir, com base na transparência, uma boa reputação, não é apenas uma deferência ou concessão que a organização faz ao mercado e à sociedade, mas, por ser também economicamente vantajosa, é um benefício que ela proporciona a si própria.</a:t>
            </a:r>
          </a:p>
          <a:p>
            <a:pPr algn="just"/>
            <a:r>
              <a:rPr lang="pt-BR" dirty="0">
                <a:solidFill>
                  <a:srgbClr val="FF0000"/>
                </a:solidFill>
              </a:rPr>
              <a:t>Possibilitar um nível elevado de transparência das informações sobre a organização contribui positivamente para a reputação </a:t>
            </a:r>
            <a:r>
              <a:rPr lang="pt-BR" dirty="0"/>
              <a:t>da própria organização e dos administradores. </a:t>
            </a:r>
          </a:p>
          <a:p>
            <a:pPr algn="just"/>
            <a:r>
              <a:rPr lang="pt-BR" dirty="0"/>
              <a:t>A reputação </a:t>
            </a:r>
            <a:r>
              <a:rPr lang="pt-BR" dirty="0">
                <a:solidFill>
                  <a:srgbClr val="FF0000"/>
                </a:solidFill>
              </a:rPr>
              <a:t>positiva pode minimizar os custos de transação </a:t>
            </a:r>
            <a:r>
              <a:rPr lang="pt-BR" dirty="0"/>
              <a:t>pela redução do custo de capital ao fomentar confiança. </a:t>
            </a:r>
          </a:p>
          <a:p>
            <a:pPr algn="just"/>
            <a:r>
              <a:rPr lang="pt-BR" dirty="0"/>
              <a:t>A </a:t>
            </a:r>
            <a:r>
              <a:rPr lang="pt-BR" dirty="0">
                <a:solidFill>
                  <a:srgbClr val="FF0000"/>
                </a:solidFill>
              </a:rPr>
              <a:t>reputação possui valor econômico </a:t>
            </a:r>
            <a:r>
              <a:rPr lang="pt-BR" dirty="0"/>
              <a:t>e pode atribuir vantagens competitivas. </a:t>
            </a:r>
          </a:p>
        </p:txBody>
      </p:sp>
    </p:spTree>
    <p:extLst>
      <p:ext uri="{BB962C8B-B14F-4D97-AF65-F5344CB8AC3E}">
        <p14:creationId xmlns:p14="http://schemas.microsoft.com/office/powerpoint/2010/main" val="815540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Diretoria</a:t>
            </a:r>
          </a:p>
        </p:txBody>
      </p:sp>
      <p:sp>
        <p:nvSpPr>
          <p:cNvPr id="3" name="Espaço Reservado para Conteúdo 2"/>
          <p:cNvSpPr>
            <a:spLocks noGrp="1"/>
          </p:cNvSpPr>
          <p:nvPr>
            <p:ph idx="1"/>
          </p:nvPr>
        </p:nvSpPr>
        <p:spPr>
          <a:xfrm>
            <a:off x="628650" y="1825624"/>
            <a:ext cx="7886700" cy="4521387"/>
          </a:xfrm>
        </p:spPr>
        <p:txBody>
          <a:bodyPr>
            <a:normAutofit fontScale="70000" lnSpcReduction="20000"/>
          </a:bodyPr>
          <a:lstStyle/>
          <a:p>
            <a:r>
              <a:rPr lang="pt-BR" dirty="0"/>
              <a:t>A </a:t>
            </a:r>
            <a:r>
              <a:rPr lang="pt-BR" dirty="0">
                <a:solidFill>
                  <a:srgbClr val="FF0000"/>
                </a:solidFill>
              </a:rPr>
              <a:t>remuneração da diretoria deve servir como uma ferramenta efetiva de atração, motivação e retenção dos diretores e proporcionar o alinhamento de seus interesses com os da organização</a:t>
            </a:r>
            <a:r>
              <a:rPr lang="pt-BR" dirty="0"/>
              <a:t>.</a:t>
            </a:r>
          </a:p>
          <a:p>
            <a:pPr lvl="1"/>
            <a:r>
              <a:rPr lang="pt-BR" dirty="0"/>
              <a:t>A remuneração da diretoria deve estar </a:t>
            </a:r>
            <a:r>
              <a:rPr lang="pt-BR" dirty="0">
                <a:solidFill>
                  <a:srgbClr val="FF0000"/>
                </a:solidFill>
              </a:rPr>
              <a:t>vinculada a resultados</a:t>
            </a:r>
            <a:r>
              <a:rPr lang="pt-BR" dirty="0"/>
              <a:t>, com metas de curto e longo prazos relacionadas de forma clara e objetiva à geração de valor econômico.</a:t>
            </a:r>
          </a:p>
          <a:p>
            <a:r>
              <a:rPr lang="pt-BR" dirty="0"/>
              <a:t>A política de remuneração </a:t>
            </a:r>
            <a:r>
              <a:rPr lang="pt-BR" dirty="0">
                <a:solidFill>
                  <a:srgbClr val="FF0000"/>
                </a:solidFill>
              </a:rPr>
              <a:t>não deve estimular </a:t>
            </a:r>
            <a:r>
              <a:rPr lang="pt-BR" dirty="0"/>
              <a:t>ações que induzam os diretores a </a:t>
            </a:r>
            <a:r>
              <a:rPr lang="pt-BR" dirty="0">
                <a:solidFill>
                  <a:srgbClr val="FF0000"/>
                </a:solidFill>
              </a:rPr>
              <a:t>adotar medidas de curto prazo </a:t>
            </a:r>
            <a:r>
              <a:rPr lang="pt-BR" dirty="0"/>
              <a:t>sem sustentação ou que, ainda, prejudiquem a organização no longo prazo.</a:t>
            </a:r>
          </a:p>
          <a:p>
            <a:r>
              <a:rPr lang="pt-BR" dirty="0"/>
              <a:t>A estrutura de incentivos </a:t>
            </a:r>
            <a:r>
              <a:rPr lang="pt-BR" dirty="0">
                <a:solidFill>
                  <a:srgbClr val="FF0000"/>
                </a:solidFill>
              </a:rPr>
              <a:t>deve incluir um sistema de freios e contrapesos</a:t>
            </a:r>
            <a:r>
              <a:rPr lang="pt-BR" dirty="0"/>
              <a:t>, que indique os limites de atuação dos envolvidos e evite que uma mesma pessoa controle o processo decisório e a sua respectiva fiscalização. </a:t>
            </a:r>
          </a:p>
          <a:p>
            <a:pPr lvl="1"/>
            <a:r>
              <a:rPr lang="pt-BR" dirty="0"/>
              <a:t>Ninguém deve estar envolvido em qualquer deliberação sobre sua própria remuneração.</a:t>
            </a:r>
          </a:p>
          <a:p>
            <a:r>
              <a:rPr lang="pt-BR" dirty="0"/>
              <a:t>A </a:t>
            </a:r>
            <a:r>
              <a:rPr lang="pt-BR" dirty="0">
                <a:solidFill>
                  <a:srgbClr val="FF0000"/>
                </a:solidFill>
              </a:rPr>
              <a:t>remuneração anual dos administradores deve ser divulgada individualmente</a:t>
            </a:r>
            <a:r>
              <a:rPr lang="pt-BR" dirty="0"/>
              <a:t>. Caso não o seja, deve ser divulgada agregada por órgão social ou comitê, com indicação da remuneração máxima, mínima e da média recebida pelos membros do órgão social.</a:t>
            </a:r>
          </a:p>
        </p:txBody>
      </p:sp>
    </p:spTree>
    <p:extLst>
      <p:ext uri="{BB962C8B-B14F-4D97-AF65-F5344CB8AC3E}">
        <p14:creationId xmlns:p14="http://schemas.microsoft.com/office/powerpoint/2010/main" val="822276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Mecanismos e órgãos de controle</a:t>
            </a:r>
          </a:p>
        </p:txBody>
      </p:sp>
      <p:sp>
        <p:nvSpPr>
          <p:cNvPr id="3" name="Espaço Reservado para Conteúdo 2"/>
          <p:cNvSpPr>
            <a:spLocks noGrp="1"/>
          </p:cNvSpPr>
          <p:nvPr>
            <p:ph idx="1"/>
          </p:nvPr>
        </p:nvSpPr>
        <p:spPr>
          <a:xfrm>
            <a:off x="628650" y="1484243"/>
            <a:ext cx="7886700" cy="4692720"/>
          </a:xfrm>
        </p:spPr>
        <p:txBody>
          <a:bodyPr>
            <a:normAutofit fontScale="92500" lnSpcReduction="20000"/>
          </a:bodyPr>
          <a:lstStyle/>
          <a:p>
            <a:pPr algn="just"/>
            <a:r>
              <a:rPr lang="pt-BR" dirty="0"/>
              <a:t>A empresa deve manter um </a:t>
            </a:r>
            <a:r>
              <a:rPr lang="pt-BR" dirty="0">
                <a:solidFill>
                  <a:srgbClr val="FF0000"/>
                </a:solidFill>
              </a:rPr>
              <a:t>sistema de informações, controles gerenciais</a:t>
            </a:r>
            <a:r>
              <a:rPr lang="pt-BR" dirty="0"/>
              <a:t>, processos operacionais e administrativos estruturados, além de uma </a:t>
            </a:r>
            <a:r>
              <a:rPr lang="pt-BR" dirty="0">
                <a:solidFill>
                  <a:srgbClr val="FF0000"/>
                </a:solidFill>
              </a:rPr>
              <a:t>comunicação transparente e eficaz</a:t>
            </a:r>
            <a:r>
              <a:rPr lang="pt-BR" dirty="0"/>
              <a:t>.</a:t>
            </a:r>
          </a:p>
          <a:p>
            <a:r>
              <a:rPr lang="pt-BR" dirty="0"/>
              <a:t>Esses mecanismos e órgãos de controle objetivam:</a:t>
            </a:r>
          </a:p>
          <a:p>
            <a:pPr lvl="1"/>
            <a:r>
              <a:rPr lang="pt-BR" dirty="0"/>
              <a:t>i. Proporcionar um </a:t>
            </a:r>
            <a:r>
              <a:rPr lang="pt-BR" dirty="0">
                <a:solidFill>
                  <a:srgbClr val="FF0000"/>
                </a:solidFill>
              </a:rPr>
              <a:t>registro confiável </a:t>
            </a:r>
            <a:r>
              <a:rPr lang="pt-BR" dirty="0"/>
              <a:t>das informações contábeis, financeiras, operacionais, fiscais e estratégicas relevantes, para monitorar a gestão e apoiar as tomadas de decisão da administração da empresa;</a:t>
            </a:r>
          </a:p>
          <a:p>
            <a:pPr lvl="1" algn="just"/>
            <a:r>
              <a:rPr lang="pt-BR" dirty="0" err="1"/>
              <a:t>ii</a:t>
            </a:r>
            <a:r>
              <a:rPr lang="pt-BR" dirty="0"/>
              <a:t>. Assegurar maior </a:t>
            </a:r>
            <a:r>
              <a:rPr lang="pt-BR" dirty="0">
                <a:solidFill>
                  <a:srgbClr val="FF0000"/>
                </a:solidFill>
              </a:rPr>
              <a:t>qualidade e segurança dessas informações</a:t>
            </a:r>
            <a:r>
              <a:rPr lang="pt-BR" dirty="0"/>
              <a:t>;</a:t>
            </a:r>
          </a:p>
          <a:p>
            <a:pPr lvl="1"/>
            <a:r>
              <a:rPr lang="pt-BR" dirty="0" err="1"/>
              <a:t>iii</a:t>
            </a:r>
            <a:r>
              <a:rPr lang="pt-BR" dirty="0"/>
              <a:t>. Obter maior </a:t>
            </a:r>
            <a:r>
              <a:rPr lang="pt-BR" dirty="0">
                <a:solidFill>
                  <a:srgbClr val="FF0000"/>
                </a:solidFill>
              </a:rPr>
              <a:t>credibilidade</a:t>
            </a:r>
            <a:r>
              <a:rPr lang="pt-BR" dirty="0"/>
              <a:t> perante os fornecedores de capital (bancos, sócios, investidores) e demais </a:t>
            </a:r>
            <a:r>
              <a:rPr lang="pt-BR" dirty="0" err="1"/>
              <a:t>stakeholders</a:t>
            </a:r>
            <a:r>
              <a:rPr lang="pt-BR" dirty="0"/>
              <a:t>, com </a:t>
            </a:r>
            <a:r>
              <a:rPr lang="pt-BR" dirty="0">
                <a:solidFill>
                  <a:srgbClr val="FF0000"/>
                </a:solidFill>
              </a:rPr>
              <a:t>potencial impacto positivo no custo de capital</a:t>
            </a:r>
            <a:r>
              <a:rPr lang="pt-BR" dirty="0"/>
              <a:t>;</a:t>
            </a:r>
          </a:p>
          <a:p>
            <a:pPr lvl="1"/>
            <a:r>
              <a:rPr lang="pt-BR" dirty="0" err="1"/>
              <a:t>iv</a:t>
            </a:r>
            <a:r>
              <a:rPr lang="pt-BR" dirty="0"/>
              <a:t>. </a:t>
            </a:r>
            <a:r>
              <a:rPr lang="pt-BR" dirty="0">
                <a:solidFill>
                  <a:srgbClr val="FF0000"/>
                </a:solidFill>
              </a:rPr>
              <a:t>Gerenciar riscos</a:t>
            </a:r>
            <a:r>
              <a:rPr lang="pt-BR" dirty="0"/>
              <a:t>, evitando contingências para a companhia.</a:t>
            </a:r>
          </a:p>
        </p:txBody>
      </p:sp>
    </p:spTree>
    <p:extLst>
      <p:ext uri="{BB962C8B-B14F-4D97-AF65-F5344CB8AC3E}">
        <p14:creationId xmlns:p14="http://schemas.microsoft.com/office/powerpoint/2010/main" val="472670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Mecanismos e órgãos de controle</a:t>
            </a:r>
          </a:p>
        </p:txBody>
      </p:sp>
      <p:sp>
        <p:nvSpPr>
          <p:cNvPr id="3" name="Espaço Reservado para Conteúdo 2"/>
          <p:cNvSpPr>
            <a:spLocks noGrp="1"/>
          </p:cNvSpPr>
          <p:nvPr>
            <p:ph idx="1"/>
          </p:nvPr>
        </p:nvSpPr>
        <p:spPr/>
        <p:txBody>
          <a:bodyPr>
            <a:normAutofit fontScale="92500" lnSpcReduction="20000"/>
          </a:bodyPr>
          <a:lstStyle/>
          <a:p>
            <a:r>
              <a:rPr lang="pt-BR" dirty="0"/>
              <a:t>Contabilidade</a:t>
            </a:r>
          </a:p>
          <a:p>
            <a:pPr lvl="1" algn="just"/>
            <a:r>
              <a:rPr lang="pt-BR" dirty="0"/>
              <a:t>A contabilidade deve </a:t>
            </a:r>
            <a:r>
              <a:rPr lang="pt-BR" dirty="0">
                <a:solidFill>
                  <a:srgbClr val="FF0000"/>
                </a:solidFill>
              </a:rPr>
              <a:t>refletir a realidade patrimonial</a:t>
            </a:r>
            <a:r>
              <a:rPr lang="pt-BR" dirty="0"/>
              <a:t>, operacional, financeira e fiscal da empresa, obedecendo aos princípios, conceitos e regras contábeis vigentes.</a:t>
            </a:r>
          </a:p>
          <a:p>
            <a:pPr lvl="1" algn="just"/>
            <a:r>
              <a:rPr lang="pt-BR" dirty="0"/>
              <a:t>As demonstrações financeiras devem ser </a:t>
            </a:r>
            <a:r>
              <a:rPr lang="pt-BR" dirty="0">
                <a:solidFill>
                  <a:srgbClr val="FF0000"/>
                </a:solidFill>
              </a:rPr>
              <a:t>claras, precisas e disponíveis tempestivamente</a:t>
            </a:r>
            <a:r>
              <a:rPr lang="pt-BR" dirty="0"/>
              <a:t>, não apenas aos administradores, como também a todos os sócios.</a:t>
            </a:r>
          </a:p>
          <a:p>
            <a:r>
              <a:rPr lang="pt-BR" dirty="0"/>
              <a:t>Sistemas e Processos de Controles Internos</a:t>
            </a:r>
          </a:p>
          <a:p>
            <a:pPr lvl="1" algn="just"/>
            <a:r>
              <a:rPr lang="pt-BR" dirty="0"/>
              <a:t>Os sistemas de controles internos deverão </a:t>
            </a:r>
            <a:r>
              <a:rPr lang="pt-BR" dirty="0">
                <a:solidFill>
                  <a:srgbClr val="FF0000"/>
                </a:solidFill>
              </a:rPr>
              <a:t>estimular os órgãos encarregados de monitorar e fiscalizar a adotar atitude preventiva, prospectiva e proativa </a:t>
            </a:r>
            <a:r>
              <a:rPr lang="pt-BR" dirty="0"/>
              <a:t>na minimização e antecipação de riscos.</a:t>
            </a:r>
          </a:p>
          <a:p>
            <a:pPr lvl="1" algn="just"/>
            <a:r>
              <a:rPr lang="pt-BR" dirty="0"/>
              <a:t>Para uma boa administração, </a:t>
            </a:r>
            <a:r>
              <a:rPr lang="pt-BR" dirty="0">
                <a:solidFill>
                  <a:srgbClr val="FF0000"/>
                </a:solidFill>
              </a:rPr>
              <a:t>a contabilidade precisa e adequada caminha lado a lado com a adoção de sistemas e processos de controles internos</a:t>
            </a:r>
            <a:r>
              <a:rPr lang="pt-BR" dirty="0"/>
              <a:t>. </a:t>
            </a:r>
          </a:p>
        </p:txBody>
      </p:sp>
    </p:spTree>
    <p:extLst>
      <p:ext uri="{BB962C8B-B14F-4D97-AF65-F5344CB8AC3E}">
        <p14:creationId xmlns:p14="http://schemas.microsoft.com/office/powerpoint/2010/main" val="3302867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Mecanismos e órgãos de controle</a:t>
            </a:r>
          </a:p>
        </p:txBody>
      </p:sp>
      <p:sp>
        <p:nvSpPr>
          <p:cNvPr id="3" name="Espaço Reservado para Conteúdo 2"/>
          <p:cNvSpPr>
            <a:spLocks noGrp="1"/>
          </p:cNvSpPr>
          <p:nvPr>
            <p:ph idx="1"/>
          </p:nvPr>
        </p:nvSpPr>
        <p:spPr>
          <a:xfrm>
            <a:off x="628650" y="1825624"/>
            <a:ext cx="7886700" cy="4830669"/>
          </a:xfrm>
        </p:spPr>
        <p:txBody>
          <a:bodyPr>
            <a:normAutofit fontScale="92500" lnSpcReduction="20000"/>
          </a:bodyPr>
          <a:lstStyle/>
          <a:p>
            <a:r>
              <a:rPr lang="pt-BR" dirty="0"/>
              <a:t>Auditoria</a:t>
            </a:r>
          </a:p>
          <a:p>
            <a:pPr lvl="1"/>
            <a:r>
              <a:rPr lang="pt-BR" dirty="0">
                <a:solidFill>
                  <a:srgbClr val="FF0000"/>
                </a:solidFill>
              </a:rPr>
              <a:t>A melhoria de controles </a:t>
            </a:r>
            <a:r>
              <a:rPr lang="pt-BR" dirty="0"/>
              <a:t>da empresa é um processo gradual e contínuo que, habitualmente, conta com o </a:t>
            </a:r>
            <a:r>
              <a:rPr lang="pt-BR" dirty="0">
                <a:solidFill>
                  <a:srgbClr val="FF0000"/>
                </a:solidFill>
              </a:rPr>
              <a:t>apoio de uma auditoria externa e de uma controladoria/auditoria </a:t>
            </a:r>
            <a:r>
              <a:rPr lang="pt-BR" dirty="0"/>
              <a:t>interna</a:t>
            </a:r>
          </a:p>
          <a:p>
            <a:pPr lvl="2" algn="just"/>
            <a:r>
              <a:rPr lang="pt-BR" dirty="0">
                <a:solidFill>
                  <a:srgbClr val="FF0000"/>
                </a:solidFill>
              </a:rPr>
              <a:t>Auditoria Externa</a:t>
            </a:r>
            <a:r>
              <a:rPr lang="pt-BR" dirty="0"/>
              <a:t> Independente: o objetivo é manifestar se as demonstrações financeiras elaboradas pela Diretoria </a:t>
            </a:r>
            <a:r>
              <a:rPr lang="pt-BR" dirty="0">
                <a:solidFill>
                  <a:srgbClr val="FF0000"/>
                </a:solidFill>
              </a:rPr>
              <a:t>apresentam adequadamente a posição patrimonial e financeira </a:t>
            </a:r>
            <a:r>
              <a:rPr lang="pt-BR" dirty="0"/>
              <a:t>e os resultados do período.</a:t>
            </a:r>
          </a:p>
          <a:p>
            <a:pPr lvl="3" algn="just"/>
            <a:r>
              <a:rPr lang="pt-BR" dirty="0"/>
              <a:t>Uma auditoria externa independente pode </a:t>
            </a:r>
            <a:r>
              <a:rPr lang="pt-BR" dirty="0">
                <a:solidFill>
                  <a:srgbClr val="FF0000"/>
                </a:solidFill>
              </a:rPr>
              <a:t>apontar fragilidades e inconsistências e sugerir melhorias nos controles internos</a:t>
            </a:r>
            <a:r>
              <a:rPr lang="pt-BR" dirty="0"/>
              <a:t>, avaliando riscos e possibilidades de fraudes.</a:t>
            </a:r>
          </a:p>
          <a:p>
            <a:pPr lvl="3" algn="just"/>
            <a:r>
              <a:rPr lang="pt-BR" dirty="0"/>
              <a:t>O auditor </a:t>
            </a:r>
            <a:r>
              <a:rPr lang="pt-BR" dirty="0">
                <a:solidFill>
                  <a:srgbClr val="FF0000"/>
                </a:solidFill>
              </a:rPr>
              <a:t>não pode auditar o seu próprio trabalho</a:t>
            </a:r>
            <a:r>
              <a:rPr lang="pt-BR" dirty="0"/>
              <a:t>, logo, não deve realizar trabalhos de consultoria envolvendo a elaboração de informações contábeis da organização que audita.</a:t>
            </a:r>
          </a:p>
          <a:p>
            <a:pPr lvl="2" algn="just"/>
            <a:r>
              <a:rPr lang="pt-BR" dirty="0"/>
              <a:t>Auditoria Interna: tem a </a:t>
            </a:r>
            <a:r>
              <a:rPr lang="pt-BR" dirty="0">
                <a:solidFill>
                  <a:srgbClr val="FF0000"/>
                </a:solidFill>
              </a:rPr>
              <a:t>responsabilidade de monitorar e avaliar a adequação do ambiente de controles internos </a:t>
            </a:r>
            <a:r>
              <a:rPr lang="pt-BR" dirty="0"/>
              <a:t>e das normas e procedimentos estabelecidos pela gestão, atuando </a:t>
            </a:r>
            <a:r>
              <a:rPr lang="pt-BR" dirty="0" err="1">
                <a:solidFill>
                  <a:srgbClr val="FF0000"/>
                </a:solidFill>
              </a:rPr>
              <a:t>proativamente</a:t>
            </a:r>
            <a:r>
              <a:rPr lang="pt-BR" dirty="0"/>
              <a:t> na recomendação de aperfeiçoamento dos controles, normas e procedimentos, em consonância com as melhores práticas de mercado.</a:t>
            </a:r>
          </a:p>
        </p:txBody>
      </p:sp>
    </p:spTree>
    <p:extLst>
      <p:ext uri="{BB962C8B-B14F-4D97-AF65-F5344CB8AC3E}">
        <p14:creationId xmlns:p14="http://schemas.microsoft.com/office/powerpoint/2010/main" val="491192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Mecanismos e órgãos de controle</a:t>
            </a:r>
          </a:p>
        </p:txBody>
      </p:sp>
      <p:sp>
        <p:nvSpPr>
          <p:cNvPr id="3" name="Espaço Reservado para Conteúdo 2"/>
          <p:cNvSpPr>
            <a:spLocks noGrp="1"/>
          </p:cNvSpPr>
          <p:nvPr>
            <p:ph idx="1"/>
          </p:nvPr>
        </p:nvSpPr>
        <p:spPr>
          <a:xfrm>
            <a:off x="628650" y="1825624"/>
            <a:ext cx="7886700" cy="4803775"/>
          </a:xfrm>
        </p:spPr>
        <p:txBody>
          <a:bodyPr>
            <a:normAutofit fontScale="92500" lnSpcReduction="20000"/>
          </a:bodyPr>
          <a:lstStyle/>
          <a:p>
            <a:r>
              <a:rPr lang="pt-BR" dirty="0"/>
              <a:t>Auditoria</a:t>
            </a:r>
          </a:p>
          <a:p>
            <a:pPr lvl="1" algn="just"/>
            <a:r>
              <a:rPr lang="pt-BR" dirty="0"/>
              <a:t>Ainda podem existir o </a:t>
            </a:r>
            <a:r>
              <a:rPr lang="pt-BR" dirty="0">
                <a:solidFill>
                  <a:srgbClr val="FF0000"/>
                </a:solidFill>
              </a:rPr>
              <a:t>Conselho Fiscal e o Comitê de Auditoria</a:t>
            </a:r>
          </a:p>
          <a:p>
            <a:pPr lvl="1" algn="just"/>
            <a:r>
              <a:rPr lang="pt-BR" dirty="0"/>
              <a:t>Comitê de Auditoria: auxilia o Conselho de Administração a assegurar o desenvolvimento de controles internos confiáveis, mapear e controlar riscos e supervisionar a elaboração das demonstrações financeiras.</a:t>
            </a:r>
          </a:p>
          <a:p>
            <a:pPr lvl="1"/>
            <a:r>
              <a:rPr lang="pt-BR" dirty="0"/>
              <a:t>Conselho Fiscal: órgão de fiscalização que se reporta aos sócios e tem como função:</a:t>
            </a:r>
          </a:p>
          <a:p>
            <a:pPr lvl="2" algn="just"/>
            <a:r>
              <a:rPr lang="pt-BR" dirty="0"/>
              <a:t>i. Fiscalizar os atos dos administradores (Conselho e Diretoria);</a:t>
            </a:r>
          </a:p>
          <a:p>
            <a:pPr lvl="2" algn="just"/>
            <a:r>
              <a:rPr lang="pt-BR" dirty="0" err="1"/>
              <a:t>ii</a:t>
            </a:r>
            <a:r>
              <a:rPr lang="pt-BR" dirty="0"/>
              <a:t>. Examinar as demonstrações financeiras, atestando que estas representam adequadamente a posição patrimonial e econômico-financeira da empresa;</a:t>
            </a:r>
          </a:p>
          <a:p>
            <a:pPr lvl="2" algn="just"/>
            <a:r>
              <a:rPr lang="pt-BR" dirty="0" err="1"/>
              <a:t>iii</a:t>
            </a:r>
            <a:r>
              <a:rPr lang="pt-BR" dirty="0"/>
              <a:t>. Opinar sobre propostas apresentadas pela administração que venham a alterar a estrutura de capital;</a:t>
            </a:r>
          </a:p>
          <a:p>
            <a:pPr lvl="2" algn="just"/>
            <a:r>
              <a:rPr lang="pt-BR" dirty="0" err="1"/>
              <a:t>iv</a:t>
            </a:r>
            <a:r>
              <a:rPr lang="pt-BR" dirty="0"/>
              <a:t>. Denunciar eventuais erros, omissões, fraudes ou crimes cometidos por quaisquer membros da empresa ou órgãos da administração. </a:t>
            </a:r>
          </a:p>
        </p:txBody>
      </p:sp>
    </p:spTree>
    <p:extLst>
      <p:ext uri="{BB962C8B-B14F-4D97-AF65-F5344CB8AC3E}">
        <p14:creationId xmlns:p14="http://schemas.microsoft.com/office/powerpoint/2010/main" val="3318737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Código de Conduta</a:t>
            </a:r>
          </a:p>
        </p:txBody>
      </p:sp>
      <p:sp>
        <p:nvSpPr>
          <p:cNvPr id="3" name="Espaço Reservado para Conteúdo 2"/>
          <p:cNvSpPr>
            <a:spLocks noGrp="1"/>
          </p:cNvSpPr>
          <p:nvPr>
            <p:ph idx="1"/>
          </p:nvPr>
        </p:nvSpPr>
        <p:spPr/>
        <p:txBody>
          <a:bodyPr>
            <a:normAutofit fontScale="77500" lnSpcReduction="20000"/>
          </a:bodyPr>
          <a:lstStyle/>
          <a:p>
            <a:pPr algn="just"/>
            <a:r>
              <a:rPr lang="pt-BR" dirty="0"/>
              <a:t>O Código de Conduta da Empresa é um </a:t>
            </a:r>
            <a:r>
              <a:rPr lang="pt-BR" dirty="0">
                <a:solidFill>
                  <a:srgbClr val="FF0000"/>
                </a:solidFill>
              </a:rPr>
              <a:t>conjunto de normas internas</a:t>
            </a:r>
            <a:r>
              <a:rPr lang="pt-BR" dirty="0"/>
              <a:t>, suplementares às leis, regulamentos, contratos e estatutos sociais, com a finalidade de melhorar o relacionamento interno e externo da organização, governando, alinhando e disciplinando com transparência os padrões de comportamento que devem ser seguidos e disseminados por todos.</a:t>
            </a:r>
          </a:p>
          <a:p>
            <a:pPr algn="just"/>
            <a:r>
              <a:rPr lang="pt-BR" dirty="0"/>
              <a:t>Deve estar </a:t>
            </a:r>
            <a:r>
              <a:rPr lang="pt-BR" dirty="0">
                <a:solidFill>
                  <a:srgbClr val="FF0000"/>
                </a:solidFill>
              </a:rPr>
              <a:t>baseado nos princípios e valores adotados pela empresa</a:t>
            </a:r>
            <a:r>
              <a:rPr lang="pt-BR" dirty="0"/>
              <a:t> e definir, essencialmente, a forma de relacionamento entre os </a:t>
            </a:r>
            <a:r>
              <a:rPr lang="pt-BR" dirty="0" err="1"/>
              <a:t>stakeholders</a:t>
            </a:r>
            <a:r>
              <a:rPr lang="pt-BR" dirty="0"/>
              <a:t>. </a:t>
            </a:r>
            <a:r>
              <a:rPr lang="pt-BR" dirty="0">
                <a:solidFill>
                  <a:srgbClr val="FF0000"/>
                </a:solidFill>
              </a:rPr>
              <a:t>O documento deve ser elaborado pela Diretoria</a:t>
            </a:r>
            <a:r>
              <a:rPr lang="pt-BR" dirty="0"/>
              <a:t>, de acordo com os princípios e políticas definidos pelo Conselho ou Reunião de Sócios, e por estes ratificado.</a:t>
            </a:r>
          </a:p>
          <a:p>
            <a:pPr algn="just"/>
            <a:r>
              <a:rPr lang="pt-BR" dirty="0"/>
              <a:t>O Código de Conduta deve também </a:t>
            </a:r>
            <a:r>
              <a:rPr lang="pt-BR" dirty="0">
                <a:solidFill>
                  <a:srgbClr val="FF0000"/>
                </a:solidFill>
              </a:rPr>
              <a:t>definir responsabilidades sociais e ambientais</a:t>
            </a:r>
            <a:r>
              <a:rPr lang="pt-BR" dirty="0"/>
              <a:t>. Deve ainda refletir adequadamente a cultura da empresa e enunciar, com total clareza, os princípios em que está fundamentado, bem como apresentar caminhos para denúncias ou resolução de dilemas de ordem ética (canal de denúncias, ombudsman).</a:t>
            </a:r>
          </a:p>
        </p:txBody>
      </p:sp>
    </p:spTree>
    <p:extLst>
      <p:ext uri="{BB962C8B-B14F-4D97-AF65-F5344CB8AC3E}">
        <p14:creationId xmlns:p14="http://schemas.microsoft.com/office/powerpoint/2010/main" val="2475846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Conflitos de Interesses </a:t>
            </a:r>
          </a:p>
        </p:txBody>
      </p:sp>
      <p:sp>
        <p:nvSpPr>
          <p:cNvPr id="3" name="Espaço Reservado para Conteúdo 2"/>
          <p:cNvSpPr>
            <a:spLocks noGrp="1"/>
          </p:cNvSpPr>
          <p:nvPr>
            <p:ph idx="1"/>
          </p:nvPr>
        </p:nvSpPr>
        <p:spPr/>
        <p:txBody>
          <a:bodyPr>
            <a:normAutofit fontScale="92500" lnSpcReduction="20000"/>
          </a:bodyPr>
          <a:lstStyle/>
          <a:p>
            <a:pPr algn="just"/>
            <a:r>
              <a:rPr lang="pt-BR" dirty="0"/>
              <a:t>Há conflito sempre que alguém não é independente em relação à matéria em discussão e pode influenciar ou tomar decisões motivadas por interesses distintos daqueles da empresa.</a:t>
            </a:r>
          </a:p>
          <a:p>
            <a:pPr algn="just"/>
            <a:r>
              <a:rPr lang="pt-BR" dirty="0"/>
              <a:t>Os conselheiros e sócios, assim como os executivos, têm dever de lealdade com a empresa em benefício da totalidade dos sócios e não apenas com aqueles que os elegeram.</a:t>
            </a:r>
          </a:p>
          <a:p>
            <a:pPr algn="just"/>
            <a:r>
              <a:rPr lang="pt-BR" dirty="0"/>
              <a:t>Os sócios, sucessores e familiares devem preparar-se para entender dos negócios, bem como buscar conhecimento geral sobre a empresa e suas operações, como forma de evitar / amenizar conflitos de interesses.</a:t>
            </a:r>
          </a:p>
          <a:p>
            <a:endParaRPr lang="pt-BR" dirty="0"/>
          </a:p>
        </p:txBody>
      </p:sp>
    </p:spTree>
    <p:extLst>
      <p:ext uri="{BB962C8B-B14F-4D97-AF65-F5344CB8AC3E}">
        <p14:creationId xmlns:p14="http://schemas.microsoft.com/office/powerpoint/2010/main" val="420211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05814"/>
            <a:ext cx="7886700" cy="1325563"/>
          </a:xfrm>
        </p:spPr>
        <p:txBody>
          <a:bodyPr/>
          <a:lstStyle/>
          <a:p>
            <a:r>
              <a:rPr lang="pt-BR" dirty="0"/>
              <a:t>IBGC Conhecimento</a:t>
            </a: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l="3897" t="13905" r="22647" b="11745"/>
          <a:stretch/>
        </p:blipFill>
        <p:spPr>
          <a:xfrm>
            <a:off x="94129" y="1237129"/>
            <a:ext cx="8955742" cy="5096435"/>
          </a:xfrm>
          <a:prstGeom prst="rect">
            <a:avLst/>
          </a:prstGeom>
        </p:spPr>
      </p:pic>
    </p:spTree>
    <p:extLst>
      <p:ext uri="{BB962C8B-B14F-4D97-AF65-F5344CB8AC3E}">
        <p14:creationId xmlns:p14="http://schemas.microsoft.com/office/powerpoint/2010/main" val="1653044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524000" y="1674"/>
            <a:ext cx="12192000" cy="6854653"/>
          </a:xfrm>
          <a:prstGeom prst="rect">
            <a:avLst/>
          </a:prstGeom>
        </p:spPr>
      </p:pic>
    </p:spTree>
    <p:extLst>
      <p:ext uri="{BB962C8B-B14F-4D97-AF65-F5344CB8AC3E}">
        <p14:creationId xmlns:p14="http://schemas.microsoft.com/office/powerpoint/2010/main" val="180245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718" y="2106706"/>
            <a:ext cx="2875878" cy="2875878"/>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357" y="2843604"/>
            <a:ext cx="1950720" cy="1950720"/>
          </a:xfrm>
          <a:prstGeom prst="rect">
            <a:avLst/>
          </a:prstGeom>
        </p:spPr>
      </p:pic>
      <p:sp>
        <p:nvSpPr>
          <p:cNvPr id="7" name="CaixaDeTexto 6"/>
          <p:cNvSpPr txBox="1"/>
          <p:nvPr/>
        </p:nvSpPr>
        <p:spPr>
          <a:xfrm>
            <a:off x="3690036" y="2339789"/>
            <a:ext cx="2678169" cy="523220"/>
          </a:xfrm>
          <a:prstGeom prst="rect">
            <a:avLst/>
          </a:prstGeom>
          <a:noFill/>
        </p:spPr>
        <p:txBody>
          <a:bodyPr wrap="none" rtlCol="0">
            <a:spAutoFit/>
          </a:bodyPr>
          <a:lstStyle/>
          <a:p>
            <a:r>
              <a:rPr lang="pt-BR" sz="2800" dirty="0"/>
              <a:t>Poder de decisão</a:t>
            </a:r>
          </a:p>
        </p:txBody>
      </p:sp>
      <p:sp>
        <p:nvSpPr>
          <p:cNvPr id="9" name="CaixaDeTexto 8"/>
          <p:cNvSpPr txBox="1"/>
          <p:nvPr/>
        </p:nvSpPr>
        <p:spPr>
          <a:xfrm>
            <a:off x="3588321" y="3877554"/>
            <a:ext cx="3128036" cy="523220"/>
          </a:xfrm>
          <a:prstGeom prst="rect">
            <a:avLst/>
          </a:prstGeom>
          <a:noFill/>
        </p:spPr>
        <p:txBody>
          <a:bodyPr wrap="none" rtlCol="0">
            <a:spAutoFit/>
          </a:bodyPr>
          <a:lstStyle/>
          <a:p>
            <a:r>
              <a:rPr lang="pt-BR" sz="2800" dirty="0"/>
              <a:t>Prestação de Contas</a:t>
            </a:r>
          </a:p>
        </p:txBody>
      </p:sp>
      <p:sp>
        <p:nvSpPr>
          <p:cNvPr id="8" name="Seta para a direita 7"/>
          <p:cNvSpPr/>
          <p:nvPr/>
        </p:nvSpPr>
        <p:spPr>
          <a:xfrm>
            <a:off x="3213847" y="2843604"/>
            <a:ext cx="3684494" cy="424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flipH="1">
            <a:off x="3213847" y="3394933"/>
            <a:ext cx="3684494" cy="424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92993" y="1362671"/>
            <a:ext cx="2440155" cy="1077218"/>
          </a:xfrm>
          <a:prstGeom prst="rect">
            <a:avLst/>
          </a:prstGeom>
          <a:noFill/>
        </p:spPr>
        <p:txBody>
          <a:bodyPr wrap="none" rtlCol="0">
            <a:spAutoFit/>
          </a:bodyPr>
          <a:lstStyle/>
          <a:p>
            <a:pPr algn="ctr"/>
            <a:r>
              <a:rPr lang="pt-BR" sz="2800" dirty="0"/>
              <a:t>Principal</a:t>
            </a:r>
          </a:p>
          <a:p>
            <a:pPr algn="ctr"/>
            <a:r>
              <a:rPr lang="pt-BR" dirty="0"/>
              <a:t>Investidor</a:t>
            </a:r>
          </a:p>
          <a:p>
            <a:pPr algn="ctr"/>
            <a:r>
              <a:rPr lang="pt-BR" dirty="0"/>
              <a:t>Fornecedor de Recursos</a:t>
            </a:r>
          </a:p>
        </p:txBody>
      </p:sp>
      <p:sp>
        <p:nvSpPr>
          <p:cNvPr id="13" name="CaixaDeTexto 12"/>
          <p:cNvSpPr txBox="1"/>
          <p:nvPr/>
        </p:nvSpPr>
        <p:spPr>
          <a:xfrm>
            <a:off x="6763596" y="1397937"/>
            <a:ext cx="2082621" cy="1077218"/>
          </a:xfrm>
          <a:prstGeom prst="rect">
            <a:avLst/>
          </a:prstGeom>
          <a:noFill/>
        </p:spPr>
        <p:txBody>
          <a:bodyPr wrap="none" rtlCol="0">
            <a:spAutoFit/>
          </a:bodyPr>
          <a:lstStyle/>
          <a:p>
            <a:pPr algn="ctr"/>
            <a:r>
              <a:rPr lang="pt-BR" sz="2800" dirty="0"/>
              <a:t>Agente</a:t>
            </a:r>
          </a:p>
          <a:p>
            <a:pPr algn="ctr"/>
            <a:r>
              <a:rPr lang="pt-BR" dirty="0"/>
              <a:t>Administrador</a:t>
            </a:r>
          </a:p>
          <a:p>
            <a:pPr algn="ctr"/>
            <a:r>
              <a:rPr lang="pt-BR" dirty="0"/>
              <a:t>Gestor dos Recursos</a:t>
            </a:r>
          </a:p>
        </p:txBody>
      </p:sp>
      <p:sp>
        <p:nvSpPr>
          <p:cNvPr id="14" name="Texto explicativo em seta para cima 13"/>
          <p:cNvSpPr/>
          <p:nvPr/>
        </p:nvSpPr>
        <p:spPr>
          <a:xfrm>
            <a:off x="801445" y="4886625"/>
            <a:ext cx="2178423" cy="123713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rgbClr val="FF0000"/>
                </a:solidFill>
              </a:rPr>
              <a:t>Qual o objetivo do principal?</a:t>
            </a:r>
          </a:p>
        </p:txBody>
      </p:sp>
      <p:sp>
        <p:nvSpPr>
          <p:cNvPr id="16" name="Texto explicativo em seta para cima 15"/>
          <p:cNvSpPr/>
          <p:nvPr/>
        </p:nvSpPr>
        <p:spPr>
          <a:xfrm>
            <a:off x="6368205" y="4886625"/>
            <a:ext cx="2178423" cy="123713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rgbClr val="FF0000"/>
                </a:solidFill>
              </a:rPr>
              <a:t>Qual o objetivo do agente?</a:t>
            </a:r>
          </a:p>
        </p:txBody>
      </p:sp>
      <p:sp>
        <p:nvSpPr>
          <p:cNvPr id="15" name="CaixaDeTexto 14"/>
          <p:cNvSpPr txBox="1"/>
          <p:nvPr/>
        </p:nvSpPr>
        <p:spPr>
          <a:xfrm>
            <a:off x="3509316" y="5136776"/>
            <a:ext cx="2329441" cy="1200329"/>
          </a:xfrm>
          <a:prstGeom prst="rect">
            <a:avLst/>
          </a:prstGeom>
          <a:noFill/>
        </p:spPr>
        <p:txBody>
          <a:bodyPr wrap="square" rtlCol="0">
            <a:spAutoFit/>
          </a:bodyPr>
          <a:lstStyle/>
          <a:p>
            <a:pPr algn="ctr"/>
            <a:r>
              <a:rPr lang="pt-BR" dirty="0"/>
              <a:t>Ambos são racionais, ou seja, buscar maximizar seus benefícios</a:t>
            </a:r>
          </a:p>
        </p:txBody>
      </p:sp>
    </p:spTree>
    <p:extLst>
      <p:ext uri="{BB962C8B-B14F-4D97-AF65-F5344CB8AC3E}">
        <p14:creationId xmlns:p14="http://schemas.microsoft.com/office/powerpoint/2010/main" val="12831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91366" y="331513"/>
            <a:ext cx="7886700" cy="2852737"/>
          </a:xfrm>
        </p:spPr>
        <p:txBody>
          <a:bodyPr/>
          <a:lstStyle/>
          <a:p>
            <a:pPr algn="ctr"/>
            <a:r>
              <a:rPr lang="pt-BR" dirty="0"/>
              <a:t>Obrigado!</a:t>
            </a:r>
            <a:br>
              <a:rPr lang="pt-BR" dirty="0"/>
            </a:br>
            <a:r>
              <a:rPr lang="pt-BR" sz="4400" dirty="0"/>
              <a:t>Figlioli@usp.br</a:t>
            </a:r>
          </a:p>
        </p:txBody>
      </p:sp>
    </p:spTree>
    <p:extLst>
      <p:ext uri="{BB962C8B-B14F-4D97-AF65-F5344CB8AC3E}">
        <p14:creationId xmlns:p14="http://schemas.microsoft.com/office/powerpoint/2010/main" val="288516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655291"/>
          </a:xfrm>
        </p:spPr>
        <p:txBody>
          <a:bodyPr>
            <a:normAutofit fontScale="90000"/>
          </a:bodyPr>
          <a:lstStyle/>
          <a:p>
            <a:r>
              <a:rPr lang="pt-BR" dirty="0"/>
              <a:t>Teoria de Agência</a:t>
            </a:r>
          </a:p>
        </p:txBody>
      </p:sp>
      <p:sp>
        <p:nvSpPr>
          <p:cNvPr id="3" name="Espaço Reservado para Conteúdo 2"/>
          <p:cNvSpPr>
            <a:spLocks noGrp="1"/>
          </p:cNvSpPr>
          <p:nvPr>
            <p:ph idx="1"/>
          </p:nvPr>
        </p:nvSpPr>
        <p:spPr>
          <a:xfrm>
            <a:off x="522632" y="1256642"/>
            <a:ext cx="7886700" cy="4508053"/>
          </a:xfrm>
        </p:spPr>
        <p:txBody>
          <a:bodyPr>
            <a:normAutofit fontScale="62500" lnSpcReduction="20000"/>
          </a:bodyPr>
          <a:lstStyle/>
          <a:p>
            <a:pPr algn="just"/>
            <a:r>
              <a:rPr lang="pt-BR" dirty="0"/>
              <a:t>Em 1976, </a:t>
            </a:r>
            <a:r>
              <a:rPr lang="pt-BR" dirty="0">
                <a:solidFill>
                  <a:srgbClr val="FF0000"/>
                </a:solidFill>
              </a:rPr>
              <a:t>Jensen e </a:t>
            </a:r>
            <a:r>
              <a:rPr lang="pt-BR" dirty="0" err="1">
                <a:solidFill>
                  <a:srgbClr val="FF0000"/>
                </a:solidFill>
              </a:rPr>
              <a:t>Meckling</a:t>
            </a:r>
            <a:r>
              <a:rPr lang="pt-BR" dirty="0">
                <a:solidFill>
                  <a:srgbClr val="FF0000"/>
                </a:solidFill>
              </a:rPr>
              <a:t> </a:t>
            </a:r>
            <a:r>
              <a:rPr lang="pt-BR" dirty="0"/>
              <a:t>publicaram estudos focados em empresas norte-americanas e britânicas, mencionando o que convencionaram chamar de problema de agente-principal, que deu origem à Teoria da Firma ou Teoria do Agente-Principal ou </a:t>
            </a:r>
            <a:r>
              <a:rPr lang="pt-BR" dirty="0">
                <a:solidFill>
                  <a:srgbClr val="FF0000"/>
                </a:solidFill>
              </a:rPr>
              <a:t>Teoria de Agência</a:t>
            </a:r>
            <a:r>
              <a:rPr lang="pt-BR" dirty="0"/>
              <a:t>. </a:t>
            </a:r>
          </a:p>
          <a:p>
            <a:pPr algn="just"/>
            <a:r>
              <a:rPr lang="pt-BR" dirty="0">
                <a:solidFill>
                  <a:srgbClr val="FF0000"/>
                </a:solidFill>
              </a:rPr>
              <a:t>O proprietário (acionista) delega a um agente especializado (administrador) o poder de decisão sobre a empresa (nos termos da lei), situação em que podem surgir divergências no entendimento de cada um dos grupos daquilo que consideram ser o melhor para a empresa</a:t>
            </a:r>
            <a:r>
              <a:rPr lang="pt-BR" dirty="0"/>
              <a:t>.</a:t>
            </a:r>
          </a:p>
          <a:p>
            <a:pPr algn="just"/>
            <a:r>
              <a:rPr lang="pt-BR" dirty="0"/>
              <a:t>De acordo com a teoria desenvolvida, os executivos e conselheiros contratados pelos acionistas tenderiam a agir de forma a maximizar seus próprios benefícios (maiores salários, maior estabilidade no emprego, mais poder, etc.), agindo em interesse próprio e não segundo os interesses da empresa, de todos os acionistas e demais partes interessadas (</a:t>
            </a:r>
            <a:r>
              <a:rPr lang="pt-BR" i="1" dirty="0" err="1"/>
              <a:t>stakeholders</a:t>
            </a:r>
            <a:r>
              <a:rPr lang="pt-BR" dirty="0"/>
              <a:t>).</a:t>
            </a:r>
          </a:p>
          <a:p>
            <a:pPr algn="just"/>
            <a:r>
              <a:rPr lang="pt-BR" dirty="0"/>
              <a:t>Para minimizar o problema, </a:t>
            </a:r>
            <a:r>
              <a:rPr lang="pt-BR" dirty="0">
                <a:solidFill>
                  <a:srgbClr val="FF0000"/>
                </a:solidFill>
              </a:rPr>
              <a:t>os autores sugeriram que as empresas e seus acionistas deveriam adotar uma série de medidas para alinhar interesses </a:t>
            </a:r>
            <a:r>
              <a:rPr lang="pt-BR" dirty="0"/>
              <a:t>dos envolvidos, objetivando, acima de tudo, o sucesso da empresa.</a:t>
            </a:r>
          </a:p>
          <a:p>
            <a:pPr algn="just"/>
            <a:r>
              <a:rPr lang="pt-BR" dirty="0"/>
              <a:t>Para tanto, foram propostas medidas que incluíam práticas de monitoramento, controle e ampla divulgação de informações. A </a:t>
            </a:r>
            <a:r>
              <a:rPr lang="pt-BR" dirty="0">
                <a:solidFill>
                  <a:srgbClr val="FF0000"/>
                </a:solidFill>
              </a:rPr>
              <a:t>este conjunto de práticas convencionou-se chamar de Governança Corporativa</a:t>
            </a:r>
            <a:r>
              <a:rPr lang="pt-BR" dirty="0"/>
              <a:t>.</a:t>
            </a:r>
          </a:p>
          <a:p>
            <a:endParaRPr lang="pt-BR" dirty="0"/>
          </a:p>
        </p:txBody>
      </p:sp>
      <p:sp>
        <p:nvSpPr>
          <p:cNvPr id="4" name="CaixaDeTexto 3">
            <a:extLst>
              <a:ext uri="{FF2B5EF4-FFF2-40B4-BE49-F238E27FC236}">
                <a16:creationId xmlns:a16="http://schemas.microsoft.com/office/drawing/2014/main" id="{0D7A3C8B-466B-465B-A02D-54A49DE94912}"/>
              </a:ext>
            </a:extLst>
          </p:cNvPr>
          <p:cNvSpPr txBox="1"/>
          <p:nvPr/>
        </p:nvSpPr>
        <p:spPr>
          <a:xfrm>
            <a:off x="628649" y="5764696"/>
            <a:ext cx="8117785" cy="646331"/>
          </a:xfrm>
          <a:prstGeom prst="rect">
            <a:avLst/>
          </a:prstGeom>
          <a:noFill/>
        </p:spPr>
        <p:txBody>
          <a:bodyPr wrap="square" rtlCol="0">
            <a:spAutoFit/>
          </a:bodyPr>
          <a:lstStyle/>
          <a:p>
            <a:pPr algn="just"/>
            <a:r>
              <a:rPr lang="pt-BR" dirty="0"/>
              <a:t>Jensen, M. C., &amp; </a:t>
            </a:r>
            <a:r>
              <a:rPr lang="pt-BR" dirty="0" err="1"/>
              <a:t>Meckling</a:t>
            </a:r>
            <a:r>
              <a:rPr lang="pt-BR" dirty="0"/>
              <a:t>, W. H. (1976). </a:t>
            </a:r>
            <a:r>
              <a:rPr lang="pt-BR" dirty="0" err="1"/>
              <a:t>Theory</a:t>
            </a:r>
            <a:r>
              <a:rPr lang="pt-BR" dirty="0"/>
              <a:t> </a:t>
            </a:r>
            <a:r>
              <a:rPr lang="pt-BR" dirty="0" err="1"/>
              <a:t>of</a:t>
            </a:r>
            <a:r>
              <a:rPr lang="pt-BR" dirty="0"/>
              <a:t> </a:t>
            </a:r>
            <a:r>
              <a:rPr lang="pt-BR" dirty="0" err="1"/>
              <a:t>the</a:t>
            </a:r>
            <a:r>
              <a:rPr lang="pt-BR" dirty="0"/>
              <a:t> </a:t>
            </a:r>
            <a:r>
              <a:rPr lang="pt-BR" dirty="0" err="1"/>
              <a:t>firm</a:t>
            </a:r>
            <a:r>
              <a:rPr lang="pt-BR" dirty="0"/>
              <a:t>: </a:t>
            </a:r>
            <a:r>
              <a:rPr lang="pt-BR" dirty="0" err="1"/>
              <a:t>managerial</a:t>
            </a:r>
            <a:r>
              <a:rPr lang="pt-BR" dirty="0"/>
              <a:t> </a:t>
            </a:r>
            <a:r>
              <a:rPr lang="pt-BR" dirty="0" err="1"/>
              <a:t>behavior</a:t>
            </a:r>
            <a:r>
              <a:rPr lang="pt-BR" dirty="0"/>
              <a:t>, </a:t>
            </a:r>
            <a:r>
              <a:rPr lang="pt-BR" dirty="0" err="1"/>
              <a:t>agency</a:t>
            </a:r>
            <a:r>
              <a:rPr lang="pt-BR" dirty="0"/>
              <a:t> </a:t>
            </a:r>
            <a:r>
              <a:rPr lang="pt-BR" dirty="0" err="1"/>
              <a:t>costs</a:t>
            </a:r>
            <a:r>
              <a:rPr lang="pt-BR" dirty="0"/>
              <a:t> </a:t>
            </a:r>
            <a:r>
              <a:rPr lang="pt-BR" dirty="0" err="1"/>
              <a:t>and</a:t>
            </a:r>
            <a:r>
              <a:rPr lang="pt-BR" dirty="0"/>
              <a:t> </a:t>
            </a:r>
            <a:r>
              <a:rPr lang="pt-BR" dirty="0" err="1"/>
              <a:t>ownership</a:t>
            </a:r>
            <a:r>
              <a:rPr lang="pt-BR" dirty="0"/>
              <a:t> </a:t>
            </a:r>
            <a:r>
              <a:rPr lang="pt-BR" dirty="0" err="1"/>
              <a:t>structure</a:t>
            </a:r>
            <a:r>
              <a:rPr lang="pt-BR" dirty="0"/>
              <a:t>. </a:t>
            </a:r>
            <a:r>
              <a:rPr lang="pt-BR" dirty="0" err="1"/>
              <a:t>Journal</a:t>
            </a:r>
            <a:r>
              <a:rPr lang="pt-BR" dirty="0"/>
              <a:t> </a:t>
            </a:r>
            <a:r>
              <a:rPr lang="pt-BR" dirty="0" err="1"/>
              <a:t>of</a:t>
            </a:r>
            <a:r>
              <a:rPr lang="pt-BR" dirty="0"/>
              <a:t> Financial </a:t>
            </a:r>
            <a:r>
              <a:rPr lang="pt-BR" dirty="0" err="1"/>
              <a:t>Economics</a:t>
            </a:r>
            <a:r>
              <a:rPr lang="pt-BR" dirty="0"/>
              <a:t>, 3(4), 305-360.</a:t>
            </a:r>
          </a:p>
        </p:txBody>
      </p:sp>
    </p:spTree>
    <p:extLst>
      <p:ext uri="{BB962C8B-B14F-4D97-AF65-F5344CB8AC3E}">
        <p14:creationId xmlns:p14="http://schemas.microsoft.com/office/powerpoint/2010/main" val="295831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AD8E4-3B81-41F2-A889-7ED0119EA3A3}"/>
              </a:ext>
            </a:extLst>
          </p:cNvPr>
          <p:cNvSpPr>
            <a:spLocks noGrp="1"/>
          </p:cNvSpPr>
          <p:nvPr>
            <p:ph type="title"/>
          </p:nvPr>
        </p:nvSpPr>
        <p:spPr>
          <a:xfrm>
            <a:off x="628650" y="198783"/>
            <a:ext cx="7886700" cy="569844"/>
          </a:xfrm>
        </p:spPr>
        <p:txBody>
          <a:bodyPr>
            <a:normAutofit/>
          </a:bodyPr>
          <a:lstStyle/>
          <a:p>
            <a:r>
              <a:rPr lang="pt-BR" sz="3200" dirty="0"/>
              <a:t>Jensen &amp; </a:t>
            </a:r>
            <a:r>
              <a:rPr lang="pt-BR" sz="3200" dirty="0" err="1"/>
              <a:t>Meckling</a:t>
            </a:r>
            <a:r>
              <a:rPr lang="pt-BR" sz="3200" dirty="0"/>
              <a:t> (1976, p. 306)</a:t>
            </a:r>
          </a:p>
        </p:txBody>
      </p:sp>
      <p:sp>
        <p:nvSpPr>
          <p:cNvPr id="3" name="Espaço Reservado para Conteúdo 2">
            <a:extLst>
              <a:ext uri="{FF2B5EF4-FFF2-40B4-BE49-F238E27FC236}">
                <a16:creationId xmlns:a16="http://schemas.microsoft.com/office/drawing/2014/main" id="{6260A35F-CFB1-4107-82FF-4A7C0D2E9284}"/>
              </a:ext>
            </a:extLst>
          </p:cNvPr>
          <p:cNvSpPr>
            <a:spLocks noGrp="1"/>
          </p:cNvSpPr>
          <p:nvPr>
            <p:ph idx="1"/>
          </p:nvPr>
        </p:nvSpPr>
        <p:spPr>
          <a:xfrm>
            <a:off x="628650" y="768627"/>
            <a:ext cx="7886700" cy="5890590"/>
          </a:xfrm>
        </p:spPr>
        <p:txBody>
          <a:bodyPr>
            <a:normAutofit fontScale="55000" lnSpcReduction="20000"/>
          </a:bodyPr>
          <a:lstStyle/>
          <a:p>
            <a:pPr marL="0" indent="0">
              <a:buNone/>
            </a:pPr>
            <a:endParaRPr lang="en-US" dirty="0"/>
          </a:p>
          <a:p>
            <a:pPr marL="0" indent="0">
              <a:buNone/>
            </a:pPr>
            <a:r>
              <a:rPr lang="en-US" dirty="0"/>
              <a:t>Our theory helps explain:</a:t>
            </a:r>
          </a:p>
          <a:p>
            <a:pPr algn="just"/>
            <a:r>
              <a:rPr lang="en-US" dirty="0"/>
              <a:t>(1) why an entrepreneur or manager in a firm which has a mixed financial structure (containing both debt and outside equity claims) will choose a set of activities for the firm such that the total value of the firm is </a:t>
            </a:r>
            <a:r>
              <a:rPr lang="en-US" dirty="0" err="1"/>
              <a:t>Iess</a:t>
            </a:r>
            <a:r>
              <a:rPr lang="en-US" dirty="0"/>
              <a:t> than it would be if he were the sole owner and why this result is independent of whether the firm operates in monopolistic or competitive product or factor markets;</a:t>
            </a:r>
          </a:p>
          <a:p>
            <a:pPr algn="just"/>
            <a:r>
              <a:rPr lang="en-US" dirty="0"/>
              <a:t>(2) why his failure to maximize the value of the firm is perfectly consistent with efficiency;</a:t>
            </a:r>
          </a:p>
          <a:p>
            <a:pPr algn="just"/>
            <a:r>
              <a:rPr lang="en-US" dirty="0"/>
              <a:t>(3) why the sale of common stock is a viable source of capital even though managers do not literally maximize the value of the firm;</a:t>
            </a:r>
          </a:p>
          <a:p>
            <a:pPr algn="just"/>
            <a:r>
              <a:rPr lang="en-US" dirty="0"/>
              <a:t>(4) why debt was relied upon as a source of capital before debt financing offered any tax advantage relative to equity;</a:t>
            </a:r>
          </a:p>
          <a:p>
            <a:pPr algn="just"/>
            <a:r>
              <a:rPr lang="en-US" dirty="0"/>
              <a:t>(5) why preferred stock would be issued;</a:t>
            </a:r>
          </a:p>
          <a:p>
            <a:pPr algn="just"/>
            <a:r>
              <a:rPr lang="en-US" dirty="0"/>
              <a:t>(6) why accounting reports would be provided voluntarily to creditors and stockholders, and why independent auditors would be engaged by management to testify to the accuracy and correctness of such reports;</a:t>
            </a:r>
          </a:p>
          <a:p>
            <a:pPr algn="just"/>
            <a:r>
              <a:rPr lang="en-US" dirty="0"/>
              <a:t>(7) why lenders often place restrictions on the activities of firms to whom they lend, and why firms would themselves be led to suggest the imposition of such restrictions;</a:t>
            </a:r>
          </a:p>
          <a:p>
            <a:pPr algn="just"/>
            <a:r>
              <a:rPr lang="en-US" dirty="0"/>
              <a:t>(8) why some industries are characterized by owner-operated firms whose sole outside source of capital is borrowing;</a:t>
            </a:r>
          </a:p>
          <a:p>
            <a:pPr algn="just"/>
            <a:r>
              <a:rPr lang="en-US" dirty="0"/>
              <a:t>(9) why highly regulated industries such as public utilities or banks will have higher debt equity ratios for equivalent levels of risk than the average non-regulated firm;</a:t>
            </a:r>
          </a:p>
          <a:p>
            <a:pPr algn="just"/>
            <a:r>
              <a:rPr lang="en-US" dirty="0"/>
              <a:t>(10) why security analysis can be socially productive even if it does not increase portfolio returns to investors.</a:t>
            </a:r>
            <a:endParaRPr lang="pt-BR" dirty="0"/>
          </a:p>
        </p:txBody>
      </p:sp>
    </p:spTree>
    <p:extLst>
      <p:ext uri="{BB962C8B-B14F-4D97-AF65-F5344CB8AC3E}">
        <p14:creationId xmlns:p14="http://schemas.microsoft.com/office/powerpoint/2010/main" val="39391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04" y="1145875"/>
            <a:ext cx="2875878" cy="2875878"/>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472" y="1459828"/>
            <a:ext cx="1950720" cy="1950720"/>
          </a:xfrm>
          <a:prstGeom prst="rect">
            <a:avLst/>
          </a:prstGeom>
        </p:spPr>
      </p:pic>
      <p:sp>
        <p:nvSpPr>
          <p:cNvPr id="7" name="CaixaDeTexto 6"/>
          <p:cNvSpPr txBox="1"/>
          <p:nvPr/>
        </p:nvSpPr>
        <p:spPr>
          <a:xfrm>
            <a:off x="3588321" y="1418962"/>
            <a:ext cx="2678169" cy="523220"/>
          </a:xfrm>
          <a:prstGeom prst="rect">
            <a:avLst/>
          </a:prstGeom>
          <a:noFill/>
        </p:spPr>
        <p:txBody>
          <a:bodyPr wrap="none" rtlCol="0">
            <a:spAutoFit/>
          </a:bodyPr>
          <a:lstStyle/>
          <a:p>
            <a:r>
              <a:rPr lang="pt-BR" sz="2800" dirty="0"/>
              <a:t>Poder de decisão</a:t>
            </a:r>
          </a:p>
        </p:txBody>
      </p:sp>
      <p:sp>
        <p:nvSpPr>
          <p:cNvPr id="9" name="CaixaDeTexto 8"/>
          <p:cNvSpPr txBox="1"/>
          <p:nvPr/>
        </p:nvSpPr>
        <p:spPr>
          <a:xfrm>
            <a:off x="3547086" y="3062227"/>
            <a:ext cx="3128036" cy="523220"/>
          </a:xfrm>
          <a:prstGeom prst="rect">
            <a:avLst/>
          </a:prstGeom>
          <a:noFill/>
        </p:spPr>
        <p:txBody>
          <a:bodyPr wrap="none" rtlCol="0">
            <a:spAutoFit/>
          </a:bodyPr>
          <a:lstStyle/>
          <a:p>
            <a:r>
              <a:rPr lang="pt-BR" sz="2800" dirty="0"/>
              <a:t>Prestação de Contas</a:t>
            </a:r>
          </a:p>
        </p:txBody>
      </p:sp>
      <p:sp>
        <p:nvSpPr>
          <p:cNvPr id="8" name="Seta para a direita 7"/>
          <p:cNvSpPr/>
          <p:nvPr/>
        </p:nvSpPr>
        <p:spPr>
          <a:xfrm>
            <a:off x="3180230" y="2011157"/>
            <a:ext cx="3684494" cy="424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flipH="1">
            <a:off x="3164679" y="2583814"/>
            <a:ext cx="3684494" cy="424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66488" y="340430"/>
            <a:ext cx="2440155" cy="1077218"/>
          </a:xfrm>
          <a:prstGeom prst="rect">
            <a:avLst/>
          </a:prstGeom>
          <a:noFill/>
        </p:spPr>
        <p:txBody>
          <a:bodyPr wrap="none" rtlCol="0">
            <a:spAutoFit/>
          </a:bodyPr>
          <a:lstStyle/>
          <a:p>
            <a:pPr algn="ctr"/>
            <a:r>
              <a:rPr lang="pt-BR" sz="2800" dirty="0"/>
              <a:t>Principal</a:t>
            </a:r>
          </a:p>
          <a:p>
            <a:pPr algn="ctr"/>
            <a:r>
              <a:rPr lang="pt-BR" dirty="0"/>
              <a:t>Investidor</a:t>
            </a:r>
          </a:p>
          <a:p>
            <a:pPr algn="ctr"/>
            <a:r>
              <a:rPr lang="pt-BR" dirty="0"/>
              <a:t>Fornecedor de Recursos</a:t>
            </a:r>
          </a:p>
        </p:txBody>
      </p:sp>
      <p:sp>
        <p:nvSpPr>
          <p:cNvPr id="13" name="CaixaDeTexto 12"/>
          <p:cNvSpPr txBox="1"/>
          <p:nvPr/>
        </p:nvSpPr>
        <p:spPr>
          <a:xfrm>
            <a:off x="6650406" y="340430"/>
            <a:ext cx="2082621" cy="1077218"/>
          </a:xfrm>
          <a:prstGeom prst="rect">
            <a:avLst/>
          </a:prstGeom>
          <a:noFill/>
        </p:spPr>
        <p:txBody>
          <a:bodyPr wrap="none" rtlCol="0">
            <a:spAutoFit/>
          </a:bodyPr>
          <a:lstStyle/>
          <a:p>
            <a:pPr algn="ctr"/>
            <a:r>
              <a:rPr lang="pt-BR" sz="2800" dirty="0"/>
              <a:t>Agente</a:t>
            </a:r>
          </a:p>
          <a:p>
            <a:pPr algn="ctr"/>
            <a:r>
              <a:rPr lang="pt-BR" dirty="0"/>
              <a:t>Administrador</a:t>
            </a:r>
          </a:p>
          <a:p>
            <a:pPr algn="ctr"/>
            <a:r>
              <a:rPr lang="pt-BR" dirty="0"/>
              <a:t>Gestor dos Recursos</a:t>
            </a:r>
          </a:p>
        </p:txBody>
      </p:sp>
      <p:sp>
        <p:nvSpPr>
          <p:cNvPr id="2" name="CaixaDeTexto 1">
            <a:extLst>
              <a:ext uri="{FF2B5EF4-FFF2-40B4-BE49-F238E27FC236}">
                <a16:creationId xmlns:a16="http://schemas.microsoft.com/office/drawing/2014/main" id="{A24D824A-08BE-4419-BDBC-1F7671B64681}"/>
              </a:ext>
            </a:extLst>
          </p:cNvPr>
          <p:cNvSpPr txBox="1"/>
          <p:nvPr/>
        </p:nvSpPr>
        <p:spPr>
          <a:xfrm>
            <a:off x="742121" y="3639829"/>
            <a:ext cx="7659757" cy="2862322"/>
          </a:xfrm>
          <a:prstGeom prst="rect">
            <a:avLst/>
          </a:prstGeom>
          <a:noFill/>
        </p:spPr>
        <p:txBody>
          <a:bodyPr wrap="square" rtlCol="0">
            <a:spAutoFit/>
          </a:bodyPr>
          <a:lstStyle/>
          <a:p>
            <a:pPr algn="ctr"/>
            <a:endParaRPr lang="pt-BR" b="1" dirty="0"/>
          </a:p>
          <a:p>
            <a:pPr algn="ctr"/>
            <a:r>
              <a:rPr lang="pt-BR" b="1" dirty="0"/>
              <a:t>Custos de Agência</a:t>
            </a:r>
          </a:p>
          <a:p>
            <a:endParaRPr lang="pt-BR" b="1" dirty="0"/>
          </a:p>
          <a:p>
            <a:pPr marL="400050" indent="-400050" algn="just">
              <a:buAutoNum type="romanLcParenR"/>
            </a:pPr>
            <a:r>
              <a:rPr lang="pt-BR" dirty="0"/>
              <a:t>Custos de criação e estruturação de contratos entre o principal e o agente;</a:t>
            </a:r>
          </a:p>
          <a:p>
            <a:pPr marL="400050" indent="-400050" algn="just">
              <a:buAutoNum type="romanLcParenR"/>
            </a:pPr>
            <a:r>
              <a:rPr lang="pt-BR" dirty="0"/>
              <a:t>Gastos de monitoramento das atividades dos gestores pelo principal;</a:t>
            </a:r>
          </a:p>
          <a:p>
            <a:pPr marL="400050" indent="-400050" algn="just">
              <a:buAutoNum type="romanLcParenR"/>
            </a:pPr>
            <a:r>
              <a:rPr lang="pt-BR" dirty="0"/>
              <a:t>Gastos promovidos pelo próprio agente para mostrar ao principal que seus atos não serão prejudiciais aos mesmos;</a:t>
            </a:r>
          </a:p>
          <a:p>
            <a:pPr marL="400050" indent="-400050" algn="just">
              <a:buAutoNum type="romanLcParenR"/>
            </a:pPr>
            <a:r>
              <a:rPr lang="pt-BR" dirty="0"/>
              <a:t>Perdas residuais, decorrentes da diminuição de riqueza por eventuais divergências entre as decisões do agente e as decisões que iriam maximizar a riqueza do principal.</a:t>
            </a:r>
          </a:p>
        </p:txBody>
      </p:sp>
    </p:spTree>
    <p:extLst>
      <p:ext uri="{BB962C8B-B14F-4D97-AF65-F5344CB8AC3E}">
        <p14:creationId xmlns:p14="http://schemas.microsoft.com/office/powerpoint/2010/main" val="163601345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4983</TotalTime>
  <Words>6210</Words>
  <Application>Microsoft Office PowerPoint</Application>
  <PresentationFormat>Apresentação na tela (4:3)</PresentationFormat>
  <Paragraphs>341</Paragraphs>
  <Slides>60</Slides>
  <Notes>1</Notes>
  <HiddenSlides>12</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60</vt:i4>
      </vt:variant>
    </vt:vector>
  </HeadingPairs>
  <TitlesOfParts>
    <vt:vector size="65" baseType="lpstr">
      <vt:lpstr>Arial</vt:lpstr>
      <vt:lpstr>Calibri</vt:lpstr>
      <vt:lpstr>Calibri Light</vt:lpstr>
      <vt:lpstr>Times New Roman</vt:lpstr>
      <vt:lpstr>Tema do Office</vt:lpstr>
      <vt:lpstr>Governança Corporativa Aspectos Gerais</vt:lpstr>
      <vt:lpstr>Imagine a Seguinte Situação</vt:lpstr>
      <vt:lpstr>Apresentação do PowerPoint</vt:lpstr>
      <vt:lpstr>Situação 2</vt:lpstr>
      <vt:lpstr>Situação 3</vt:lpstr>
      <vt:lpstr>Apresentação do PowerPoint</vt:lpstr>
      <vt:lpstr>Teoria de Agência</vt:lpstr>
      <vt:lpstr>Jensen &amp; Meckling (1976, p. 306)</vt:lpstr>
      <vt:lpstr>Apresentação do PowerPoint</vt:lpstr>
      <vt:lpstr>Problemas de Agência</vt:lpstr>
      <vt:lpstr>Apresentação do PowerPoint</vt:lpstr>
      <vt:lpstr>Problema de Agência vai além da relação entre investidor e gestor</vt:lpstr>
      <vt:lpstr>Conflitos de agência</vt:lpstr>
      <vt:lpstr>Apresentação do PowerPoint</vt:lpstr>
      <vt:lpstr>Conceitos de Governança Corporativa </vt:lpstr>
      <vt:lpstr>Definição</vt:lpstr>
      <vt:lpstr>Apresentação do PowerPoint</vt:lpstr>
      <vt:lpstr>Origens da Governança Corporativa</vt:lpstr>
      <vt:lpstr>O movimento no Brasil e o debate internacional</vt:lpstr>
      <vt:lpstr>Principais Modelos</vt:lpstr>
      <vt:lpstr>Principais Modelos</vt:lpstr>
      <vt:lpstr>Principais Modelos</vt:lpstr>
      <vt:lpstr>Principais Modelos- Continuação</vt:lpstr>
      <vt:lpstr>Principais Modelos- Conclusão</vt:lpstr>
      <vt:lpstr>Motivos para adotar práticas de GC</vt:lpstr>
      <vt:lpstr>Apresentação do PowerPoint</vt:lpstr>
      <vt:lpstr>Apresentação do PowerPoint</vt:lpstr>
      <vt:lpstr>Apresentação do PowerPoint</vt:lpstr>
      <vt:lpstr>Apresentação do PowerPoint</vt:lpstr>
      <vt:lpstr>Apresentação do PowerPoint</vt:lpstr>
      <vt:lpstr>Apresentação do PowerPoint</vt:lpstr>
      <vt:lpstr>Mecanismos de governança</vt:lpstr>
      <vt:lpstr>No Brasil</vt:lpstr>
      <vt:lpstr>Apresentação do PowerPoint</vt:lpstr>
      <vt:lpstr>Apresentação do PowerPoint</vt:lpstr>
      <vt:lpstr>Recomendações de monitoramento</vt:lpstr>
      <vt:lpstr>Propriedade</vt:lpstr>
      <vt:lpstr>Apresentação do PowerPoint</vt:lpstr>
      <vt:lpstr>Propriedade</vt:lpstr>
      <vt:lpstr>Propriedade</vt:lpstr>
      <vt:lpstr>Propriedade</vt:lpstr>
      <vt:lpstr>Conselho de Administração</vt:lpstr>
      <vt:lpstr>Conselho de Administração x Conselho Consultivo</vt:lpstr>
      <vt:lpstr>Conselho de Administração</vt:lpstr>
      <vt:lpstr>Conselho de Administração</vt:lpstr>
      <vt:lpstr>Conselho de Administração</vt:lpstr>
      <vt:lpstr>Conselho de Administração</vt:lpstr>
      <vt:lpstr>Conselho de Administração</vt:lpstr>
      <vt:lpstr>Diretoria</vt:lpstr>
      <vt:lpstr>Diretoria</vt:lpstr>
      <vt:lpstr>Diretoria</vt:lpstr>
      <vt:lpstr>Mecanismos e órgãos de controle</vt:lpstr>
      <vt:lpstr>Mecanismos e órgãos de controle</vt:lpstr>
      <vt:lpstr>Mecanismos e órgãos de controle</vt:lpstr>
      <vt:lpstr>Mecanismos e órgãos de controle</vt:lpstr>
      <vt:lpstr>Código de Conduta</vt:lpstr>
      <vt:lpstr>Conflitos de Interesses </vt:lpstr>
      <vt:lpstr>IBGC Conhecimento</vt:lpstr>
      <vt:lpstr>Apresentação do PowerPoint</vt:lpstr>
      <vt:lpstr>Obrigado! Figlioli@usp.br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dc:creator>
  <cp:lastModifiedBy>Bruno Figlioli</cp:lastModifiedBy>
  <cp:revision>87</cp:revision>
  <dcterms:created xsi:type="dcterms:W3CDTF">2018-04-30T14:26:39Z</dcterms:created>
  <dcterms:modified xsi:type="dcterms:W3CDTF">2022-03-31T12:48:38Z</dcterms:modified>
</cp:coreProperties>
</file>