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68" r:id="rId2"/>
    <p:sldId id="312" r:id="rId3"/>
    <p:sldId id="369" r:id="rId4"/>
    <p:sldId id="394" r:id="rId5"/>
    <p:sldId id="382" r:id="rId6"/>
    <p:sldId id="395" r:id="rId7"/>
    <p:sldId id="402" r:id="rId8"/>
    <p:sldId id="396" r:id="rId9"/>
    <p:sldId id="397" r:id="rId10"/>
    <p:sldId id="398" r:id="rId11"/>
    <p:sldId id="399" r:id="rId12"/>
    <p:sldId id="400" r:id="rId13"/>
    <p:sldId id="403" r:id="rId14"/>
    <p:sldId id="405" r:id="rId15"/>
    <p:sldId id="409" r:id="rId16"/>
    <p:sldId id="410" r:id="rId17"/>
    <p:sldId id="411" r:id="rId18"/>
    <p:sldId id="406" r:id="rId19"/>
    <p:sldId id="407" r:id="rId20"/>
    <p:sldId id="412" r:id="rId21"/>
    <p:sldId id="413" r:id="rId22"/>
    <p:sldId id="414" r:id="rId23"/>
    <p:sldId id="415" r:id="rId24"/>
    <p:sldId id="416" r:id="rId25"/>
    <p:sldId id="417" r:id="rId26"/>
    <p:sldId id="41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23"/>
  </p:normalViewPr>
  <p:slideViewPr>
    <p:cSldViewPr snapToGrid="0" snapToObjects="1">
      <p:cViewPr varScale="1">
        <p:scale>
          <a:sx n="106" d="100"/>
          <a:sy n="106" d="100"/>
        </p:scale>
        <p:origin x="114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dre\Downloads\1_3_nscn-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ndre\Downloads\2_fbkf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Pessoal ocupado segundo</a:t>
            </a:r>
            <a:r>
              <a:rPr lang="en-US" baseline="0"/>
              <a:t> as atividades 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'I.3.13'!$C$5</c:f>
              <c:strCache>
                <c:ptCount val="1"/>
                <c:pt idx="0">
                  <c:v> 1 990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'I.3.13'!$C$6:$C$41</c:f>
              <c:numCache>
                <c:formatCode>###\ ###\ ##0;\(\-\)\ ###\ ###\ ##0</c:formatCode>
                <c:ptCount val="4"/>
                <c:pt idx="0">
                  <c:v>14911400</c:v>
                </c:pt>
                <c:pt idx="1">
                  <c:v>9748800</c:v>
                </c:pt>
                <c:pt idx="2">
                  <c:v>3936000</c:v>
                </c:pt>
                <c:pt idx="3">
                  <c:v>29984600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2-BF42-98D2-1DE05C39CB82}"/>
            </c:ext>
          </c:extLst>
        </c:ser>
        <c:ser>
          <c:idx val="1"/>
          <c:order val="1"/>
          <c:tx>
            <c:strRef>
              <c:f>'I.3.13'!$D$5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'I.3.13'!$D$6:$D$41</c:f>
            </c:numRef>
          </c:val>
          <c:extLst>
            <c:ext xmlns:c16="http://schemas.microsoft.com/office/drawing/2014/chart" uri="{C3380CC4-5D6E-409C-BE32-E72D297353CC}">
              <c16:uniqueId val="{00000001-4042-BF42-98D2-1DE05C39CB82}"/>
            </c:ext>
          </c:extLst>
        </c:ser>
        <c:ser>
          <c:idx val="2"/>
          <c:order val="2"/>
          <c:tx>
            <c:strRef>
              <c:f>'I.3.13'!$E$5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'I.3.13'!$E$6:$E$41</c:f>
            </c:numRef>
          </c:val>
          <c:extLst>
            <c:ext xmlns:c16="http://schemas.microsoft.com/office/drawing/2014/chart" uri="{C3380CC4-5D6E-409C-BE32-E72D297353CC}">
              <c16:uniqueId val="{00000002-4042-BF42-98D2-1DE05C39CB82}"/>
            </c:ext>
          </c:extLst>
        </c:ser>
        <c:ser>
          <c:idx val="3"/>
          <c:order val="3"/>
          <c:tx>
            <c:strRef>
              <c:f>'I.3.13'!$F$5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'I.3.13'!$F$6:$F$41</c:f>
            </c:numRef>
          </c:val>
          <c:extLst>
            <c:ext xmlns:c16="http://schemas.microsoft.com/office/drawing/2014/chart" uri="{C3380CC4-5D6E-409C-BE32-E72D297353CC}">
              <c16:uniqueId val="{00000003-4042-BF42-98D2-1DE05C39CB82}"/>
            </c:ext>
          </c:extLst>
        </c:ser>
        <c:ser>
          <c:idx val="4"/>
          <c:order val="4"/>
          <c:tx>
            <c:strRef>
              <c:f>'I.3.13'!$G$5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'I.3.13'!$G$6:$G$41</c:f>
            </c:numRef>
          </c:val>
          <c:extLst>
            <c:ext xmlns:c16="http://schemas.microsoft.com/office/drawing/2014/chart" uri="{C3380CC4-5D6E-409C-BE32-E72D297353CC}">
              <c16:uniqueId val="{00000004-4042-BF42-98D2-1DE05C39CB82}"/>
            </c:ext>
          </c:extLst>
        </c:ser>
        <c:ser>
          <c:idx val="5"/>
          <c:order val="5"/>
          <c:tx>
            <c:strRef>
              <c:f>'I.3.13'!$H$5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'I.3.13'!$H$6:$H$41</c:f>
            </c:numRef>
          </c:val>
          <c:extLst>
            <c:ext xmlns:c16="http://schemas.microsoft.com/office/drawing/2014/chart" uri="{C3380CC4-5D6E-409C-BE32-E72D297353CC}">
              <c16:uniqueId val="{00000005-4042-BF42-98D2-1DE05C39CB82}"/>
            </c:ext>
          </c:extLst>
        </c:ser>
        <c:ser>
          <c:idx val="6"/>
          <c:order val="6"/>
          <c:tx>
            <c:strRef>
              <c:f>'I.3.13'!$I$5</c:f>
              <c:strCache>
                <c:ptCount val="1"/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'I.3.13'!$I$6:$I$41</c:f>
            </c:numRef>
          </c:val>
          <c:extLst>
            <c:ext xmlns:c16="http://schemas.microsoft.com/office/drawing/2014/chart" uri="{C3380CC4-5D6E-409C-BE32-E72D297353CC}">
              <c16:uniqueId val="{00000006-4042-BF42-98D2-1DE05C39CB82}"/>
            </c:ext>
          </c:extLst>
        </c:ser>
        <c:ser>
          <c:idx val="7"/>
          <c:order val="7"/>
          <c:tx>
            <c:strRef>
              <c:f>'I.3.13'!$J$5</c:f>
              <c:strCache>
                <c:ptCount val="1"/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'I.3.13'!$J$6:$J$41</c:f>
            </c:numRef>
          </c:val>
          <c:extLst>
            <c:ext xmlns:c16="http://schemas.microsoft.com/office/drawing/2014/chart" uri="{C3380CC4-5D6E-409C-BE32-E72D297353CC}">
              <c16:uniqueId val="{00000007-4042-BF42-98D2-1DE05C39CB82}"/>
            </c:ext>
          </c:extLst>
        </c:ser>
        <c:ser>
          <c:idx val="8"/>
          <c:order val="8"/>
          <c:tx>
            <c:strRef>
              <c:f>'I.3.13'!$K$5</c:f>
              <c:strCache>
                <c:ptCount val="1"/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'I.3.13'!$K$6:$K$41</c:f>
            </c:numRef>
          </c:val>
          <c:extLst>
            <c:ext xmlns:c16="http://schemas.microsoft.com/office/drawing/2014/chart" uri="{C3380CC4-5D6E-409C-BE32-E72D297353CC}">
              <c16:uniqueId val="{00000008-4042-BF42-98D2-1DE05C39CB82}"/>
            </c:ext>
          </c:extLst>
        </c:ser>
        <c:ser>
          <c:idx val="9"/>
          <c:order val="9"/>
          <c:tx>
            <c:strRef>
              <c:f>'I.3.13'!$L$5</c:f>
              <c:strCache>
                <c:ptCount val="1"/>
                <c:pt idx="0">
                  <c:v> 1 999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'I.3.13'!$B$6:$B$41</c:f>
              <c:strCache>
                <c:ptCount val="4"/>
                <c:pt idx="0">
                  <c:v>     Agropecuária</c:v>
                </c:pt>
                <c:pt idx="1">
                  <c:v>Indústria</c:v>
                </c:pt>
                <c:pt idx="2">
                  <c:v>     Construção civil</c:v>
                </c:pt>
                <c:pt idx="3">
                  <c:v>Comércio e serviços </c:v>
                </c:pt>
              </c:strCache>
            </c:strRef>
          </c:cat>
          <c:val>
            <c:numRef>
              <c:f>'I.3.13'!$L$6:$L$41</c:f>
              <c:numCache>
                <c:formatCode>###\ ###\ ##0;\(\-\)\ ###\ ###\ ##0</c:formatCode>
                <c:ptCount val="4"/>
                <c:pt idx="0">
                  <c:v>13801691.52491302</c:v>
                </c:pt>
                <c:pt idx="1">
                  <c:v>7496889.2323207306</c:v>
                </c:pt>
                <c:pt idx="2">
                  <c:v>3706877.5644890526</c:v>
                </c:pt>
                <c:pt idx="3">
                  <c:v>33375143.851172671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042-BF42-98D2-1DE05C39CB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7578208"/>
        <c:axId val="544377696"/>
      </c:barChart>
      <c:catAx>
        <c:axId val="52757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4377696"/>
        <c:crosses val="autoZero"/>
        <c:auto val="1"/>
        <c:lblAlgn val="ctr"/>
        <c:lblOffset val="100"/>
        <c:noMultiLvlLbl val="0"/>
      </c:catAx>
      <c:valAx>
        <c:axId val="544377696"/>
        <c:scaling>
          <c:orientation val="minMax"/>
          <c:max val="35000000"/>
        </c:scaling>
        <c:delete val="1"/>
        <c:axPos val="l"/>
        <c:numFmt formatCode="###\ ###\ ##0;\(\-\)\ ###\ ###\ ##0" sourceLinked="1"/>
        <c:majorTickMark val="none"/>
        <c:minorTickMark val="none"/>
        <c:tickLblPos val="nextTo"/>
        <c:crossAx val="52757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Formação Bruta do Capital Fixo (1900-2000)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II.1a!$A$6:$A$105</c:f>
              <c:numCache>
                <c:formatCode>General</c:formatCode>
                <c:ptCount val="100"/>
                <c:pt idx="0">
                  <c:v>1901</c:v>
                </c:pt>
                <c:pt idx="1">
                  <c:v>1902</c:v>
                </c:pt>
                <c:pt idx="2">
                  <c:v>1903</c:v>
                </c:pt>
                <c:pt idx="3">
                  <c:v>1904</c:v>
                </c:pt>
                <c:pt idx="4">
                  <c:v>1905</c:v>
                </c:pt>
                <c:pt idx="5">
                  <c:v>1906</c:v>
                </c:pt>
                <c:pt idx="6">
                  <c:v>1907</c:v>
                </c:pt>
                <c:pt idx="7">
                  <c:v>1908</c:v>
                </c:pt>
                <c:pt idx="8">
                  <c:v>1909</c:v>
                </c:pt>
                <c:pt idx="9">
                  <c:v>1910</c:v>
                </c:pt>
                <c:pt idx="10">
                  <c:v>1911</c:v>
                </c:pt>
                <c:pt idx="11">
                  <c:v>1912</c:v>
                </c:pt>
                <c:pt idx="12">
                  <c:v>1913</c:v>
                </c:pt>
                <c:pt idx="13">
                  <c:v>1914</c:v>
                </c:pt>
                <c:pt idx="14">
                  <c:v>1915</c:v>
                </c:pt>
                <c:pt idx="15">
                  <c:v>1916</c:v>
                </c:pt>
                <c:pt idx="16">
                  <c:v>1917</c:v>
                </c:pt>
                <c:pt idx="17">
                  <c:v>1918</c:v>
                </c:pt>
                <c:pt idx="18">
                  <c:v>1919</c:v>
                </c:pt>
                <c:pt idx="19">
                  <c:v>1920</c:v>
                </c:pt>
                <c:pt idx="20">
                  <c:v>1921</c:v>
                </c:pt>
                <c:pt idx="21">
                  <c:v>1922</c:v>
                </c:pt>
                <c:pt idx="22">
                  <c:v>1923</c:v>
                </c:pt>
                <c:pt idx="23">
                  <c:v>1924</c:v>
                </c:pt>
                <c:pt idx="24">
                  <c:v>1925</c:v>
                </c:pt>
                <c:pt idx="25">
                  <c:v>1926</c:v>
                </c:pt>
                <c:pt idx="26">
                  <c:v>1927</c:v>
                </c:pt>
                <c:pt idx="27">
                  <c:v>1928</c:v>
                </c:pt>
                <c:pt idx="28">
                  <c:v>1929</c:v>
                </c:pt>
                <c:pt idx="29">
                  <c:v>1930</c:v>
                </c:pt>
                <c:pt idx="30">
                  <c:v>1931</c:v>
                </c:pt>
                <c:pt idx="31">
                  <c:v>1932</c:v>
                </c:pt>
                <c:pt idx="32">
                  <c:v>1933</c:v>
                </c:pt>
                <c:pt idx="33">
                  <c:v>1934</c:v>
                </c:pt>
                <c:pt idx="34">
                  <c:v>1935</c:v>
                </c:pt>
                <c:pt idx="35">
                  <c:v>1936</c:v>
                </c:pt>
                <c:pt idx="36">
                  <c:v>1937</c:v>
                </c:pt>
                <c:pt idx="37">
                  <c:v>1938</c:v>
                </c:pt>
                <c:pt idx="38">
                  <c:v>1939</c:v>
                </c:pt>
                <c:pt idx="39">
                  <c:v>1940</c:v>
                </c:pt>
                <c:pt idx="40">
                  <c:v>1941</c:v>
                </c:pt>
                <c:pt idx="41">
                  <c:v>1942</c:v>
                </c:pt>
                <c:pt idx="42">
                  <c:v>1943</c:v>
                </c:pt>
                <c:pt idx="43">
                  <c:v>1944</c:v>
                </c:pt>
                <c:pt idx="44">
                  <c:v>1945</c:v>
                </c:pt>
                <c:pt idx="45">
                  <c:v>1946</c:v>
                </c:pt>
                <c:pt idx="46">
                  <c:v>1947</c:v>
                </c:pt>
                <c:pt idx="47">
                  <c:v>1948</c:v>
                </c:pt>
                <c:pt idx="48">
                  <c:v>1949</c:v>
                </c:pt>
                <c:pt idx="49">
                  <c:v>1950</c:v>
                </c:pt>
                <c:pt idx="50">
                  <c:v>1951</c:v>
                </c:pt>
                <c:pt idx="51">
                  <c:v>1952</c:v>
                </c:pt>
                <c:pt idx="52">
                  <c:v>1953</c:v>
                </c:pt>
                <c:pt idx="53">
                  <c:v>1954</c:v>
                </c:pt>
                <c:pt idx="54">
                  <c:v>1955</c:v>
                </c:pt>
                <c:pt idx="55">
                  <c:v>1956</c:v>
                </c:pt>
                <c:pt idx="56">
                  <c:v>1957</c:v>
                </c:pt>
                <c:pt idx="57">
                  <c:v>1958</c:v>
                </c:pt>
                <c:pt idx="58">
                  <c:v>1959</c:v>
                </c:pt>
                <c:pt idx="59">
                  <c:v>1960</c:v>
                </c:pt>
                <c:pt idx="60">
                  <c:v>1961</c:v>
                </c:pt>
                <c:pt idx="61">
                  <c:v>1962</c:v>
                </c:pt>
                <c:pt idx="62">
                  <c:v>1963</c:v>
                </c:pt>
                <c:pt idx="63">
                  <c:v>1964</c:v>
                </c:pt>
                <c:pt idx="64">
                  <c:v>1965</c:v>
                </c:pt>
                <c:pt idx="65">
                  <c:v>1966</c:v>
                </c:pt>
                <c:pt idx="66">
                  <c:v>1967</c:v>
                </c:pt>
                <c:pt idx="67">
                  <c:v>1968</c:v>
                </c:pt>
                <c:pt idx="68">
                  <c:v>1969</c:v>
                </c:pt>
                <c:pt idx="69">
                  <c:v>1970</c:v>
                </c:pt>
                <c:pt idx="70">
                  <c:v>1971</c:v>
                </c:pt>
                <c:pt idx="71">
                  <c:v>1972</c:v>
                </c:pt>
                <c:pt idx="72">
                  <c:v>1973</c:v>
                </c:pt>
                <c:pt idx="73">
                  <c:v>1974</c:v>
                </c:pt>
                <c:pt idx="74">
                  <c:v>1975</c:v>
                </c:pt>
                <c:pt idx="75">
                  <c:v>1976</c:v>
                </c:pt>
                <c:pt idx="76">
                  <c:v>1977</c:v>
                </c:pt>
                <c:pt idx="77">
                  <c:v>1978</c:v>
                </c:pt>
                <c:pt idx="78">
                  <c:v>1979</c:v>
                </c:pt>
                <c:pt idx="79">
                  <c:v>1980</c:v>
                </c:pt>
                <c:pt idx="80">
                  <c:v>1981</c:v>
                </c:pt>
                <c:pt idx="81">
                  <c:v>1982</c:v>
                </c:pt>
                <c:pt idx="82">
                  <c:v>1983</c:v>
                </c:pt>
                <c:pt idx="83">
                  <c:v>1984</c:v>
                </c:pt>
                <c:pt idx="84">
                  <c:v>1985</c:v>
                </c:pt>
                <c:pt idx="85">
                  <c:v>1986</c:v>
                </c:pt>
                <c:pt idx="86">
                  <c:v>1987</c:v>
                </c:pt>
                <c:pt idx="87">
                  <c:v>1988</c:v>
                </c:pt>
                <c:pt idx="88">
                  <c:v>1989</c:v>
                </c:pt>
                <c:pt idx="89">
                  <c:v>1990</c:v>
                </c:pt>
                <c:pt idx="90">
                  <c:v>1991</c:v>
                </c:pt>
                <c:pt idx="91">
                  <c:v>1992</c:v>
                </c:pt>
                <c:pt idx="92">
                  <c:v>1993</c:v>
                </c:pt>
                <c:pt idx="93">
                  <c:v>1994</c:v>
                </c:pt>
                <c:pt idx="94">
                  <c:v>1995</c:v>
                </c:pt>
                <c:pt idx="95">
                  <c:v>1996</c:v>
                </c:pt>
                <c:pt idx="96">
                  <c:v>1997</c:v>
                </c:pt>
                <c:pt idx="97">
                  <c:v>1998</c:v>
                </c:pt>
                <c:pt idx="98">
                  <c:v>1999</c:v>
                </c:pt>
                <c:pt idx="99">
                  <c:v>2000</c:v>
                </c:pt>
              </c:numCache>
            </c:numRef>
          </c:cat>
          <c:val>
            <c:numRef>
              <c:f>II.1a!$K$6:$K$105</c:f>
              <c:numCache>
                <c:formatCode>_(* #,##0.00_);_(* \(#,##0.00\);_(* "-"??_);_(@_)</c:formatCode>
                <c:ptCount val="100"/>
                <c:pt idx="0">
                  <c:v>633.09477999454737</c:v>
                </c:pt>
                <c:pt idx="1">
                  <c:v>858.49327234688019</c:v>
                </c:pt>
                <c:pt idx="2">
                  <c:v>961.09271794875201</c:v>
                </c:pt>
                <c:pt idx="3">
                  <c:v>1294.3124023484577</c:v>
                </c:pt>
                <c:pt idx="4">
                  <c:v>1654.6842461590306</c:v>
                </c:pt>
                <c:pt idx="5">
                  <c:v>2196.9873602075349</c:v>
                </c:pt>
                <c:pt idx="6">
                  <c:v>2654.5943342925925</c:v>
                </c:pt>
                <c:pt idx="7">
                  <c:v>2624.8848265303923</c:v>
                </c:pt>
                <c:pt idx="8">
                  <c:v>2667.0595946131093</c:v>
                </c:pt>
                <c:pt idx="9">
                  <c:v>3288.0350848060129</c:v>
                </c:pt>
                <c:pt idx="10">
                  <c:v>3812.6808543165953</c:v>
                </c:pt>
                <c:pt idx="11">
                  <c:v>4859.0341231981256</c:v>
                </c:pt>
                <c:pt idx="12">
                  <c:v>5592.124152756377</c:v>
                </c:pt>
                <c:pt idx="13">
                  <c:v>2221.3234588589626</c:v>
                </c:pt>
                <c:pt idx="14">
                  <c:v>1178.0813560602135</c:v>
                </c:pt>
                <c:pt idx="15">
                  <c:v>1359.7574605390814</c:v>
                </c:pt>
                <c:pt idx="16">
                  <c:v>1064.2894598481403</c:v>
                </c:pt>
                <c:pt idx="17">
                  <c:v>730.92101477504389</c:v>
                </c:pt>
                <c:pt idx="18">
                  <c:v>1952.4957098187292</c:v>
                </c:pt>
                <c:pt idx="19">
                  <c:v>2291.8188582548823</c:v>
                </c:pt>
                <c:pt idx="20">
                  <c:v>2542.3575892778222</c:v>
                </c:pt>
                <c:pt idx="21">
                  <c:v>3321.271641889587</c:v>
                </c:pt>
                <c:pt idx="22">
                  <c:v>2634.0755569025505</c:v>
                </c:pt>
                <c:pt idx="23">
                  <c:v>3803.2459644742221</c:v>
                </c:pt>
                <c:pt idx="24">
                  <c:v>4598.2404080819479</c:v>
                </c:pt>
                <c:pt idx="25">
                  <c:v>4568.3592421001786</c:v>
                </c:pt>
                <c:pt idx="26">
                  <c:v>5045.2139490597274</c:v>
                </c:pt>
                <c:pt idx="27">
                  <c:v>5459.0426756094221</c:v>
                </c:pt>
                <c:pt idx="28">
                  <c:v>6554.7573733838772</c:v>
                </c:pt>
                <c:pt idx="29">
                  <c:v>4351.7293346131773</c:v>
                </c:pt>
                <c:pt idx="30">
                  <c:v>2337.1240187628619</c:v>
                </c:pt>
                <c:pt idx="31">
                  <c:v>2576.9126140806611</c:v>
                </c:pt>
                <c:pt idx="32">
                  <c:v>3220.4313181887874</c:v>
                </c:pt>
                <c:pt idx="33">
                  <c:v>4161.2446000360333</c:v>
                </c:pt>
                <c:pt idx="34">
                  <c:v>4732.280919950721</c:v>
                </c:pt>
                <c:pt idx="35">
                  <c:v>5205.3640278237635</c:v>
                </c:pt>
                <c:pt idx="36">
                  <c:v>6179.6215451904354</c:v>
                </c:pt>
                <c:pt idx="37">
                  <c:v>6734.5286370828999</c:v>
                </c:pt>
                <c:pt idx="38">
                  <c:v>6692.9350021694272</c:v>
                </c:pt>
                <c:pt idx="39">
                  <c:v>5921.3182371213697</c:v>
                </c:pt>
                <c:pt idx="40">
                  <c:v>6257.93652224995</c:v>
                </c:pt>
                <c:pt idx="41">
                  <c:v>5809.5099487239067</c:v>
                </c:pt>
                <c:pt idx="42">
                  <c:v>5522.1453580092984</c:v>
                </c:pt>
                <c:pt idx="43">
                  <c:v>6748.5427506085398</c:v>
                </c:pt>
                <c:pt idx="44">
                  <c:v>7863.9219146432561</c:v>
                </c:pt>
                <c:pt idx="45">
                  <c:v>10607.935764171074</c:v>
                </c:pt>
                <c:pt idx="46">
                  <c:v>14444.457891121991</c:v>
                </c:pt>
                <c:pt idx="47">
                  <c:v>14599.864969334123</c:v>
                </c:pt>
                <c:pt idx="48">
                  <c:v>16309.99984283234</c:v>
                </c:pt>
                <c:pt idx="49">
                  <c:v>17672.922582692601</c:v>
                </c:pt>
                <c:pt idx="50">
                  <c:v>22229.463057273759</c:v>
                </c:pt>
                <c:pt idx="51">
                  <c:v>24149.687879916324</c:v>
                </c:pt>
                <c:pt idx="52">
                  <c:v>22921.743999850456</c:v>
                </c:pt>
                <c:pt idx="53">
                  <c:v>24319.950377427289</c:v>
                </c:pt>
                <c:pt idx="54">
                  <c:v>23579.375268288666</c:v>
                </c:pt>
                <c:pt idx="55">
                  <c:v>26017.495447530691</c:v>
                </c:pt>
                <c:pt idx="56">
                  <c:v>30318.268853864065</c:v>
                </c:pt>
                <c:pt idx="57">
                  <c:v>32938.750131546971</c:v>
                </c:pt>
                <c:pt idx="58">
                  <c:v>37854.060054537709</c:v>
                </c:pt>
                <c:pt idx="59">
                  <c:v>37249.385404536893</c:v>
                </c:pt>
                <c:pt idx="60">
                  <c:v>31949.585073812588</c:v>
                </c:pt>
                <c:pt idx="61">
                  <c:v>36854.941522132474</c:v>
                </c:pt>
                <c:pt idx="62">
                  <c:v>39717.309146655585</c:v>
                </c:pt>
                <c:pt idx="63">
                  <c:v>38704.675859798888</c:v>
                </c:pt>
                <c:pt idx="64">
                  <c:v>42406.363965181277</c:v>
                </c:pt>
                <c:pt idx="65">
                  <c:v>50715.383994813434</c:v>
                </c:pt>
                <c:pt idx="66">
                  <c:v>52300.161895695623</c:v>
                </c:pt>
                <c:pt idx="67">
                  <c:v>65017.272050434745</c:v>
                </c:pt>
                <c:pt idx="68">
                  <c:v>71095.297180959285</c:v>
                </c:pt>
                <c:pt idx="69">
                  <c:v>76156.81251868578</c:v>
                </c:pt>
                <c:pt idx="70">
                  <c:v>87845.730171108997</c:v>
                </c:pt>
                <c:pt idx="71">
                  <c:v>102528.74731452776</c:v>
                </c:pt>
                <c:pt idx="72">
                  <c:v>124051.32138194815</c:v>
                </c:pt>
                <c:pt idx="73">
                  <c:v>140496.11787902535</c:v>
                </c:pt>
                <c:pt idx="74">
                  <c:v>154173.54180866852</c:v>
                </c:pt>
                <c:pt idx="75">
                  <c:v>165008.04472299301</c:v>
                </c:pt>
                <c:pt idx="76">
                  <c:v>163075.91072108506</c:v>
                </c:pt>
                <c:pt idx="77">
                  <c:v>170818.09796969619</c:v>
                </c:pt>
                <c:pt idx="78">
                  <c:v>177455.73609741568</c:v>
                </c:pt>
                <c:pt idx="79">
                  <c:v>201344.07395022342</c:v>
                </c:pt>
                <c:pt idx="80">
                  <c:v>176878.55553963946</c:v>
                </c:pt>
                <c:pt idx="81">
                  <c:v>164842.63865850525</c:v>
                </c:pt>
                <c:pt idx="82">
                  <c:v>137925.58433619823</c:v>
                </c:pt>
                <c:pt idx="83">
                  <c:v>137674.28336166311</c:v>
                </c:pt>
                <c:pt idx="84">
                  <c:v>149734.65743908141</c:v>
                </c:pt>
                <c:pt idx="85">
                  <c:v>183563.8646793144</c:v>
                </c:pt>
                <c:pt idx="86">
                  <c:v>181061.36552967152</c:v>
                </c:pt>
                <c:pt idx="87">
                  <c:v>172130.32420186818</c:v>
                </c:pt>
                <c:pt idx="88">
                  <c:v>174192.15632128197</c:v>
                </c:pt>
                <c:pt idx="89">
                  <c:v>155196.57587920665</c:v>
                </c:pt>
                <c:pt idx="90">
                  <c:v>147866.3560387321</c:v>
                </c:pt>
                <c:pt idx="91">
                  <c:v>138076.64065899025</c:v>
                </c:pt>
                <c:pt idx="92">
                  <c:v>146818.58717592704</c:v>
                </c:pt>
                <c:pt idx="93">
                  <c:v>167745.84374850403</c:v>
                </c:pt>
                <c:pt idx="94">
                  <c:v>179973.88078852094</c:v>
                </c:pt>
                <c:pt idx="95">
                  <c:v>182125.32309440535</c:v>
                </c:pt>
                <c:pt idx="96">
                  <c:v>199124.77330462006</c:v>
                </c:pt>
                <c:pt idx="97">
                  <c:v>198476.37365866257</c:v>
                </c:pt>
                <c:pt idx="98">
                  <c:v>184087.05600000001</c:v>
                </c:pt>
                <c:pt idx="99">
                  <c:v>192326.117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A8-D647-BDAB-78311A588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2313824"/>
        <c:axId val="537783712"/>
      </c:lineChart>
      <c:catAx>
        <c:axId val="48231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7783712"/>
        <c:crosses val="autoZero"/>
        <c:auto val="1"/>
        <c:lblAlgn val="ctr"/>
        <c:lblOffset val="100"/>
        <c:noMultiLvlLbl val="0"/>
      </c:catAx>
      <c:valAx>
        <c:axId val="537783712"/>
        <c:scaling>
          <c:orientation val="minMax"/>
          <c:max val="2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2313824"/>
        <c:crosses val="autoZero"/>
        <c:crossBetween val="between"/>
        <c:majorUnit val="50000"/>
        <c:min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F9A2C-EAB5-ED41-B254-1F8B0A4DA778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2DF6B-EB15-2C49-8140-5D414A0EE1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37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63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Alfred </a:t>
            </a:r>
            <a:r>
              <a:rPr lang="en-US" i="1" dirty="0" err="1"/>
              <a:t>Stepan</a:t>
            </a:r>
            <a:r>
              <a:rPr lang="en-US" dirty="0"/>
              <a:t>, ed., Democratizing Brazil: Problems of Transition and Consolidation. </a:t>
            </a:r>
            <a:r>
              <a:rPr lang="pt-BR" dirty="0"/>
              <a:t>Oxford: Oxford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83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1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42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73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55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 16 a 19% do PIB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19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28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78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2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302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03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384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226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6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4) </a:t>
            </a:r>
            <a:r>
              <a:rPr lang="en-US" dirty="0" err="1"/>
              <a:t>Deslocam</a:t>
            </a:r>
            <a:r>
              <a:rPr lang="en-US" dirty="0"/>
              <a:t> </a:t>
            </a:r>
            <a:r>
              <a:rPr lang="en-US" dirty="0" err="1"/>
              <a:t>correlações</a:t>
            </a:r>
            <a:r>
              <a:rPr lang="en-US" dirty="0"/>
              <a:t> de </a:t>
            </a:r>
            <a:r>
              <a:rPr lang="en-US" dirty="0" err="1"/>
              <a:t>forças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59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4) </a:t>
            </a:r>
            <a:r>
              <a:rPr lang="en-US" dirty="0" err="1"/>
              <a:t>Deslocam</a:t>
            </a:r>
            <a:r>
              <a:rPr lang="en-US" dirty="0"/>
              <a:t> </a:t>
            </a:r>
            <a:r>
              <a:rPr lang="en-US" dirty="0" err="1"/>
              <a:t>correlações</a:t>
            </a:r>
            <a:r>
              <a:rPr lang="en-US" dirty="0"/>
              <a:t> de </a:t>
            </a:r>
            <a:r>
              <a:rPr lang="en-US" dirty="0" err="1"/>
              <a:t>forças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9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1200" b="1" dirty="0">
                <a:latin typeface="Tw Cen MT Condensed" panose="020B0606020104020203" pitchFamily="34" charset="77"/>
              </a:rPr>
              <a:t>Classificar é ordenar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200" dirty="0">
              <a:latin typeface="Tw Cen MT Condensed" panose="020B0606020104020203" pitchFamily="34" charset="77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dirty="0">
                <a:latin typeface="Tw Cen MT Condensed" panose="020B0606020104020203" pitchFamily="34" charset="77"/>
              </a:rPr>
              <a:t>Fruto da virada </a:t>
            </a:r>
            <a:r>
              <a:rPr lang="pt-PT" sz="1200" dirty="0" err="1">
                <a:latin typeface="Tw Cen MT Condensed" panose="020B0606020104020203" pitchFamily="34" charset="77"/>
              </a:rPr>
              <a:t>culturalista</a:t>
            </a:r>
            <a:r>
              <a:rPr lang="pt-PT" sz="1200" dirty="0">
                <a:latin typeface="Tw Cen MT Condensed" panose="020B0606020104020203" pitchFamily="34" charset="77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30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03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03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72DF6B-EB15-2C49-8140-5D414A0EE1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0FDEB-6262-864B-94E1-BCB9D0AB5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00754-0FFD-E14D-807B-E4214B225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CCE8-70A8-9E4C-9319-14601AA4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4F1F3-B1D7-E74C-9C38-2ACFF5F7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F9800-58CF-954C-8335-888B278C5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7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6DF6-BDC3-9246-9CD8-BB47A8FA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9CE04-E6D3-C849-939D-535DE1395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8CB6E-5258-4B48-96C6-E280A458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ED4E5-9F88-9F4D-8618-3AC2DC11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98FE7-D579-D644-8292-F9DDA32B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6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1695BB-CA55-8E43-958E-1A629DF79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BE12D-CE66-3441-B641-13C82365B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A2B69-804C-584D-8F99-BDA6CB48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D4332-126B-DB4F-8B90-BD13EED2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B690E-ACDA-B546-AF16-128DBBCE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3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198D5-BE15-394D-B201-E0E1C9F2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5B086-CE22-9E4C-BDF7-244F876D1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5EED9-1877-124E-87CC-64A8B8CA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C7030-75EB-674C-8294-A327A2CB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ABBE0-7268-DE43-BDB0-4F86C4F9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5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9EBA-871D-2D4D-B832-16548D9E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F13FC-3E1A-2840-B3B9-34B49CA52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8A3E8-0731-FE40-A5B4-34C50D68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3DDD4-A3E3-D84C-9BDF-AFDB2FCA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568BF-B564-D24F-8527-6D99A8EB7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2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95D6E-F20E-EA4B-9077-066CF1A4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03E86-0B0A-9346-99BF-035CA2310D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F96D6-BAEF-A940-A617-C91887D6C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BEDED-2BDE-8F45-88B8-0E043CAA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97A3C-0E53-3447-9D24-0A7048DB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A6F47-2C38-5848-A18E-77509F02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7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BA84F-C313-7E45-B21D-39A1DD6AA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E8762-B79F-3743-93F1-EA22D3672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546C3-C6F3-CE48-831E-E98A1C438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71D66-FE80-D241-AF16-23DDBBF68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61D65-80E2-1340-9287-5A28ED5FB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C5101-B978-7544-B23B-16E32E15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26C17-B5CB-5843-BAE9-7E5A1675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D5C71-7D70-CE49-A783-331CE75EB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3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662F-8FEA-8F4D-A817-042EBE637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5F05A-F8FA-7A46-88A1-7F6D2774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93EB7-50DC-EB48-BDBE-5C49A176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8F5B2-E66F-AD48-AA32-300A4F4E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6D9ECD-8440-1C41-9940-EFBBF11A0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7A05A5-A663-634F-A6B3-7C3FE6041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0E341-F073-4149-B7C1-8DB04A58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3947B-7265-0542-991D-95DDEE2D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6E00D-9FE6-B942-AE39-EA2B1C65A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99B5B-4738-C74E-B6F3-DE8FBAF66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241E4-3D2C-FF47-AA64-EA7C644E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A6605-0798-A24E-8E02-811A39AB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FE589-E6AB-0D43-B4F7-78B763FC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0A6F8-A8C3-274A-8EB0-F84E06A8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DC1C5-D5AB-1946-9782-97FA9DF25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4E9BC-11C6-6B44-BE5E-FBFF0A77E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7024D-1B9F-4945-857F-00660171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62CCC-6425-F342-B1AF-600F92F90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62D1F-0DC8-604A-B775-4242E2F83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6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BCCAFE-708D-D64A-A5B2-A588111B4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5324E-5136-1E4C-928B-9C910DB59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FF9E0-29C8-4343-BC9A-34D3509B0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EAEBC-60E9-4C46-8632-B3FB54FC87D1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F82B8-DE1C-704E-B3DE-FD0748B5E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30393-C7AB-834D-BD85-FC52E991F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7ECFE-783C-F54E-8532-7618E6A967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1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folha.uol.com.br/fsp/opiniao/fz2605201107.ht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i.com.br/politica/empresariado-quer-rigor-fiscal-reduc-o-de-tributos-e-desonerac-es-1.732821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edi.org.br/media/site/artigos/20180918_industria_e_o_brasil_do_futuro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F22409C-04ED-8F4E-AC23-FBB38FBBA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8091"/>
            <a:ext cx="12192000" cy="55418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58A87-23DF-3046-88F6-6FD1C9E50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017" y="241300"/>
            <a:ext cx="8575964" cy="1401473"/>
          </a:xfrm>
          <a:noFill/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Tw Cen MT Condensed" panose="020B0606020104020203" pitchFamily="34" charset="77"/>
              </a:rPr>
              <a:t>SOCIOLOGIA DO CAPITALISMO CONTEMPORÂNEO 2018.02</a:t>
            </a:r>
            <a:endParaRPr lang="en-US" sz="3200" dirty="0">
              <a:solidFill>
                <a:schemeClr val="bg1"/>
              </a:solidFill>
              <a:latin typeface="Tw Cen MT" panose="020B0602020104020603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C8572-32A1-7046-8F4B-70CB93C6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699" y="3211802"/>
            <a:ext cx="11404601" cy="3216707"/>
          </a:xfrm>
          <a:solidFill>
            <a:schemeClr val="bg2">
              <a:alpha val="0"/>
            </a:schemeClr>
          </a:solidFill>
        </p:spPr>
        <p:txBody>
          <a:bodyPr>
            <a:normAutofit/>
          </a:bodyPr>
          <a:lstStyle/>
          <a:p>
            <a:endParaRPr lang="en-US" b="1" dirty="0">
              <a:latin typeface="Tw Cen MT Condensed" panose="020B0606020104020203" pitchFamily="34" charset="77"/>
            </a:endParaRPr>
          </a:p>
          <a:p>
            <a:r>
              <a:rPr lang="en-US" sz="4400" b="1" dirty="0">
                <a:solidFill>
                  <a:schemeClr val="bg1"/>
                </a:solidFill>
                <a:latin typeface="Tw Cen MT Condensed" panose="020B0606020104020203" pitchFamily="34" charset="77"/>
              </a:rPr>
              <a:t>AULA </a:t>
            </a:r>
            <a:r>
              <a:rPr lang="pt-BR" sz="4400" b="1" dirty="0">
                <a:solidFill>
                  <a:schemeClr val="bg1"/>
                </a:solidFill>
                <a:latin typeface="Tw Cen MT Condensed" panose="020B0606020104020203" pitchFamily="34" charset="77"/>
              </a:rPr>
              <a:t>8</a:t>
            </a:r>
          </a:p>
          <a:p>
            <a:r>
              <a:rPr lang="pt-BR" sz="4400" b="1" dirty="0">
                <a:solidFill>
                  <a:schemeClr val="bg1"/>
                </a:solidFill>
                <a:latin typeface="Tw Cen MT Condensed" panose="020B0606020104020203" pitchFamily="34" charset="77"/>
              </a:rPr>
              <a:t>DESVENDANDO O CAPITALISMO BRASILEIRO CONTEMPORÂNEO</a:t>
            </a:r>
            <a:endParaRPr lang="en-US" sz="6000" b="1" dirty="0">
              <a:solidFill>
                <a:schemeClr val="bg1"/>
              </a:solidFill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1624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Um brevíssimo histórico do capitalismo brasileiro 1930-1990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A partir dos anos 1950, modelo prevê articulação mais intensa com capital internacional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Presença de multinacionais, 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Muda posicionamentos e cria novos dilemas/clivagens para a elite empresarial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i="1" dirty="0">
                <a:latin typeface="Tw Cen MT Condensed" panose="020B0606020104020203" pitchFamily="34" charset="77"/>
              </a:rPr>
              <a:t>No primeiro momento as pressões desenvolvimentistas surgiram fora do setor privado da economia, como uma aspiração política de emancipação econômica. No segundo momento, a burguesia industrial, associada a grupos econômicos estrangeiros, passou a tentar dirigir o processo de desenvolvimento em benefício do setor privado de produção. </a:t>
            </a:r>
            <a:r>
              <a:rPr lang="pt-BR" sz="2800" dirty="0">
                <a:latin typeface="Tw Cen MT Condensed" panose="020B0606020104020203" pitchFamily="34" charset="77"/>
              </a:rPr>
              <a:t>(Cardoso, Fernando Henrique. Empresário Industrial e Desenvolvimento Econômico no Brasil. São Paulo: DIFEL, 1964, p. 184)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Liberalismo e nacionalismo combinam-se nas atitudes e posicionamentos (pêndulo permanente).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Em geral, no período, o apoio ao liberalismo econômico esteve associado ao reconhecimento da necessidade de uma estratégia nacional de desenvolvimento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0802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Um brevíssimo histórico do capitalismo brasileiro 1930-1990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>
                <a:latin typeface="Tw Cen MT Condensed" panose="020B0606020104020203" pitchFamily="34" charset="77"/>
              </a:rPr>
              <a:t>Dilemas da classe empresarial e seu projeto político</a:t>
            </a:r>
            <a:endParaRPr lang="pt-BR" sz="2800" b="1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Em geral, no período, o apoio ao liberalismo econômico esteve associado ao reconhecimento da necessidade de uma estratégia nacional de desenvolvimento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Identificam-se com governos nacionalistas, mas insistem em perspectivas liberais e internacionalistas (1964, 1988-2000, </a:t>
            </a:r>
            <a:r>
              <a:rPr lang="pt-BR" sz="2800" i="1" dirty="0">
                <a:latin typeface="Tw Cen MT Condensed" panose="020B0606020104020203" pitchFamily="34" charset="77"/>
              </a:rPr>
              <a:t>2015-9?</a:t>
            </a:r>
            <a:r>
              <a:rPr lang="pt-BR" sz="2800" dirty="0">
                <a:latin typeface="Tw Cen MT Condensed" panose="020B0606020104020203" pitchFamily="34" charset="77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Dilemas permanentes: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como se comportar politicamente e com que forças articular-se (tradicionais/modernas – Cardoso 1964)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Via nacional ou projetos transnacionais associados a parceiros internacionais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Posturas defensivas contra ”ameaças populares”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Na prática, projeto se desenvolve em condições de democracia restrita ou regime autoritário: regimes burocrático-autoritários na AL eliminam caráter popular do nacional-desenvolvimentismo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87790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B06A49-A67B-314E-8292-05AC0DA97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847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Um brevíssimo histórico do capitalismo brasileiro 1930-1990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A crise do modelo: 1977-1990</a:t>
            </a:r>
          </a:p>
          <a:p>
            <a:endParaRPr lang="pt-BR" sz="2800" b="1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Pacote de Abril e os sinais da crise no governo Figueiredo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Inflação ~ 40% a.a.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Reconfiguração de forças políticas pela democracia: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crítica à forte intervenção e controle estatal sobre a economia (II PND/Brasil-Potência)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Esgotamento do milagre econômico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Incapacidade de gerir a crise (recessão, inflação ~ 40% a.a., balanço de pagamentos)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Modelo engessado para lidar com inflação e demandas trabalhistas (intermediação estatal dos conflitos que impedem acordos </a:t>
            </a:r>
            <a:r>
              <a:rPr lang="pt-BR" sz="2800" dirty="0" err="1">
                <a:latin typeface="Tw Cen MT Condensed" panose="020B0606020104020203" pitchFamily="34" charset="77"/>
              </a:rPr>
              <a:t>interclasse</a:t>
            </a:r>
            <a:r>
              <a:rPr lang="pt-BR" sz="2800" dirty="0">
                <a:latin typeface="Tw Cen MT Condensed" panose="020B0606020104020203" pitchFamily="34" charset="77"/>
              </a:rPr>
              <a:t> e controles salariais)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Contestação da racionalidade e eficácia da política econômica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Forma acordo nacional e popular em torno da transição democrática: empresários, trabalhadores, movimentos sociais e classes médias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26191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Um brevíssimo histórico do capitalismo brasileiro 1930-1990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A crise do modelo: 1977-1990</a:t>
            </a:r>
          </a:p>
          <a:p>
            <a:endParaRPr lang="pt-BR" sz="2800" b="1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Plano Cruzado: o último respiro do nacional-desenvolvimentismo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Congelamento de preços sem mudança no padrão de gastos públicos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Crise da dívida externa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Congelamento do câmbio – esgotamento das reservas cambiais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Juros negativos, desestimulando poupança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Rui coalizão política democrática em 1989. Derrota das principais forças políticas da transição: PMDB, PSDB, PDT e PT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70481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As mudanças liberalizantes (1990-2000)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665204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Esgotamento do modelo ISI e nova agenda empresarial</a:t>
            </a:r>
          </a:p>
          <a:p>
            <a:r>
              <a:rPr lang="pt-BR" sz="2800" dirty="0">
                <a:latin typeface="Tw Cen MT Condensed" panose="020B0606020104020203" pitchFamily="34" charset="77"/>
              </a:rPr>
              <a:t>Nova agenda liberalizante na FIESP/CNI (e reação do IEDI)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Questionamento do modelo nacional-desenvolvimentista – associado à populismo, crise fiscal e alta inflação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Questionamento da participação direta do Estado na formação da poupança e instalação da indústria e orientação pela liberalização comercial e alienação de ativos estatais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Defesa de postulados liberais pela FIESP (ação concertada para as revisões constitucionais de 1993/4)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Rompimento da unidade representacional e questionamento da capacidade da estrutura oficial de interlocução de interesses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Formação de novas organizações (setores mais dinâmicos, agendas específicas). </a:t>
            </a:r>
            <a:r>
              <a:rPr lang="pt-BR" sz="2800" dirty="0" err="1">
                <a:latin typeface="Tw Cen MT Condensed" panose="020B0606020104020203" pitchFamily="34" charset="77"/>
              </a:rPr>
              <a:t>Ex</a:t>
            </a:r>
            <a:r>
              <a:rPr lang="pt-BR" sz="2800" dirty="0">
                <a:latin typeface="Tw Cen MT Condensed" panose="020B0606020104020203" pitchFamily="34" charset="77"/>
              </a:rPr>
              <a:t>: IEDI (1989)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Coordenação torna-se </a:t>
            </a:r>
            <a:r>
              <a:rPr lang="pt-BR" sz="2800" dirty="0" err="1">
                <a:latin typeface="Tw Cen MT Condensed" panose="020B0606020104020203" pitchFamily="34" charset="77"/>
              </a:rPr>
              <a:t>policêntrica</a:t>
            </a:r>
            <a:r>
              <a:rPr lang="pt-BR" sz="2800" dirty="0">
                <a:latin typeface="Tw Cen MT Condensed" panose="020B0606020104020203" pitchFamily="34" charset="77"/>
              </a:rPr>
              <a:t>: processo acentuado com reestruturação produtiva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67280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As mudanças liberalizantes (1990-2000)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Empresariado nacional industrial perdeu seu papel político na definição da estratégia nacional de desenvolvimento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w Cen MT Condensed" panose="020B0606020104020203" pitchFamily="34" charset="77"/>
              </a:rPr>
              <a:t>Nova </a:t>
            </a:r>
            <a:r>
              <a:rPr lang="pt-BR" sz="2800" dirty="0">
                <a:latin typeface="Tw Cen MT Condensed" panose="020B0606020104020203" pitchFamily="34" charset="77"/>
              </a:rPr>
              <a:t>coalizão: rentistas, setor financeiro, interesses estrangeiros, setor industrial com participação do capital internacional</a:t>
            </a:r>
            <a:endParaRPr lang="pt-BR" sz="40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Abertura econômica e liberalização comercial: doutrina do choque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Fim subsídios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Promoção de integração regional – criação imaginada de um mercado comum 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Desacordo quanto à forma e ao ritmo de introdução de itens da nova agenda como a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pt-BR" sz="2800" dirty="0">
                <a:latin typeface="Tw Cen MT Condensed" panose="020B0606020104020203" pitchFamily="34" charset="77"/>
              </a:rPr>
              <a:t>privatização e a liberalização comercial, sobretudo nos governos Collor-Franco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Neoliberal?</a:t>
            </a:r>
          </a:p>
          <a:p>
            <a:pPr lvl="2"/>
            <a:r>
              <a:rPr lang="pt-BR" sz="2400" dirty="0">
                <a:latin typeface="Tw Cen MT Condensed" panose="020B0606020104020203" pitchFamily="34" charset="77"/>
              </a:rPr>
              <a:t>Conjunto de políticas econômicas voltadas para a liberalização comercial, despolitização e autonomização das decisões de política econômica, monetarismo, privatizações, moderação fiscal e a promoção de mercados para solução de problemas sociais. </a:t>
            </a:r>
          </a:p>
          <a:p>
            <a:pPr lvl="2"/>
            <a:r>
              <a:rPr lang="pt-BR" sz="2400" dirty="0">
                <a:latin typeface="Tw Cen MT Condensed" panose="020B0606020104020203" pitchFamily="34" charset="77"/>
              </a:rPr>
              <a:t>Mais: </a:t>
            </a:r>
            <a:r>
              <a:rPr lang="pt-BR" sz="2400" dirty="0" err="1">
                <a:latin typeface="Tw Cen MT Condensed" panose="020B0606020104020203" pitchFamily="34" charset="77"/>
              </a:rPr>
              <a:t>Mudge</a:t>
            </a:r>
            <a:r>
              <a:rPr lang="pt-BR" sz="2400" dirty="0">
                <a:latin typeface="Tw Cen MT Condensed" panose="020B0606020104020203" pitchFamily="34" charset="77"/>
              </a:rPr>
              <a:t>, Stephanie Lee. </a:t>
            </a:r>
            <a:r>
              <a:rPr lang="pt-BR" sz="2400" dirty="0" err="1">
                <a:latin typeface="Tw Cen MT Condensed" panose="020B0606020104020203" pitchFamily="34" charset="77"/>
              </a:rPr>
              <a:t>What</a:t>
            </a:r>
            <a:r>
              <a:rPr lang="pt-BR" sz="2400" dirty="0">
                <a:latin typeface="Tw Cen MT Condensed" panose="020B0606020104020203" pitchFamily="34" charset="77"/>
              </a:rPr>
              <a:t> </a:t>
            </a:r>
            <a:r>
              <a:rPr lang="pt-BR" sz="2400" dirty="0" err="1">
                <a:latin typeface="Tw Cen MT Condensed" panose="020B0606020104020203" pitchFamily="34" charset="77"/>
              </a:rPr>
              <a:t>is</a:t>
            </a:r>
            <a:r>
              <a:rPr lang="pt-BR" sz="2400" dirty="0">
                <a:latin typeface="Tw Cen MT Condensed" panose="020B0606020104020203" pitchFamily="34" charset="77"/>
              </a:rPr>
              <a:t> </a:t>
            </a:r>
            <a:r>
              <a:rPr lang="pt-BR" sz="2400" dirty="0" err="1">
                <a:latin typeface="Tw Cen MT Condensed" panose="020B0606020104020203" pitchFamily="34" charset="77"/>
              </a:rPr>
              <a:t>Neo-Liberalism</a:t>
            </a:r>
            <a:r>
              <a:rPr lang="pt-BR" sz="2400" dirty="0">
                <a:latin typeface="Tw Cen MT Condensed" panose="020B0606020104020203" pitchFamily="34" charset="77"/>
              </a:rPr>
              <a:t>. </a:t>
            </a:r>
            <a:r>
              <a:rPr lang="pt-BR" sz="2400" i="1" dirty="0" err="1">
                <a:latin typeface="Tw Cen MT Condensed" panose="020B0606020104020203" pitchFamily="34" charset="77"/>
              </a:rPr>
              <a:t>Socio-Economic</a:t>
            </a:r>
            <a:r>
              <a:rPr lang="pt-BR" sz="2400" i="1" dirty="0">
                <a:latin typeface="Tw Cen MT Condensed" panose="020B0606020104020203" pitchFamily="34" charset="77"/>
              </a:rPr>
              <a:t> </a:t>
            </a:r>
            <a:r>
              <a:rPr lang="pt-BR" sz="2400" i="1" dirty="0" err="1">
                <a:latin typeface="Tw Cen MT Condensed" panose="020B0606020104020203" pitchFamily="34" charset="77"/>
              </a:rPr>
              <a:t>Review</a:t>
            </a:r>
            <a:r>
              <a:rPr lang="pt-BR" sz="2400" dirty="0">
                <a:latin typeface="Tw Cen MT Condensed" panose="020B0606020104020203" pitchFamily="34" charset="77"/>
              </a:rPr>
              <a:t>, 6(4): 703-731</a:t>
            </a:r>
            <a:r>
              <a:rPr lang="pt-BR" sz="2400" dirty="0" smtClean="0">
                <a:latin typeface="Tw Cen MT Condensed" panose="020B0606020104020203" pitchFamily="34" charset="77"/>
              </a:rPr>
              <a:t>.</a:t>
            </a:r>
          </a:p>
          <a:p>
            <a:pPr lvl="2"/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81201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As mudanças liberalizantes (1990-2000)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1027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O Plano Real e os governos Cardoso </a:t>
            </a:r>
            <a:r>
              <a:rPr lang="pt-BR" sz="2800" b="1" dirty="0" err="1">
                <a:latin typeface="Tw Cen MT Condensed" panose="020B0606020104020203" pitchFamily="34" charset="77"/>
              </a:rPr>
              <a:t>I</a:t>
            </a:r>
            <a:r>
              <a:rPr lang="pt-BR" sz="2800" b="1" dirty="0">
                <a:latin typeface="Tw Cen MT Condensed" panose="020B0606020104020203" pitchFamily="34" charset="77"/>
              </a:rPr>
              <a:t> e II</a:t>
            </a: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Estabilização monetária, abertura comercial e liberalização dos fluxos financeiros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Paridade cambial (âncora) para controle inflacionário (compromete condições de competitividade da indústria nacional)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Reformas econômicas e constitucionais pró-mercado: privatizações, novas formas de trabalho, ajuste fiscal (LRF)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Fechamento de empresas, falências, associações com empresas estrangeiras, fusões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pt-BR" sz="2800" dirty="0">
                <a:latin typeface="Tw Cen MT Condensed" panose="020B0606020104020203" pitchFamily="34" charset="77"/>
              </a:rPr>
              <a:t>e aquisições, substancial queda do nível do emprego na indústria, </a:t>
            </a:r>
            <a:r>
              <a:rPr lang="en-US" sz="2800" dirty="0" err="1">
                <a:latin typeface="Tw Cen MT Condensed" panose="020B0606020104020203" pitchFamily="34" charset="77"/>
              </a:rPr>
              <a:t>desnacionalização</a:t>
            </a:r>
            <a:r>
              <a:rPr lang="en-US" sz="2800" dirty="0">
                <a:latin typeface="Tw Cen MT Condensed" panose="020B0606020104020203" pitchFamily="34" charset="77"/>
              </a:rPr>
              <a:t> da </a:t>
            </a:r>
            <a:r>
              <a:rPr lang="en-US" sz="2800" dirty="0" err="1">
                <a:latin typeface="Tw Cen MT Condensed" panose="020B0606020104020203" pitchFamily="34" charset="77"/>
              </a:rPr>
              <a:t>economia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Era de desemprego crônico 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err="1">
                <a:latin typeface="Tw Cen MT Condensed" panose="020B0606020104020203" pitchFamily="34" charset="77"/>
              </a:rPr>
              <a:t>Terciarização</a:t>
            </a:r>
            <a:r>
              <a:rPr lang="pt-BR" sz="2800" dirty="0">
                <a:latin typeface="Tw Cen MT Condensed" panose="020B0606020104020203" pitchFamily="34" charset="77"/>
              </a:rPr>
              <a:t> da economia/desindustrialização precoce (</a:t>
            </a:r>
            <a:r>
              <a:rPr lang="pt-BR" sz="2800" dirty="0" err="1">
                <a:latin typeface="Tw Cen MT Condensed" panose="020B0606020104020203" pitchFamily="34" charset="77"/>
              </a:rPr>
              <a:t>Rodrik</a:t>
            </a:r>
            <a:r>
              <a:rPr lang="pt-BR" sz="2800" dirty="0">
                <a:latin typeface="Tw Cen MT Condensed" panose="020B0606020104020203" pitchFamily="34" charset="77"/>
              </a:rPr>
              <a:t>)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 Principais afetados: as indústrias têxteis, as de máquinas e equipamentos, autopeças e produtos eletroeletrônicos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50647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2B1E8AE-EF81-AA44-9A33-E5BF02C98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666084"/>
              </p:ext>
            </p:extLst>
          </p:nvPr>
        </p:nvGraphicFramePr>
        <p:xfrm>
          <a:off x="1133856" y="219456"/>
          <a:ext cx="9747504" cy="616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E19164A-5DFA-D44B-B5AB-77F25F54D1DD}"/>
              </a:ext>
            </a:extLst>
          </p:cNvPr>
          <p:cNvSpPr txBox="1"/>
          <p:nvPr/>
        </p:nvSpPr>
        <p:spPr>
          <a:xfrm>
            <a:off x="4528613" y="6382512"/>
            <a:ext cx="29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Fonte: IBGE. </a:t>
            </a:r>
            <a:r>
              <a:rPr lang="en-US" dirty="0" err="1"/>
              <a:t>Contas</a:t>
            </a:r>
            <a:r>
              <a:rPr lang="en-US" dirty="0"/>
              <a:t> </a:t>
            </a:r>
            <a:r>
              <a:rPr lang="en-US" dirty="0" err="1"/>
              <a:t>nacionais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829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F264C6D-EDB2-C449-8426-2E68E31D7E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395532"/>
              </p:ext>
            </p:extLst>
          </p:nvPr>
        </p:nvGraphicFramePr>
        <p:xfrm>
          <a:off x="676656" y="457200"/>
          <a:ext cx="10972800" cy="576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82A81F1-8EFD-B240-AE7A-ED9CB397E065}"/>
              </a:ext>
            </a:extLst>
          </p:cNvPr>
          <p:cNvSpPr txBox="1"/>
          <p:nvPr/>
        </p:nvSpPr>
        <p:spPr>
          <a:xfrm>
            <a:off x="1060704" y="6345936"/>
            <a:ext cx="6265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Obs</a:t>
            </a:r>
            <a:r>
              <a:rPr lang="en-US" dirty="0"/>
              <a:t>: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milhões</a:t>
            </a:r>
            <a:r>
              <a:rPr lang="en-US" dirty="0"/>
              <a:t> de </a:t>
            </a:r>
            <a:r>
              <a:rPr lang="en-US" dirty="0" err="1"/>
              <a:t>reais</a:t>
            </a:r>
            <a:r>
              <a:rPr lang="en-US" dirty="0"/>
              <a:t> de 1999. Fonte: IBGE. </a:t>
            </a:r>
            <a:r>
              <a:rPr lang="en-US" dirty="0" err="1"/>
              <a:t>Contas</a:t>
            </a:r>
            <a:r>
              <a:rPr lang="en-US" dirty="0"/>
              <a:t> </a:t>
            </a:r>
            <a:r>
              <a:rPr lang="en-US" dirty="0" err="1"/>
              <a:t>Nacionais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6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13436" y="237109"/>
            <a:ext cx="114808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Plano de aula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183388" y="1090962"/>
            <a:ext cx="120086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latin typeface="Tw Cen MT Condensed" panose="020B0606020104020203" pitchFamily="34" charset="77"/>
              </a:rPr>
              <a:t>Explorar as transformações históricas do arranjo capitalista brasileiro nas últimas décadas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800" b="1" dirty="0">
                <a:latin typeface="Tw Cen MT Condensed" panose="020B0606020104020203" pitchFamily="34" charset="77"/>
              </a:rPr>
              <a:t>Análise orientada por elementos da concepção de variedades de capitalismo </a:t>
            </a:r>
          </a:p>
          <a:p>
            <a:r>
              <a:rPr lang="pt-BR" sz="2800" b="1" dirty="0">
                <a:latin typeface="Tw Cen MT Condensed" panose="020B0606020104020203" pitchFamily="34" charset="77"/>
              </a:rPr>
              <a:t>para compreender</a:t>
            </a:r>
            <a:endParaRPr lang="pt-BR" sz="2800" dirty="0">
              <a:latin typeface="Tw Cen MT Condensed" panose="020B0606020104020203" pitchFamily="34" charset="77"/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pt-BR" sz="2800" b="1" dirty="0">
                <a:latin typeface="Tw Cen MT Condensed" panose="020B0606020104020203" pitchFamily="34" charset="77"/>
              </a:rPr>
              <a:t>As especificidades do arranjo brasileiro 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pt-BR" sz="2800" b="1" dirty="0">
                <a:latin typeface="Tw Cen MT Condensed" panose="020B0606020104020203" pitchFamily="34" charset="77"/>
              </a:rPr>
              <a:t>Dilemas históricos, legados institucionais e novas encruzilhadas diante da atual fase de internacionalização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pt-BR" sz="2800" b="1" dirty="0">
                <a:latin typeface="Tw Cen MT Condensed" panose="020B0606020104020203" pitchFamily="34" charset="77"/>
              </a:rPr>
              <a:t>Formatação dos conflitos políticos e seus efeitos distributivos</a:t>
            </a:r>
          </a:p>
          <a:p>
            <a:pPr marL="514350" indent="-514350">
              <a:buFont typeface="+mj-lt"/>
              <a:buAutoNum type="arabicParenR" startAt="2"/>
            </a:pPr>
            <a:endParaRPr lang="pt-BR" sz="2800" b="1" dirty="0">
              <a:latin typeface="Tw Cen MT Condensed" panose="020B0606020104020203" pitchFamily="34" charset="77"/>
            </a:endParaRPr>
          </a:p>
          <a:p>
            <a:r>
              <a:rPr lang="pt-BR" sz="2800" b="1" dirty="0">
                <a:latin typeface="Tw Cen MT Condensed" panose="020B0606020104020203" pitchFamily="34" charset="77"/>
              </a:rPr>
              <a:t>Nem tudo é racional. Certamente, nem tudo é eficiente... Produtos de conflitos políticos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56668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As mudanças liberalizantes (1990-2000)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CNI/FIESP revelaram alta concordância com as prioridades da nova agenda pública, principalmente no tocante às chamadas reformas orientadas para o mercado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Efeitos distributivos econômicos e de influência política: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profunda reestruturação que mudou drasticamente o perfil da indústria brasileira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Economia industrial diversificada – alguns setores resistem com ganhos de produtividade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Privatização dos grandes serviços de utilidade pública e da mineração criam novos grupos empresariais e lideranças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Entrada de fundos de participação em cena: financeirização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Parcerias de empresas nacionais a grupos internacionais para sobrevivência (desnacionalização)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Mudança de lideranças, setores e empresas influentes/com poder de barganha: setores vitoriosos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err="1">
                <a:latin typeface="Tw Cen MT Condensed" panose="020B0606020104020203" pitchFamily="34" charset="77"/>
              </a:rPr>
              <a:t>Ex</a:t>
            </a:r>
            <a:r>
              <a:rPr lang="pt-BR" sz="2800" dirty="0">
                <a:latin typeface="Tw Cen MT Condensed" panose="020B0606020104020203" pitchFamily="34" charset="77"/>
              </a:rPr>
              <a:t>: Steinbruch (Vicunha – CSN – FIESP)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59563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As mudanças liberalizantes (1990-2000)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941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Concentração da formulação de política em uma cúpula tecnocracia exclui participação empresarial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Política econômica descola-se da política industrial e comercial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Malan: "A melhor política industrial é não ter política industrial."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Tendência de acesso seletivo (clientelista) a instâncias governamentais e utilização de vínculos informais. 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Empresariado nacional industrial perdeu seu papel político na definição da estratégia nacional de desenvolvimento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4812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ruptura do consenso neoliberal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Demonstração de que existem políticas macroeconômicas alternativas à ortodoxia convencional e ao Consenso de Washington (mesmo com os mesmos objetivos) – crises financeiras, baixo crescimento econômico nos países em desenvolvimento e bons resultados em países que não adotaram modelo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AF8A77-96D1-9141-B3EC-B53FD1B90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766" y="2222323"/>
            <a:ext cx="6957868" cy="494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67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ruptura do consenso neoliberal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299" y="913886"/>
            <a:ext cx="11664373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Retorno ao debate em torno de estratégias alternativas de desenvolvimento e de formas diferenciadas de inserção na ordem global: intelectualidade, empresariado e governo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Proposta </a:t>
            </a:r>
            <a:r>
              <a:rPr lang="pt-BR" sz="2800" dirty="0" err="1">
                <a:latin typeface="Tw Cen MT Condensed" panose="020B0606020104020203" pitchFamily="34" charset="77"/>
              </a:rPr>
              <a:t>neo-desenvolvimentista</a:t>
            </a:r>
            <a:r>
              <a:rPr lang="pt-BR" sz="2800" dirty="0">
                <a:latin typeface="Tw Cen MT Condensed" panose="020B0606020104020203" pitchFamily="34" charset="77"/>
              </a:rPr>
              <a:t>: poupança interna, juros moderados, equilíbrio fiscal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Novas vias de desenvolvimento que privilegiem interesses nacionais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Mudanças na elite empresarial: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Lentas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Divisões internas refletem rearranjo industrial: setores mais voltados ao mercado internacional/setores financeiro, extrativista e associado ao capital internacional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Prioridade para interesses nacionais passa a ser defendida pelo IEDI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Formação de quadros técnicos para discutir e intervir no debate em política econômica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74505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A ruptura do consenso neoliberal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299" y="913886"/>
            <a:ext cx="11664373" cy="1157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IEDI: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Voltam a conjugar seu apoio ao liberalismo econômico com a necessidade de uma estratégia nacional de desenvolvimento para a indústria brasileira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Questionaram a forma apressada que assumiu a abertura econômica, o tratamento</a:t>
            </a:r>
            <a:r>
              <a:rPr lang="en-US" sz="2800" dirty="0">
                <a:latin typeface="Tw Cen MT Condensed" panose="020B0606020104020203" pitchFamily="34" charset="77"/>
              </a:rPr>
              <a:t> </a:t>
            </a:r>
            <a:r>
              <a:rPr lang="pt-BR" sz="2800" dirty="0">
                <a:latin typeface="Tw Cen MT Condensed" panose="020B0606020104020203" pitchFamily="34" charset="77"/>
              </a:rPr>
              <a:t>privilegiado dispensado às empresas estrangeiras, o fechamento do processo decisório e a ausência de política industrial.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 Reconhecem ganhos de estabilização, produtividade, abertura e privatizações, mas...</a:t>
            </a:r>
            <a:endParaRPr lang="en-US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	“é necessário ir além do bom ambiente econômico e da estabilidade de preços, em direção à 	definição de políticas que promovam o avanço industrial segundo uma estratégia que objetive o 	desenvolvimento e a mudança estrutural” (IEDI, nota à imprensa, 28/06/1999)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Mais tarde unem-se FIESP (Horácio Lafer Piva) e CNI (Armando Monteiro)</a:t>
            </a: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38268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Lula/Dilma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299" y="913886"/>
            <a:ext cx="11664373" cy="1351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Tw Cen MT Condensed" panose="020B0606020104020203" pitchFamily="34" charset="77"/>
              </a:rPr>
              <a:t>Mudança prática: eleição de Lula da Silva e alinhamento dos empresários ligados à FIESP com os ligados ao IEDI (Josué Gomes da Silva, presidente desta, vice daquela - estreita os laços)</a:t>
            </a:r>
            <a:endParaRPr lang="en-US" sz="24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Tw Cen MT Condensed" panose="020B0606020104020203" pitchFamily="34" charset="77"/>
              </a:rPr>
              <a:t>Retorno dos empresários industriais à política: Conselho de Desenvolvimento Econômico e Social e Ministério do Desenvolvimento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Tw Cen MT Condensed" panose="020B0606020104020203" pitchFamily="34" charset="77"/>
              </a:rPr>
              <a:t>Industriais apoiam novo governo até 2015 (Nova Matriz Econômica): manutenção estabilidade monetária, equilíbrio fiscal e defesa de política industrial e da empresa nacional </a:t>
            </a:r>
          </a:p>
          <a:p>
            <a:endParaRPr lang="en-US" sz="24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w Cen MT Condensed" panose="020B0606020104020203" pitchFamily="34" charset="77"/>
              </a:rPr>
              <a:t>Boom das commodities (2003-8): </a:t>
            </a:r>
            <a:r>
              <a:rPr lang="en-US" sz="2400" dirty="0" err="1">
                <a:latin typeface="Tw Cen MT Condensed" panose="020B0606020104020203" pitchFamily="34" charset="77"/>
              </a:rPr>
              <a:t>doença</a:t>
            </a:r>
            <a:r>
              <a:rPr lang="en-US" sz="2400" dirty="0">
                <a:latin typeface="Tw Cen MT Condensed" panose="020B0606020104020203" pitchFamily="34" charset="77"/>
              </a:rPr>
              <a:t> </a:t>
            </a:r>
            <a:r>
              <a:rPr lang="en-US" sz="2400" dirty="0" err="1">
                <a:latin typeface="Tw Cen MT Condensed" panose="020B0606020104020203" pitchFamily="34" charset="77"/>
              </a:rPr>
              <a:t>holandesa</a:t>
            </a:r>
            <a:r>
              <a:rPr lang="en-US" sz="2400" dirty="0">
                <a:latin typeface="Tw Cen MT Condensed" panose="020B0606020104020203" pitchFamily="34" charset="77"/>
              </a:rPr>
              <a:t>? </a:t>
            </a:r>
            <a:r>
              <a:rPr lang="en-US" sz="2400" dirty="0" err="1">
                <a:latin typeface="Tw Cen MT Condensed" panose="020B0606020104020203" pitchFamily="34" charset="77"/>
              </a:rPr>
              <a:t>Bresser</a:t>
            </a:r>
            <a:r>
              <a:rPr lang="en-US" sz="2400" dirty="0">
                <a:latin typeface="Tw Cen MT Condensed" panose="020B0606020104020203" pitchFamily="34" charset="77"/>
              </a:rPr>
              <a:t>-Pereira (</a:t>
            </a:r>
            <a:r>
              <a:rPr lang="en-US" sz="2400" dirty="0" err="1">
                <a:latin typeface="Tw Cen MT Condensed" panose="020B0606020104020203" pitchFamily="34" charset="77"/>
              </a:rPr>
              <a:t>valorização</a:t>
            </a:r>
            <a:r>
              <a:rPr lang="en-US" sz="2400" dirty="0">
                <a:latin typeface="Tw Cen MT Condensed" panose="020B0606020104020203" pitchFamily="34" charset="77"/>
              </a:rPr>
              <a:t> da </a:t>
            </a:r>
            <a:r>
              <a:rPr lang="en-US" sz="2400" dirty="0" err="1">
                <a:latin typeface="Tw Cen MT Condensed" panose="020B0606020104020203" pitchFamily="34" charset="77"/>
              </a:rPr>
              <a:t>moeda</a:t>
            </a:r>
            <a:r>
              <a:rPr lang="en-US" sz="2400" dirty="0">
                <a:latin typeface="Tw Cen MT Condensed" panose="020B0606020104020203" pitchFamily="34" charset="77"/>
              </a:rPr>
              <a:t> </a:t>
            </a:r>
            <a:r>
              <a:rPr lang="en-US" sz="2400" dirty="0" err="1">
                <a:latin typeface="Tw Cen MT Condensed" panose="020B0606020104020203" pitchFamily="34" charset="77"/>
              </a:rPr>
              <a:t>por</a:t>
            </a:r>
            <a:r>
              <a:rPr lang="en-US" sz="2400" dirty="0">
                <a:latin typeface="Tw Cen MT Condensed" panose="020B0606020104020203" pitchFamily="34" charset="77"/>
              </a:rPr>
              <a:t> </a:t>
            </a:r>
            <a:r>
              <a:rPr lang="en-US" sz="2400" dirty="0" err="1">
                <a:latin typeface="Tw Cen MT Condensed" panose="020B0606020104020203" pitchFamily="34" charset="77"/>
              </a:rPr>
              <a:t>saldos</a:t>
            </a:r>
            <a:r>
              <a:rPr lang="en-US" sz="2400" dirty="0">
                <a:latin typeface="Tw Cen MT Condensed" panose="020B0606020104020203" pitchFamily="34" charset="77"/>
              </a:rPr>
              <a:t> </a:t>
            </a:r>
            <a:r>
              <a:rPr lang="en-US" sz="2400" dirty="0" err="1">
                <a:latin typeface="Tw Cen MT Condensed" panose="020B0606020104020203" pitchFamily="34" charset="77"/>
              </a:rPr>
              <a:t>comerciais</a:t>
            </a:r>
            <a:r>
              <a:rPr lang="en-US" sz="2400" dirty="0">
                <a:latin typeface="Tw Cen MT Condensed" panose="020B0606020104020203" pitchFamily="34" charset="77"/>
              </a:rPr>
              <a:t>) v. Schneider (</a:t>
            </a:r>
            <a:r>
              <a:rPr lang="en-US" sz="2400" dirty="0" err="1">
                <a:latin typeface="Tw Cen MT Condensed" panose="020B0606020104020203" pitchFamily="34" charset="77"/>
              </a:rPr>
              <a:t>complexidade</a:t>
            </a:r>
            <a:r>
              <a:rPr lang="en-US" sz="2400" dirty="0">
                <a:latin typeface="Tw Cen MT Condensed" panose="020B0606020104020203" pitchFamily="34" charset="77"/>
              </a:rPr>
              <a:t> da </a:t>
            </a:r>
            <a:r>
              <a:rPr lang="en-US" sz="2400" dirty="0" err="1">
                <a:latin typeface="Tw Cen MT Condensed" panose="020B0606020104020203" pitchFamily="34" charset="77"/>
              </a:rPr>
              <a:t>indústria</a:t>
            </a:r>
            <a:r>
              <a:rPr lang="en-US" sz="2400" dirty="0">
                <a:latin typeface="Tw Cen MT Condensed" panose="020B0606020104020203" pitchFamily="34" charset="77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Tw Cen MT Condensed" panose="020B0606020104020203" pitchFamily="34" charset="77"/>
              </a:rPr>
              <a:t>Três novas políticas industriais: a Política Industrial, Tecnológica e de Comércio Exterior (PITCE, 2003-2007), a Política de Desenvolvimento Produtivo (PDP, 2008-2010), e recentemente o Plano Brasil Maior (PBM, 2011)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Tw Cen MT Condensed" panose="020B0606020104020203" pitchFamily="34" charset="77"/>
              </a:rPr>
              <a:t>Nova Matriz Econômica/</a:t>
            </a:r>
            <a:r>
              <a:rPr lang="pt-BR" sz="2400" dirty="0">
                <a:latin typeface="Tw Cen MT Condensed" panose="020B0606020104020203" pitchFamily="34" charset="77"/>
                <a:hlinkClick r:id="rId3"/>
              </a:rPr>
              <a:t>Agenda FIESP</a:t>
            </a:r>
            <a:endParaRPr lang="en-US" sz="24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85511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O que </a:t>
            </a:r>
            <a:r>
              <a:rPr lang="en-US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defende</a:t>
            </a:r>
            <a:r>
              <a:rPr lang="en-US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 o </a:t>
            </a:r>
            <a:r>
              <a:rPr lang="en-US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empresário</a:t>
            </a:r>
            <a:r>
              <a:rPr lang="en-US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hoje</a:t>
            </a:r>
            <a:r>
              <a:rPr lang="en-US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299" y="913886"/>
            <a:ext cx="11664373" cy="12126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>
                <a:hlinkClick r:id="rId3"/>
              </a:rPr>
              <a:t>Eleições 2018 - entidades oficiais</a:t>
            </a:r>
            <a:endParaRPr lang="en-US" sz="2800" dirty="0"/>
          </a:p>
          <a:p>
            <a:r>
              <a:rPr lang="pt-BR" sz="2800" dirty="0"/>
              <a:t> </a:t>
            </a:r>
            <a:endParaRPr lang="en-US" sz="2800" dirty="0"/>
          </a:p>
          <a:p>
            <a:r>
              <a:rPr lang="pt-BR" sz="2800" u="sng" dirty="0">
                <a:hlinkClick r:id="rId4"/>
              </a:rPr>
              <a:t>IEDI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i="1" dirty="0"/>
          </a:p>
          <a:p>
            <a:r>
              <a:rPr lang="pt-BR" sz="2800" i="1" dirty="0"/>
              <a:t>Qual seria a coalizão capaz de sustentar uma via alternativa caracterizada</a:t>
            </a:r>
            <a:br>
              <a:rPr lang="pt-BR" sz="2800" i="1" dirty="0"/>
            </a:br>
            <a:r>
              <a:rPr lang="pt-BR" sz="2800" i="1" dirty="0"/>
              <a:t>por um novo enfoque em relação à empresa estrangeira, ao comércio</a:t>
            </a:r>
            <a:br>
              <a:rPr lang="pt-BR" sz="2800" i="1" dirty="0"/>
            </a:br>
            <a:r>
              <a:rPr lang="pt-BR" sz="2800" i="1" dirty="0"/>
              <a:t>exterior, à política industrial, ao desenvolvimento tecnológico,</a:t>
            </a:r>
            <a:br>
              <a:rPr lang="pt-BR" sz="2800" i="1" dirty="0"/>
            </a:br>
            <a:r>
              <a:rPr lang="pt-BR" sz="2800" i="1" dirty="0"/>
              <a:t>ao crescimento econômico, ao papel do mercado interno e à urgente</a:t>
            </a:r>
            <a:br>
              <a:rPr lang="pt-BR" sz="2800" i="1" dirty="0"/>
            </a:br>
            <a:r>
              <a:rPr lang="pt-BR" sz="2800" i="1" dirty="0"/>
              <a:t>questão da redistribuição da renda e redução da desigualdade? Poderão</a:t>
            </a:r>
            <a:br>
              <a:rPr lang="pt-BR" sz="2800" i="1" dirty="0"/>
            </a:br>
            <a:r>
              <a:rPr lang="pt-BR" sz="2800" i="1" dirty="0"/>
              <a:t>os empresários assumir uma vez mais papel central na articulação</a:t>
            </a:r>
            <a:br>
              <a:rPr lang="pt-BR" sz="2800" i="1" dirty="0"/>
            </a:br>
            <a:r>
              <a:rPr lang="pt-BR" sz="2800" i="1" dirty="0"/>
              <a:t>de uma coalizão política [...] que se distinga tanto</a:t>
            </a:r>
            <a:br>
              <a:rPr lang="pt-BR" sz="2800" i="1" dirty="0"/>
            </a:br>
            <a:r>
              <a:rPr lang="pt-BR" sz="2800" i="1" dirty="0"/>
              <a:t>do velho desenvolvimentismo como da ortodoxia convencional?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dirty="0"/>
              <a:t>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lvl="1"/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4581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Retomando elementos da </a:t>
            </a:r>
            <a:r>
              <a:rPr lang="pt-BR" sz="4000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VdC</a:t>
            </a:r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133350" y="630864"/>
            <a:ext cx="115697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Rejeitando a sanha classificatória, um histórico das relações empresariado-desenvolvimento, mas destacando: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514350" indent="-514350">
              <a:buAutoNum type="arabicParenR"/>
            </a:pPr>
            <a:r>
              <a:rPr lang="pt-BR" sz="2800" dirty="0">
                <a:latin typeface="Tw Cen MT Condensed" panose="020B0606020104020203" pitchFamily="34" charset="77"/>
              </a:rPr>
              <a:t>Arranjos capitalistas nacionais a partir  de suas complementariedades institucionais e interações estratégicas por elas geradas </a:t>
            </a:r>
          </a:p>
          <a:p>
            <a:pPr marL="514350" indent="-514350">
              <a:buAutoNum type="arabicParenR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514350" indent="-514350">
              <a:buAutoNum type="arabicParenR"/>
            </a:pPr>
            <a:r>
              <a:rPr lang="pt-BR" sz="2800" dirty="0">
                <a:latin typeface="Tw Cen MT Condensed" panose="020B0606020104020203" pitchFamily="34" charset="77"/>
              </a:rPr>
              <a:t>Destacando o papel das elites empresariais e suas interlocuções com projetos e instituições estatais 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Formas de interação entre firmas, sua interlocução com o governo e laços com a burocracia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Quais são os atores privados responsáveis pelo investimento? Quais interagem com instituições na formulação de soluções de coordenação? 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46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133350" y="187326"/>
            <a:ext cx="119507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Retomando elementos da </a:t>
            </a:r>
            <a:r>
              <a:rPr lang="pt-BR" sz="4000" b="1" dirty="0" err="1">
                <a:solidFill>
                  <a:srgbClr val="FF0000"/>
                </a:solidFill>
                <a:latin typeface="Tw Cen MT Condensed" panose="020B0606020104020203" pitchFamily="34" charset="77"/>
              </a:rPr>
              <a:t>VdC</a:t>
            </a:r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  <a:p>
            <a:endParaRPr lang="pt-BR" sz="4000" b="1" dirty="0">
              <a:solidFill>
                <a:srgbClr val="FF0000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133350" y="630864"/>
            <a:ext cx="115697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Tw Cen MT Condensed" panose="020B0606020104020203" pitchFamily="34" charset="77"/>
            </a:endParaRPr>
          </a:p>
          <a:p>
            <a:r>
              <a:rPr lang="pt-BR" sz="2800" dirty="0">
                <a:latin typeface="Tw Cen MT Condensed" panose="020B0606020104020203" pitchFamily="34" charset="77"/>
              </a:rPr>
              <a:t>Rejeitando a sanha classificatória, um histórico das relações empresariado-desenvolvimento, mas destacando: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pt-BR" sz="2800" dirty="0">
                <a:latin typeface="Tw Cen MT Condensed" panose="020B0606020104020203" pitchFamily="34" charset="77"/>
              </a:rPr>
              <a:t>Pensando </a:t>
            </a:r>
            <a:r>
              <a:rPr lang="pt-BR" sz="2800" dirty="0" err="1">
                <a:latin typeface="Tw Cen MT Condensed" panose="020B0606020104020203" pitchFamily="34" charset="77"/>
              </a:rPr>
              <a:t>VdC</a:t>
            </a:r>
            <a:r>
              <a:rPr lang="pt-BR" sz="2800" dirty="0">
                <a:latin typeface="Tw Cen MT Condensed" panose="020B0606020104020203" pitchFamily="34" charset="77"/>
              </a:rPr>
              <a:t> como produtos de conflitos políticos e escolhas específicas locais: arranjos de poder definem caminhos</a:t>
            </a:r>
          </a:p>
          <a:p>
            <a:pPr marL="514350" indent="-514350">
              <a:buFont typeface="+mj-lt"/>
              <a:buAutoNum type="arabicParenR" startAt="3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pt-BR" sz="2800" dirty="0">
                <a:latin typeface="Tw Cen MT Condensed" panose="020B0606020104020203" pitchFamily="34" charset="77"/>
              </a:rPr>
              <a:t>Decisões de política e conformações institucionais têm consequências distributivas (sobre a influência no arranjo político-econômico e contribuição à performance econômica)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Efeitos econômicos e políticos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757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Um brevíssimo histórico do capitalismo brasileiro 1930-1990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2102606"/>
            <a:ext cx="1148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Legados institucionais com capacidades mais ou menos eficazes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Características da estrutura de representação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latin typeface="Tw Cen MT Condensed" panose="020B0606020104020203" pitchFamily="34" charset="77"/>
              </a:rPr>
              <a:t>Dilemas da classe empresarial e seu projeto político: entre um caminho autônomo, a associação com o capital internacional e coalizão com forças “modernas” e forças “tradicionais” (Cardoso, 1964)</a:t>
            </a:r>
          </a:p>
        </p:txBody>
      </p:sp>
    </p:spTree>
    <p:extLst>
      <p:ext uri="{BB962C8B-B14F-4D97-AF65-F5344CB8AC3E}">
        <p14:creationId xmlns:p14="http://schemas.microsoft.com/office/powerpoint/2010/main" val="386951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Um brevíssimo histórico do capitalismo brasileiro 1930-1990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Surtos de industrialização geograficamente localizados: efeitos sobre organização laboral, sindical e patronal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A partir de 1930, o Estado brasileiro assume papel de planejamento e promoção do desenvolvimento industrial: estratégia da industrialização por substituição de importações (ISI):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Estado começa a formar capacidades para desenvolver um mercado interno e a formação de mão-de-obra (industrialização promovida pelo Estado)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Esforço de conciliação de classes é indutor de padrões de ação coletiva (empresários e trabalhadores) em consonância com os objetivos definidos pelo governo: classe empresarial articula-se em torno dos esforços de promoção do crescimento econômico por meio da industrialização – classes “para si” reorganizadas pelo Estado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Empresários associam-se à alta burocracia e integram núcleo que promove essa estratégia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5394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2279CA-4829-4842-8957-F2B542FF0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616" y="119604"/>
            <a:ext cx="9358884" cy="673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8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Um brevíssimo histórico do capitalismo brasileiro 1930-1990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Tw Cen MT Condensed" panose="020B0606020104020203" pitchFamily="34" charset="77"/>
              </a:rPr>
              <a:t>Economia coordenada de mercado?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Em interlocução com o Estado e seu Ministério, empresariado soluciona problemas de coordenação fundamental e ação estratégica (Hall/</a:t>
            </a:r>
            <a:r>
              <a:rPr lang="pt-BR" sz="2800" dirty="0" err="1">
                <a:latin typeface="Tw Cen MT Condensed" panose="020B0606020104020203" pitchFamily="34" charset="77"/>
              </a:rPr>
              <a:t>Soskice</a:t>
            </a:r>
            <a:r>
              <a:rPr lang="pt-BR" sz="2800" dirty="0">
                <a:latin typeface="Tw Cen MT Condensed" panose="020B0606020104020203" pitchFamily="34" charset="77"/>
              </a:rPr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514350" indent="-514350">
              <a:buFont typeface="+mj-lt"/>
              <a:buAutoNum type="arabicParenR"/>
            </a:pPr>
            <a:r>
              <a:rPr lang="pt-BR" sz="2800" dirty="0">
                <a:latin typeface="Tw Cen MT Condensed" panose="020B0606020104020203" pitchFamily="34" charset="77"/>
              </a:rPr>
              <a:t>Relações industriais (aparato de representação oficial)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800" dirty="0">
                <a:latin typeface="Tw Cen MT Condensed" panose="020B0606020104020203" pitchFamily="34" charset="77"/>
              </a:rPr>
              <a:t>Educação e treinamento vocacional: sistema “</a:t>
            </a:r>
            <a:r>
              <a:rPr lang="pt-BR" sz="2800" dirty="0" err="1">
                <a:latin typeface="Tw Cen MT Condensed" panose="020B0606020104020203" pitchFamily="34" charset="77"/>
              </a:rPr>
              <a:t>S</a:t>
            </a:r>
            <a:r>
              <a:rPr lang="pt-BR" sz="2800" dirty="0">
                <a:latin typeface="Tw Cen MT Condensed" panose="020B0606020104020203" pitchFamily="34" charset="77"/>
              </a:rPr>
              <a:t>” 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800" dirty="0">
                <a:latin typeface="Tw Cen MT Condensed" panose="020B0606020104020203" pitchFamily="34" charset="77"/>
              </a:rPr>
              <a:t>Governança corporativa: bancos e nascente mercado de capitais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800" dirty="0">
                <a:latin typeface="Tw Cen MT Condensed" panose="020B0606020104020203" pitchFamily="34" charset="77"/>
              </a:rPr>
              <a:t>Relações </a:t>
            </a:r>
            <a:r>
              <a:rPr lang="pt-BR" sz="2800" dirty="0" err="1">
                <a:latin typeface="Tw Cen MT Condensed" panose="020B0606020104020203" pitchFamily="34" charset="77"/>
              </a:rPr>
              <a:t>interfirmas</a:t>
            </a:r>
            <a:r>
              <a:rPr lang="pt-BR" sz="2800" dirty="0">
                <a:latin typeface="Tw Cen MT Condensed" panose="020B0606020104020203" pitchFamily="34" charset="77"/>
              </a:rPr>
              <a:t> (sindicatos patronais, federações e confederação) </a:t>
            </a:r>
          </a:p>
          <a:p>
            <a:r>
              <a:rPr lang="pt-BR" sz="2800" dirty="0">
                <a:latin typeface="Tw Cen MT Condensed" panose="020B0606020104020203" pitchFamily="34" charset="77"/>
              </a:rPr>
              <a:t>	poderosas entidades também de interlocução de interesses com o Estado</a:t>
            </a:r>
          </a:p>
          <a:p>
            <a:pPr marL="514350" indent="-514350">
              <a:buFont typeface="+mj-lt"/>
              <a:buAutoNum type="arabicParenR"/>
            </a:pPr>
            <a:r>
              <a:rPr lang="pt-BR" sz="2800" dirty="0">
                <a:latin typeface="Tw Cen MT Condensed" panose="020B0606020104020203" pitchFamily="34" charset="77"/>
              </a:rPr>
              <a:t>Relações com empregados: mediada pelo Estado e Justiça especializada</a:t>
            </a: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7373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EB2A06A-9768-B849-85E5-14B3AD5FFEE1}"/>
              </a:ext>
            </a:extLst>
          </p:cNvPr>
          <p:cNvSpPr txBox="1">
            <a:spLocks/>
          </p:cNvSpPr>
          <p:nvPr/>
        </p:nvSpPr>
        <p:spPr>
          <a:xfrm>
            <a:off x="368300" y="145670"/>
            <a:ext cx="11480800" cy="7682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solidFill>
                  <a:srgbClr val="FF0000"/>
                </a:solidFill>
                <a:latin typeface="Tw Cen MT Condensed" panose="020B0606020104020203" pitchFamily="34" charset="77"/>
              </a:rPr>
              <a:t>Um brevíssimo histórico do capitalismo brasileiro 1930-1990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34EF63-359F-A941-8817-E0D8988A7790}"/>
              </a:ext>
            </a:extLst>
          </p:cNvPr>
          <p:cNvSpPr txBox="1"/>
          <p:nvPr/>
        </p:nvSpPr>
        <p:spPr>
          <a:xfrm>
            <a:off x="368300" y="913886"/>
            <a:ext cx="1148080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w Cen MT Condensed" panose="020B0606020104020203" pitchFamily="34" charset="77"/>
              </a:rPr>
              <a:t>Legado da estrutura corporativa de representação (Bresser/Diniz):</a:t>
            </a:r>
          </a:p>
          <a:p>
            <a:endParaRPr lang="pt-BR" sz="2800" b="1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Incapaz de superar diferenças de interesses regionais/setoriais (CNI não articula)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Baixa capacidade de formulação de agendas abrangentes em política econômica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Dependência da mediação estatal para acordos </a:t>
            </a:r>
            <a:r>
              <a:rPr lang="pt-BR" sz="2800" dirty="0" err="1">
                <a:latin typeface="Tw Cen MT Condensed" panose="020B0606020104020203" pitchFamily="34" charset="77"/>
              </a:rPr>
              <a:t>interclasse</a:t>
            </a:r>
            <a:r>
              <a:rPr lang="pt-BR" sz="2800" dirty="0">
                <a:latin typeface="Tw Cen MT Condensed" panose="020B0606020104020203" pitchFamily="34" charset="77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Baixa capacidade de ação conjunta (que levará a enfraquecimento como ator coletivo)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>
                <a:latin typeface="Tw Cen MT Condensed" panose="020B0606020104020203" pitchFamily="34" charset="77"/>
              </a:rPr>
              <a:t>Crescentemente clientelista e associada a setores e atores menos dinâmicos (proliferação de novas associações)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endParaRPr lang="pt-BR" sz="2800" dirty="0">
              <a:latin typeface="Tw Cen MT Condensed" panose="020B0606020104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w Cen MT Condensed" panose="020B0606020104020203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latin typeface="Tw Cen MT Condensed" panose="020B0606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1866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2030</Words>
  <Application>Microsoft Office PowerPoint</Application>
  <PresentationFormat>Widescreen</PresentationFormat>
  <Paragraphs>356</Paragraphs>
  <Slides>26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Tw Cen MT</vt:lpstr>
      <vt:lpstr>Tw Cen MT Condensed</vt:lpstr>
      <vt:lpstr>Office Theme</vt:lpstr>
      <vt:lpstr>SOCIOLOGIA DO CAPITALISMO CONTEMPORÂNEO 2018.02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André Vereta Nahoum</cp:lastModifiedBy>
  <cp:revision>295</cp:revision>
  <dcterms:created xsi:type="dcterms:W3CDTF">2018-03-15T21:24:10Z</dcterms:created>
  <dcterms:modified xsi:type="dcterms:W3CDTF">2018-10-16T17:08:19Z</dcterms:modified>
</cp:coreProperties>
</file>