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256" r:id="rId3"/>
    <p:sldId id="285" r:id="rId4"/>
    <p:sldId id="296" r:id="rId5"/>
    <p:sldId id="290" r:id="rId6"/>
    <p:sldId id="307" r:id="rId7"/>
    <p:sldId id="308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9907588" cy="6858000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71">
          <p15:clr>
            <a:srgbClr val="A4A3A4"/>
          </p15:clr>
        </p15:guide>
        <p15:guide id="2" pos="23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5FF01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2" autoAdjust="0"/>
    <p:restoredTop sz="94667" autoAdjust="0"/>
  </p:normalViewPr>
  <p:slideViewPr>
    <p:cSldViewPr>
      <p:cViewPr varScale="1">
        <p:scale>
          <a:sx n="87" d="100"/>
          <a:sy n="87" d="100"/>
        </p:scale>
        <p:origin x="105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71"/>
        <p:guide pos="23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694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5B252-4492-472D-A53E-C2DA0E43AC5E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694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E4A9-7EBE-48AC-B90C-201069F01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31797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1875" y="746125"/>
            <a:ext cx="5237163" cy="3625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56891" y="4586765"/>
            <a:ext cx="5384422" cy="4264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31797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5D23DE-8674-4951-916C-73FA74E828E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1AD86F-E05C-471D-BFB9-D73DBD71AE03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735940" y="746896"/>
            <a:ext cx="5831424" cy="36275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56892" y="4586766"/>
            <a:ext cx="5386121" cy="4267539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0297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99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4963"/>
            <a:ext cx="43799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8213" y="981075"/>
            <a:ext cx="2263775" cy="514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1075"/>
            <a:ext cx="6640513" cy="514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225" y="981075"/>
            <a:ext cx="5846763" cy="254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513"/>
            <a:ext cx="48752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052513"/>
            <a:ext cx="48752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9902825" cy="453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459788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71463" y="5876925"/>
            <a:ext cx="9359900" cy="949325"/>
            <a:chOff x="171" y="3702"/>
            <a:chExt cx="5896" cy="598"/>
          </a:xfrm>
        </p:grpSpPr>
        <p:pic>
          <p:nvPicPr>
            <p:cNvPr id="1033" name="Picture 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498" y="3793"/>
              <a:ext cx="3291" cy="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1" y="3702"/>
              <a:ext cx="738" cy="5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5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 t="-10387" r="75580"/>
            <a:stretch>
              <a:fillRect/>
            </a:stretch>
          </p:blipFill>
          <p:spPr bwMode="auto">
            <a:xfrm>
              <a:off x="5134" y="3785"/>
              <a:ext cx="934" cy="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482600" y="1000125"/>
            <a:ext cx="9245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071563"/>
            <a:ext cx="9907588" cy="46434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–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49650" y="914400"/>
            <a:ext cx="6161088" cy="4819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5225" y="981075"/>
            <a:ext cx="5846763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78075" y="6021388"/>
            <a:ext cx="5224463" cy="69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5213" y="2622550"/>
            <a:ext cx="1171575" cy="95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16" cstate="print"/>
          <a:srcRect t="-10387" r="75580"/>
          <a:stretch>
            <a:fillRect/>
          </a:stretch>
        </p:blipFill>
        <p:spPr bwMode="auto">
          <a:xfrm>
            <a:off x="777875" y="981075"/>
            <a:ext cx="1482725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9038" y="4365625"/>
            <a:ext cx="568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ctr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3586163" y="1052513"/>
            <a:ext cx="6048375" cy="4464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RCC-8005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Aula 4 – </a:t>
            </a:r>
            <a:r>
              <a:rPr lang="en-US" sz="2800" dirty="0" smtClean="0">
                <a:solidFill>
                  <a:schemeClr val="bg1"/>
                </a:solidFill>
              </a:rPr>
              <a:t>12/09/2017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Econômica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Justiça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Davi R. de </a:t>
            </a:r>
            <a:r>
              <a:rPr lang="en-US" sz="3600" dirty="0" err="1" smtClean="0">
                <a:solidFill>
                  <a:schemeClr val="bg1"/>
                </a:solidFill>
              </a:rPr>
              <a:t>Moura</a:t>
            </a:r>
            <a:r>
              <a:rPr lang="en-US" sz="3600" dirty="0" smtClean="0">
                <a:solidFill>
                  <a:schemeClr val="bg1"/>
                </a:solidFill>
              </a:rPr>
              <a:t> Costa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705975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1588"/>
            <a:ext cx="9902825" cy="4102100"/>
          </a:xfrm>
        </p:spPr>
        <p:txBody>
          <a:bodyPr/>
          <a:lstStyle/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u="sng" dirty="0" smtClean="0">
                <a:solidFill>
                  <a:schemeClr val="bg1"/>
                </a:solidFill>
              </a:rPr>
              <a:t>Hobbes</a:t>
            </a:r>
            <a:r>
              <a:rPr lang="pt-BR" dirty="0" smtClean="0">
                <a:solidFill>
                  <a:schemeClr val="bg1"/>
                </a:solidFill>
              </a:rPr>
              <a:t>, T. (1651)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O indivíduo deve se sujeitar ao Contrato Social – regras externas que delineiam sua escolha – garantidas pelo Estado (governo)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Um dos problemas na teoria de Hobbes: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Como garantir que o Estado, ao tentar cumprir seu papel no estabelecimento de paz e defesa, não se torna Totalitário?</a:t>
            </a:r>
          </a:p>
        </p:txBody>
      </p:sp>
    </p:spTree>
    <p:extLst>
      <p:ext uri="{BB962C8B-B14F-4D97-AF65-F5344CB8AC3E}">
        <p14:creationId xmlns:p14="http://schemas.microsoft.com/office/powerpoint/2010/main" val="2547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400" dirty="0" err="1" smtClean="0"/>
              <a:t>Visão</a:t>
            </a:r>
            <a:r>
              <a:rPr lang="en-US" sz="2400" dirty="0" smtClean="0"/>
              <a:t> </a:t>
            </a:r>
            <a:r>
              <a:rPr lang="en-US" sz="2400" dirty="0" err="1" smtClean="0"/>
              <a:t>evolutiva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Ética</a:t>
            </a:r>
            <a:r>
              <a:rPr lang="en-US" sz="2400" dirty="0" smtClean="0"/>
              <a:t> - </a:t>
            </a:r>
            <a:r>
              <a:rPr lang="en-US" sz="2400" dirty="0" err="1" smtClean="0"/>
              <a:t>continuação</a:t>
            </a:r>
            <a:endParaRPr lang="pt-BR" sz="2400" dirty="0" smtClean="0"/>
          </a:p>
        </p:txBody>
      </p:sp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549275" y="1692275"/>
          <a:ext cx="22669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4" name="Equation" r:id="rId3" imgW="863280" imgH="215640" progId="Equation.3">
                  <p:embed/>
                </p:oleObj>
              </mc:Choice>
              <mc:Fallback>
                <p:oleObj name="Equation" r:id="rId3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692275"/>
                        <a:ext cx="2266950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6261100" y="1692275"/>
          <a:ext cx="24003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692275"/>
                        <a:ext cx="2400300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849313" y="1196752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dirty="0"/>
              <a:t>Situação A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6667500" y="1196752"/>
            <a:ext cx="159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dirty="0"/>
              <a:t>Situação B</a:t>
            </a:r>
          </a:p>
        </p:txBody>
      </p:sp>
      <p:sp>
        <p:nvSpPr>
          <p:cNvPr id="175111" name="AutoShape 7"/>
          <p:cNvSpPr>
            <a:spLocks noChangeArrowheads="1"/>
          </p:cNvSpPr>
          <p:nvPr/>
        </p:nvSpPr>
        <p:spPr bwMode="auto">
          <a:xfrm>
            <a:off x="3080147" y="1557338"/>
            <a:ext cx="3025775" cy="792162"/>
          </a:xfrm>
          <a:prstGeom prst="rightArrow">
            <a:avLst>
              <a:gd name="adj1" fmla="val 50000"/>
              <a:gd name="adj2" fmla="val 95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i="1">
                <a:solidFill>
                  <a:schemeClr val="tx1"/>
                </a:solidFill>
                <a:latin typeface="Times New Roman" pitchFamily="18" charset="0"/>
              </a:rPr>
              <a:t>f(.)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561975" y="2433638"/>
            <a:ext cx="223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Max. Individual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6467475" y="2420938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Max. Coletiva</a:t>
            </a:r>
          </a:p>
        </p:txBody>
      </p:sp>
      <p:sp>
        <p:nvSpPr>
          <p:cNvPr id="175114" name="AutoShape 10"/>
          <p:cNvSpPr>
            <a:spLocks/>
          </p:cNvSpPr>
          <p:nvPr/>
        </p:nvSpPr>
        <p:spPr bwMode="auto">
          <a:xfrm rot="16200000">
            <a:off x="4287838" y="-298450"/>
            <a:ext cx="576262" cy="7310438"/>
          </a:xfrm>
          <a:prstGeom prst="leftBrace">
            <a:avLst>
              <a:gd name="adj1" fmla="val 105716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828675" y="3729038"/>
            <a:ext cx="6927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u="sng"/>
              <a:t>Smith</a:t>
            </a:r>
            <a:r>
              <a:rPr lang="pt-BR"/>
              <a:t>, A. (1759)</a:t>
            </a:r>
          </a:p>
          <a:p>
            <a:r>
              <a:rPr lang="pt-BR"/>
              <a:t>Migração de A para B existe, se e somente se, há </a:t>
            </a:r>
          </a:p>
          <a:p>
            <a:r>
              <a:rPr lang="pt-BR"/>
              <a:t>sentimento moral (empatia) entre os indivíduos</a:t>
            </a:r>
          </a:p>
        </p:txBody>
      </p:sp>
    </p:spTree>
    <p:extLst>
      <p:ext uri="{BB962C8B-B14F-4D97-AF65-F5344CB8AC3E}">
        <p14:creationId xmlns:p14="http://schemas.microsoft.com/office/powerpoint/2010/main" val="3379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5" name="Rectangle 25"/>
          <p:cNvSpPr>
            <a:spLocks noChangeArrowheads="1"/>
          </p:cNvSpPr>
          <p:nvPr/>
        </p:nvSpPr>
        <p:spPr bwMode="auto">
          <a:xfrm>
            <a:off x="1136650" y="4003675"/>
            <a:ext cx="56165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128588" y="1162050"/>
            <a:ext cx="96345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u="sng"/>
              <a:t>Smith</a:t>
            </a:r>
            <a:r>
              <a:rPr lang="pt-BR"/>
              <a:t>, A. (1759)</a:t>
            </a:r>
          </a:p>
          <a:p>
            <a:endParaRPr lang="pt-BR"/>
          </a:p>
          <a:p>
            <a:r>
              <a:rPr lang="pt-BR"/>
              <a:t>- Eu avalio as consequências das minhas ações sobre os demais</a:t>
            </a:r>
          </a:p>
          <a:p>
            <a:r>
              <a:rPr lang="pt-BR"/>
              <a:t>- “Há entendimento básico na sociedade sobre as ações virtuosas”</a:t>
            </a:r>
          </a:p>
          <a:p>
            <a:r>
              <a:rPr lang="pt-BR"/>
              <a:t>- Os homens se auto-julgam</a:t>
            </a:r>
          </a:p>
        </p:txBody>
      </p:sp>
      <p:sp>
        <p:nvSpPr>
          <p:cNvPr id="174101" name="AutoShape 21"/>
          <p:cNvSpPr>
            <a:spLocks noChangeArrowheads="1"/>
          </p:cNvSpPr>
          <p:nvPr/>
        </p:nvSpPr>
        <p:spPr bwMode="auto">
          <a:xfrm>
            <a:off x="2216150" y="3068638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02" name="AutoShape 22"/>
          <p:cNvSpPr>
            <a:spLocks noChangeArrowheads="1"/>
          </p:cNvSpPr>
          <p:nvPr/>
        </p:nvSpPr>
        <p:spPr bwMode="auto">
          <a:xfrm>
            <a:off x="5095875" y="3068638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1674813" y="4267200"/>
            <a:ext cx="15255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“Empatia”</a:t>
            </a:r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4719638" y="4267200"/>
            <a:ext cx="16097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Reputação</a:t>
            </a:r>
          </a:p>
        </p:txBody>
      </p:sp>
      <p:sp>
        <p:nvSpPr>
          <p:cNvPr id="174106" name="AutoShape 26"/>
          <p:cNvSpPr>
            <a:spLocks/>
          </p:cNvSpPr>
          <p:nvPr/>
        </p:nvSpPr>
        <p:spPr bwMode="auto">
          <a:xfrm>
            <a:off x="6897688" y="3068638"/>
            <a:ext cx="288925" cy="2159000"/>
          </a:xfrm>
          <a:prstGeom prst="rightBrace">
            <a:avLst>
              <a:gd name="adj1" fmla="val 62271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7421563" y="3068638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Regras comuns</a:t>
            </a:r>
          </a:p>
        </p:txBody>
      </p:sp>
      <p:sp>
        <p:nvSpPr>
          <p:cNvPr id="174109" name="AutoShape 29"/>
          <p:cNvSpPr>
            <a:spLocks noChangeArrowheads="1"/>
          </p:cNvSpPr>
          <p:nvPr/>
        </p:nvSpPr>
        <p:spPr bwMode="auto">
          <a:xfrm>
            <a:off x="8193088" y="3573463"/>
            <a:ext cx="504825" cy="649287"/>
          </a:xfrm>
          <a:prstGeom prst="downArrow">
            <a:avLst>
              <a:gd name="adj1" fmla="val 50000"/>
              <a:gd name="adj2" fmla="val 321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7708900" y="4335463"/>
            <a:ext cx="156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Incentivos</a:t>
            </a:r>
          </a:p>
        </p:txBody>
      </p:sp>
    </p:spTree>
    <p:extLst>
      <p:ext uri="{BB962C8B-B14F-4D97-AF65-F5344CB8AC3E}">
        <p14:creationId xmlns:p14="http://schemas.microsoft.com/office/powerpoint/2010/main" val="31645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128588" y="1162050"/>
            <a:ext cx="9634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u="sng"/>
              <a:t>Smith</a:t>
            </a:r>
            <a:r>
              <a:rPr lang="pt-BR"/>
              <a:t>, A. (1759)</a:t>
            </a:r>
          </a:p>
        </p:txBody>
      </p:sp>
      <p:sp>
        <p:nvSpPr>
          <p:cNvPr id="176134" name="AutoShape 6"/>
          <p:cNvSpPr>
            <a:spLocks noChangeArrowheads="1"/>
          </p:cNvSpPr>
          <p:nvPr/>
        </p:nvSpPr>
        <p:spPr bwMode="auto">
          <a:xfrm>
            <a:off x="3152775" y="2349500"/>
            <a:ext cx="720725" cy="8636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1425575" y="3357563"/>
            <a:ext cx="42386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Comportamento na Sociedade</a:t>
            </a:r>
          </a:p>
        </p:txBody>
      </p:sp>
      <p:sp>
        <p:nvSpPr>
          <p:cNvPr id="176140" name="Text Box 12"/>
          <p:cNvSpPr txBox="1">
            <a:spLocks noChangeArrowheads="1"/>
          </p:cNvSpPr>
          <p:nvPr/>
        </p:nvSpPr>
        <p:spPr bwMode="auto">
          <a:xfrm>
            <a:off x="254000" y="1785938"/>
            <a:ext cx="6121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auto-interesse + convenção de certo/errado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180975" y="4089400"/>
            <a:ext cx="8634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Veja que ainda existe a “natureza humana”. Porém, surgem as</a:t>
            </a:r>
          </a:p>
          <a:p>
            <a:r>
              <a:rPr lang="pt-BR"/>
              <a:t>regras sociais construídas pelo homem e não pelo Estado.</a:t>
            </a:r>
          </a:p>
        </p:txBody>
      </p:sp>
    </p:spTree>
    <p:extLst>
      <p:ext uri="{BB962C8B-B14F-4D97-AF65-F5344CB8AC3E}">
        <p14:creationId xmlns:p14="http://schemas.microsoft.com/office/powerpoint/2010/main" val="38669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128588" y="1162050"/>
            <a:ext cx="9634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u="sng"/>
              <a:t>Smith</a:t>
            </a:r>
            <a:r>
              <a:rPr lang="pt-BR"/>
              <a:t>, A. (1759)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211138" y="3357563"/>
            <a:ext cx="50482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Sentimentos =&gt; Regras em Comum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254000" y="2035175"/>
            <a:ext cx="7259638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  <a:sym typeface="Wingdings" pitchFamily="2" charset="2"/>
              </a:rPr>
              <a:t>Natureza humana (sobrevivência) =&gt;</a:t>
            </a:r>
            <a:r>
              <a:rPr lang="pt-BR"/>
              <a:t> </a:t>
            </a:r>
            <a:r>
              <a:rPr lang="pt-BR">
                <a:solidFill>
                  <a:schemeClr val="tx1"/>
                </a:solidFill>
              </a:rPr>
              <a:t>auto-interesse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180975" y="4089400"/>
            <a:ext cx="698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Homem ainda é um animal – saques, guerras, etc.</a:t>
            </a:r>
          </a:p>
        </p:txBody>
      </p:sp>
    </p:spTree>
    <p:extLst>
      <p:ext uri="{BB962C8B-B14F-4D97-AF65-F5344CB8AC3E}">
        <p14:creationId xmlns:p14="http://schemas.microsoft.com/office/powerpoint/2010/main" val="42236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28588" y="1316038"/>
            <a:ext cx="977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/>
              <a:t>O auto-interesse ainda sobressai, sobretudo se não se </a:t>
            </a:r>
            <a:r>
              <a:rPr lang="pt-BR" smtClean="0"/>
              <a:t>há </a:t>
            </a:r>
            <a:r>
              <a:rPr lang="pt-BR"/>
              <a:t>ética.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150938" y="1989138"/>
            <a:ext cx="58816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Teoria dos Jogos – dilema dos prisioneiros</a:t>
            </a:r>
          </a:p>
        </p:txBody>
      </p:sp>
    </p:spTree>
    <p:extLst>
      <p:ext uri="{BB962C8B-B14F-4D97-AF65-F5344CB8AC3E}">
        <p14:creationId xmlns:p14="http://schemas.microsoft.com/office/powerpoint/2010/main" val="36345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pic>
        <p:nvPicPr>
          <p:cNvPr id="220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58" y="1057246"/>
            <a:ext cx="4320480" cy="473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 bwMode="auto">
          <a:xfrm>
            <a:off x="11000" y="1052736"/>
            <a:ext cx="4582754" cy="237626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30000"/>
              </a:lnSpc>
              <a:buClr>
                <a:schemeClr val="bg1"/>
              </a:buClr>
            </a:pPr>
            <a:r>
              <a:rPr lang="pt-BR" u="sng" dirty="0" smtClean="0"/>
              <a:t>Dilema dos prisioneiros</a:t>
            </a:r>
          </a:p>
          <a:p>
            <a:pPr lvl="1">
              <a:lnSpc>
                <a:spcPct val="230000"/>
              </a:lnSpc>
              <a:buClr>
                <a:schemeClr val="bg1"/>
              </a:buClr>
            </a:pPr>
            <a:r>
              <a:rPr lang="pt-BR" dirty="0" smtClean="0"/>
              <a:t>1. Suponha uma situação:</a:t>
            </a:r>
          </a:p>
        </p:txBody>
      </p:sp>
      <p:pic>
        <p:nvPicPr>
          <p:cNvPr id="220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8690" y="3443112"/>
            <a:ext cx="1329360" cy="236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ta para a direita 7"/>
          <p:cNvSpPr/>
          <p:nvPr/>
        </p:nvSpPr>
        <p:spPr bwMode="auto">
          <a:xfrm rot="10800000">
            <a:off x="4521746" y="4077072"/>
            <a:ext cx="1080120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4809778" y="1052736"/>
            <a:ext cx="4942794" cy="237626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pt-BR" dirty="0" smtClean="0"/>
              <a:t>2. Polícia prende os dois bandidos em flagrante.</a:t>
            </a:r>
          </a:p>
          <a:p>
            <a:pPr lvl="1">
              <a:lnSpc>
                <a:spcPct val="230000"/>
              </a:lnSpc>
              <a:buClr>
                <a:schemeClr val="bg1"/>
              </a:buClr>
            </a:pPr>
            <a:r>
              <a:rPr lang="pt-BR" dirty="0" smtClean="0"/>
              <a:t>2.1 Suspeitos de outros crimes</a:t>
            </a:r>
          </a:p>
          <a:p>
            <a:pPr lvl="1">
              <a:buClr>
                <a:schemeClr val="bg1"/>
              </a:buClr>
            </a:pPr>
            <a:r>
              <a:rPr lang="pt-BR" dirty="0" smtClean="0"/>
              <a:t>      2.2 Falta prova</a:t>
            </a:r>
          </a:p>
        </p:txBody>
      </p:sp>
    </p:spTree>
    <p:extLst>
      <p:ext uri="{BB962C8B-B14F-4D97-AF65-F5344CB8AC3E}">
        <p14:creationId xmlns:p14="http://schemas.microsoft.com/office/powerpoint/2010/main" val="16307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Policia vai tentar obter a confissão de ao menos um deles</a:t>
            </a: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									=&gt; Prisioneiros são separados em duas 									   Celas e não lhes é permitida a 												    comunicação. </a:t>
            </a:r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66" y="2374751"/>
            <a:ext cx="33337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43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É a primeira vez que ambos são presos e interrogados...</a:t>
            </a:r>
          </a:p>
          <a:p>
            <a:pPr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									o processo de interrogação é idêntico.</a:t>
            </a:r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66" y="2374751"/>
            <a:ext cx="33337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10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 algn="ctr">
              <a:lnSpc>
                <a:spcPct val="230000"/>
              </a:lnSpc>
              <a:buClr>
                <a:schemeClr val="bg1"/>
              </a:buClr>
              <a:buNone/>
            </a:pPr>
            <a:r>
              <a:rPr lang="pt-BR" u="sng" dirty="0" smtClean="0">
                <a:solidFill>
                  <a:schemeClr val="bg1"/>
                </a:solidFill>
              </a:rPr>
              <a:t>Considere as seguintes propostas ao bandidos: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01689" y="2708920"/>
            <a:ext cx="151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Confessar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1346" y="3615407"/>
            <a:ext cx="151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Confessar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1346" y="4623519"/>
            <a:ext cx="214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Confessar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24037" y="2708920"/>
            <a:ext cx="214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Não Confessar</a:t>
            </a:r>
            <a:endParaRPr lang="en-US" dirty="0"/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2361506" y="4221088"/>
            <a:ext cx="69127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/>
          <p:cNvCxnSpPr/>
          <p:nvPr/>
        </p:nvCxnSpPr>
        <p:spPr bwMode="auto">
          <a:xfrm rot="5400000">
            <a:off x="4629758" y="440110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ixaDeTexto 14"/>
          <p:cNvSpPr txBox="1"/>
          <p:nvPr/>
        </p:nvSpPr>
        <p:spPr>
          <a:xfrm>
            <a:off x="3837656" y="350100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(-6; -6)</a:t>
            </a:r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837656" y="4551511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(-12; -1)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621668" y="3501008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(-1; -12)</a:t>
            </a:r>
            <a:endParaRPr lang="en-US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573960" y="4551511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(-3; -3)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064616" y="2204864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Agente 1</a:t>
            </a:r>
            <a:endParaRPr lang="en-US" dirty="0"/>
          </a:p>
        </p:txBody>
      </p:sp>
      <p:sp>
        <p:nvSpPr>
          <p:cNvPr id="21" name="CaixaDeTexto 20"/>
          <p:cNvSpPr txBox="1"/>
          <p:nvPr/>
        </p:nvSpPr>
        <p:spPr>
          <a:xfrm rot="16200000">
            <a:off x="-268574" y="3937654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Agente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Ética – conceitos</a:t>
            </a:r>
            <a:endParaRPr lang="pt-BR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21175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Ética aplicada – Estudo da ética para resolver e entender problemas pontuais. Por exemplo: Dilema na tomada de decisão.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Dilema – nos defronta com o debate sobre a boa e a má decisão.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Suponha que você tenha acabado de comprar uma fábrica. A forma mais adequada de reduzir os custos é contratar máquinas para elaborar parte das atividades que antes eram manuais.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Traduzindo...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ambos confessarem - ficam </a:t>
            </a:r>
            <a:r>
              <a:rPr lang="pt-BR" u="sng" dirty="0" smtClean="0">
                <a:solidFill>
                  <a:schemeClr val="bg1"/>
                </a:solidFill>
              </a:rPr>
              <a:t>seis anos</a:t>
            </a:r>
            <a:r>
              <a:rPr lang="pt-BR" dirty="0" smtClean="0">
                <a:solidFill>
                  <a:schemeClr val="bg1"/>
                </a:solidFill>
              </a:rPr>
              <a:t> na cadeia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um não confessar, mas o “comparsa” confessar – delação premiada. Então, quem confessou fica </a:t>
            </a:r>
            <a:r>
              <a:rPr lang="pt-BR" u="sng" dirty="0" smtClean="0">
                <a:solidFill>
                  <a:schemeClr val="bg1"/>
                </a:solidFill>
              </a:rPr>
              <a:t>um ano</a:t>
            </a:r>
            <a:r>
              <a:rPr lang="pt-BR" dirty="0" smtClean="0">
                <a:solidFill>
                  <a:schemeClr val="bg1"/>
                </a:solidFill>
              </a:rPr>
              <a:t> e o outro fica </a:t>
            </a:r>
            <a:r>
              <a:rPr lang="pt-BR" u="sng" dirty="0" smtClean="0">
                <a:solidFill>
                  <a:schemeClr val="bg1"/>
                </a:solidFill>
              </a:rPr>
              <a:t>12 anos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ambos negarem – não confessarem – apenas </a:t>
            </a:r>
            <a:r>
              <a:rPr lang="pt-BR" u="sng" dirty="0" smtClean="0">
                <a:solidFill>
                  <a:schemeClr val="bg1"/>
                </a:solidFill>
              </a:rPr>
              <a:t>três anos</a:t>
            </a:r>
          </a:p>
        </p:txBody>
      </p:sp>
    </p:spTree>
    <p:extLst>
      <p:ext uri="{BB962C8B-B14F-4D97-AF65-F5344CB8AC3E}">
        <p14:creationId xmlns:p14="http://schemas.microsoft.com/office/powerpoint/2010/main" val="25070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Traduzindo...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A delação premiada é um incentivo à traição entre os dois agentes.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u="sng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Se um coopera (</a:t>
            </a:r>
            <a:r>
              <a:rPr lang="pt-BR" u="sng" dirty="0" smtClean="0">
                <a:solidFill>
                  <a:schemeClr val="bg1"/>
                </a:solidFill>
              </a:rPr>
              <a:t>não confessa</a:t>
            </a:r>
            <a:r>
              <a:rPr lang="pt-BR" dirty="0" smtClean="0">
                <a:solidFill>
                  <a:schemeClr val="bg1"/>
                </a:solidFill>
              </a:rPr>
              <a:t>) e ou outro não coopera (</a:t>
            </a:r>
            <a:r>
              <a:rPr lang="pt-BR" u="sng" dirty="0" smtClean="0">
                <a:solidFill>
                  <a:schemeClr val="bg1"/>
                </a:solidFill>
              </a:rPr>
              <a:t>confessa</a:t>
            </a:r>
            <a:r>
              <a:rPr lang="pt-BR" dirty="0" smtClean="0">
                <a:solidFill>
                  <a:schemeClr val="bg1"/>
                </a:solidFill>
              </a:rPr>
              <a:t>) – quem coopera fica 12 anos e quem confessa fica apenas hum ano.</a:t>
            </a:r>
          </a:p>
        </p:txBody>
      </p:sp>
    </p:spTree>
    <p:extLst>
      <p:ext uri="{BB962C8B-B14F-4D97-AF65-F5344CB8AC3E}">
        <p14:creationId xmlns:p14="http://schemas.microsoft.com/office/powerpoint/2010/main" val="2291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Qual a melhor decisão para o Agente 1, dado que ele considera na sua decisão a estratégia do Agente 2?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Qual a decisão que otimiza a sua função Utilidade, independente do que o comparsa faça?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E o incentivo - ficar apenas um ano - a trair, é válido? </a:t>
            </a:r>
          </a:p>
        </p:txBody>
      </p:sp>
    </p:spTree>
    <p:extLst>
      <p:ext uri="{BB962C8B-B14F-4D97-AF65-F5344CB8AC3E}">
        <p14:creationId xmlns:p14="http://schemas.microsoft.com/office/powerpoint/2010/main" val="3509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pt-BR" dirty="0" smtClean="0"/>
              <a:t>Teoria dos Jogos – Predisposição a cooperação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649172" cy="44069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Cada um buscando maximizar sua própria função utilidade, adota uma decisão que não é a melhor possível para ambos.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E se os ladrões forem presos novamente e passarem pela mesma situação?</a:t>
            </a:r>
          </a:p>
          <a:p>
            <a:pPr>
              <a:lnSpc>
                <a:spcPct val="150000"/>
              </a:lnSpc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</a:rPr>
              <a:t>Reputação (</a:t>
            </a:r>
            <a:r>
              <a:rPr lang="pt-BR" u="sng" dirty="0" smtClean="0">
                <a:solidFill>
                  <a:schemeClr val="bg1"/>
                </a:solidFill>
              </a:rPr>
              <a:t>confiança</a:t>
            </a:r>
            <a:r>
              <a:rPr lang="pt-BR" dirty="0" smtClean="0">
                <a:solidFill>
                  <a:schemeClr val="bg1"/>
                </a:solidFill>
              </a:rPr>
              <a:t>) + Incentivo =&gt; </a:t>
            </a:r>
            <a:r>
              <a:rPr lang="pt-BR" u="sng" dirty="0" smtClean="0">
                <a:solidFill>
                  <a:schemeClr val="bg1"/>
                </a:solidFill>
              </a:rPr>
              <a:t>Cooperação</a:t>
            </a:r>
          </a:p>
        </p:txBody>
      </p:sp>
    </p:spTree>
    <p:extLst>
      <p:ext uri="{BB962C8B-B14F-4D97-AF65-F5344CB8AC3E}">
        <p14:creationId xmlns:p14="http://schemas.microsoft.com/office/powerpoint/2010/main" val="11289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Ética – conceitos</a:t>
            </a:r>
            <a:endParaRPr lang="pt-BR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21175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Qual o dilema? 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O que é bom e o que é mal nessa situação? 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“Demitir os funcionários para ter lucros é ético?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Raízes da Ética</a:t>
            </a:r>
            <a:endParaRPr lang="pt-BR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21175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O problema de não se usar os conceitos sobre ética: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- Alguém com boa retórica pode tornar relativizada as quebras de conduta. (SOFISMO)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“Fui induzido ao erro e por isso posso ser considerado inocente”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“Algo imoral pode se torna moral”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Raízes</a:t>
            </a:r>
            <a:r>
              <a:rPr lang="en-US" dirty="0" smtClean="0"/>
              <a:t> da </a:t>
            </a:r>
            <a:r>
              <a:rPr lang="en-US" dirty="0" err="1" smtClean="0"/>
              <a:t>Ética</a:t>
            </a:r>
            <a:r>
              <a:rPr lang="en-US" dirty="0" smtClean="0"/>
              <a:t> –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endParaRPr lang="pt-BR" dirty="0" smtClean="0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209675" y="2852738"/>
            <a:ext cx="2232025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buFontTx/>
              <a:buNone/>
            </a:pPr>
            <a:r>
              <a:rPr lang="pt-BR" sz="2000">
                <a:solidFill>
                  <a:schemeClr val="tx1"/>
                </a:solidFill>
              </a:rPr>
              <a:t>Para Aristóteles:</a:t>
            </a:r>
          </a:p>
          <a:p>
            <a:pPr defTabSz="914400">
              <a:buFontTx/>
              <a:buNone/>
            </a:pPr>
            <a:r>
              <a:rPr lang="pt-BR" sz="2000" u="sng">
                <a:solidFill>
                  <a:schemeClr val="tx1"/>
                </a:solidFill>
              </a:rPr>
              <a:t>Valores éticos</a:t>
            </a:r>
            <a:r>
              <a:rPr lang="pt-BR" sz="2000">
                <a:solidFill>
                  <a:schemeClr val="tx1"/>
                </a:solidFill>
              </a:rPr>
              <a:t> são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Coragem;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Temperança;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Liberalidade;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Magnanimidade;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Mansidão;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Franqueza;</a:t>
            </a:r>
          </a:p>
          <a:p>
            <a:pPr defTabSz="914400">
              <a:buFontTx/>
              <a:buChar char="-"/>
            </a:pPr>
            <a:r>
              <a:rPr lang="pt-BR" sz="2000">
                <a:solidFill>
                  <a:schemeClr val="tx1"/>
                </a:solidFill>
              </a:rPr>
              <a:t> Justiça</a:t>
            </a:r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1928813" y="1484313"/>
            <a:ext cx="936625" cy="720725"/>
          </a:xfrm>
          <a:prstGeom prst="rightArrow">
            <a:avLst>
              <a:gd name="adj1" fmla="val 50000"/>
              <a:gd name="adj2" fmla="val 32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i="1">
                <a:solidFill>
                  <a:schemeClr val="tx1"/>
                </a:solidFill>
                <a:latin typeface="Times New Roman" pitchFamily="18" charset="0"/>
              </a:rPr>
              <a:t>f(.)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2841800" y="1630363"/>
            <a:ext cx="25574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pt-BR">
                <a:solidFill>
                  <a:schemeClr val="tx1"/>
                </a:solidFill>
              </a:rPr>
              <a:t>Felicidade Própria</a:t>
            </a:r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auto">
          <a:xfrm>
            <a:off x="2001838" y="2060575"/>
            <a:ext cx="647700" cy="733425"/>
          </a:xfrm>
          <a:prstGeom prst="downArrow">
            <a:avLst>
              <a:gd name="adj1" fmla="val 50000"/>
              <a:gd name="adj2" fmla="val 283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5901" name="Oval 13"/>
          <p:cNvSpPr>
            <a:spLocks noChangeArrowheads="1"/>
          </p:cNvSpPr>
          <p:nvPr/>
        </p:nvSpPr>
        <p:spPr bwMode="auto">
          <a:xfrm>
            <a:off x="58738" y="1196975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/>
            <a:r>
              <a:rPr lang="pt-BR">
                <a:solidFill>
                  <a:schemeClr val="tx1"/>
                </a:solidFill>
              </a:rPr>
              <a:t>Homem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5505625" y="1196975"/>
            <a:ext cx="44887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Para Aristóteles o homem:</a:t>
            </a:r>
          </a:p>
          <a:p>
            <a:r>
              <a:rPr lang="pt-BR" dirty="0"/>
              <a:t>- Sabe o que é bom para </a:t>
            </a:r>
            <a:r>
              <a:rPr lang="pt-BR" dirty="0" err="1"/>
              <a:t>sí</a:t>
            </a:r>
            <a:r>
              <a:rPr lang="pt-BR" dirty="0"/>
              <a:t>;</a:t>
            </a:r>
          </a:p>
          <a:p>
            <a:r>
              <a:rPr lang="pt-BR" dirty="0"/>
              <a:t>- Sabe o que é bom </a:t>
            </a:r>
            <a:r>
              <a:rPr lang="pt-BR" dirty="0" smtClean="0"/>
              <a:t>aos </a:t>
            </a:r>
            <a:r>
              <a:rPr lang="pt-BR" dirty="0"/>
              <a:t>demais</a:t>
            </a:r>
          </a:p>
        </p:txBody>
      </p:sp>
      <p:sp>
        <p:nvSpPr>
          <p:cNvPr id="165904" name="AutoShape 16"/>
          <p:cNvSpPr>
            <a:spLocks/>
          </p:cNvSpPr>
          <p:nvPr/>
        </p:nvSpPr>
        <p:spPr bwMode="auto">
          <a:xfrm>
            <a:off x="5434188" y="1125538"/>
            <a:ext cx="71437" cy="1512887"/>
          </a:xfrm>
          <a:prstGeom prst="leftBrace">
            <a:avLst>
              <a:gd name="adj1" fmla="val 176483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9" name="AutoShape 21"/>
          <p:cNvSpPr>
            <a:spLocks noChangeArrowheads="1"/>
          </p:cNvSpPr>
          <p:nvPr/>
        </p:nvSpPr>
        <p:spPr bwMode="auto">
          <a:xfrm>
            <a:off x="4521200" y="2190750"/>
            <a:ext cx="431800" cy="1309688"/>
          </a:xfrm>
          <a:prstGeom prst="downArrow">
            <a:avLst>
              <a:gd name="adj1" fmla="val 50000"/>
              <a:gd name="adj2" fmla="val 758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3944938" y="3573463"/>
            <a:ext cx="57540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O que é felicidade?</a:t>
            </a:r>
          </a:p>
          <a:p>
            <a:pPr>
              <a:buFontTx/>
              <a:buNone/>
            </a:pPr>
            <a:r>
              <a:rPr lang="pt-BR" dirty="0"/>
              <a:t>Definição é afetada pela natureza e</a:t>
            </a:r>
          </a:p>
          <a:p>
            <a:pPr>
              <a:buFontTx/>
              <a:buNone/>
            </a:pPr>
            <a:r>
              <a:rPr lang="pt-BR" dirty="0"/>
              <a:t>conceitos inerentes ao homem. Portanto,</a:t>
            </a:r>
          </a:p>
          <a:p>
            <a:pPr>
              <a:buFontTx/>
              <a:buNone/>
            </a:pPr>
            <a:r>
              <a:rPr lang="pt-BR" u="sng" dirty="0"/>
              <a:t>sofre influência da Igreja e da ciência</a:t>
            </a:r>
            <a:r>
              <a:rPr lang="pt-BR" dirty="0"/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657650" y="5291916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https://www.youtube.com/watch?v=W_1EtLeJEh0</a:t>
            </a:r>
          </a:p>
        </p:txBody>
      </p:sp>
    </p:spTree>
    <p:extLst>
      <p:ext uri="{BB962C8B-B14F-4D97-AF65-F5344CB8AC3E}">
        <p14:creationId xmlns:p14="http://schemas.microsoft.com/office/powerpoint/2010/main" val="275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290"/>
            <a:ext cx="9907588" cy="833438"/>
          </a:xfrm>
        </p:spPr>
        <p:txBody>
          <a:bodyPr/>
          <a:lstStyle/>
          <a:p>
            <a:r>
              <a:rPr lang="en-US" sz="2800" dirty="0" err="1" smtClean="0"/>
              <a:t>Ética</a:t>
            </a:r>
            <a:r>
              <a:rPr lang="en-US" sz="2800" dirty="0" smtClean="0"/>
              <a:t> </a:t>
            </a:r>
            <a:r>
              <a:rPr lang="en-US" sz="2800" dirty="0" err="1" smtClean="0"/>
              <a:t>Aplicada</a:t>
            </a:r>
            <a:r>
              <a:rPr lang="en-US" sz="2800" dirty="0" smtClean="0"/>
              <a:t> – O </a:t>
            </a:r>
            <a:r>
              <a:rPr lang="en-US" sz="2800" dirty="0" err="1" smtClean="0"/>
              <a:t>Homem</a:t>
            </a:r>
            <a:r>
              <a:rPr lang="en-US" sz="2800" dirty="0" smtClean="0"/>
              <a:t> </a:t>
            </a:r>
            <a:r>
              <a:rPr lang="en-US" sz="2800" dirty="0" err="1" smtClean="0"/>
              <a:t>busca</a:t>
            </a:r>
            <a:r>
              <a:rPr lang="en-US" sz="2800" dirty="0" smtClean="0"/>
              <a:t>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 smtClean="0"/>
              <a:t>felicidade</a:t>
            </a:r>
            <a:r>
              <a:rPr lang="en-US" sz="2800" dirty="0" smtClean="0"/>
              <a:t>?</a:t>
            </a:r>
            <a:endParaRPr lang="pt-BR" sz="2800" dirty="0" smtClean="0"/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 rot="-891021">
            <a:off x="2252663" y="1766888"/>
            <a:ext cx="936625" cy="434975"/>
          </a:xfrm>
          <a:prstGeom prst="rightArrow">
            <a:avLst>
              <a:gd name="adj1" fmla="val 50000"/>
              <a:gd name="adj2" fmla="val 538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6779" y="1989138"/>
            <a:ext cx="19446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/>
            <a:r>
              <a:rPr lang="pt-BR">
                <a:solidFill>
                  <a:schemeClr val="tx1"/>
                </a:solidFill>
              </a:rPr>
              <a:t>Felicidade</a:t>
            </a:r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3168650" y="1556792"/>
            <a:ext cx="149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u="sng"/>
              <a:t>Individual</a:t>
            </a:r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3275559" y="2323728"/>
            <a:ext cx="1246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u="sng" dirty="0"/>
              <a:t>Coletiva</a:t>
            </a:r>
          </a:p>
        </p:txBody>
      </p:sp>
      <p:sp>
        <p:nvSpPr>
          <p:cNvPr id="167950" name="AutoShape 14"/>
          <p:cNvSpPr>
            <a:spLocks noChangeArrowheads="1"/>
          </p:cNvSpPr>
          <p:nvPr/>
        </p:nvSpPr>
        <p:spPr bwMode="auto">
          <a:xfrm rot="1130383">
            <a:off x="2217738" y="2273300"/>
            <a:ext cx="936625" cy="434975"/>
          </a:xfrm>
          <a:prstGeom prst="rightArrow">
            <a:avLst>
              <a:gd name="adj1" fmla="val 50000"/>
              <a:gd name="adj2" fmla="val 538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Oval 15"/>
          <p:cNvSpPr>
            <a:spLocks noChangeArrowheads="1"/>
          </p:cNvSpPr>
          <p:nvPr/>
        </p:nvSpPr>
        <p:spPr bwMode="auto">
          <a:xfrm>
            <a:off x="0" y="3500438"/>
            <a:ext cx="360045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 dirty="0">
                <a:solidFill>
                  <a:schemeClr val="tx1"/>
                </a:solidFill>
              </a:rPr>
              <a:t>Felicidade na Economia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>
                <a:solidFill>
                  <a:schemeClr val="tx1"/>
                </a:solidFill>
              </a:rPr>
              <a:t>Não é mensurável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3873674" y="3299500"/>
            <a:ext cx="57947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O tema da ética passa a ser considerado </a:t>
            </a:r>
          </a:p>
          <a:p>
            <a:r>
              <a:rPr lang="pt-BR" dirty="0"/>
              <a:t>na economia com os conceitos de</a:t>
            </a:r>
          </a:p>
          <a:p>
            <a:r>
              <a:rPr lang="pt-BR" dirty="0"/>
              <a:t>- Utilidade</a:t>
            </a:r>
          </a:p>
          <a:p>
            <a:pPr>
              <a:buFontTx/>
              <a:buNone/>
            </a:pPr>
            <a:r>
              <a:rPr lang="pt-BR" dirty="0"/>
              <a:t>- Bem Estar </a:t>
            </a:r>
            <a:r>
              <a:rPr lang="pt-BR" dirty="0" smtClean="0"/>
              <a:t>Social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755127" y="4191471"/>
            <a:ext cx="289053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Norteia as escolhas</a:t>
            </a:r>
          </a:p>
          <a:p>
            <a:pPr algn="ctr"/>
            <a:r>
              <a:rPr lang="pt-BR" dirty="0" smtClean="0"/>
              <a:t>do Indivíduo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681986" y="1196752"/>
            <a:ext cx="3178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Platão / Aristóteles /Zenão</a:t>
            </a:r>
            <a:endParaRPr lang="en-US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53994" y="1772816"/>
            <a:ext cx="287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Boa vida =&gt; Felicidade=&gt;</a:t>
            </a:r>
          </a:p>
          <a:p>
            <a:r>
              <a:rPr lang="pt-BR" sz="1800" dirty="0" smtClean="0"/>
              <a:t>Equilíbrio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37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705975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da </a:t>
            </a:r>
            <a:r>
              <a:rPr lang="en-US" sz="2800" dirty="0" err="1" smtClean="0"/>
              <a:t>Ética</a:t>
            </a:r>
            <a:endParaRPr lang="pt-BR" sz="2800" dirty="0" smtClean="0"/>
          </a:p>
        </p:txBody>
      </p:sp>
      <p:sp>
        <p:nvSpPr>
          <p:cNvPr id="16692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u="sng" dirty="0" smtClean="0">
                <a:solidFill>
                  <a:schemeClr val="bg1"/>
                </a:solidFill>
              </a:rPr>
              <a:t>Hobbes</a:t>
            </a:r>
            <a:r>
              <a:rPr lang="pt-BR" dirty="0" smtClean="0">
                <a:solidFill>
                  <a:schemeClr val="bg1"/>
                </a:solidFill>
              </a:rPr>
              <a:t>, T. (1651)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Sua visão de Felicidade: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- Homem maximiza sua felicidade individual e sem limites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A sociedade ou Estado </a:t>
            </a:r>
            <a:r>
              <a:rPr lang="pt-BR" dirty="0" err="1" smtClean="0">
                <a:solidFill>
                  <a:schemeClr val="bg1"/>
                </a:solidFill>
              </a:rPr>
              <a:t>Hobbesiano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- Habitado por seres egoístas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- Inexiste regras e garantias dos direitos fundamentais</a:t>
            </a:r>
          </a:p>
        </p:txBody>
      </p:sp>
    </p:spTree>
    <p:extLst>
      <p:ext uri="{BB962C8B-B14F-4D97-AF65-F5344CB8AC3E}">
        <p14:creationId xmlns:p14="http://schemas.microsoft.com/office/powerpoint/2010/main" val="13933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902825" cy="2447925"/>
          </a:xfrm>
        </p:spPr>
        <p:txBody>
          <a:bodyPr/>
          <a:lstStyle/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sz="2000" u="sng" smtClean="0">
                <a:solidFill>
                  <a:schemeClr val="bg1"/>
                </a:solidFill>
              </a:rPr>
              <a:t>Hobbes</a:t>
            </a:r>
            <a:r>
              <a:rPr lang="pt-BR" sz="2000" smtClean="0">
                <a:solidFill>
                  <a:schemeClr val="bg1"/>
                </a:solidFill>
              </a:rPr>
              <a:t>, T. (1651)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sz="200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sz="2000" smtClean="0">
                <a:solidFill>
                  <a:schemeClr val="bg1"/>
                </a:solidFill>
              </a:rPr>
              <a:t>A sociedade Hobbesiana (sem uma visão coletiva)</a:t>
            </a:r>
          </a:p>
          <a:p>
            <a:pPr>
              <a:buClr>
                <a:schemeClr val="bg1"/>
              </a:buClr>
              <a:buFontTx/>
              <a:buChar char="-"/>
            </a:pPr>
            <a:r>
              <a:rPr lang="pt-BR" sz="2000" smtClean="0">
                <a:solidFill>
                  <a:schemeClr val="bg1"/>
                </a:solidFill>
              </a:rPr>
              <a:t>A busca da felicidade individual tornaria o homem “refém” das leis da natureza;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sz="200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sz="2000" smtClean="0">
                <a:solidFill>
                  <a:schemeClr val="bg1"/>
                </a:solidFill>
              </a:rPr>
              <a:t>“O homem é o lobo do homem”</a:t>
            </a:r>
          </a:p>
        </p:txBody>
      </p:sp>
      <p:sp>
        <p:nvSpPr>
          <p:cNvPr id="171012" name="Oval 4"/>
          <p:cNvSpPr>
            <a:spLocks noChangeArrowheads="1"/>
          </p:cNvSpPr>
          <p:nvPr/>
        </p:nvSpPr>
        <p:spPr bwMode="auto">
          <a:xfrm>
            <a:off x="3659188" y="3763963"/>
            <a:ext cx="165735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Homem</a:t>
            </a:r>
          </a:p>
        </p:txBody>
      </p:sp>
      <p:sp>
        <p:nvSpPr>
          <p:cNvPr id="171014" name="Oval 6"/>
          <p:cNvSpPr>
            <a:spLocks noChangeArrowheads="1"/>
          </p:cNvSpPr>
          <p:nvPr/>
        </p:nvSpPr>
        <p:spPr bwMode="auto">
          <a:xfrm>
            <a:off x="6396038" y="3789363"/>
            <a:ext cx="33829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000">
                <a:solidFill>
                  <a:schemeClr val="tx1"/>
                </a:solidFill>
              </a:rPr>
              <a:t>Sobrevivência</a:t>
            </a:r>
          </a:p>
          <a:p>
            <a:pPr algn="ctr"/>
            <a:r>
              <a:rPr lang="pt-BR" sz="200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pt-BR" sz="2000">
                <a:solidFill>
                  <a:schemeClr val="tx1"/>
                </a:solidFill>
              </a:rPr>
              <a:t>Auto-preservação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4033838" y="5059363"/>
            <a:ext cx="52419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Sociedade em constante desequilíbrio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6010275" y="3081338"/>
            <a:ext cx="117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u="sng"/>
              <a:t>Reflexo</a:t>
            </a:r>
          </a:p>
        </p:txBody>
      </p:sp>
      <p:sp>
        <p:nvSpPr>
          <p:cNvPr id="171017" name="AutoShape 9"/>
          <p:cNvSpPr>
            <a:spLocks noChangeArrowheads="1"/>
          </p:cNvSpPr>
          <p:nvPr/>
        </p:nvSpPr>
        <p:spPr bwMode="auto">
          <a:xfrm>
            <a:off x="5386388" y="4005263"/>
            <a:ext cx="936625" cy="720725"/>
          </a:xfrm>
          <a:prstGeom prst="rightArrow">
            <a:avLst>
              <a:gd name="adj1" fmla="val 50000"/>
              <a:gd name="adj2" fmla="val 32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i="1">
                <a:solidFill>
                  <a:schemeClr val="tx1"/>
                </a:solidFill>
                <a:latin typeface="Times New Roman" pitchFamily="18" charset="0"/>
              </a:rPr>
              <a:t>f(.)</a:t>
            </a:r>
          </a:p>
        </p:txBody>
      </p:sp>
    </p:spTree>
    <p:extLst>
      <p:ext uri="{BB962C8B-B14F-4D97-AF65-F5344CB8AC3E}">
        <p14:creationId xmlns:p14="http://schemas.microsoft.com/office/powerpoint/2010/main" val="21352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201613" y="3284538"/>
            <a:ext cx="79930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705975" cy="833437"/>
          </a:xfrm>
        </p:spPr>
        <p:txBody>
          <a:bodyPr/>
          <a:lstStyle/>
          <a:p>
            <a:r>
              <a:rPr lang="en-US" sz="2800" dirty="0" err="1" smtClean="0"/>
              <a:t>Visão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Ética</a:t>
            </a:r>
            <a:r>
              <a:rPr lang="en-US" sz="2800" dirty="0" smtClean="0"/>
              <a:t> - </a:t>
            </a:r>
            <a:r>
              <a:rPr lang="en-US" sz="2800" dirty="0" err="1" smtClean="0"/>
              <a:t>continuação</a:t>
            </a:r>
            <a:endParaRPr lang="pt-BR" sz="2800" dirty="0" smtClean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902825" cy="2232025"/>
          </a:xfrm>
        </p:spPr>
        <p:txBody>
          <a:bodyPr/>
          <a:lstStyle/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u="sng" smtClean="0">
                <a:solidFill>
                  <a:schemeClr val="bg1"/>
                </a:solidFill>
              </a:rPr>
              <a:t>Hobbes</a:t>
            </a:r>
            <a:r>
              <a:rPr lang="pt-BR" smtClean="0">
                <a:solidFill>
                  <a:schemeClr val="bg1"/>
                </a:solidFill>
              </a:rPr>
              <a:t>, T. (1651)</a:t>
            </a:r>
          </a:p>
          <a:p>
            <a:pPr>
              <a:buClr>
                <a:schemeClr val="bg1"/>
              </a:buClr>
              <a:buFont typeface="Arial" charset="0"/>
              <a:buNone/>
            </a:pPr>
            <a:endParaRPr lang="pt-BR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smtClean="0">
                <a:solidFill>
                  <a:schemeClr val="bg1"/>
                </a:solidFill>
              </a:rPr>
              <a:t>A sociedade Hobbesiana (com uma visão coletiva) - </a:t>
            </a:r>
            <a:r>
              <a:rPr lang="pt-BR" i="1" smtClean="0">
                <a:solidFill>
                  <a:schemeClr val="bg1"/>
                </a:solidFill>
                <a:latin typeface="Times New Roman" pitchFamily="18" charset="0"/>
              </a:rPr>
              <a:t>Leviatã</a:t>
            </a:r>
            <a:endParaRPr lang="pt-BR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None/>
            </a:pPr>
            <a:r>
              <a:rPr lang="pt-BR" smtClean="0">
                <a:solidFill>
                  <a:schemeClr val="bg1"/>
                </a:solidFill>
              </a:rPr>
              <a:t>- Há a necessidade da criação do Estado e delegação de parte dos direitos individuais a ele (Contrato Social)</a:t>
            </a:r>
          </a:p>
        </p:txBody>
      </p:sp>
      <p:sp>
        <p:nvSpPr>
          <p:cNvPr id="172036" name="Oval 4"/>
          <p:cNvSpPr>
            <a:spLocks noChangeArrowheads="1"/>
          </p:cNvSpPr>
          <p:nvPr/>
        </p:nvSpPr>
        <p:spPr bwMode="auto">
          <a:xfrm>
            <a:off x="346075" y="4149725"/>
            <a:ext cx="2232025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Indivíduo</a:t>
            </a:r>
          </a:p>
          <a:p>
            <a:pPr algn="ctr"/>
            <a:r>
              <a:rPr lang="pt-BR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2037" name="Oval 5"/>
          <p:cNvSpPr>
            <a:spLocks noChangeArrowheads="1"/>
          </p:cNvSpPr>
          <p:nvPr/>
        </p:nvSpPr>
        <p:spPr bwMode="auto">
          <a:xfrm>
            <a:off x="2649538" y="3357563"/>
            <a:ext cx="2232025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Indivíduo</a:t>
            </a:r>
          </a:p>
          <a:p>
            <a:pPr algn="ctr"/>
            <a:r>
              <a:rPr lang="pt-BR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2038" name="Oval 6"/>
          <p:cNvSpPr>
            <a:spLocks noChangeArrowheads="1"/>
          </p:cNvSpPr>
          <p:nvPr/>
        </p:nvSpPr>
        <p:spPr bwMode="auto">
          <a:xfrm>
            <a:off x="5673725" y="4365625"/>
            <a:ext cx="2232025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Indivíduo</a:t>
            </a:r>
          </a:p>
          <a:p>
            <a:pPr algn="ctr"/>
            <a:r>
              <a:rPr lang="pt-BR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 rot="1764055">
            <a:off x="5284788" y="3802063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3357563" y="4700588"/>
            <a:ext cx="156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GOVERNO</a:t>
            </a:r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 rot="16200000">
            <a:off x="7768431" y="4082257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Sociedade</a:t>
            </a:r>
          </a:p>
        </p:txBody>
      </p:sp>
    </p:spTree>
    <p:extLst>
      <p:ext uri="{BB962C8B-B14F-4D97-AF65-F5344CB8AC3E}">
        <p14:creationId xmlns:p14="http://schemas.microsoft.com/office/powerpoint/2010/main" val="26973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1052</Words>
  <Application>Microsoft Office PowerPoint</Application>
  <PresentationFormat>Personalizar</PresentationFormat>
  <Paragraphs>181</Paragraphs>
  <Slides>23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Design padrão</vt:lpstr>
      <vt:lpstr>1_Design padrão</vt:lpstr>
      <vt:lpstr>Equation</vt:lpstr>
      <vt:lpstr> RCC-8005   Aula 4 – 12/09/2017  Ética, Ética Econômica e Justiça  Davi R. de Moura Costa</vt:lpstr>
      <vt:lpstr>Ética – conceitos</vt:lpstr>
      <vt:lpstr>Ética – conceitos</vt:lpstr>
      <vt:lpstr>Raízes da Ética</vt:lpstr>
      <vt:lpstr>Raízes da Ética – ética aplicada</vt:lpstr>
      <vt:lpstr>Ética Aplicada – O Homem busca sua felicidade?</vt:lpstr>
      <vt:lpstr>Visão evolutiva da Ética</vt:lpstr>
      <vt:lpstr>Visão evolutiva da Ética - continuação</vt:lpstr>
      <vt:lpstr>Visão evolutiva da Ética - continuação</vt:lpstr>
      <vt:lpstr>Visão evolutiva da Ética - continuação</vt:lpstr>
      <vt:lpstr>Visão evolutiva da Ética - continuação</vt:lpstr>
      <vt:lpstr>Visão evolutiva da Ética - continuação</vt:lpstr>
      <vt:lpstr>Visão evolutiva da Ética - continuação</vt:lpstr>
      <vt:lpstr>Visão evolutiva da Ética - continuação</vt:lpstr>
      <vt:lpstr>Visão evolutiva da Ética - continuação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  <vt:lpstr>Teoria dos Jogos – Predisposição a cooperação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sbialosk</dc:creator>
  <cp:lastModifiedBy>Davi Rogerio de Moura Costa</cp:lastModifiedBy>
  <cp:revision>522</cp:revision>
  <dcterms:modified xsi:type="dcterms:W3CDTF">2017-09-12T11:37:47Z</dcterms:modified>
</cp:coreProperties>
</file>