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8" r:id="rId1"/>
  </p:sldMasterIdLst>
  <p:sldIdLst>
    <p:sldId id="259" r:id="rId2"/>
    <p:sldId id="307" r:id="rId3"/>
    <p:sldId id="332" r:id="rId4"/>
    <p:sldId id="356" r:id="rId5"/>
    <p:sldId id="357" r:id="rId6"/>
    <p:sldId id="358" r:id="rId7"/>
    <p:sldId id="359" r:id="rId8"/>
    <p:sldId id="360" r:id="rId9"/>
    <p:sldId id="361" r:id="rId10"/>
    <p:sldId id="362" r:id="rId11"/>
    <p:sldId id="363" r:id="rId12"/>
    <p:sldId id="364" r:id="rId13"/>
    <p:sldId id="365" r:id="rId14"/>
    <p:sldId id="366" r:id="rId15"/>
    <p:sldId id="367" r:id="rId16"/>
    <p:sldId id="376" r:id="rId17"/>
    <p:sldId id="368" r:id="rId18"/>
    <p:sldId id="369" r:id="rId19"/>
    <p:sldId id="370" r:id="rId20"/>
    <p:sldId id="371" r:id="rId21"/>
    <p:sldId id="372" r:id="rId22"/>
    <p:sldId id="301" r:id="rId2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69" d="100"/>
          <a:sy n="69" d="100"/>
        </p:scale>
        <p:origin x="141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58749" name="Rectangle 29"/>
          <p:cNvSpPr>
            <a:spLocks noGrp="1" noChangeArrowheads="1"/>
          </p:cNvSpPr>
          <p:nvPr>
            <p:ph type="ctrTitle" sz="quarter"/>
          </p:nvPr>
        </p:nvSpPr>
        <p:spPr>
          <a:xfrm>
            <a:off x="685800" y="1066800"/>
            <a:ext cx="7772400" cy="2401888"/>
          </a:xfrm>
        </p:spPr>
        <p:txBody>
          <a:bodyPr anchorCtr="1"/>
          <a:lstStyle>
            <a:lvl1pPr>
              <a:defRPr/>
            </a:lvl1pPr>
          </a:lstStyle>
          <a:p>
            <a:r>
              <a:rPr lang="pt-BR" smtClean="0"/>
              <a:t>Clique para editar o estilo do título mestre</a:t>
            </a:r>
            <a:endParaRPr lang="pt-BR"/>
          </a:p>
        </p:txBody>
      </p:sp>
      <p:sp>
        <p:nvSpPr>
          <p:cNvPr id="158750" name="Rectangle 30"/>
          <p:cNvSpPr>
            <a:spLocks noGrp="1" noChangeArrowheads="1"/>
          </p:cNvSpPr>
          <p:nvPr>
            <p:ph type="subTitle" sz="quarter" idx="1"/>
          </p:nvPr>
        </p:nvSpPr>
        <p:spPr>
          <a:xfrm>
            <a:off x="1273175" y="5257800"/>
            <a:ext cx="6400800" cy="452438"/>
          </a:xfrm>
        </p:spPr>
        <p:txBody>
          <a:bodyPr anchorCtr="1"/>
          <a:lstStyle>
            <a:lvl1pPr marL="0" indent="0" algn="ctr">
              <a:buFont typeface="Wingdings" pitchFamily="2" charset="2"/>
              <a:buNone/>
              <a:defRPr sz="1400"/>
            </a:lvl1pPr>
          </a:lstStyle>
          <a:p>
            <a:r>
              <a:rPr lang="pt-BR" smtClean="0"/>
              <a:t>Clique para editar o estilo do subtítulo mestre</a:t>
            </a:r>
            <a:endParaRPr lang="pt-B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18/04/2018</a:t>
            </a:fld>
            <a:endParaRPr lang="pt-BR" dirty="0"/>
          </a:p>
        </p:txBody>
      </p:sp>
      <p:sp>
        <p:nvSpPr>
          <p:cNvPr id="5" name="Rectangle 32"/>
          <p:cNvSpPr>
            <a:spLocks noGrp="1" noChangeArrowheads="1"/>
          </p:cNvSpPr>
          <p:nvPr>
            <p:ph type="ftr" sz="quarter" idx="11"/>
          </p:nvPr>
        </p:nvSpPr>
        <p:spPr>
          <a:ln/>
        </p:spPr>
        <p:txBody>
          <a:bodyPr/>
          <a:lstStyle>
            <a:lvl1pPr>
              <a:defRPr/>
            </a:lvl1pPr>
          </a:lstStyle>
          <a:p>
            <a:endParaRPr lang="pt-BR" dirty="0"/>
          </a:p>
        </p:txBody>
      </p:sp>
      <p:sp>
        <p:nvSpPr>
          <p:cNvPr id="6"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400800" y="685800"/>
            <a:ext cx="2057400" cy="54102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228600" y="685800"/>
            <a:ext cx="6019800" cy="54102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18/04/2018</a:t>
            </a:fld>
            <a:endParaRPr lang="pt-BR" dirty="0"/>
          </a:p>
        </p:txBody>
      </p:sp>
      <p:sp>
        <p:nvSpPr>
          <p:cNvPr id="5" name="Rectangle 32"/>
          <p:cNvSpPr>
            <a:spLocks noGrp="1" noChangeArrowheads="1"/>
          </p:cNvSpPr>
          <p:nvPr>
            <p:ph type="ftr" sz="quarter" idx="11"/>
          </p:nvPr>
        </p:nvSpPr>
        <p:spPr>
          <a:ln/>
        </p:spPr>
        <p:txBody>
          <a:bodyPr/>
          <a:lstStyle>
            <a:lvl1pPr>
              <a:defRPr/>
            </a:lvl1pPr>
          </a:lstStyle>
          <a:p>
            <a:endParaRPr lang="pt-BR" dirty="0"/>
          </a:p>
        </p:txBody>
      </p:sp>
      <p:sp>
        <p:nvSpPr>
          <p:cNvPr id="6"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228600" y="685800"/>
            <a:ext cx="8229600" cy="5410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18/04/2018</a:t>
            </a:fld>
            <a:endParaRPr lang="pt-BR" dirty="0"/>
          </a:p>
        </p:txBody>
      </p:sp>
      <p:sp>
        <p:nvSpPr>
          <p:cNvPr id="4" name="Rectangle 32"/>
          <p:cNvSpPr>
            <a:spLocks noGrp="1" noChangeArrowheads="1"/>
          </p:cNvSpPr>
          <p:nvPr>
            <p:ph type="ftr" sz="quarter" idx="11"/>
          </p:nvPr>
        </p:nvSpPr>
        <p:spPr>
          <a:ln/>
        </p:spPr>
        <p:txBody>
          <a:bodyPr/>
          <a:lstStyle>
            <a:lvl1pPr>
              <a:defRPr/>
            </a:lvl1pPr>
          </a:lstStyle>
          <a:p>
            <a:endParaRPr lang="pt-BR" dirty="0"/>
          </a:p>
        </p:txBody>
      </p:sp>
      <p:sp>
        <p:nvSpPr>
          <p:cNvPr id="5"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ítulo e texto e 2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228600" y="685800"/>
            <a:ext cx="8229600" cy="6096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228600" y="1600200"/>
            <a:ext cx="4038600" cy="4495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quarter" idx="2"/>
          </p:nvPr>
        </p:nvSpPr>
        <p:spPr>
          <a:xfrm>
            <a:off x="4419600" y="1600200"/>
            <a:ext cx="4038600" cy="21717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Conteúdo 4"/>
          <p:cNvSpPr>
            <a:spLocks noGrp="1"/>
          </p:cNvSpPr>
          <p:nvPr>
            <p:ph sz="quarter" idx="3"/>
          </p:nvPr>
        </p:nvSpPr>
        <p:spPr>
          <a:xfrm>
            <a:off x="4419600" y="3924300"/>
            <a:ext cx="4038600" cy="21717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18/04/2018</a:t>
            </a:fld>
            <a:endParaRPr lang="pt-BR" dirty="0"/>
          </a:p>
        </p:txBody>
      </p:sp>
      <p:sp>
        <p:nvSpPr>
          <p:cNvPr id="7" name="Rectangle 32"/>
          <p:cNvSpPr>
            <a:spLocks noGrp="1" noChangeArrowheads="1"/>
          </p:cNvSpPr>
          <p:nvPr>
            <p:ph type="ftr" sz="quarter" idx="11"/>
          </p:nvPr>
        </p:nvSpPr>
        <p:spPr>
          <a:ln/>
        </p:spPr>
        <p:txBody>
          <a:bodyPr/>
          <a:lstStyle>
            <a:lvl1pPr>
              <a:defRPr/>
            </a:lvl1pPr>
          </a:lstStyle>
          <a:p>
            <a:endParaRPr lang="pt-BR" dirty="0"/>
          </a:p>
        </p:txBody>
      </p:sp>
      <p:sp>
        <p:nvSpPr>
          <p:cNvPr id="8"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18/04/2018</a:t>
            </a:fld>
            <a:endParaRPr lang="pt-BR" dirty="0"/>
          </a:p>
        </p:txBody>
      </p:sp>
      <p:sp>
        <p:nvSpPr>
          <p:cNvPr id="5" name="Rectangle 32"/>
          <p:cNvSpPr>
            <a:spLocks noGrp="1" noChangeArrowheads="1"/>
          </p:cNvSpPr>
          <p:nvPr>
            <p:ph type="ftr" sz="quarter" idx="11"/>
          </p:nvPr>
        </p:nvSpPr>
        <p:spPr>
          <a:ln/>
        </p:spPr>
        <p:txBody>
          <a:bodyPr/>
          <a:lstStyle>
            <a:lvl1pPr>
              <a:defRPr/>
            </a:lvl1pPr>
          </a:lstStyle>
          <a:p>
            <a:endParaRPr lang="pt-BR" dirty="0"/>
          </a:p>
        </p:txBody>
      </p:sp>
      <p:sp>
        <p:nvSpPr>
          <p:cNvPr id="6"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18/04/2018</a:t>
            </a:fld>
            <a:endParaRPr lang="pt-BR" dirty="0"/>
          </a:p>
        </p:txBody>
      </p:sp>
      <p:sp>
        <p:nvSpPr>
          <p:cNvPr id="5" name="Rectangle 32"/>
          <p:cNvSpPr>
            <a:spLocks noGrp="1" noChangeArrowheads="1"/>
          </p:cNvSpPr>
          <p:nvPr>
            <p:ph type="ftr" sz="quarter" idx="11"/>
          </p:nvPr>
        </p:nvSpPr>
        <p:spPr>
          <a:ln/>
        </p:spPr>
        <p:txBody>
          <a:bodyPr/>
          <a:lstStyle>
            <a:lvl1pPr>
              <a:defRPr/>
            </a:lvl1pPr>
          </a:lstStyle>
          <a:p>
            <a:endParaRPr lang="pt-BR" dirty="0"/>
          </a:p>
        </p:txBody>
      </p:sp>
      <p:sp>
        <p:nvSpPr>
          <p:cNvPr id="6"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2286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4196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18/04/2018</a:t>
            </a:fld>
            <a:endParaRPr lang="pt-BR" dirty="0"/>
          </a:p>
        </p:txBody>
      </p:sp>
      <p:sp>
        <p:nvSpPr>
          <p:cNvPr id="6" name="Rectangle 32"/>
          <p:cNvSpPr>
            <a:spLocks noGrp="1" noChangeArrowheads="1"/>
          </p:cNvSpPr>
          <p:nvPr>
            <p:ph type="ftr" sz="quarter" idx="11"/>
          </p:nvPr>
        </p:nvSpPr>
        <p:spPr>
          <a:ln/>
        </p:spPr>
        <p:txBody>
          <a:bodyPr/>
          <a:lstStyle>
            <a:lvl1pPr>
              <a:defRPr/>
            </a:lvl1pPr>
          </a:lstStyle>
          <a:p>
            <a:endParaRPr lang="pt-BR" dirty="0"/>
          </a:p>
        </p:txBody>
      </p:sp>
      <p:sp>
        <p:nvSpPr>
          <p:cNvPr id="7"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18/04/2018</a:t>
            </a:fld>
            <a:endParaRPr lang="pt-BR" dirty="0"/>
          </a:p>
        </p:txBody>
      </p:sp>
      <p:sp>
        <p:nvSpPr>
          <p:cNvPr id="8" name="Rectangle 32"/>
          <p:cNvSpPr>
            <a:spLocks noGrp="1" noChangeArrowheads="1"/>
          </p:cNvSpPr>
          <p:nvPr>
            <p:ph type="ftr" sz="quarter" idx="11"/>
          </p:nvPr>
        </p:nvSpPr>
        <p:spPr>
          <a:ln/>
        </p:spPr>
        <p:txBody>
          <a:bodyPr/>
          <a:lstStyle>
            <a:lvl1pPr>
              <a:defRPr/>
            </a:lvl1pPr>
          </a:lstStyle>
          <a:p>
            <a:endParaRPr lang="pt-BR" dirty="0"/>
          </a:p>
        </p:txBody>
      </p:sp>
      <p:sp>
        <p:nvSpPr>
          <p:cNvPr id="9"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18/04/2018</a:t>
            </a:fld>
            <a:endParaRPr lang="pt-BR" dirty="0"/>
          </a:p>
        </p:txBody>
      </p:sp>
      <p:sp>
        <p:nvSpPr>
          <p:cNvPr id="4" name="Rectangle 32"/>
          <p:cNvSpPr>
            <a:spLocks noGrp="1" noChangeArrowheads="1"/>
          </p:cNvSpPr>
          <p:nvPr>
            <p:ph type="ftr" sz="quarter" idx="11"/>
          </p:nvPr>
        </p:nvSpPr>
        <p:spPr>
          <a:ln/>
        </p:spPr>
        <p:txBody>
          <a:bodyPr/>
          <a:lstStyle>
            <a:lvl1pPr>
              <a:defRPr/>
            </a:lvl1pPr>
          </a:lstStyle>
          <a:p>
            <a:endParaRPr lang="pt-BR" dirty="0"/>
          </a:p>
        </p:txBody>
      </p:sp>
      <p:sp>
        <p:nvSpPr>
          <p:cNvPr id="5"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18/04/2018</a:t>
            </a:fld>
            <a:endParaRPr lang="pt-BR" dirty="0"/>
          </a:p>
        </p:txBody>
      </p:sp>
      <p:sp>
        <p:nvSpPr>
          <p:cNvPr id="3" name="Rectangle 32"/>
          <p:cNvSpPr>
            <a:spLocks noGrp="1" noChangeArrowheads="1"/>
          </p:cNvSpPr>
          <p:nvPr>
            <p:ph type="ftr" sz="quarter" idx="11"/>
          </p:nvPr>
        </p:nvSpPr>
        <p:spPr>
          <a:ln/>
        </p:spPr>
        <p:txBody>
          <a:bodyPr/>
          <a:lstStyle>
            <a:lvl1pPr>
              <a:defRPr/>
            </a:lvl1pPr>
          </a:lstStyle>
          <a:p>
            <a:endParaRPr lang="pt-BR" dirty="0"/>
          </a:p>
        </p:txBody>
      </p:sp>
      <p:sp>
        <p:nvSpPr>
          <p:cNvPr id="4"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18/04/2018</a:t>
            </a:fld>
            <a:endParaRPr lang="pt-BR" dirty="0"/>
          </a:p>
        </p:txBody>
      </p:sp>
      <p:sp>
        <p:nvSpPr>
          <p:cNvPr id="6" name="Rectangle 32"/>
          <p:cNvSpPr>
            <a:spLocks noGrp="1" noChangeArrowheads="1"/>
          </p:cNvSpPr>
          <p:nvPr>
            <p:ph type="ftr" sz="quarter" idx="11"/>
          </p:nvPr>
        </p:nvSpPr>
        <p:spPr>
          <a:ln/>
        </p:spPr>
        <p:txBody>
          <a:bodyPr/>
          <a:lstStyle>
            <a:lvl1pPr>
              <a:defRPr/>
            </a:lvl1pPr>
          </a:lstStyle>
          <a:p>
            <a:endParaRPr lang="pt-BR" dirty="0"/>
          </a:p>
        </p:txBody>
      </p:sp>
      <p:sp>
        <p:nvSpPr>
          <p:cNvPr id="7"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dirty="0" smtClean="0"/>
              <a:t>Clique no ícone para adicionar uma imagem</a:t>
            </a: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18/04/2018</a:t>
            </a:fld>
            <a:endParaRPr lang="pt-BR" dirty="0"/>
          </a:p>
        </p:txBody>
      </p:sp>
      <p:sp>
        <p:nvSpPr>
          <p:cNvPr id="6" name="Rectangle 32"/>
          <p:cNvSpPr>
            <a:spLocks noGrp="1" noChangeArrowheads="1"/>
          </p:cNvSpPr>
          <p:nvPr>
            <p:ph type="ftr" sz="quarter" idx="11"/>
          </p:nvPr>
        </p:nvSpPr>
        <p:spPr>
          <a:ln/>
        </p:spPr>
        <p:txBody>
          <a:bodyPr/>
          <a:lstStyle>
            <a:lvl1pPr>
              <a:defRPr/>
            </a:lvl1pPr>
          </a:lstStyle>
          <a:p>
            <a:endParaRPr lang="pt-BR" dirty="0"/>
          </a:p>
        </p:txBody>
      </p:sp>
      <p:sp>
        <p:nvSpPr>
          <p:cNvPr id="7"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tile tx="0" ty="0" sx="100000" sy="100000" flip="none" algn="tl"/>
        </a:blipFill>
        <a:effectLst/>
      </p:bgPr>
    </p:bg>
    <p:spTree>
      <p:nvGrpSpPr>
        <p:cNvPr id="1" name=""/>
        <p:cNvGrpSpPr/>
        <p:nvPr/>
      </p:nvGrpSpPr>
      <p:grpSpPr>
        <a:xfrm>
          <a:off x="0" y="0"/>
          <a:ext cx="0" cy="0"/>
          <a:chOff x="0" y="0"/>
          <a:chExt cx="0" cy="0"/>
        </a:xfrm>
      </p:grpSpPr>
      <p:sp>
        <p:nvSpPr>
          <p:cNvPr id="14338" name="Rectangle 29"/>
          <p:cNvSpPr>
            <a:spLocks noGrp="1" noChangeArrowheads="1"/>
          </p:cNvSpPr>
          <p:nvPr>
            <p:ph type="title"/>
          </p:nvPr>
        </p:nvSpPr>
        <p:spPr bwMode="auto">
          <a:xfrm>
            <a:off x="228600" y="685800"/>
            <a:ext cx="82296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pt-BR" altLang="pt-BR" smtClean="0"/>
              <a:t>Clique para editar o estilo do título mestre</a:t>
            </a:r>
          </a:p>
        </p:txBody>
      </p:sp>
      <p:sp>
        <p:nvSpPr>
          <p:cNvPr id="14339" name="Rectangle 30"/>
          <p:cNvSpPr>
            <a:spLocks noGrp="1" noChangeArrowheads="1"/>
          </p:cNvSpPr>
          <p:nvPr>
            <p:ph type="body" idx="1"/>
          </p:nvPr>
        </p:nvSpPr>
        <p:spPr bwMode="auto">
          <a:xfrm>
            <a:off x="2286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157727"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atin typeface="+mn-lt"/>
              </a:defRPr>
            </a:lvl1pPr>
          </a:lstStyle>
          <a:p>
            <a:fld id="{B8A9AEB8-5906-457F-BC26-6FDD593C2BFC}" type="datetimeFigureOut">
              <a:rPr lang="pt-BR" smtClean="0"/>
              <a:pPr/>
              <a:t>18/04/2018</a:t>
            </a:fld>
            <a:endParaRPr lang="pt-BR" dirty="0"/>
          </a:p>
        </p:txBody>
      </p:sp>
      <p:sp>
        <p:nvSpPr>
          <p:cNvPr id="157728"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atin typeface="+mn-lt"/>
              </a:defRPr>
            </a:lvl1pPr>
          </a:lstStyle>
          <a:p>
            <a:endParaRPr lang="pt-BR" dirty="0"/>
          </a:p>
        </p:txBody>
      </p:sp>
      <p:sp>
        <p:nvSpPr>
          <p:cNvPr id="157729"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atin typeface="+mn-lt"/>
              </a:defRPr>
            </a:lvl1pPr>
          </a:lstStyle>
          <a:p>
            <a:fld id="{45FABDD8-93D4-4240-84CE-C5F0BD150CA3}" type="slidenum">
              <a:rPr lang="pt-BR" smtClean="0"/>
              <a:pPr/>
              <a:t>‹nº›</a:t>
            </a:fld>
            <a:endParaRPr lang="pt-BR" dirty="0"/>
          </a:p>
        </p:txBody>
      </p:sp>
      <p:sp>
        <p:nvSpPr>
          <p:cNvPr id="1031" name="Line 34"/>
          <p:cNvSpPr>
            <a:spLocks noChangeShapeType="1"/>
          </p:cNvSpPr>
          <p:nvPr/>
        </p:nvSpPr>
        <p:spPr bwMode="auto">
          <a:xfrm>
            <a:off x="7086600" y="6669088"/>
            <a:ext cx="2057400" cy="0"/>
          </a:xfrm>
          <a:prstGeom prst="line">
            <a:avLst/>
          </a:prstGeom>
          <a:noFill/>
          <a:ln w="76200">
            <a:solidFill>
              <a:srgbClr val="000099"/>
            </a:solidFill>
            <a:round/>
            <a:headEnd/>
            <a:tailEnd/>
          </a:ln>
        </p:spPr>
        <p:txBody>
          <a:bodyPr wrap="none"/>
          <a:lstStyle/>
          <a:p>
            <a:pPr>
              <a:defRPr/>
            </a:pPr>
            <a:endParaRPr lang="pt-BR" dirty="0"/>
          </a:p>
        </p:txBody>
      </p:sp>
      <p:sp>
        <p:nvSpPr>
          <p:cNvPr id="1032" name="Line 35"/>
          <p:cNvSpPr>
            <a:spLocks noChangeShapeType="1"/>
          </p:cNvSpPr>
          <p:nvPr/>
        </p:nvSpPr>
        <p:spPr bwMode="auto">
          <a:xfrm>
            <a:off x="0" y="1295400"/>
            <a:ext cx="6629400" cy="0"/>
          </a:xfrm>
          <a:prstGeom prst="line">
            <a:avLst/>
          </a:prstGeom>
          <a:noFill/>
          <a:ln w="76200">
            <a:solidFill>
              <a:srgbClr val="000099"/>
            </a:solidFill>
            <a:round/>
            <a:headEnd/>
            <a:tailEnd/>
          </a:ln>
        </p:spPr>
        <p:txBody>
          <a:bodyPr wrap="none"/>
          <a:lstStyle/>
          <a:p>
            <a:pPr>
              <a:defRPr/>
            </a:pPr>
            <a:endParaRPr lang="pt-BR" dirty="0"/>
          </a:p>
        </p:txBody>
      </p:sp>
    </p:spTree>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 id="2147484040" r:id="rId12"/>
    <p:sldLayoutId id="2147484041" r:id="rId13"/>
  </p:sldLayoutIdLst>
  <p:transition>
    <p:random/>
  </p:transition>
  <p:txStyles>
    <p:titleStyle>
      <a:lvl1pPr algn="l" rtl="0" eaLnBrk="1" fontAlgn="base" hangingPunct="1">
        <a:spcBef>
          <a:spcPct val="0"/>
        </a:spcBef>
        <a:spcAft>
          <a:spcPct val="0"/>
        </a:spcAft>
        <a:defRPr sz="3200">
          <a:solidFill>
            <a:srgbClr val="000000"/>
          </a:solidFill>
          <a:latin typeface="+mj-lt"/>
          <a:ea typeface="+mj-ea"/>
          <a:cs typeface="+mj-cs"/>
        </a:defRPr>
      </a:lvl1pPr>
      <a:lvl2pPr algn="l" rtl="0" eaLnBrk="1" fontAlgn="base" hangingPunct="1">
        <a:spcBef>
          <a:spcPct val="0"/>
        </a:spcBef>
        <a:spcAft>
          <a:spcPct val="0"/>
        </a:spcAft>
        <a:defRPr sz="3200">
          <a:solidFill>
            <a:srgbClr val="000000"/>
          </a:solidFill>
          <a:latin typeface="Arial" charset="0"/>
        </a:defRPr>
      </a:lvl2pPr>
      <a:lvl3pPr algn="l" rtl="0" eaLnBrk="1" fontAlgn="base" hangingPunct="1">
        <a:spcBef>
          <a:spcPct val="0"/>
        </a:spcBef>
        <a:spcAft>
          <a:spcPct val="0"/>
        </a:spcAft>
        <a:defRPr sz="3200">
          <a:solidFill>
            <a:srgbClr val="000000"/>
          </a:solidFill>
          <a:latin typeface="Arial" charset="0"/>
        </a:defRPr>
      </a:lvl3pPr>
      <a:lvl4pPr algn="l" rtl="0" eaLnBrk="1" fontAlgn="base" hangingPunct="1">
        <a:spcBef>
          <a:spcPct val="0"/>
        </a:spcBef>
        <a:spcAft>
          <a:spcPct val="0"/>
        </a:spcAft>
        <a:defRPr sz="3200">
          <a:solidFill>
            <a:srgbClr val="000000"/>
          </a:solidFill>
          <a:latin typeface="Arial" charset="0"/>
        </a:defRPr>
      </a:lvl4pPr>
      <a:lvl5pPr algn="l" rtl="0" eaLnBrk="1" fontAlgn="base" hangingPunct="1">
        <a:spcBef>
          <a:spcPct val="0"/>
        </a:spcBef>
        <a:spcAft>
          <a:spcPct val="0"/>
        </a:spcAft>
        <a:defRPr sz="3200">
          <a:solidFill>
            <a:srgbClr val="000000"/>
          </a:solidFill>
          <a:latin typeface="Arial" charset="0"/>
        </a:defRPr>
      </a:lvl5pPr>
      <a:lvl6pPr marL="457200" algn="l" rtl="0" eaLnBrk="1" fontAlgn="base" hangingPunct="1">
        <a:spcBef>
          <a:spcPct val="0"/>
        </a:spcBef>
        <a:spcAft>
          <a:spcPct val="0"/>
        </a:spcAft>
        <a:defRPr sz="3200">
          <a:solidFill>
            <a:srgbClr val="000000"/>
          </a:solidFill>
          <a:latin typeface="Arial" charset="0"/>
        </a:defRPr>
      </a:lvl6pPr>
      <a:lvl7pPr marL="914400" algn="l" rtl="0" eaLnBrk="1" fontAlgn="base" hangingPunct="1">
        <a:spcBef>
          <a:spcPct val="0"/>
        </a:spcBef>
        <a:spcAft>
          <a:spcPct val="0"/>
        </a:spcAft>
        <a:defRPr sz="3200">
          <a:solidFill>
            <a:srgbClr val="000000"/>
          </a:solidFill>
          <a:latin typeface="Arial" charset="0"/>
        </a:defRPr>
      </a:lvl7pPr>
      <a:lvl8pPr marL="1371600" algn="l" rtl="0" eaLnBrk="1" fontAlgn="base" hangingPunct="1">
        <a:spcBef>
          <a:spcPct val="0"/>
        </a:spcBef>
        <a:spcAft>
          <a:spcPct val="0"/>
        </a:spcAft>
        <a:defRPr sz="3200">
          <a:solidFill>
            <a:srgbClr val="000000"/>
          </a:solidFill>
          <a:latin typeface="Arial" charset="0"/>
        </a:defRPr>
      </a:lvl8pPr>
      <a:lvl9pPr marL="1828800" algn="l" rtl="0" eaLnBrk="1" fontAlgn="base" hangingPunct="1">
        <a:spcBef>
          <a:spcPct val="0"/>
        </a:spcBef>
        <a:spcAft>
          <a:spcPct val="0"/>
        </a:spcAft>
        <a:defRPr sz="3200">
          <a:solidFill>
            <a:srgbClr val="000000"/>
          </a:solidFill>
          <a:latin typeface="Arial" charset="0"/>
        </a:defRPr>
      </a:lvl9pPr>
    </p:titleStyle>
    <p:bodyStyle>
      <a:lvl1pPr marL="342900" indent="-342900" algn="l" rtl="0" eaLnBrk="1" fontAlgn="base" hangingPunct="1">
        <a:spcBef>
          <a:spcPct val="50000"/>
        </a:spcBef>
        <a:spcAft>
          <a:spcPct val="10000"/>
        </a:spcAft>
        <a:buClr>
          <a:srgbClr val="CC0000"/>
        </a:buClr>
        <a:buSzPct val="120000"/>
        <a:buFont typeface="Wingdings" pitchFamily="2" charset="2"/>
        <a:buChar char="§"/>
        <a:defRPr sz="2400">
          <a:solidFill>
            <a:srgbClr val="000000"/>
          </a:solidFill>
          <a:latin typeface="+mn-lt"/>
          <a:ea typeface="+mn-ea"/>
          <a:cs typeface="+mn-cs"/>
        </a:defRPr>
      </a:lvl1pPr>
      <a:lvl2pPr marL="742950" indent="-285750" algn="l" rtl="0" eaLnBrk="1" fontAlgn="base" hangingPunct="1">
        <a:spcBef>
          <a:spcPct val="50000"/>
        </a:spcBef>
        <a:spcAft>
          <a:spcPct val="10000"/>
        </a:spcAft>
        <a:buClr>
          <a:srgbClr val="CC0000"/>
        </a:buClr>
        <a:buSzPct val="120000"/>
        <a:buFont typeface="Wingdings" pitchFamily="2" charset="2"/>
        <a:buChar char="§"/>
        <a:defRPr sz="2000">
          <a:solidFill>
            <a:srgbClr val="000000"/>
          </a:solidFill>
          <a:latin typeface="+mn-lt"/>
        </a:defRPr>
      </a:lvl2pPr>
      <a:lvl3pPr marL="1143000" indent="-228600" algn="l" rtl="0" eaLnBrk="1" fontAlgn="base" hangingPunct="1">
        <a:spcBef>
          <a:spcPct val="50000"/>
        </a:spcBef>
        <a:spcAft>
          <a:spcPct val="10000"/>
        </a:spcAft>
        <a:buClr>
          <a:srgbClr val="CC0000"/>
        </a:buClr>
        <a:buSzPct val="120000"/>
        <a:buFont typeface="Wingdings" pitchFamily="2" charset="2"/>
        <a:buChar char="§"/>
        <a:defRPr>
          <a:solidFill>
            <a:srgbClr val="000000"/>
          </a:solidFill>
          <a:latin typeface="+mn-lt"/>
        </a:defRPr>
      </a:lvl3pPr>
      <a:lvl4pPr marL="16002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4pPr>
      <a:lvl5pPr marL="20574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5pPr>
      <a:lvl6pPr marL="25146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6pPr>
      <a:lvl7pPr marL="29718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7pPr>
      <a:lvl8pPr marL="34290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8pPr>
      <a:lvl9pPr marL="38862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sz="quarter"/>
          </p:nvPr>
        </p:nvSpPr>
        <p:spPr>
          <a:xfrm>
            <a:off x="685800" y="1052736"/>
            <a:ext cx="7772400" cy="2415952"/>
          </a:xfrm>
        </p:spPr>
        <p:txBody>
          <a:bodyPr/>
          <a:lstStyle/>
          <a:p>
            <a:pPr algn="ctr"/>
            <a:r>
              <a:rPr lang="pt-BR" sz="3600" dirty="0" smtClean="0">
                <a:solidFill>
                  <a:srgbClr val="FF0000"/>
                </a:solidFill>
              </a:rPr>
              <a:t>Como o Tamanho de Sala Afeta o Desempenho dos Alunos? </a:t>
            </a:r>
            <a:endParaRPr lang="pt-BR" sz="3600" dirty="0">
              <a:solidFill>
                <a:srgbClr val="FF0000"/>
              </a:solidFill>
            </a:endParaRPr>
          </a:p>
        </p:txBody>
      </p:sp>
      <p:sp>
        <p:nvSpPr>
          <p:cNvPr id="3" name="Subtítulo 2"/>
          <p:cNvSpPr>
            <a:spLocks noGrp="1"/>
          </p:cNvSpPr>
          <p:nvPr>
            <p:ph type="subTitle" sz="quarter" idx="1"/>
          </p:nvPr>
        </p:nvSpPr>
        <p:spPr>
          <a:xfrm>
            <a:off x="1273175" y="4429132"/>
            <a:ext cx="6400800" cy="1736172"/>
          </a:xfrm>
        </p:spPr>
        <p:txBody>
          <a:bodyPr/>
          <a:lstStyle/>
          <a:p>
            <a:r>
              <a:rPr lang="pt-BR" sz="2800" dirty="0" smtClean="0">
                <a:solidFill>
                  <a:schemeClr val="accent2">
                    <a:lumMod val="10000"/>
                  </a:schemeClr>
                </a:solidFill>
                <a:latin typeface="Arial (Títulos)"/>
              </a:rPr>
              <a:t>Economia da Educação</a:t>
            </a:r>
          </a:p>
          <a:p>
            <a:r>
              <a:rPr lang="pt-BR" sz="2800" dirty="0" smtClean="0">
                <a:solidFill>
                  <a:schemeClr val="accent2">
                    <a:lumMod val="10000"/>
                  </a:schemeClr>
                </a:solidFill>
                <a:latin typeface="Arial (Títulos)"/>
              </a:rPr>
              <a:t>1º semestre - 2018</a:t>
            </a:r>
            <a:endParaRPr lang="pt-BR" sz="2800" dirty="0">
              <a:solidFill>
                <a:schemeClr val="accent2">
                  <a:lumMod val="10000"/>
                </a:schemeClr>
              </a:solidFill>
              <a:latin typeface="Arial (Títulos)"/>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O Modelo de </a:t>
            </a:r>
            <a:r>
              <a:rPr lang="pt-BR" dirty="0" err="1" smtClean="0"/>
              <a:t>Lazear</a:t>
            </a:r>
            <a:r>
              <a:rPr lang="pt-BR" dirty="0" smtClean="0"/>
              <a:t> </a:t>
            </a:r>
            <a:endParaRPr lang="pt-BR" dirty="0"/>
          </a:p>
        </p:txBody>
      </p:sp>
      <p:sp>
        <p:nvSpPr>
          <p:cNvPr id="4" name="Espaço Reservado para Conteúdo 3"/>
          <p:cNvSpPr>
            <a:spLocks noGrp="1"/>
          </p:cNvSpPr>
          <p:nvPr>
            <p:ph idx="1"/>
          </p:nvPr>
        </p:nvSpPr>
        <p:spPr>
          <a:xfrm>
            <a:off x="0" y="1357298"/>
            <a:ext cx="9144000" cy="5500702"/>
          </a:xfrm>
        </p:spPr>
        <p:txBody>
          <a:bodyPr/>
          <a:lstStyle/>
          <a:p>
            <a:pPr marL="0">
              <a:spcBef>
                <a:spcPts val="1200"/>
              </a:spcBef>
              <a:spcAft>
                <a:spcPts val="0"/>
              </a:spcAft>
            </a:pPr>
            <a:r>
              <a:rPr lang="pt-BR" dirty="0" smtClean="0"/>
              <a:t>Uma escola privada que deseja maximizar lucro pode vender cada momento na escola por </a:t>
            </a:r>
            <a:r>
              <a:rPr lang="pt-BR" dirty="0" err="1" smtClean="0"/>
              <a:t>ZVp</a:t>
            </a:r>
            <a:r>
              <a:rPr lang="pt-BR" baseline="30000" dirty="0" err="1" smtClean="0"/>
              <a:t>n</a:t>
            </a:r>
            <a:r>
              <a:rPr lang="pt-BR" dirty="0" smtClean="0"/>
              <a:t>, a um custo total de </a:t>
            </a:r>
            <a:r>
              <a:rPr lang="pt-BR" dirty="0" err="1" smtClean="0"/>
              <a:t>Wm</a:t>
            </a:r>
            <a:r>
              <a:rPr lang="pt-BR" dirty="0" smtClean="0"/>
              <a:t>.</a:t>
            </a:r>
          </a:p>
          <a:p>
            <a:pPr marL="0">
              <a:spcBef>
                <a:spcPts val="1200"/>
              </a:spcBef>
              <a:spcAft>
                <a:spcPts val="0"/>
              </a:spcAft>
            </a:pPr>
            <a:r>
              <a:rPr lang="pt-BR" dirty="0" smtClean="0"/>
              <a:t>A maximização de lucro envolve escolher </a:t>
            </a:r>
            <a:r>
              <a:rPr lang="pt-BR" i="1" dirty="0" smtClean="0"/>
              <a:t>m</a:t>
            </a:r>
            <a:r>
              <a:rPr lang="pt-BR" dirty="0" smtClean="0"/>
              <a:t> de modo a maximizar:</a:t>
            </a:r>
          </a:p>
          <a:p>
            <a:pPr marL="0">
              <a:spcBef>
                <a:spcPts val="1200"/>
              </a:spcBef>
              <a:spcAft>
                <a:spcPts val="0"/>
              </a:spcAft>
            </a:pPr>
            <a:endParaRPr lang="pt-BR" dirty="0" smtClean="0"/>
          </a:p>
          <a:p>
            <a:pPr marL="0">
              <a:spcBef>
                <a:spcPts val="1200"/>
              </a:spcBef>
              <a:spcAft>
                <a:spcPts val="0"/>
              </a:spcAft>
            </a:pPr>
            <a:endParaRPr lang="pt-BR" dirty="0" smtClean="0"/>
          </a:p>
          <a:p>
            <a:pPr marL="0">
              <a:spcBef>
                <a:spcPts val="1200"/>
              </a:spcBef>
              <a:spcAft>
                <a:spcPts val="0"/>
              </a:spcAft>
            </a:pPr>
            <a:endParaRPr lang="pt-BR" dirty="0" smtClean="0"/>
          </a:p>
          <a:p>
            <a:pPr marL="0">
              <a:spcBef>
                <a:spcPts val="1200"/>
              </a:spcBef>
              <a:spcAft>
                <a:spcPts val="0"/>
              </a:spcAft>
              <a:buNone/>
            </a:pPr>
            <a:r>
              <a:rPr lang="pt-BR" dirty="0" smtClean="0"/>
              <a:t>ou</a:t>
            </a:r>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r>
              <a:rPr lang="pt-BR" dirty="0" smtClean="0"/>
              <a:t>n = Z/m é o tamanho da classe</a:t>
            </a:r>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p:txBody>
      </p:sp>
      <p:pic>
        <p:nvPicPr>
          <p:cNvPr id="1026" name="Picture 2"/>
          <p:cNvPicPr>
            <a:picLocks noChangeAspect="1" noChangeArrowheads="1"/>
          </p:cNvPicPr>
          <p:nvPr/>
        </p:nvPicPr>
        <p:blipFill>
          <a:blip r:embed="rId2"/>
          <a:srcRect/>
          <a:stretch>
            <a:fillRect/>
          </a:stretch>
        </p:blipFill>
        <p:spPr bwMode="auto">
          <a:xfrm>
            <a:off x="285720" y="3286124"/>
            <a:ext cx="4714875" cy="9906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28596" y="5214950"/>
            <a:ext cx="6343650" cy="704850"/>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O Modelo de </a:t>
            </a:r>
            <a:r>
              <a:rPr lang="pt-BR" dirty="0" err="1" smtClean="0"/>
              <a:t>Lazear</a:t>
            </a:r>
            <a:r>
              <a:rPr lang="pt-BR" dirty="0" smtClean="0"/>
              <a:t> </a:t>
            </a:r>
            <a:endParaRPr lang="pt-BR" dirty="0"/>
          </a:p>
        </p:txBody>
      </p:sp>
      <p:sp>
        <p:nvSpPr>
          <p:cNvPr id="4" name="Espaço Reservado para Conteúdo 3"/>
          <p:cNvSpPr>
            <a:spLocks noGrp="1"/>
          </p:cNvSpPr>
          <p:nvPr>
            <p:ph idx="1"/>
          </p:nvPr>
        </p:nvSpPr>
        <p:spPr>
          <a:xfrm>
            <a:off x="0" y="1357298"/>
            <a:ext cx="9144000" cy="5500702"/>
          </a:xfrm>
        </p:spPr>
        <p:txBody>
          <a:bodyPr/>
          <a:lstStyle/>
          <a:p>
            <a:pPr marL="0">
              <a:spcBef>
                <a:spcPts val="1200"/>
              </a:spcBef>
              <a:spcAft>
                <a:spcPts val="0"/>
              </a:spcAft>
            </a:pPr>
            <a:r>
              <a:rPr lang="pt-BR" dirty="0" smtClean="0"/>
              <a:t>A condição de 1ª ordem para maximização de lucro é dada por:</a:t>
            </a:r>
          </a:p>
          <a:p>
            <a:pPr marL="0">
              <a:spcBef>
                <a:spcPts val="1200"/>
              </a:spcBef>
              <a:spcAft>
                <a:spcPts val="0"/>
              </a:spcAft>
            </a:pPr>
            <a:endParaRPr lang="pt-BR" dirty="0" smtClean="0"/>
          </a:p>
          <a:p>
            <a:pPr marL="0">
              <a:spcBef>
                <a:spcPts val="1200"/>
              </a:spcBef>
              <a:spcAft>
                <a:spcPts val="0"/>
              </a:spcAft>
            </a:pPr>
            <a:endParaRPr lang="pt-BR" dirty="0" smtClean="0"/>
          </a:p>
          <a:p>
            <a:pPr marL="0">
              <a:spcBef>
                <a:spcPts val="1200"/>
              </a:spcBef>
              <a:spcAft>
                <a:spcPts val="0"/>
              </a:spcAft>
            </a:pPr>
            <a:endParaRPr lang="pt-BR" dirty="0" smtClean="0"/>
          </a:p>
          <a:p>
            <a:pPr marL="0">
              <a:spcBef>
                <a:spcPts val="1200"/>
              </a:spcBef>
              <a:spcAft>
                <a:spcPts val="0"/>
              </a:spcAft>
              <a:buNone/>
            </a:pPr>
            <a:endParaRPr lang="pt-BR" dirty="0" smtClean="0"/>
          </a:p>
          <a:p>
            <a:pPr marL="0">
              <a:spcBef>
                <a:spcPts val="1200"/>
              </a:spcBef>
              <a:spcAft>
                <a:spcPts val="0"/>
              </a:spcAft>
              <a:buNone/>
            </a:pPr>
            <a:r>
              <a:rPr lang="pt-BR" dirty="0" smtClean="0"/>
              <a:t>ou</a:t>
            </a:r>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r>
              <a:rPr lang="pt-BR" dirty="0" smtClean="0"/>
              <a:t>Em equilíbrio competitivo o lucro é igual a zero.</a:t>
            </a:r>
          </a:p>
          <a:p>
            <a:pPr marL="0">
              <a:spcBef>
                <a:spcPts val="1200"/>
              </a:spcBef>
              <a:spcAft>
                <a:spcPts val="0"/>
              </a:spcAft>
              <a:buNone/>
            </a:pPr>
            <a:endParaRPr lang="pt-BR" dirty="0" smtClean="0"/>
          </a:p>
        </p:txBody>
      </p:sp>
      <p:pic>
        <p:nvPicPr>
          <p:cNvPr id="2051" name="Picture 3"/>
          <p:cNvPicPr>
            <a:picLocks noChangeAspect="1" noChangeArrowheads="1"/>
          </p:cNvPicPr>
          <p:nvPr/>
        </p:nvPicPr>
        <p:blipFill>
          <a:blip r:embed="rId2"/>
          <a:srcRect/>
          <a:stretch>
            <a:fillRect/>
          </a:stretch>
        </p:blipFill>
        <p:spPr bwMode="auto">
          <a:xfrm>
            <a:off x="0" y="1857364"/>
            <a:ext cx="5638800" cy="1628775"/>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142844" y="4643446"/>
            <a:ext cx="4410075" cy="857250"/>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Análise de Estática Comparativa </a:t>
            </a:r>
            <a:endParaRPr lang="pt-BR" dirty="0"/>
          </a:p>
        </p:txBody>
      </p:sp>
      <p:sp>
        <p:nvSpPr>
          <p:cNvPr id="4" name="Espaço Reservado para Conteúdo 3"/>
          <p:cNvSpPr>
            <a:spLocks noGrp="1"/>
          </p:cNvSpPr>
          <p:nvPr>
            <p:ph idx="1"/>
          </p:nvPr>
        </p:nvSpPr>
        <p:spPr>
          <a:xfrm>
            <a:off x="0" y="1357298"/>
            <a:ext cx="9144000" cy="5500702"/>
          </a:xfrm>
        </p:spPr>
        <p:txBody>
          <a:bodyPr/>
          <a:lstStyle/>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r>
              <a:rPr lang="pt-BR" dirty="0" smtClean="0"/>
              <a:t>Considerando que crianças </a:t>
            </a:r>
            <a:r>
              <a:rPr lang="pt-BR" dirty="0" smtClean="0"/>
              <a:t>são menos comportadas do que adultos, i</a:t>
            </a:r>
            <a:r>
              <a:rPr lang="pt-BR" dirty="0" smtClean="0"/>
              <a:t>sso </a:t>
            </a:r>
            <a:r>
              <a:rPr lang="pt-BR" dirty="0" smtClean="0"/>
              <a:t>explicaria porque as classes são menores na pré-escola (</a:t>
            </a:r>
            <a:r>
              <a:rPr lang="pt-BR" dirty="0" err="1" smtClean="0"/>
              <a:t>kindergarten</a:t>
            </a:r>
            <a:r>
              <a:rPr lang="pt-BR" dirty="0" smtClean="0"/>
              <a:t>) do que na </a:t>
            </a:r>
            <a:r>
              <a:rPr lang="pt-BR" dirty="0" smtClean="0"/>
              <a:t>universidade. </a:t>
            </a:r>
            <a:endParaRPr lang="pt-BR" dirty="0" smtClean="0"/>
          </a:p>
          <a:p>
            <a:pPr marL="0">
              <a:spcBef>
                <a:spcPts val="1200"/>
              </a:spcBef>
              <a:spcAft>
                <a:spcPts val="0"/>
              </a:spcAft>
              <a:buNone/>
            </a:pPr>
            <a:endParaRPr lang="pt-BR" dirty="0" smtClean="0"/>
          </a:p>
        </p:txBody>
      </p:sp>
      <p:pic>
        <p:nvPicPr>
          <p:cNvPr id="3074" name="Picture 2"/>
          <p:cNvPicPr>
            <a:picLocks noChangeAspect="1" noChangeArrowheads="1"/>
          </p:cNvPicPr>
          <p:nvPr/>
        </p:nvPicPr>
        <p:blipFill>
          <a:blip r:embed="rId2"/>
          <a:srcRect/>
          <a:stretch>
            <a:fillRect/>
          </a:stretch>
        </p:blipFill>
        <p:spPr bwMode="auto">
          <a:xfrm>
            <a:off x="0" y="1857364"/>
            <a:ext cx="9144000" cy="1390650"/>
          </a:xfrm>
          <a:prstGeom prst="rect">
            <a:avLst/>
          </a:prstGeom>
          <a:noFill/>
          <a:ln w="9525">
            <a:noFill/>
            <a:miter lim="800000"/>
            <a:headEnd/>
            <a:tailEnd/>
          </a:ln>
          <a:effectLst/>
        </p:spPr>
      </p:pic>
      <p:cxnSp>
        <p:nvCxnSpPr>
          <p:cNvPr id="5" name="Conector reto 4"/>
          <p:cNvCxnSpPr/>
          <p:nvPr/>
        </p:nvCxnSpPr>
        <p:spPr bwMode="auto">
          <a:xfrm>
            <a:off x="6948264" y="2852936"/>
            <a:ext cx="2051720"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7" name="Conector reto 6"/>
          <p:cNvCxnSpPr/>
          <p:nvPr/>
        </p:nvCxnSpPr>
        <p:spPr bwMode="auto">
          <a:xfrm>
            <a:off x="755576" y="3248014"/>
            <a:ext cx="7416824"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Análise de Estática Comparativa </a:t>
            </a:r>
            <a:endParaRPr lang="pt-BR" dirty="0"/>
          </a:p>
        </p:txBody>
      </p:sp>
      <p:sp>
        <p:nvSpPr>
          <p:cNvPr id="4" name="Espaço Reservado para Conteúdo 3"/>
          <p:cNvSpPr>
            <a:spLocks noGrp="1"/>
          </p:cNvSpPr>
          <p:nvPr>
            <p:ph idx="1"/>
          </p:nvPr>
        </p:nvSpPr>
        <p:spPr>
          <a:xfrm>
            <a:off x="36512" y="1124744"/>
            <a:ext cx="9144000" cy="5500702"/>
          </a:xfrm>
        </p:spPr>
        <p:txBody>
          <a:bodyPr/>
          <a:lstStyle/>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r>
              <a:rPr lang="pt-BR" dirty="0" smtClean="0"/>
              <a:t>A </a:t>
            </a:r>
            <a:r>
              <a:rPr lang="pt-BR" dirty="0" smtClean="0"/>
              <a:t>redução do tamanho de sala para alunos mais indisciplinados não é suficiente para compensar o pior aprendizado deles. Então, existiria </a:t>
            </a:r>
            <a:r>
              <a:rPr lang="pt-BR" dirty="0" smtClean="0"/>
              <a:t>uma </a:t>
            </a:r>
            <a:r>
              <a:rPr lang="pt-BR" dirty="0" smtClean="0"/>
              <a:t>relação positiva entre tamanho de sala e desempenho</a:t>
            </a:r>
            <a:r>
              <a:rPr lang="pt-BR" dirty="0" smtClean="0"/>
              <a:t>.</a:t>
            </a:r>
          </a:p>
          <a:p>
            <a:pPr marL="0">
              <a:spcBef>
                <a:spcPts val="1200"/>
              </a:spcBef>
              <a:spcAft>
                <a:spcPts val="0"/>
              </a:spcAft>
              <a:buNone/>
            </a:pPr>
            <a:r>
              <a:rPr lang="pt-BR" dirty="0" smtClean="0"/>
              <a:t>Output educacional em classes com alto p é maior. Se tamanho de classe varia principalmente em resposta a comportamento dos estudantes, então salas maiores terão </a:t>
            </a:r>
            <a:r>
              <a:rPr lang="pt-BR" i="1" dirty="0" smtClean="0"/>
              <a:t>melhores</a:t>
            </a:r>
            <a:r>
              <a:rPr lang="pt-BR" dirty="0" smtClean="0"/>
              <a:t> estudantes e maior output, evidenciando uma relação positiva entre tamanho de sala e o output educacional.</a:t>
            </a:r>
            <a:endParaRPr lang="pt-BR" dirty="0" smtClean="0"/>
          </a:p>
        </p:txBody>
      </p:sp>
      <p:pic>
        <p:nvPicPr>
          <p:cNvPr id="4098" name="Picture 2"/>
          <p:cNvPicPr>
            <a:picLocks noChangeAspect="1" noChangeArrowheads="1"/>
          </p:cNvPicPr>
          <p:nvPr/>
        </p:nvPicPr>
        <p:blipFill>
          <a:blip r:embed="rId2"/>
          <a:srcRect/>
          <a:stretch>
            <a:fillRect/>
          </a:stretch>
        </p:blipFill>
        <p:spPr bwMode="auto">
          <a:xfrm>
            <a:off x="0" y="1556792"/>
            <a:ext cx="9144000" cy="1619250"/>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Comportamento e Tamanho </a:t>
            </a:r>
            <a:r>
              <a:rPr lang="pt-BR" smtClean="0"/>
              <a:t>de Sala</a:t>
            </a:r>
            <a:endParaRPr lang="pt-BR" dirty="0"/>
          </a:p>
        </p:txBody>
      </p:sp>
      <p:sp>
        <p:nvSpPr>
          <p:cNvPr id="4" name="Espaço Reservado para Conteúdo 3"/>
          <p:cNvSpPr>
            <a:spLocks noGrp="1"/>
          </p:cNvSpPr>
          <p:nvPr>
            <p:ph idx="1"/>
          </p:nvPr>
        </p:nvSpPr>
        <p:spPr>
          <a:xfrm>
            <a:off x="0" y="1357298"/>
            <a:ext cx="9144000" cy="5500702"/>
          </a:xfrm>
        </p:spPr>
        <p:txBody>
          <a:bodyPr/>
          <a:lstStyle/>
          <a:p>
            <a:pPr marL="0">
              <a:spcBef>
                <a:spcPts val="1200"/>
              </a:spcBef>
              <a:spcAft>
                <a:spcPts val="0"/>
              </a:spcAft>
              <a:buNone/>
            </a:pPr>
            <a:r>
              <a:rPr lang="pt-BR" dirty="0" smtClean="0"/>
              <a:t>Normalizando V = 1, o produto educacional por aluno é </a:t>
            </a:r>
            <a:r>
              <a:rPr lang="pt-BR" dirty="0" err="1" smtClean="0"/>
              <a:t>p</a:t>
            </a:r>
            <a:r>
              <a:rPr lang="pt-BR" baseline="30000" dirty="0" err="1" smtClean="0"/>
              <a:t>n</a:t>
            </a:r>
            <a:r>
              <a:rPr lang="pt-BR" dirty="0" smtClean="0"/>
              <a:t>. Então, o ganho proporcional de reduzir o tamanho de classe de </a:t>
            </a:r>
            <a:r>
              <a:rPr lang="pt-BR" dirty="0" err="1" smtClean="0"/>
              <a:t>kn</a:t>
            </a:r>
            <a:r>
              <a:rPr lang="pt-BR" dirty="0" smtClean="0"/>
              <a:t> para n (K&gt;1) é:</a:t>
            </a:r>
          </a:p>
          <a:p>
            <a:pPr marL="0">
              <a:spcBef>
                <a:spcPts val="1200"/>
              </a:spcBef>
              <a:spcAft>
                <a:spcPts val="0"/>
              </a:spcAft>
              <a:buNone/>
            </a:pPr>
            <a:endParaRPr lang="pt-BR" dirty="0" smtClean="0"/>
          </a:p>
          <a:p>
            <a:pPr marL="0">
              <a:spcBef>
                <a:spcPts val="1200"/>
              </a:spcBef>
              <a:spcAft>
                <a:spcPts val="0"/>
              </a:spcAft>
              <a:buNone/>
            </a:pPr>
            <a:r>
              <a:rPr lang="pt-BR" dirty="0" smtClean="0"/>
              <a:t>Diferenciando com respeito a p, temos: </a:t>
            </a:r>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r>
              <a:rPr lang="pt-BR" dirty="0" smtClean="0"/>
              <a:t>O efeito da redução do tamanho de sala é maior para estudantes com baixo p.</a:t>
            </a:r>
          </a:p>
          <a:p>
            <a:pPr marL="0">
              <a:spcBef>
                <a:spcPts val="1200"/>
              </a:spcBef>
              <a:spcAft>
                <a:spcPts val="0"/>
              </a:spcAft>
              <a:buNone/>
            </a:pPr>
            <a:r>
              <a:rPr lang="pt-BR" dirty="0" smtClean="0"/>
              <a:t>Estudos têm encontrado que o efeito do tamanho de sala é maior para estudantes menos favorecidos.</a:t>
            </a:r>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p:txBody>
      </p:sp>
      <p:pic>
        <p:nvPicPr>
          <p:cNvPr id="5123" name="Picture 3"/>
          <p:cNvPicPr>
            <a:picLocks noChangeAspect="1" noChangeArrowheads="1"/>
          </p:cNvPicPr>
          <p:nvPr/>
        </p:nvPicPr>
        <p:blipFill>
          <a:blip r:embed="rId2"/>
          <a:srcRect/>
          <a:stretch>
            <a:fillRect/>
          </a:stretch>
        </p:blipFill>
        <p:spPr bwMode="auto">
          <a:xfrm>
            <a:off x="1500166" y="2071678"/>
            <a:ext cx="2228850" cy="476250"/>
          </a:xfrm>
          <a:prstGeom prst="rect">
            <a:avLst/>
          </a:prstGeom>
          <a:noFill/>
          <a:ln w="9525">
            <a:noFill/>
            <a:miter lim="800000"/>
            <a:headEnd/>
            <a:tailEnd/>
          </a:ln>
          <a:effectLst/>
        </p:spPr>
      </p:pic>
      <p:pic>
        <p:nvPicPr>
          <p:cNvPr id="5124" name="Picture 4"/>
          <p:cNvPicPr>
            <a:picLocks noChangeAspect="1" noChangeArrowheads="1"/>
          </p:cNvPicPr>
          <p:nvPr/>
        </p:nvPicPr>
        <p:blipFill>
          <a:blip r:embed="rId3"/>
          <a:srcRect/>
          <a:stretch>
            <a:fillRect/>
          </a:stretch>
        </p:blipFill>
        <p:spPr bwMode="auto">
          <a:xfrm>
            <a:off x="285720" y="3714752"/>
            <a:ext cx="4810125" cy="495300"/>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Escola Privada e Problemas Graves de </a:t>
            </a:r>
            <a:r>
              <a:rPr lang="pt-BR" dirty="0" smtClean="0"/>
              <a:t>Comportamento</a:t>
            </a:r>
            <a:endParaRPr lang="pt-BR" dirty="0"/>
          </a:p>
        </p:txBody>
      </p:sp>
      <p:sp>
        <p:nvSpPr>
          <p:cNvPr id="4" name="Espaço Reservado para Conteúdo 3"/>
          <p:cNvSpPr>
            <a:spLocks noGrp="1"/>
          </p:cNvSpPr>
          <p:nvPr>
            <p:ph idx="1"/>
          </p:nvPr>
        </p:nvSpPr>
        <p:spPr>
          <a:xfrm>
            <a:off x="0" y="1357298"/>
            <a:ext cx="9144000" cy="5500702"/>
          </a:xfrm>
        </p:spPr>
        <p:txBody>
          <a:bodyPr/>
          <a:lstStyle/>
          <a:p>
            <a:pPr marL="0">
              <a:spcBef>
                <a:spcPts val="1200"/>
              </a:spcBef>
              <a:spcAft>
                <a:spcPts val="0"/>
              </a:spcAft>
              <a:buNone/>
            </a:pPr>
            <a:r>
              <a:rPr lang="pt-BR" dirty="0" smtClean="0"/>
              <a:t>Como escolas privadas não podem trabalhar com lucro negativo, elas não podem ter alunos com valores muito baixo de p. </a:t>
            </a:r>
          </a:p>
          <a:p>
            <a:pPr marL="0">
              <a:spcBef>
                <a:spcPts val="1200"/>
              </a:spcBef>
              <a:spcAft>
                <a:spcPts val="0"/>
              </a:spcAft>
              <a:buNone/>
            </a:pPr>
            <a:r>
              <a:rPr lang="pt-BR" dirty="0" smtClean="0"/>
              <a:t>Note que quando p=0 o lucro é negativo:</a:t>
            </a:r>
          </a:p>
          <a:p>
            <a:pPr marL="0">
              <a:spcBef>
                <a:spcPts val="1200"/>
              </a:spcBef>
              <a:spcAft>
                <a:spcPts val="0"/>
              </a:spcAft>
              <a:buNone/>
            </a:pPr>
            <a:endParaRPr lang="pt-BR" dirty="0" smtClean="0"/>
          </a:p>
          <a:p>
            <a:pPr marL="0">
              <a:spcBef>
                <a:spcPts val="1200"/>
              </a:spcBef>
              <a:spcAft>
                <a:spcPts val="0"/>
              </a:spcAft>
              <a:buNone/>
            </a:pPr>
            <a:r>
              <a:rPr lang="pt-BR" dirty="0" smtClean="0"/>
              <a:t>A figura ao lado abaixo descreve </a:t>
            </a:r>
          </a:p>
          <a:p>
            <a:pPr marL="0">
              <a:spcBef>
                <a:spcPts val="1200"/>
              </a:spcBef>
              <a:spcAft>
                <a:spcPts val="0"/>
              </a:spcAft>
              <a:buNone/>
            </a:pPr>
            <a:r>
              <a:rPr lang="pt-BR" dirty="0" smtClean="0"/>
              <a:t>a relação ótima entre p e n.</a:t>
            </a:r>
          </a:p>
          <a:p>
            <a:pPr marL="0">
              <a:spcBef>
                <a:spcPts val="1200"/>
              </a:spcBef>
              <a:spcAft>
                <a:spcPts val="0"/>
              </a:spcAft>
              <a:buNone/>
            </a:pPr>
            <a:r>
              <a:rPr lang="pt-BR" dirty="0" smtClean="0"/>
              <a:t>p* é o menor valor de p admissível </a:t>
            </a:r>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p:txBody>
      </p:sp>
      <p:pic>
        <p:nvPicPr>
          <p:cNvPr id="6" name="Picture 3"/>
          <p:cNvPicPr>
            <a:picLocks noChangeAspect="1" noChangeArrowheads="1"/>
          </p:cNvPicPr>
          <p:nvPr/>
        </p:nvPicPr>
        <p:blipFill>
          <a:blip r:embed="rId2"/>
          <a:srcRect/>
          <a:stretch>
            <a:fillRect/>
          </a:stretch>
        </p:blipFill>
        <p:spPr bwMode="auto">
          <a:xfrm>
            <a:off x="5643540" y="2285992"/>
            <a:ext cx="3357616" cy="428628"/>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a:srcRect/>
          <a:stretch>
            <a:fillRect/>
          </a:stretch>
        </p:blipFill>
        <p:spPr bwMode="auto">
          <a:xfrm>
            <a:off x="5000628" y="2857496"/>
            <a:ext cx="4143372" cy="3635372"/>
          </a:xfrm>
          <a:prstGeom prst="rect">
            <a:avLst/>
          </a:prstGeom>
          <a:noFill/>
          <a:ln w="9525">
            <a:noFill/>
            <a:miter lim="800000"/>
            <a:headEnd/>
            <a:tailEnd/>
          </a:ln>
          <a:effectLst/>
        </p:spPr>
      </p:pic>
      <p:sp>
        <p:nvSpPr>
          <p:cNvPr id="3" name="CaixaDeTexto 2"/>
          <p:cNvSpPr txBox="1"/>
          <p:nvPr/>
        </p:nvSpPr>
        <p:spPr>
          <a:xfrm>
            <a:off x="251520" y="4843026"/>
            <a:ext cx="4464496" cy="1754326"/>
          </a:xfrm>
          <a:prstGeom prst="rect">
            <a:avLst/>
          </a:prstGeom>
          <a:noFill/>
        </p:spPr>
        <p:txBody>
          <a:bodyPr wrap="square" rtlCol="0">
            <a:spAutoFit/>
          </a:bodyPr>
          <a:lstStyle/>
          <a:p>
            <a:r>
              <a:rPr lang="pt-BR" dirty="0" smtClean="0"/>
              <a:t>No setor público, um planejador que só pense em eficiência seria levado a estabelecer m (numero de professores por estudante) muito próximo de zero, criando classes muito grandes onde o objetivo de aprendizado seria esquecido.</a:t>
            </a:r>
            <a:endParaRPr lang="pt-BR" dirty="0"/>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Sorting</a:t>
            </a:r>
            <a:endParaRPr lang="pt-BR" dirty="0"/>
          </a:p>
        </p:txBody>
      </p:sp>
      <p:sp>
        <p:nvSpPr>
          <p:cNvPr id="3" name="Espaço Reservado para Conteúdo 2"/>
          <p:cNvSpPr>
            <a:spLocks noGrp="1"/>
          </p:cNvSpPr>
          <p:nvPr>
            <p:ph idx="1"/>
          </p:nvPr>
        </p:nvSpPr>
        <p:spPr/>
        <p:txBody>
          <a:bodyPr/>
          <a:lstStyle/>
          <a:p>
            <a:r>
              <a:rPr lang="pt-BR" dirty="0" smtClean="0"/>
              <a:t>Até agora, considerou-se que estudantes em dada classe tinham um mesmo tipo de comportamento. Duas questões:</a:t>
            </a:r>
          </a:p>
          <a:p>
            <a:r>
              <a:rPr lang="pt-BR" dirty="0" smtClean="0"/>
              <a:t>É eficiente integrar alunos ou eles devem ser segregados de acordo com o tipo de comportamento?</a:t>
            </a:r>
          </a:p>
          <a:p>
            <a:r>
              <a:rPr lang="pt-BR" dirty="0" smtClean="0"/>
              <a:t>Um sistema de mercado induziria os estudantes a self-</a:t>
            </a:r>
            <a:r>
              <a:rPr lang="pt-BR" dirty="0" err="1" smtClean="0"/>
              <a:t>sort</a:t>
            </a:r>
            <a:r>
              <a:rPr lang="pt-BR" dirty="0" smtClean="0"/>
              <a:t>?</a:t>
            </a:r>
            <a:endParaRPr lang="pt-BR" dirty="0"/>
          </a:p>
        </p:txBody>
      </p:sp>
    </p:spTree>
    <p:extLst>
      <p:ext uri="{BB962C8B-B14F-4D97-AF65-F5344CB8AC3E}">
        <p14:creationId xmlns:p14="http://schemas.microsoft.com/office/powerpoint/2010/main" val="549167915"/>
      </p:ext>
    </p:extLst>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Segregação X Integração</a:t>
            </a:r>
            <a:endParaRPr lang="pt-BR" dirty="0"/>
          </a:p>
        </p:txBody>
      </p:sp>
      <p:sp>
        <p:nvSpPr>
          <p:cNvPr id="4" name="Espaço Reservado para Conteúdo 3"/>
          <p:cNvSpPr>
            <a:spLocks noGrp="1"/>
          </p:cNvSpPr>
          <p:nvPr>
            <p:ph idx="1"/>
          </p:nvPr>
        </p:nvSpPr>
        <p:spPr>
          <a:xfrm>
            <a:off x="0" y="1357298"/>
            <a:ext cx="9144000" cy="5500702"/>
          </a:xfrm>
        </p:spPr>
        <p:txBody>
          <a:bodyPr/>
          <a:lstStyle/>
          <a:p>
            <a:pPr marL="0">
              <a:spcBef>
                <a:spcPts val="1200"/>
              </a:spcBef>
              <a:spcAft>
                <a:spcPts val="0"/>
              </a:spcAft>
            </a:pPr>
            <a:r>
              <a:rPr lang="pt-BR" dirty="0" smtClean="0"/>
              <a:t>Suponha que existam dois tipos de alunos. Os alunos do tipo A e os alunos do tipo B: </a:t>
            </a:r>
            <a:r>
              <a:rPr lang="pt-BR" dirty="0" err="1" smtClean="0"/>
              <a:t>p</a:t>
            </a:r>
            <a:r>
              <a:rPr lang="pt-BR" baseline="-25000" dirty="0" err="1" smtClean="0"/>
              <a:t>a</a:t>
            </a:r>
            <a:r>
              <a:rPr lang="pt-BR" dirty="0" smtClean="0"/>
              <a:t> &gt; </a:t>
            </a:r>
            <a:r>
              <a:rPr lang="pt-BR" dirty="0" err="1" smtClean="0"/>
              <a:t>p</a:t>
            </a:r>
            <a:r>
              <a:rPr lang="pt-BR" baseline="-25000" dirty="0" err="1" smtClean="0"/>
              <a:t>b</a:t>
            </a:r>
            <a:r>
              <a:rPr lang="pt-BR" dirty="0" smtClean="0"/>
              <a:t>.</a:t>
            </a:r>
          </a:p>
          <a:p>
            <a:pPr marL="0">
              <a:spcBef>
                <a:spcPts val="1200"/>
              </a:spcBef>
              <a:spcAft>
                <a:spcPts val="0"/>
              </a:spcAft>
            </a:pPr>
            <a:r>
              <a:rPr lang="pt-BR" dirty="0" smtClean="0"/>
              <a:t>Da proposição 1 temos que  tamanho de sala para os alunos A é maior do que para os alunos B. </a:t>
            </a:r>
          </a:p>
          <a:p>
            <a:pPr marL="0">
              <a:spcBef>
                <a:spcPts val="1200"/>
              </a:spcBef>
              <a:spcAft>
                <a:spcPts val="0"/>
              </a:spcAft>
            </a:pPr>
            <a:r>
              <a:rPr lang="pt-BR" dirty="0" smtClean="0"/>
              <a:t>Então, é possível fixar a proposição 3</a:t>
            </a:r>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p:txBody>
      </p:sp>
      <p:pic>
        <p:nvPicPr>
          <p:cNvPr id="2050" name="Picture 2"/>
          <p:cNvPicPr>
            <a:picLocks noChangeAspect="1" noChangeArrowheads="1"/>
          </p:cNvPicPr>
          <p:nvPr/>
        </p:nvPicPr>
        <p:blipFill>
          <a:blip r:embed="rId2"/>
          <a:srcRect/>
          <a:stretch>
            <a:fillRect/>
          </a:stretch>
        </p:blipFill>
        <p:spPr bwMode="auto">
          <a:xfrm>
            <a:off x="0" y="4286256"/>
            <a:ext cx="9144000" cy="933450"/>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Segregação X Integração</a:t>
            </a:r>
            <a:endParaRPr lang="pt-BR" dirty="0"/>
          </a:p>
        </p:txBody>
      </p:sp>
      <p:sp>
        <p:nvSpPr>
          <p:cNvPr id="4" name="Espaço Reservado para Conteúdo 3"/>
          <p:cNvSpPr>
            <a:spLocks noGrp="1"/>
          </p:cNvSpPr>
          <p:nvPr>
            <p:ph idx="1"/>
          </p:nvPr>
        </p:nvSpPr>
        <p:spPr>
          <a:xfrm>
            <a:off x="0" y="1357298"/>
            <a:ext cx="9144000" cy="5500702"/>
          </a:xfrm>
        </p:spPr>
        <p:txBody>
          <a:bodyPr/>
          <a:lstStyle/>
          <a:p>
            <a:pPr marL="0">
              <a:spcBef>
                <a:spcPts val="1200"/>
              </a:spcBef>
              <a:spcAft>
                <a:spcPts val="0"/>
              </a:spcAft>
            </a:pPr>
            <a:r>
              <a:rPr lang="pt-BR" dirty="0" smtClean="0"/>
              <a:t>Suponha que o sistema possua </a:t>
            </a:r>
            <a:r>
              <a:rPr lang="el-GR" dirty="0" smtClean="0"/>
              <a:t>α</a:t>
            </a:r>
            <a:r>
              <a:rPr lang="pt-BR" dirty="0" smtClean="0"/>
              <a:t> estudantes do tipo A e (1-</a:t>
            </a:r>
            <a:r>
              <a:rPr lang="el-GR" dirty="0" smtClean="0"/>
              <a:t>α</a:t>
            </a:r>
            <a:r>
              <a:rPr lang="pt-BR" dirty="0" smtClean="0"/>
              <a:t>) estudantes do tipo B. Então, admitindo que todas as classes são do mesmo tamanho (n), podemos definir:</a:t>
            </a:r>
          </a:p>
          <a:p>
            <a:pPr marL="0">
              <a:spcBef>
                <a:spcPts val="1200"/>
              </a:spcBef>
              <a:spcAft>
                <a:spcPts val="0"/>
              </a:spcAft>
            </a:pPr>
            <a:endParaRPr lang="pt-BR" dirty="0" smtClean="0"/>
          </a:p>
          <a:p>
            <a:pPr marL="0">
              <a:spcBef>
                <a:spcPts val="1200"/>
              </a:spcBef>
              <a:spcAft>
                <a:spcPts val="0"/>
              </a:spcAft>
            </a:pPr>
            <a:endParaRPr lang="pt-BR" dirty="0" smtClean="0"/>
          </a:p>
          <a:p>
            <a:pPr marL="0">
              <a:spcBef>
                <a:spcPts val="1200"/>
              </a:spcBef>
              <a:spcAft>
                <a:spcPts val="0"/>
              </a:spcAft>
            </a:pPr>
            <a:endParaRPr lang="pt-BR" dirty="0" smtClean="0"/>
          </a:p>
          <a:p>
            <a:pPr marL="0">
              <a:spcBef>
                <a:spcPts val="1200"/>
              </a:spcBef>
              <a:spcAft>
                <a:spcPts val="0"/>
              </a:spcAft>
            </a:pPr>
            <a:endParaRPr lang="pt-BR" dirty="0" smtClean="0"/>
          </a:p>
          <a:p>
            <a:pPr marL="0">
              <a:spcBef>
                <a:spcPts val="1200"/>
              </a:spcBef>
              <a:spcAft>
                <a:spcPts val="0"/>
              </a:spcAft>
            </a:pPr>
            <a:endParaRPr lang="pt-BR" dirty="0" smtClean="0"/>
          </a:p>
          <a:p>
            <a:pPr marL="0">
              <a:spcBef>
                <a:spcPts val="1200"/>
              </a:spcBef>
              <a:spcAft>
                <a:spcPts val="0"/>
              </a:spcAft>
            </a:pPr>
            <a:endParaRPr lang="pt-BR" dirty="0" smtClean="0"/>
          </a:p>
          <a:p>
            <a:pPr marL="0">
              <a:spcBef>
                <a:spcPts val="1200"/>
              </a:spcBef>
              <a:spcAft>
                <a:spcPts val="0"/>
              </a:spcAft>
            </a:pPr>
            <a:endParaRPr lang="pt-BR" dirty="0" smtClean="0"/>
          </a:p>
          <a:p>
            <a:pPr marL="0">
              <a:spcBef>
                <a:spcPts val="1200"/>
              </a:spcBef>
              <a:spcAft>
                <a:spcPts val="0"/>
              </a:spcAft>
              <a:buNone/>
            </a:pPr>
            <a:r>
              <a:rPr lang="pt-BR" dirty="0" smtClean="0"/>
              <a:t>Quando </a:t>
            </a:r>
            <a:r>
              <a:rPr lang="pt-BR" dirty="0" err="1" smtClean="0"/>
              <a:t>p</a:t>
            </a:r>
            <a:r>
              <a:rPr lang="pt-BR" baseline="-25000" dirty="0" err="1" smtClean="0"/>
              <a:t>a</a:t>
            </a:r>
            <a:r>
              <a:rPr lang="pt-BR" dirty="0" smtClean="0"/>
              <a:t> = </a:t>
            </a:r>
            <a:r>
              <a:rPr lang="pt-BR" dirty="0" err="1" smtClean="0"/>
              <a:t>p</a:t>
            </a:r>
            <a:r>
              <a:rPr lang="pt-BR" baseline="-25000" dirty="0" err="1" smtClean="0"/>
              <a:t>b</a:t>
            </a:r>
            <a:r>
              <a:rPr lang="pt-BR" dirty="0" smtClean="0"/>
              <a:t>, </a:t>
            </a:r>
            <a:r>
              <a:rPr lang="pt-BR" dirty="0" err="1" smtClean="0"/>
              <a:t>diff</a:t>
            </a:r>
            <a:r>
              <a:rPr lang="pt-BR" dirty="0" smtClean="0"/>
              <a:t> = 0.</a:t>
            </a:r>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p:txBody>
      </p:sp>
      <p:pic>
        <p:nvPicPr>
          <p:cNvPr id="3074" name="Picture 2"/>
          <p:cNvPicPr>
            <a:picLocks noChangeAspect="1" noChangeArrowheads="1"/>
          </p:cNvPicPr>
          <p:nvPr/>
        </p:nvPicPr>
        <p:blipFill>
          <a:blip r:embed="rId2"/>
          <a:srcRect/>
          <a:stretch>
            <a:fillRect/>
          </a:stretch>
        </p:blipFill>
        <p:spPr bwMode="auto">
          <a:xfrm>
            <a:off x="0" y="2857496"/>
            <a:ext cx="8248650" cy="10668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0" y="4214818"/>
            <a:ext cx="7781925" cy="523875"/>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0" y="5214950"/>
            <a:ext cx="4972050" cy="504825"/>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Segregação X Integração</a:t>
            </a:r>
            <a:endParaRPr lang="pt-BR" dirty="0"/>
          </a:p>
        </p:txBody>
      </p:sp>
      <p:sp>
        <p:nvSpPr>
          <p:cNvPr id="4" name="Espaço Reservado para Conteúdo 3"/>
          <p:cNvSpPr>
            <a:spLocks noGrp="1"/>
          </p:cNvSpPr>
          <p:nvPr>
            <p:ph idx="1"/>
          </p:nvPr>
        </p:nvSpPr>
        <p:spPr>
          <a:xfrm>
            <a:off x="0" y="1357298"/>
            <a:ext cx="9144000" cy="5500702"/>
          </a:xfrm>
        </p:spPr>
        <p:txBody>
          <a:bodyPr/>
          <a:lstStyle/>
          <a:p>
            <a:pPr marL="0">
              <a:spcBef>
                <a:spcPts val="1200"/>
              </a:spcBef>
              <a:spcAft>
                <a:spcPts val="0"/>
              </a:spcAft>
            </a:pPr>
            <a:r>
              <a:rPr lang="pt-BR" dirty="0" smtClean="0"/>
              <a:t>Diferenciando </a:t>
            </a:r>
            <a:r>
              <a:rPr lang="pt-BR" dirty="0" err="1" smtClean="0"/>
              <a:t>diff</a:t>
            </a:r>
            <a:r>
              <a:rPr lang="pt-BR" dirty="0" smtClean="0"/>
              <a:t> em relação a </a:t>
            </a:r>
            <a:r>
              <a:rPr lang="pt-BR" dirty="0" err="1" smtClean="0"/>
              <a:t>p</a:t>
            </a:r>
            <a:r>
              <a:rPr lang="pt-BR" baseline="-25000" dirty="0" err="1" smtClean="0"/>
              <a:t>a</a:t>
            </a:r>
            <a:r>
              <a:rPr lang="pt-BR" dirty="0" smtClean="0"/>
              <a:t>, obtemos:</a:t>
            </a:r>
          </a:p>
          <a:p>
            <a:pPr marL="0">
              <a:spcBef>
                <a:spcPts val="1200"/>
              </a:spcBef>
              <a:spcAft>
                <a:spcPts val="0"/>
              </a:spcAft>
            </a:pPr>
            <a:endParaRPr lang="pt-BR" dirty="0" smtClean="0"/>
          </a:p>
          <a:p>
            <a:pPr marL="0">
              <a:spcBef>
                <a:spcPts val="1200"/>
              </a:spcBef>
              <a:spcAft>
                <a:spcPts val="0"/>
              </a:spcAft>
            </a:pPr>
            <a:endParaRPr lang="pt-BR" dirty="0" smtClean="0"/>
          </a:p>
          <a:p>
            <a:pPr marL="0">
              <a:spcBef>
                <a:spcPts val="1200"/>
              </a:spcBef>
              <a:spcAft>
                <a:spcPts val="0"/>
              </a:spcAft>
            </a:pPr>
            <a:endParaRPr lang="pt-BR" dirty="0" smtClean="0"/>
          </a:p>
          <a:p>
            <a:pPr marL="0">
              <a:spcBef>
                <a:spcPts val="1200"/>
              </a:spcBef>
              <a:spcAft>
                <a:spcPts val="0"/>
              </a:spcAft>
            </a:pPr>
            <a:r>
              <a:rPr lang="pt-BR" dirty="0" smtClean="0"/>
              <a:t>Então, se </a:t>
            </a:r>
            <a:r>
              <a:rPr lang="pt-BR" dirty="0" err="1" smtClean="0"/>
              <a:t>diff</a:t>
            </a:r>
            <a:r>
              <a:rPr lang="pt-BR" dirty="0" smtClean="0"/>
              <a:t> = 0 quando </a:t>
            </a:r>
            <a:r>
              <a:rPr lang="pt-BR" dirty="0" err="1" smtClean="0"/>
              <a:t>p</a:t>
            </a:r>
            <a:r>
              <a:rPr lang="pt-BR" baseline="-25000" dirty="0" err="1" smtClean="0"/>
              <a:t>a</a:t>
            </a:r>
            <a:r>
              <a:rPr lang="pt-BR" dirty="0" smtClean="0"/>
              <a:t> = </a:t>
            </a:r>
            <a:r>
              <a:rPr lang="pt-BR" dirty="0" err="1" smtClean="0"/>
              <a:t>p</a:t>
            </a:r>
            <a:r>
              <a:rPr lang="pt-BR" baseline="-25000" dirty="0" err="1" smtClean="0"/>
              <a:t>b</a:t>
            </a:r>
            <a:r>
              <a:rPr lang="pt-BR" dirty="0" smtClean="0"/>
              <a:t>  e torna-se positivo quando </a:t>
            </a:r>
            <a:r>
              <a:rPr lang="pt-BR" dirty="0" err="1" smtClean="0"/>
              <a:t>p</a:t>
            </a:r>
            <a:r>
              <a:rPr lang="pt-BR" baseline="-25000" dirty="0" err="1" smtClean="0"/>
              <a:t>a</a:t>
            </a:r>
            <a:r>
              <a:rPr lang="pt-BR" dirty="0" smtClean="0"/>
              <a:t> aumenta, o produto é maximizado por segregar os alunos </a:t>
            </a:r>
            <a:r>
              <a:rPr lang="pt-BR" dirty="0" smtClean="0"/>
              <a:t>ao invés de </a:t>
            </a:r>
            <a:r>
              <a:rPr lang="pt-BR" dirty="0" smtClean="0"/>
              <a:t>integrá-los.</a:t>
            </a:r>
          </a:p>
          <a:p>
            <a:pPr marL="0">
              <a:spcBef>
                <a:spcPts val="1200"/>
              </a:spcBef>
              <a:spcAft>
                <a:spcPts val="0"/>
              </a:spcAft>
            </a:pPr>
            <a:r>
              <a:rPr lang="pt-BR" dirty="0" smtClean="0"/>
              <a:t>Admitindo que o tamanho seja ajustado para seu tamanho ótimo, isso não muda a conclusão acima. Pela proposição 2 temos que </a:t>
            </a:r>
          </a:p>
          <a:p>
            <a:pPr marL="0">
              <a:spcBef>
                <a:spcPts val="1200"/>
              </a:spcBef>
              <a:spcAft>
                <a:spcPts val="0"/>
              </a:spcAft>
              <a:buNone/>
            </a:pPr>
            <a:r>
              <a:rPr lang="pt-BR" dirty="0" smtClean="0"/>
              <a:t>                                                   </a:t>
            </a:r>
          </a:p>
          <a:p>
            <a:pPr marL="0">
              <a:spcBef>
                <a:spcPts val="1200"/>
              </a:spcBef>
              <a:spcAft>
                <a:spcPts val="0"/>
              </a:spcAft>
            </a:pPr>
            <a:endParaRPr lang="pt-BR" dirty="0" smtClean="0"/>
          </a:p>
          <a:p>
            <a:pPr marL="0">
              <a:spcBef>
                <a:spcPts val="1200"/>
              </a:spcBef>
              <a:spcAft>
                <a:spcPts val="0"/>
              </a:spcAft>
              <a:buNone/>
            </a:pPr>
            <a:r>
              <a:rPr lang="pt-BR" dirty="0" smtClean="0"/>
              <a:t> </a:t>
            </a:r>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p:txBody>
      </p:sp>
      <p:pic>
        <p:nvPicPr>
          <p:cNvPr id="4098" name="Picture 2"/>
          <p:cNvPicPr>
            <a:picLocks noChangeAspect="1" noChangeArrowheads="1"/>
          </p:cNvPicPr>
          <p:nvPr/>
        </p:nvPicPr>
        <p:blipFill>
          <a:blip r:embed="rId2"/>
          <a:srcRect/>
          <a:stretch>
            <a:fillRect/>
          </a:stretch>
        </p:blipFill>
        <p:spPr bwMode="auto">
          <a:xfrm>
            <a:off x="0" y="2214554"/>
            <a:ext cx="4543162" cy="1100138"/>
          </a:xfrm>
          <a:prstGeom prst="rect">
            <a:avLst/>
          </a:prstGeom>
          <a:noFill/>
          <a:ln w="9525">
            <a:noFill/>
            <a:miter lim="800000"/>
            <a:headEnd/>
            <a:tailEnd/>
          </a:ln>
          <a:effectLst/>
        </p:spPr>
      </p:pic>
      <p:pic>
        <p:nvPicPr>
          <p:cNvPr id="4100" name="Picture 4"/>
          <p:cNvPicPr>
            <a:picLocks noChangeAspect="1" noChangeArrowheads="1"/>
          </p:cNvPicPr>
          <p:nvPr/>
        </p:nvPicPr>
        <p:blipFill>
          <a:blip r:embed="rId3"/>
          <a:srcRect/>
          <a:stretch>
            <a:fillRect/>
          </a:stretch>
        </p:blipFill>
        <p:spPr bwMode="auto">
          <a:xfrm>
            <a:off x="4929190" y="2500306"/>
            <a:ext cx="1590675" cy="400050"/>
          </a:xfrm>
          <a:prstGeom prst="rect">
            <a:avLst/>
          </a:prstGeom>
          <a:noFill/>
          <a:ln w="9525">
            <a:noFill/>
            <a:miter lim="800000"/>
            <a:headEnd/>
            <a:tailEnd/>
          </a:ln>
          <a:effectLst/>
        </p:spPr>
      </p:pic>
      <p:pic>
        <p:nvPicPr>
          <p:cNvPr id="4102" name="Picture 6"/>
          <p:cNvPicPr>
            <a:picLocks noChangeAspect="1" noChangeArrowheads="1"/>
          </p:cNvPicPr>
          <p:nvPr/>
        </p:nvPicPr>
        <p:blipFill>
          <a:blip r:embed="rId4"/>
          <a:srcRect/>
          <a:stretch>
            <a:fillRect/>
          </a:stretch>
        </p:blipFill>
        <p:spPr bwMode="auto">
          <a:xfrm>
            <a:off x="1500166" y="5429264"/>
            <a:ext cx="1571636" cy="543192"/>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Tamanho de Sala e o Desempenho dos Estudantes  </a:t>
            </a:r>
            <a:endParaRPr lang="pt-BR" dirty="0"/>
          </a:p>
        </p:txBody>
      </p:sp>
      <p:sp>
        <p:nvSpPr>
          <p:cNvPr id="3" name="Espaço Reservado para Conteúdo 2"/>
          <p:cNvSpPr>
            <a:spLocks noGrp="1"/>
          </p:cNvSpPr>
          <p:nvPr>
            <p:ph idx="1"/>
          </p:nvPr>
        </p:nvSpPr>
        <p:spPr>
          <a:xfrm>
            <a:off x="228600" y="1214422"/>
            <a:ext cx="8229600" cy="5643578"/>
          </a:xfrm>
        </p:spPr>
        <p:txBody>
          <a:bodyPr/>
          <a:lstStyle/>
          <a:p>
            <a:r>
              <a:rPr lang="pt-BR" sz="2800" dirty="0" smtClean="0"/>
              <a:t>Por que tamanho de sala importa? </a:t>
            </a:r>
          </a:p>
          <a:p>
            <a:pPr marL="914400" lvl="1" indent="-514350">
              <a:buFont typeface="+mj-lt"/>
              <a:buAutoNum type="arabicParenR"/>
            </a:pPr>
            <a:r>
              <a:rPr lang="pt-BR" sz="2400" dirty="0" smtClean="0"/>
              <a:t> Mudanças nas práticas de instrução (professores mudam a forma de como eles ensinam)</a:t>
            </a:r>
          </a:p>
          <a:p>
            <a:pPr marL="914400" lvl="1" indent="-514350">
              <a:buFont typeface="+mj-lt"/>
              <a:buAutoNum type="arabicParenR"/>
            </a:pPr>
            <a:r>
              <a:rPr lang="pt-BR" sz="2400" dirty="0" smtClean="0"/>
              <a:t>Turmas menores tornam as mesmas práticas mais efetivas.</a:t>
            </a:r>
          </a:p>
          <a:p>
            <a:pPr marL="514350" indent="-514350"/>
            <a:r>
              <a:rPr lang="pt-BR" sz="2800" dirty="0" smtClean="0"/>
              <a:t>Além disso, turmas menores pode facilitar a composição das turmas. E.g. uma escola com 120 alunos pode ter 2 turmas de 60 ou 3 de 40. No segundo caso podemos ter turmas mais homogêneas. Se turmas homogêneas são mais eficientes, turmas menores facilita o ensino. </a:t>
            </a:r>
          </a:p>
          <a:p>
            <a:pPr marL="914400" lvl="1" indent="-514350">
              <a:buFont typeface="+mj-lt"/>
              <a:buAutoNum type="arabicParenR"/>
            </a:pPr>
            <a:endParaRPr lang="pt-BR" sz="2400" dirty="0" smtClean="0"/>
          </a:p>
          <a:p>
            <a:pPr>
              <a:buNone/>
            </a:pPr>
            <a:endParaRPr lang="pt-BR" sz="2800" dirty="0" smtClean="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Segregação X Integração</a:t>
            </a:r>
            <a:endParaRPr lang="pt-BR" dirty="0"/>
          </a:p>
        </p:txBody>
      </p:sp>
      <p:sp>
        <p:nvSpPr>
          <p:cNvPr id="4" name="Espaço Reservado para Conteúdo 3"/>
          <p:cNvSpPr>
            <a:spLocks noGrp="1"/>
          </p:cNvSpPr>
          <p:nvPr>
            <p:ph idx="1"/>
          </p:nvPr>
        </p:nvSpPr>
        <p:spPr>
          <a:xfrm>
            <a:off x="0" y="1357298"/>
            <a:ext cx="9144000" cy="5500702"/>
          </a:xfrm>
        </p:spPr>
        <p:txBody>
          <a:bodyPr/>
          <a:lstStyle/>
          <a:p>
            <a:pPr marL="0">
              <a:spcBef>
                <a:spcPts val="1200"/>
              </a:spcBef>
              <a:spcAft>
                <a:spcPts val="0"/>
              </a:spcAft>
            </a:pPr>
            <a:r>
              <a:rPr lang="pt-BR" dirty="0" smtClean="0"/>
              <a:t>Tanto alunos do tipo A quanto alunos do tipo B ganham em estar um uma classe onde todos os pares são do tipo A. No entanto esse ganho é maior para os alunos do tipo A.</a:t>
            </a:r>
          </a:p>
          <a:p>
            <a:pPr marL="0">
              <a:spcBef>
                <a:spcPts val="1200"/>
              </a:spcBef>
              <a:spcAft>
                <a:spcPts val="0"/>
              </a:spcAft>
            </a:pPr>
            <a:r>
              <a:rPr lang="pt-BR" dirty="0" smtClean="0"/>
              <a:t>Normalizando V = 1, o produto educacional </a:t>
            </a:r>
            <a:r>
              <a:rPr lang="pt-BR" dirty="0" smtClean="0"/>
              <a:t>de estudar em </a:t>
            </a:r>
            <a:r>
              <a:rPr lang="pt-BR" dirty="0" smtClean="0"/>
              <a:t>uma classe onde todos os pares são do tipo A é        para um estudante do tipo A e                para um aluno do tipo B.</a:t>
            </a:r>
          </a:p>
          <a:p>
            <a:pPr marL="0">
              <a:spcBef>
                <a:spcPts val="1200"/>
              </a:spcBef>
              <a:spcAft>
                <a:spcPts val="0"/>
              </a:spcAft>
            </a:pPr>
            <a:r>
              <a:rPr lang="pt-BR" dirty="0" smtClean="0"/>
              <a:t>Como                      é positivo, os alunos do tipo A estão dispostos a pagar mais por uma turma integrada do tipo A.</a:t>
            </a:r>
          </a:p>
          <a:p>
            <a:pPr marL="0">
              <a:spcBef>
                <a:spcPts val="1200"/>
              </a:spcBef>
              <a:spcAft>
                <a:spcPts val="0"/>
              </a:spcAft>
            </a:pPr>
            <a:r>
              <a:rPr lang="pt-BR" dirty="0" smtClean="0"/>
              <a:t>Existe um mecanismo de mercado em favor da </a:t>
            </a:r>
            <a:r>
              <a:rPr lang="pt-BR" dirty="0" err="1" smtClean="0"/>
              <a:t>auto-segregação</a:t>
            </a:r>
            <a:r>
              <a:rPr lang="pt-BR" dirty="0" smtClean="0"/>
              <a:t>.                               </a:t>
            </a:r>
            <a:endParaRPr lang="pt-BR" dirty="0" smtClean="0"/>
          </a:p>
          <a:p>
            <a:pPr marL="0">
              <a:spcBef>
                <a:spcPts val="1200"/>
              </a:spcBef>
              <a:spcAft>
                <a:spcPts val="0"/>
              </a:spcAft>
            </a:pPr>
            <a:endParaRPr lang="pt-BR" dirty="0" smtClean="0"/>
          </a:p>
          <a:p>
            <a:pPr marL="0">
              <a:spcBef>
                <a:spcPts val="1200"/>
              </a:spcBef>
              <a:spcAft>
                <a:spcPts val="0"/>
              </a:spcAft>
              <a:buNone/>
            </a:pPr>
            <a:r>
              <a:rPr lang="pt-BR" dirty="0" smtClean="0"/>
              <a:t> </a:t>
            </a:r>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p:txBody>
      </p:sp>
      <p:pic>
        <p:nvPicPr>
          <p:cNvPr id="5123" name="Picture 3"/>
          <p:cNvPicPr>
            <a:picLocks noChangeAspect="1" noChangeArrowheads="1"/>
          </p:cNvPicPr>
          <p:nvPr/>
        </p:nvPicPr>
        <p:blipFill>
          <a:blip r:embed="rId2"/>
          <a:srcRect/>
          <a:stretch>
            <a:fillRect/>
          </a:stretch>
        </p:blipFill>
        <p:spPr bwMode="auto">
          <a:xfrm>
            <a:off x="6026249" y="3000372"/>
            <a:ext cx="561975" cy="438150"/>
          </a:xfrm>
          <a:prstGeom prst="rect">
            <a:avLst/>
          </a:prstGeom>
          <a:noFill/>
          <a:ln w="9525">
            <a:noFill/>
            <a:miter lim="800000"/>
            <a:headEnd/>
            <a:tailEnd/>
          </a:ln>
          <a:effectLst/>
        </p:spPr>
      </p:pic>
      <p:pic>
        <p:nvPicPr>
          <p:cNvPr id="5125" name="Picture 5"/>
          <p:cNvPicPr>
            <a:picLocks noChangeAspect="1" noChangeArrowheads="1"/>
          </p:cNvPicPr>
          <p:nvPr/>
        </p:nvPicPr>
        <p:blipFill>
          <a:blip r:embed="rId3"/>
          <a:srcRect/>
          <a:stretch>
            <a:fillRect/>
          </a:stretch>
        </p:blipFill>
        <p:spPr bwMode="auto">
          <a:xfrm>
            <a:off x="3059832" y="3356992"/>
            <a:ext cx="1143008" cy="453575"/>
          </a:xfrm>
          <a:prstGeom prst="rect">
            <a:avLst/>
          </a:prstGeom>
          <a:noFill/>
          <a:ln w="9525">
            <a:noFill/>
            <a:miter lim="800000"/>
            <a:headEnd/>
            <a:tailEnd/>
          </a:ln>
          <a:effectLst/>
        </p:spPr>
      </p:pic>
      <p:pic>
        <p:nvPicPr>
          <p:cNvPr id="5127" name="Picture 7"/>
          <p:cNvPicPr>
            <a:picLocks noChangeAspect="1" noChangeArrowheads="1"/>
          </p:cNvPicPr>
          <p:nvPr/>
        </p:nvPicPr>
        <p:blipFill>
          <a:blip r:embed="rId4"/>
          <a:srcRect/>
          <a:stretch>
            <a:fillRect/>
          </a:stretch>
        </p:blipFill>
        <p:spPr bwMode="auto">
          <a:xfrm>
            <a:off x="1428728" y="3857628"/>
            <a:ext cx="1533525" cy="447675"/>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Os casos para integração </a:t>
            </a:r>
            <a:endParaRPr lang="pt-BR" dirty="0"/>
          </a:p>
        </p:txBody>
      </p:sp>
      <p:sp>
        <p:nvSpPr>
          <p:cNvPr id="4" name="Espaço Reservado para Conteúdo 3"/>
          <p:cNvSpPr>
            <a:spLocks noGrp="1"/>
          </p:cNvSpPr>
          <p:nvPr>
            <p:ph idx="1"/>
          </p:nvPr>
        </p:nvSpPr>
        <p:spPr>
          <a:xfrm>
            <a:off x="0" y="1285860"/>
            <a:ext cx="9144000" cy="5429264"/>
          </a:xfrm>
        </p:spPr>
        <p:txBody>
          <a:bodyPr/>
          <a:lstStyle/>
          <a:p>
            <a:pPr marL="0">
              <a:spcBef>
                <a:spcPts val="1200"/>
              </a:spcBef>
              <a:spcAft>
                <a:spcPts val="1200"/>
              </a:spcAft>
            </a:pPr>
            <a:r>
              <a:rPr lang="pt-BR" dirty="0" smtClean="0"/>
              <a:t>Muitos educadores defendem </a:t>
            </a:r>
            <a:r>
              <a:rPr lang="pt-BR" dirty="0" smtClean="0"/>
              <a:t>classes </a:t>
            </a:r>
            <a:r>
              <a:rPr lang="pt-BR" dirty="0" smtClean="0"/>
              <a:t>integradas. Podemos defender a integração por questão de eficiência ou equidade.</a:t>
            </a:r>
          </a:p>
          <a:p>
            <a:pPr marL="0">
              <a:spcBef>
                <a:spcPts val="1200"/>
              </a:spcBef>
              <a:spcAft>
                <a:spcPts val="1200"/>
              </a:spcAft>
              <a:buNone/>
            </a:pPr>
            <a:r>
              <a:rPr lang="pt-BR" b="1" dirty="0" smtClean="0"/>
              <a:t>Eficiência:</a:t>
            </a:r>
            <a:r>
              <a:rPr lang="pt-BR" dirty="0" smtClean="0"/>
              <a:t> poderia ser o caso se alunos do tipo B passassem a se comportar como A </a:t>
            </a:r>
            <a:r>
              <a:rPr lang="pt-BR" dirty="0" smtClean="0"/>
              <a:t>quando fossem colocados </a:t>
            </a:r>
            <a:r>
              <a:rPr lang="pt-BR" dirty="0" smtClean="0"/>
              <a:t>numa classe onde a maioria é do tipo A. Se esse efeito for suficientemente forte e sem custos para os estudantes do tipo A, pode ser eficiente a integração.</a:t>
            </a:r>
          </a:p>
          <a:p>
            <a:pPr marL="0">
              <a:spcBef>
                <a:spcPts val="1200"/>
              </a:spcBef>
              <a:spcAft>
                <a:spcPts val="1200"/>
              </a:spcAft>
              <a:buNone/>
            </a:pPr>
            <a:r>
              <a:rPr lang="pt-BR" b="1" dirty="0" smtClean="0"/>
              <a:t>Equidade</a:t>
            </a:r>
            <a:r>
              <a:rPr lang="pt-BR" dirty="0" smtClean="0"/>
              <a:t>: alunos do tipo B já são mais desfavorecidos mesmo sem segregação. A segregação reforça a desigualdade social.</a:t>
            </a:r>
          </a:p>
          <a:p>
            <a:pPr marL="0">
              <a:spcBef>
                <a:spcPts val="1200"/>
              </a:spcBef>
              <a:spcAft>
                <a:spcPts val="1200"/>
              </a:spcAft>
              <a:buNone/>
            </a:pPr>
            <a:r>
              <a:rPr lang="pt-BR" dirty="0" smtClean="0"/>
              <a:t>                                  </a:t>
            </a:r>
          </a:p>
          <a:p>
            <a:pPr marL="0">
              <a:spcBef>
                <a:spcPts val="1200"/>
              </a:spcBef>
              <a:spcAft>
                <a:spcPts val="0"/>
              </a:spcAft>
            </a:pPr>
            <a:endParaRPr lang="pt-BR" dirty="0" smtClean="0"/>
          </a:p>
          <a:p>
            <a:pPr marL="0">
              <a:spcBef>
                <a:spcPts val="1200"/>
              </a:spcBef>
              <a:spcAft>
                <a:spcPts val="0"/>
              </a:spcAft>
              <a:buNone/>
            </a:pPr>
            <a:r>
              <a:rPr lang="pt-BR" dirty="0" smtClean="0"/>
              <a:t> </a:t>
            </a:r>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1200"/>
              </a:spcBef>
              <a:spcAft>
                <a:spcPts val="0"/>
              </a:spcAft>
              <a:buNone/>
            </a:pPr>
            <a:endParaRPr lang="pt-BR" dirty="0" smtClean="0"/>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260648"/>
            <a:ext cx="8715436" cy="584775"/>
          </a:xfrm>
          <a:prstGeom prst="rect">
            <a:avLst/>
          </a:prstGeom>
        </p:spPr>
        <p:txBody>
          <a:bodyPr wrap="square">
            <a:spAutoFit/>
          </a:bodyPr>
          <a:lstStyle/>
          <a:p>
            <a:r>
              <a:rPr lang="pt-BR" sz="3200" dirty="0" smtClean="0">
                <a:solidFill>
                  <a:schemeClr val="accent2">
                    <a:lumMod val="10000"/>
                  </a:schemeClr>
                </a:solidFill>
              </a:rPr>
              <a:t>Bibliografia</a:t>
            </a:r>
            <a:endParaRPr lang="pt-BR" sz="3200" dirty="0">
              <a:solidFill>
                <a:schemeClr val="accent2">
                  <a:lumMod val="10000"/>
                </a:schemeClr>
              </a:solidFill>
            </a:endParaRPr>
          </a:p>
        </p:txBody>
      </p:sp>
      <p:sp>
        <p:nvSpPr>
          <p:cNvPr id="3" name="CaixaDeTexto 2"/>
          <p:cNvSpPr txBox="1"/>
          <p:nvPr/>
        </p:nvSpPr>
        <p:spPr>
          <a:xfrm>
            <a:off x="0" y="1428736"/>
            <a:ext cx="9144000" cy="1815882"/>
          </a:xfrm>
          <a:prstGeom prst="rect">
            <a:avLst/>
          </a:prstGeom>
          <a:noFill/>
        </p:spPr>
        <p:txBody>
          <a:bodyPr wrap="square" rtlCol="0">
            <a:spAutoFit/>
          </a:bodyPr>
          <a:lstStyle/>
          <a:p>
            <a:pPr marL="514350" indent="-514350" algn="just">
              <a:buFont typeface="Wingdings" pitchFamily="2" charset="2"/>
              <a:buChar char="§"/>
            </a:pPr>
            <a:endParaRPr lang="pt-BR" sz="2800" dirty="0" smtClean="0">
              <a:solidFill>
                <a:schemeClr val="accent2">
                  <a:lumMod val="10000"/>
                </a:schemeClr>
              </a:solidFill>
            </a:endParaRPr>
          </a:p>
          <a:p>
            <a:pPr marL="514350" indent="-514350" algn="just">
              <a:buFont typeface="Wingdings" pitchFamily="2" charset="2"/>
              <a:buChar char="§"/>
            </a:pPr>
            <a:endParaRPr lang="pt-BR" sz="2800" dirty="0" smtClean="0">
              <a:solidFill>
                <a:schemeClr val="accent2">
                  <a:lumMod val="10000"/>
                </a:schemeClr>
              </a:solidFill>
            </a:endParaRPr>
          </a:p>
          <a:p>
            <a:pPr marL="514350" indent="-514350" algn="just">
              <a:buFont typeface="Wingdings" pitchFamily="2" charset="2"/>
              <a:buChar char="§"/>
            </a:pPr>
            <a:endParaRPr lang="pt-BR" sz="2800" dirty="0" smtClean="0">
              <a:solidFill>
                <a:schemeClr val="accent2">
                  <a:lumMod val="10000"/>
                </a:schemeClr>
              </a:solidFill>
            </a:endParaRPr>
          </a:p>
          <a:p>
            <a:pPr marL="514350" indent="-514350" algn="just">
              <a:buFont typeface="Wingdings" pitchFamily="2" charset="2"/>
              <a:buChar char="§"/>
            </a:pP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317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3175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16387"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CaixaDeTexto 16"/>
          <p:cNvSpPr txBox="1"/>
          <p:nvPr/>
        </p:nvSpPr>
        <p:spPr>
          <a:xfrm>
            <a:off x="0" y="1428737"/>
            <a:ext cx="9144000" cy="830997"/>
          </a:xfrm>
          <a:prstGeom prst="rect">
            <a:avLst/>
          </a:prstGeom>
          <a:noFill/>
        </p:spPr>
        <p:txBody>
          <a:bodyPr wrap="square" rtlCol="0">
            <a:spAutoFit/>
          </a:bodyPr>
          <a:lstStyle/>
          <a:p>
            <a:pPr>
              <a:buFont typeface="Wingdings" pitchFamily="2" charset="2"/>
              <a:buChar char="§"/>
            </a:pPr>
            <a:r>
              <a:rPr lang="en-US" sz="2400" dirty="0" smtClean="0">
                <a:solidFill>
                  <a:schemeClr val="accent2">
                    <a:lumMod val="10000"/>
                  </a:schemeClr>
                </a:solidFill>
              </a:rPr>
              <a:t> </a:t>
            </a:r>
            <a:r>
              <a:rPr lang="pt-BR" sz="2400" dirty="0" smtClean="0">
                <a:solidFill>
                  <a:schemeClr val="accent4">
                    <a:lumMod val="50000"/>
                  </a:schemeClr>
                </a:solidFill>
              </a:rPr>
              <a:t>Edward P. </a:t>
            </a:r>
            <a:r>
              <a:rPr lang="pt-BR" sz="2400" dirty="0" err="1" smtClean="0">
                <a:solidFill>
                  <a:schemeClr val="accent4">
                    <a:lumMod val="50000"/>
                  </a:schemeClr>
                </a:solidFill>
              </a:rPr>
              <a:t>Lazear</a:t>
            </a:r>
            <a:r>
              <a:rPr lang="pt-BR" sz="2400" dirty="0" smtClean="0">
                <a:solidFill>
                  <a:schemeClr val="accent4">
                    <a:lumMod val="50000"/>
                  </a:schemeClr>
                </a:solidFill>
              </a:rPr>
              <a:t> </a:t>
            </a:r>
            <a:r>
              <a:rPr lang="en-US" sz="2400" dirty="0" smtClean="0">
                <a:solidFill>
                  <a:schemeClr val="accent4">
                    <a:lumMod val="50000"/>
                  </a:schemeClr>
                </a:solidFill>
              </a:rPr>
              <a:t>(2001). Educational Production . </a:t>
            </a:r>
            <a:r>
              <a:rPr lang="en-US" sz="2400" i="1" dirty="0" smtClean="0">
                <a:solidFill>
                  <a:schemeClr val="accent4">
                    <a:lumMod val="50000"/>
                  </a:schemeClr>
                </a:solidFill>
              </a:rPr>
              <a:t>Quarterly Journal of Economics</a:t>
            </a:r>
            <a:r>
              <a:rPr lang="en-US" sz="2400" dirty="0" smtClean="0">
                <a:solidFill>
                  <a:schemeClr val="accent4">
                    <a:lumMod val="50000"/>
                  </a:schemeClr>
                </a:solidFill>
              </a:rPr>
              <a:t>, vol. 116: </a:t>
            </a:r>
            <a:r>
              <a:rPr lang="en-US" sz="2400" dirty="0" smtClean="0">
                <a:solidFill>
                  <a:schemeClr val="accent4">
                    <a:lumMod val="50000"/>
                  </a:schemeClr>
                </a:solidFill>
              </a:rPr>
              <a:t>777-803</a:t>
            </a:r>
            <a:r>
              <a:rPr lang="en-US" sz="2400" dirty="0" smtClean="0">
                <a:solidFill>
                  <a:schemeClr val="accent4">
                    <a:lumMod val="50000"/>
                  </a:schemeClr>
                </a:solidFill>
              </a:rPr>
              <a:t>.</a:t>
            </a:r>
            <a:endParaRPr lang="pt-BR" sz="2400" dirty="0">
              <a:solidFill>
                <a:schemeClr val="accent4">
                  <a:lumMod val="50000"/>
                </a:schemeClr>
              </a:solidFill>
            </a:endParaRP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Tamanho de Sala e Práticas de Instrução </a:t>
            </a:r>
            <a:endParaRPr lang="pt-BR" dirty="0"/>
          </a:p>
        </p:txBody>
      </p:sp>
      <p:sp>
        <p:nvSpPr>
          <p:cNvPr id="4" name="Espaço Reservado para Conteúdo 3"/>
          <p:cNvSpPr>
            <a:spLocks noGrp="1"/>
          </p:cNvSpPr>
          <p:nvPr>
            <p:ph idx="1"/>
          </p:nvPr>
        </p:nvSpPr>
        <p:spPr>
          <a:xfrm>
            <a:off x="228600" y="1357298"/>
            <a:ext cx="8629680" cy="5500702"/>
          </a:xfrm>
        </p:spPr>
        <p:txBody>
          <a:bodyPr/>
          <a:lstStyle/>
          <a:p>
            <a:r>
              <a:rPr lang="pt-BR" dirty="0" smtClean="0"/>
              <a:t>Redução do tamanho de turma pode alterar a forma que o professore ensina: avaliações mais freqüentes, mais escrita, mais discussão em grupo, mais ajuda para alunos individuais etc.</a:t>
            </a:r>
          </a:p>
          <a:p>
            <a:r>
              <a:rPr lang="pt-BR" dirty="0" smtClean="0"/>
              <a:t>Se tais mudanças forem benéficas para o aprendizado, a redução do tamanho da sala melhoraria o aprendizado.</a:t>
            </a:r>
          </a:p>
          <a:p>
            <a:r>
              <a:rPr lang="pt-BR" dirty="0" smtClean="0"/>
              <a:t>Entretanto, observações de sala de aula não têm identificado mudanças significativas nas práticas de ensino dos professores entre salas maiores e menores. </a:t>
            </a:r>
          </a:p>
          <a:p>
            <a:r>
              <a:rPr lang="pt-BR" dirty="0" smtClean="0"/>
              <a:t>Instrução em sala de aula pode ser muito institucionalizada. Difícil de mudar, independentemente do tamanho da sala.</a:t>
            </a:r>
            <a:endParaRPr lang="pt-BR"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Tamanho de Sala e a Eficiência das Práticas de Instrução </a:t>
            </a:r>
            <a:endParaRPr lang="pt-BR" dirty="0"/>
          </a:p>
        </p:txBody>
      </p:sp>
      <p:sp>
        <p:nvSpPr>
          <p:cNvPr id="4" name="Espaço Reservado para Conteúdo 3"/>
          <p:cNvSpPr>
            <a:spLocks noGrp="1"/>
          </p:cNvSpPr>
          <p:nvPr>
            <p:ph idx="1"/>
          </p:nvPr>
        </p:nvSpPr>
        <p:spPr>
          <a:xfrm>
            <a:off x="228600" y="1357298"/>
            <a:ext cx="8229600" cy="5500702"/>
          </a:xfrm>
        </p:spPr>
        <p:txBody>
          <a:bodyPr/>
          <a:lstStyle/>
          <a:p>
            <a:r>
              <a:rPr lang="pt-BR" dirty="0" smtClean="0"/>
              <a:t>Certas práticas de ensino podem ser mais eficientes em salas menores: alunos prestam mais atenção em aulas expositivas, reduz o problema de indisciplina, aumenta o atendimento individual (para o mesmo tempo gasto com atendimentos individuais) etc.</a:t>
            </a:r>
          </a:p>
          <a:p>
            <a:r>
              <a:rPr lang="pt-BR" dirty="0" smtClean="0"/>
              <a:t>Ensino em sala de aula pode ser visto como um bem público com importantes efeitos de congestionamento.</a:t>
            </a:r>
          </a:p>
          <a:p>
            <a:r>
              <a:rPr lang="pt-BR" dirty="0" smtClean="0"/>
              <a:t>Observações de sala de aula apontam que  em salas menores o atendimento individual tende a ser maior.</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A Função de Produção Educacional de </a:t>
            </a:r>
            <a:r>
              <a:rPr lang="pt-BR" dirty="0" err="1" smtClean="0"/>
              <a:t>Lazear</a:t>
            </a:r>
            <a:r>
              <a:rPr lang="pt-BR" dirty="0" smtClean="0"/>
              <a:t> (2001) </a:t>
            </a:r>
            <a:endParaRPr lang="pt-BR" dirty="0"/>
          </a:p>
        </p:txBody>
      </p:sp>
      <p:sp>
        <p:nvSpPr>
          <p:cNvPr id="4" name="Espaço Reservado para Conteúdo 3"/>
          <p:cNvSpPr>
            <a:spLocks noGrp="1"/>
          </p:cNvSpPr>
          <p:nvPr>
            <p:ph idx="1"/>
          </p:nvPr>
        </p:nvSpPr>
        <p:spPr>
          <a:xfrm>
            <a:off x="228600" y="1628800"/>
            <a:ext cx="8229600" cy="4752528"/>
          </a:xfrm>
        </p:spPr>
        <p:txBody>
          <a:bodyPr/>
          <a:lstStyle/>
          <a:p>
            <a:r>
              <a:rPr lang="pt-BR" dirty="0" smtClean="0"/>
              <a:t>Ensino em Sala de aula tem aspectos de bem público com efeitos de </a:t>
            </a:r>
            <a:r>
              <a:rPr lang="pt-BR" dirty="0" smtClean="0"/>
              <a:t>congestionamento. </a:t>
            </a:r>
            <a:r>
              <a:rPr lang="pt-BR" dirty="0" smtClean="0"/>
              <a:t>No contexto da sala de aula, podemos falar em </a:t>
            </a:r>
            <a:r>
              <a:rPr lang="pt-BR" dirty="0" smtClean="0"/>
              <a:t>externalidades negativas que um estudante pode gerar para o outro. Isto é, a </a:t>
            </a:r>
            <a:r>
              <a:rPr lang="pt-BR" dirty="0" smtClean="0"/>
              <a:t>tecnologia é tal que quando um estudante interrompe a aula, o aprendizado é reduzido para todos os alunos. </a:t>
            </a:r>
          </a:p>
          <a:p>
            <a:r>
              <a:rPr lang="pt-BR" dirty="0" smtClean="0"/>
              <a:t>Ele apresenta um “</a:t>
            </a:r>
            <a:r>
              <a:rPr lang="pt-BR" dirty="0" err="1" smtClean="0"/>
              <a:t>disruption</a:t>
            </a:r>
            <a:r>
              <a:rPr lang="pt-BR" dirty="0" smtClean="0"/>
              <a:t> </a:t>
            </a:r>
            <a:r>
              <a:rPr lang="pt-BR" dirty="0" err="1" smtClean="0"/>
              <a:t>model</a:t>
            </a:r>
            <a:r>
              <a:rPr lang="pt-BR" dirty="0" smtClean="0"/>
              <a:t>” para a produção educacional</a:t>
            </a:r>
          </a:p>
          <a:p>
            <a:r>
              <a:rPr lang="pt-BR" dirty="0" smtClean="0"/>
              <a:t>Nele o tamanho ótimo de sala é maior para alunos mais bem comportados</a:t>
            </a:r>
            <a:r>
              <a:rPr lang="pt-BR" dirty="0" smtClean="0"/>
              <a:t>.</a:t>
            </a:r>
            <a:endParaRPr lang="pt-BR" dirty="0" smtClean="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A Função de Produção Educacional de </a:t>
            </a:r>
            <a:r>
              <a:rPr lang="pt-BR" dirty="0" err="1" smtClean="0"/>
              <a:t>Lazear</a:t>
            </a:r>
            <a:r>
              <a:rPr lang="pt-BR" dirty="0" smtClean="0"/>
              <a:t> (2001) </a:t>
            </a:r>
            <a:endParaRPr lang="pt-BR" dirty="0"/>
          </a:p>
        </p:txBody>
      </p:sp>
      <p:sp>
        <p:nvSpPr>
          <p:cNvPr id="4" name="Espaço Reservado para Conteúdo 3"/>
          <p:cNvSpPr>
            <a:spLocks noGrp="1"/>
          </p:cNvSpPr>
          <p:nvPr>
            <p:ph idx="1"/>
          </p:nvPr>
        </p:nvSpPr>
        <p:spPr>
          <a:xfrm>
            <a:off x="228600" y="1357298"/>
            <a:ext cx="8229600" cy="5500702"/>
          </a:xfrm>
        </p:spPr>
        <p:txBody>
          <a:bodyPr/>
          <a:lstStyle/>
          <a:p>
            <a:pPr>
              <a:buNone/>
            </a:pPr>
            <a:r>
              <a:rPr lang="pt-BR" b="1" i="1" u="sng" dirty="0" smtClean="0"/>
              <a:t>Preliminares:</a:t>
            </a:r>
          </a:p>
          <a:p>
            <a:r>
              <a:rPr lang="pt-BR" dirty="0" smtClean="0"/>
              <a:t>Estudos observacionais têm dificuldades de encontrar impactos da redução do tamanho de sala. Se isso fosse verdade seria difícil explicar por que escolas possuem mais de uma turma na mesma série. Porque 4 salas de </a:t>
            </a:r>
            <a:r>
              <a:rPr lang="pt-BR" i="1" dirty="0" err="1" smtClean="0"/>
              <a:t>kindergarten</a:t>
            </a:r>
            <a:r>
              <a:rPr lang="pt-BR" dirty="0" smtClean="0"/>
              <a:t> com 40 alunos do que 1 com 120?</a:t>
            </a:r>
          </a:p>
          <a:p>
            <a:r>
              <a:rPr lang="pt-BR" dirty="0" smtClean="0"/>
              <a:t>Por que o tamanho de sala varia com a idade? Salas no ensino elementar tendem a ser menores do que no ensino médio.</a:t>
            </a:r>
          </a:p>
          <a:p>
            <a:r>
              <a:rPr lang="pt-BR" dirty="0" smtClean="0"/>
              <a:t>Função de Produção Educacional: Vasta literatura empírica e pouca teoria</a:t>
            </a: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01288"/>
            <a:ext cx="8229600" cy="1152548"/>
          </a:xfrm>
        </p:spPr>
        <p:txBody>
          <a:bodyPr/>
          <a:lstStyle/>
          <a:p>
            <a:pPr algn="ctr"/>
            <a:r>
              <a:rPr lang="pt-BR" dirty="0" smtClean="0">
                <a:solidFill>
                  <a:schemeClr val="tx1"/>
                </a:solidFill>
              </a:rPr>
              <a:t>A Função de Produção Educacional de: I  </a:t>
            </a:r>
            <a:r>
              <a:rPr lang="pt-BR" dirty="0" err="1" smtClean="0">
                <a:solidFill>
                  <a:schemeClr val="tx1"/>
                </a:solidFill>
              </a:rPr>
              <a:t>Lazear</a:t>
            </a:r>
            <a:r>
              <a:rPr lang="pt-BR" dirty="0" smtClean="0">
                <a:solidFill>
                  <a:schemeClr val="tx1"/>
                </a:solidFill>
              </a:rPr>
              <a:t> (2001) </a:t>
            </a:r>
            <a:endParaRPr lang="pt-BR" dirty="0">
              <a:solidFill>
                <a:schemeClr val="tx1"/>
              </a:solidFill>
            </a:endParaRPr>
          </a:p>
        </p:txBody>
      </p:sp>
      <p:sp>
        <p:nvSpPr>
          <p:cNvPr id="4" name="Espaço Reservado para Conteúdo 3"/>
          <p:cNvSpPr>
            <a:spLocks noGrp="1"/>
          </p:cNvSpPr>
          <p:nvPr>
            <p:ph idx="1"/>
          </p:nvPr>
        </p:nvSpPr>
        <p:spPr>
          <a:xfrm>
            <a:off x="0" y="1357298"/>
            <a:ext cx="9144000" cy="5500702"/>
          </a:xfrm>
        </p:spPr>
        <p:txBody>
          <a:bodyPr/>
          <a:lstStyle/>
          <a:p>
            <a:pPr>
              <a:buNone/>
            </a:pPr>
            <a:r>
              <a:rPr lang="pt-BR" dirty="0" err="1" smtClean="0"/>
              <a:t>Lazear</a:t>
            </a:r>
            <a:r>
              <a:rPr lang="pt-BR" dirty="0" smtClean="0"/>
              <a:t> propõe um modelo cujas principais implicações são:</a:t>
            </a:r>
          </a:p>
          <a:p>
            <a:pPr marL="457200" indent="-457200">
              <a:buFont typeface="+mj-lt"/>
              <a:buAutoNum type="arabicParenR"/>
            </a:pPr>
            <a:r>
              <a:rPr lang="pt-BR" dirty="0" smtClean="0"/>
              <a:t>O tamanho ótimo de sala varia diretamente com o comportamento dos estudantes e inversamente com o custo dos professores. O produto educacional por estudante pode ser menor em pequenas classes. </a:t>
            </a:r>
          </a:p>
          <a:p>
            <a:pPr marL="457200" indent="-457200">
              <a:buFont typeface="+mj-lt"/>
              <a:buAutoNum type="arabicParenR"/>
            </a:pPr>
            <a:r>
              <a:rPr lang="pt-BR" dirty="0" smtClean="0"/>
              <a:t>Os efeitos de reduzir o tamanho de sala depende do tamanho da sala e do comportamento dos estudantes. Os efeitos tendem a ser maiores para alunos menos bem-comportados.</a:t>
            </a:r>
          </a:p>
          <a:p>
            <a:pPr marL="457200" indent="-457200">
              <a:buFont typeface="+mj-lt"/>
              <a:buAutoNum type="arabicParenR"/>
            </a:pPr>
            <a:r>
              <a:rPr lang="pt-BR" dirty="0" smtClean="0"/>
              <a:t>Segregação por habilidade é o resultado de um sistema educacional privado e é eficiente sob uma variedade de circunstâncias.</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O Modelo de </a:t>
            </a:r>
            <a:r>
              <a:rPr lang="pt-BR" dirty="0" err="1" smtClean="0"/>
              <a:t>Lazear</a:t>
            </a:r>
            <a:r>
              <a:rPr lang="pt-BR" dirty="0" smtClean="0"/>
              <a:t> </a:t>
            </a:r>
            <a:endParaRPr lang="pt-BR" dirty="0"/>
          </a:p>
        </p:txBody>
      </p:sp>
      <p:sp>
        <p:nvSpPr>
          <p:cNvPr id="4" name="Espaço Reservado para Conteúdo 3"/>
          <p:cNvSpPr>
            <a:spLocks noGrp="1"/>
          </p:cNvSpPr>
          <p:nvPr>
            <p:ph idx="1"/>
          </p:nvPr>
        </p:nvSpPr>
        <p:spPr>
          <a:xfrm>
            <a:off x="0" y="1357298"/>
            <a:ext cx="9144000" cy="5500702"/>
          </a:xfrm>
        </p:spPr>
        <p:txBody>
          <a:bodyPr/>
          <a:lstStyle/>
          <a:p>
            <a:pPr marL="0">
              <a:spcBef>
                <a:spcPts val="1200"/>
              </a:spcBef>
              <a:spcAft>
                <a:spcPts val="0"/>
              </a:spcAft>
            </a:pPr>
            <a:r>
              <a:rPr lang="pt-BR" dirty="0" smtClean="0"/>
              <a:t>Seja p a probabilidade que, em determinado momento do tempo, um estudante qualquer não esteja interrompendo a aula. Ele pode interromper a aula por indisciplina, por perguntar uma questão que todos os demais sabem a resposta etc.</a:t>
            </a:r>
          </a:p>
          <a:p>
            <a:pPr marL="0">
              <a:spcBef>
                <a:spcPts val="1200"/>
              </a:spcBef>
              <a:spcAft>
                <a:spcPts val="0"/>
              </a:spcAft>
            </a:pPr>
            <a:r>
              <a:rPr lang="pt-BR" dirty="0" smtClean="0"/>
              <a:t>Então, para uma turma com n estudantes, as parcelas de tempo em que todos estão se comportando e que há interrupção da aula são, respectivamente, dadas por:</a:t>
            </a:r>
          </a:p>
          <a:p>
            <a:pPr marL="0">
              <a:spcBef>
                <a:spcPts val="1200"/>
              </a:spcBef>
              <a:spcAft>
                <a:spcPts val="0"/>
              </a:spcAft>
            </a:pPr>
            <a:endParaRPr lang="pt-BR" dirty="0" smtClean="0"/>
          </a:p>
          <a:p>
            <a:pPr marL="0">
              <a:spcBef>
                <a:spcPts val="1200"/>
              </a:spcBef>
              <a:spcAft>
                <a:spcPts val="0"/>
              </a:spcAft>
            </a:pPr>
            <a:endParaRPr lang="pt-BR" dirty="0" smtClean="0"/>
          </a:p>
          <a:p>
            <a:pPr marL="0">
              <a:spcBef>
                <a:spcPts val="1200"/>
              </a:spcBef>
              <a:spcAft>
                <a:spcPts val="0"/>
              </a:spcAft>
            </a:pPr>
            <a:endParaRPr lang="pt-BR" dirty="0" smtClean="0"/>
          </a:p>
          <a:p>
            <a:pPr marL="0">
              <a:spcBef>
                <a:spcPts val="1200"/>
              </a:spcBef>
              <a:spcAft>
                <a:spcPts val="0"/>
              </a:spcAft>
              <a:buNone/>
            </a:pPr>
            <a:r>
              <a:rPr lang="pt-BR" dirty="0" err="1" smtClean="0"/>
              <a:t>Obs</a:t>
            </a:r>
            <a:r>
              <a:rPr lang="pt-BR" dirty="0" smtClean="0"/>
              <a:t> – p dever ser alta: se p = 0,98 e n = 25, haverá interrupção  da aula em 40% do tempo </a:t>
            </a:r>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600"/>
              </a:spcBef>
              <a:spcAft>
                <a:spcPts val="0"/>
              </a:spcAft>
            </a:pPr>
            <a:endParaRPr lang="pt-BR" dirty="0" smtClean="0"/>
          </a:p>
        </p:txBody>
      </p:sp>
      <p:pic>
        <p:nvPicPr>
          <p:cNvPr id="1026" name="Picture 2"/>
          <p:cNvPicPr>
            <a:picLocks noChangeAspect="1" noChangeArrowheads="1"/>
          </p:cNvPicPr>
          <p:nvPr/>
        </p:nvPicPr>
        <p:blipFill>
          <a:blip r:embed="rId2"/>
          <a:srcRect/>
          <a:stretch>
            <a:fillRect/>
          </a:stretch>
        </p:blipFill>
        <p:spPr bwMode="auto">
          <a:xfrm>
            <a:off x="2214546" y="4143380"/>
            <a:ext cx="3786214" cy="1545638"/>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3786182" y="6143644"/>
            <a:ext cx="2809875" cy="457200"/>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O Modelo de </a:t>
            </a:r>
            <a:r>
              <a:rPr lang="pt-BR" dirty="0" err="1" smtClean="0"/>
              <a:t>Lazear</a:t>
            </a:r>
            <a:r>
              <a:rPr lang="pt-BR" dirty="0" smtClean="0"/>
              <a:t> </a:t>
            </a:r>
            <a:endParaRPr lang="pt-BR" dirty="0"/>
          </a:p>
        </p:txBody>
      </p:sp>
      <p:sp>
        <p:nvSpPr>
          <p:cNvPr id="4" name="Espaço Reservado para Conteúdo 3"/>
          <p:cNvSpPr>
            <a:spLocks noGrp="1"/>
          </p:cNvSpPr>
          <p:nvPr>
            <p:ph idx="1"/>
          </p:nvPr>
        </p:nvSpPr>
        <p:spPr>
          <a:xfrm>
            <a:off x="0" y="1357298"/>
            <a:ext cx="9144000" cy="5500702"/>
          </a:xfrm>
        </p:spPr>
        <p:txBody>
          <a:bodyPr/>
          <a:lstStyle/>
          <a:p>
            <a:pPr marL="0">
              <a:spcBef>
                <a:spcPts val="1200"/>
              </a:spcBef>
              <a:spcAft>
                <a:spcPts val="0"/>
              </a:spcAft>
            </a:pPr>
            <a:r>
              <a:rPr lang="pt-BR" dirty="0" smtClean="0"/>
              <a:t>Seja V o valor de uma unidade de aprendizagem e, portanto, o valor máximo que um aluno desejaria pagar para estar em uma classe de tamanho n.</a:t>
            </a:r>
          </a:p>
          <a:p>
            <a:pPr marL="0">
              <a:spcBef>
                <a:spcPts val="1200"/>
              </a:spcBef>
              <a:spcAft>
                <a:spcPts val="0"/>
              </a:spcAft>
            </a:pPr>
            <a:r>
              <a:rPr lang="pt-BR" dirty="0" smtClean="0"/>
              <a:t>V é determinado  pelo valor de mercado do capital humano e pela probabilidade (q) do aluno estar focado no aprendizado em determinado momento do tempo. q seria a probabilidade de ter aprendizado quando não há interrupção da aula, quando há “paz” na sala de aula.</a:t>
            </a:r>
          </a:p>
          <a:p>
            <a:pPr marL="0">
              <a:spcBef>
                <a:spcPts val="1200"/>
              </a:spcBef>
              <a:spcAft>
                <a:spcPts val="0"/>
              </a:spcAft>
            </a:pPr>
            <a:r>
              <a:rPr lang="pt-BR" dirty="0" smtClean="0"/>
              <a:t>Vamos admitir que a escola possua Z estudantes, m professores e m classes.</a:t>
            </a:r>
          </a:p>
          <a:p>
            <a:pPr marL="0">
              <a:spcBef>
                <a:spcPts val="1200"/>
              </a:spcBef>
              <a:spcAft>
                <a:spcPts val="0"/>
              </a:spcAft>
            </a:pPr>
            <a:r>
              <a:rPr lang="pt-BR" dirty="0" smtClean="0"/>
              <a:t>O custo de um professor (mais a renda do capital </a:t>
            </a:r>
            <a:r>
              <a:rPr lang="pt-BR" dirty="0" smtClean="0"/>
              <a:t>associado a sua sala) </a:t>
            </a:r>
            <a:r>
              <a:rPr lang="pt-BR" dirty="0" smtClean="0"/>
              <a:t>é dado por W. Por hora, vamos admitir que W é independente de p e de outras condições de trabalho.</a:t>
            </a:r>
          </a:p>
          <a:p>
            <a:pPr marL="0">
              <a:spcBef>
                <a:spcPts val="1200"/>
              </a:spcBef>
              <a:spcAft>
                <a:spcPts val="0"/>
              </a:spcAft>
              <a:buNone/>
            </a:pPr>
            <a:endParaRPr lang="pt-BR" dirty="0" smtClean="0"/>
          </a:p>
          <a:p>
            <a:pPr marL="0">
              <a:spcBef>
                <a:spcPts val="1200"/>
              </a:spcBef>
              <a:spcAft>
                <a:spcPts val="0"/>
              </a:spcAft>
              <a:buNone/>
            </a:pPr>
            <a:endParaRPr lang="pt-BR" dirty="0" smtClean="0"/>
          </a:p>
          <a:p>
            <a:pPr marL="0">
              <a:spcBef>
                <a:spcPts val="600"/>
              </a:spcBef>
              <a:spcAft>
                <a:spcPts val="0"/>
              </a:spcAft>
            </a:pPr>
            <a:endParaRPr lang="pt-BR" dirty="0" smtClean="0"/>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Tema1">
  <a:themeElements>
    <a:clrScheme name="Aquarela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Aquarela">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pt-BR"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pt-BR"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quarela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Aquarela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Aquarela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Aquarela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Aquarela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Aquarela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Aquarela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Tema1</Template>
  <TotalTime>4035</TotalTime>
  <Words>1655</Words>
  <Application>Microsoft Office PowerPoint</Application>
  <PresentationFormat>Apresentação na tela (4:3)</PresentationFormat>
  <Paragraphs>173</Paragraphs>
  <Slides>22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22</vt:i4>
      </vt:variant>
    </vt:vector>
  </HeadingPairs>
  <TitlesOfParts>
    <vt:vector size="26" baseType="lpstr">
      <vt:lpstr>Arial</vt:lpstr>
      <vt:lpstr>Arial (Títulos)</vt:lpstr>
      <vt:lpstr>Wingdings</vt:lpstr>
      <vt:lpstr>Tema1</vt:lpstr>
      <vt:lpstr>Como o Tamanho de Sala Afeta o Desempenho dos Alunos? </vt:lpstr>
      <vt:lpstr>Tamanho de Sala e o Desempenho dos Estudantes  </vt:lpstr>
      <vt:lpstr>Tamanho de Sala e Práticas de Instrução </vt:lpstr>
      <vt:lpstr>Tamanho de Sala e a Eficiência das Práticas de Instrução </vt:lpstr>
      <vt:lpstr>A Função de Produção Educacional de Lazear (2001) </vt:lpstr>
      <vt:lpstr>A Função de Produção Educacional de Lazear (2001) </vt:lpstr>
      <vt:lpstr>A Função de Produção Educacional de: I  Lazear (2001) </vt:lpstr>
      <vt:lpstr>O Modelo de Lazear </vt:lpstr>
      <vt:lpstr>O Modelo de Lazear </vt:lpstr>
      <vt:lpstr>O Modelo de Lazear </vt:lpstr>
      <vt:lpstr>O Modelo de Lazear </vt:lpstr>
      <vt:lpstr>Análise de Estática Comparativa </vt:lpstr>
      <vt:lpstr>Análise de Estática Comparativa </vt:lpstr>
      <vt:lpstr>Comportamento e Tamanho de Sala</vt:lpstr>
      <vt:lpstr>Escola Privada e Problemas Graves de Comportamento</vt:lpstr>
      <vt:lpstr>Sorting</vt:lpstr>
      <vt:lpstr>Segregação X Integração</vt:lpstr>
      <vt:lpstr>Segregação X Integração</vt:lpstr>
      <vt:lpstr>Segregação X Integração</vt:lpstr>
      <vt:lpstr>Segregação X Integração</vt:lpstr>
      <vt:lpstr>Os casos para integração </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Prêmio Salarial e Taxa de Retorno da Educação</dc:title>
  <dc:creator>CASA</dc:creator>
  <cp:lastModifiedBy>User</cp:lastModifiedBy>
  <cp:revision>460</cp:revision>
  <dcterms:created xsi:type="dcterms:W3CDTF">2016-03-04T22:31:33Z</dcterms:created>
  <dcterms:modified xsi:type="dcterms:W3CDTF">2018-04-18T16:56:59Z</dcterms:modified>
</cp:coreProperties>
</file>