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01" r:id="rId2"/>
    <p:sldId id="306" r:id="rId3"/>
    <p:sldId id="454" r:id="rId4"/>
    <p:sldId id="455" r:id="rId5"/>
    <p:sldId id="457" r:id="rId6"/>
    <p:sldId id="463" r:id="rId7"/>
    <p:sldId id="458" r:id="rId8"/>
    <p:sldId id="459" r:id="rId9"/>
    <p:sldId id="460" r:id="rId10"/>
    <p:sldId id="461" r:id="rId11"/>
    <p:sldId id="462" r:id="rId12"/>
    <p:sldId id="448" r:id="rId13"/>
    <p:sldId id="449" r:id="rId14"/>
    <p:sldId id="464" r:id="rId15"/>
    <p:sldId id="450" r:id="rId16"/>
    <p:sldId id="456" r:id="rId17"/>
    <p:sldId id="305" r:id="rId18"/>
    <p:sldId id="451" r:id="rId19"/>
    <p:sldId id="452" r:id="rId20"/>
    <p:sldId id="453" r:id="rId21"/>
    <p:sldId id="437" r:id="rId22"/>
    <p:sldId id="432" r:id="rId23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475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009051"/>
    <a:srgbClr val="00FA00"/>
    <a:srgbClr val="AEA4FF"/>
    <a:srgbClr val="7A81FF"/>
    <a:srgbClr val="FF2F92"/>
    <a:srgbClr val="46E5FA"/>
    <a:srgbClr val="39FAD2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2"/>
    <p:restoredTop sz="96327"/>
  </p:normalViewPr>
  <p:slideViewPr>
    <p:cSldViewPr snapToGrid="0" snapToObjects="1" showGuides="1">
      <p:cViewPr varScale="1">
        <p:scale>
          <a:sx n="124" d="100"/>
          <a:sy n="124" d="100"/>
        </p:scale>
        <p:origin x="344" y="176"/>
      </p:cViewPr>
      <p:guideLst>
        <p:guide pos="4475"/>
        <p:guide orient="horz" pos="25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20-09-23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app.jove.com/science-education/v/13381/concepts/western-blotting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app.jove.com/science-education/v/13380/sds-page?language=p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.jove.com/science-education/v/13560/concepts/types-of-column-chromatography" TargetMode="External"/><Relationship Id="rId5" Type="http://schemas.openxmlformats.org/officeDocument/2006/relationships/hyperlink" Target="https://app.jove.com/science-education/v/13376/concepts/principles-of-column-chromatography?language=pt" TargetMode="External"/><Relationship Id="rId4" Type="http://schemas.openxmlformats.org/officeDocument/2006/relationships/hyperlink" Target="https://app.jove.com/science-education/v/13382/concepts/two-dimensional-gel-electrophoresi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e purificação de proteínas</a:t>
            </a:r>
            <a:endParaRPr lang="pt-BR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D69C3-BA26-064B-B225-059345E9F1E7}"/>
              </a:ext>
            </a:extLst>
          </p:cNvPr>
          <p:cNvSpPr txBox="1"/>
          <p:nvPr/>
        </p:nvSpPr>
        <p:spPr>
          <a:xfrm>
            <a:off x="498781" y="1715786"/>
            <a:ext cx="50959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CCM0111: Bioquímica, Estrutura de Biomoléculas e Metabolismo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9169A-A4B6-1943-8BF2-D2BAE819E06E}"/>
              </a:ext>
            </a:extLst>
          </p:cNvPr>
          <p:cNvSpPr txBox="1"/>
          <p:nvPr/>
        </p:nvSpPr>
        <p:spPr>
          <a:xfrm>
            <a:off x="6450458" y="1578690"/>
            <a:ext cx="524276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Capítulos 6</a:t>
            </a:r>
          </a:p>
          <a:p>
            <a:pPr>
              <a:lnSpc>
                <a:spcPct val="150000"/>
              </a:lnSpc>
            </a:pP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Lehninger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Capítulo 3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61A2F-2574-0807-1005-7105E803F998}"/>
              </a:ext>
            </a:extLst>
          </p:cNvPr>
          <p:cNvSpPr txBox="1"/>
          <p:nvPr/>
        </p:nvSpPr>
        <p:spPr>
          <a:xfrm>
            <a:off x="6450458" y="3419568"/>
            <a:ext cx="5417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https://app.jove.com/science-education/v/13380/sds-page?language=pt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https://app.jove.com/science-education/v/13381/concepts/western-blotting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https://app.jove.com/science-education/v/13382/concepts/two-dimensional-gel-electrophoresis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https://app.jove.com/science-education/v/13376/concepts/principles-of-column-chromatography?language=pt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https://app.jove.com/science-education/v/13560/concepts/types-of-column-chromatography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JoVE | Peer Reviewed Scientific Video Journal - Methods and Protocols">
            <a:extLst>
              <a:ext uri="{FF2B5EF4-FFF2-40B4-BE49-F238E27FC236}">
                <a16:creationId xmlns:a16="http://schemas.microsoft.com/office/drawing/2014/main" id="{A7D0A094-4F67-F1F0-A8C8-9E1C2AF7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31" y="2721218"/>
            <a:ext cx="1413410" cy="6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B3BEE-66EC-1CE3-0978-A71D1323C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088" y="2894167"/>
            <a:ext cx="4632631" cy="3428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4F2258-7751-A4B3-471E-C19B4B46C9B9}"/>
              </a:ext>
            </a:extLst>
          </p:cNvPr>
          <p:cNvSpPr txBox="1"/>
          <p:nvPr/>
        </p:nvSpPr>
        <p:spPr>
          <a:xfrm>
            <a:off x="1654814" y="632231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Eletroforese bidimensional</a:t>
            </a:r>
          </a:p>
        </p:txBody>
      </p:sp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594547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Eletroforese bidimensional possibilitou descobertas muito interessantes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EC2FA-D77E-3CC8-D88E-5D534CFF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53" y="0"/>
            <a:ext cx="5588116" cy="2126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032D0-322C-D079-C45C-CF251A9AB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913" y="2661793"/>
            <a:ext cx="4081001" cy="36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0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594547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Eletroforese bidimensional possibilitou descobertas muito interessantes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EC2FA-D77E-3CC8-D88E-5D534CFF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53" y="0"/>
            <a:ext cx="5588116" cy="2126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7C1F5-5C2C-6E8C-5738-42427FFEC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93" y="2615913"/>
            <a:ext cx="353323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1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Purificação de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207103" y="1619187"/>
            <a:ext cx="113821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 de estrutura e função.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industrial, biomédica,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isolar uma proteína dentre milhares que constituem as células?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 como estabilidade térmica, tamanho, carga, afinidade por ligantes,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engenharia genética possibilitou o uso de estratégias adicionais baseadas na introdução de porções extra na proteína de interesse, seja na extremidade N- ou C-terminal.</a:t>
            </a:r>
          </a:p>
        </p:txBody>
      </p:sp>
    </p:spTree>
    <p:extLst>
      <p:ext uri="{BB962C8B-B14F-4D97-AF65-F5344CB8AC3E}">
        <p14:creationId xmlns:p14="http://schemas.microsoft.com/office/powerpoint/2010/main" val="51414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Preparação da amostra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207103" y="1619187"/>
            <a:ext cx="64696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Extrato total? Fração subcelular? Muitas proteínas recombinantes são expressas em bactéria.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Pré-purificação. Precipitação do extrato por calor (estabilidade térmica), aumento na concentração de sais (efeito </a:t>
            </a:r>
            <a:r>
              <a:rPr lang="pt-BR" sz="24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pt-BR" sz="2400" b="1" i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salting</a:t>
            </a:r>
            <a:r>
              <a:rPr lang="pt-BR" sz="24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out’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variação de pH (ponto isoelétrico), etc.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de troca de tampão: diálise, centrifugação por filtros de peso molecular, colunas de dessalinização, 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E867B4-1E04-8953-B8F1-05495FDC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86" y="2529082"/>
            <a:ext cx="3663258" cy="4062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1CC6B9-9D61-0402-9874-7F684681E21E}"/>
              </a:ext>
            </a:extLst>
          </p:cNvPr>
          <p:cNvSpPr txBox="1"/>
          <p:nvPr/>
        </p:nvSpPr>
        <p:spPr>
          <a:xfrm>
            <a:off x="8356643" y="1422009"/>
            <a:ext cx="2545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Solubilidade </a:t>
            </a:r>
          </a:p>
          <a:p>
            <a:pPr algn="ctr"/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Força iônica e pH</a:t>
            </a:r>
          </a:p>
        </p:txBody>
      </p:sp>
    </p:spTree>
    <p:extLst>
      <p:ext uri="{BB962C8B-B14F-4D97-AF65-F5344CB8AC3E}">
        <p14:creationId xmlns:p14="http://schemas.microsoft.com/office/powerpoint/2010/main" val="1947903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Preparação da amostra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207103" y="1619187"/>
            <a:ext cx="64696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Extrato total? Fração subcelular? Muitas proteínas recombinantes são expressas em bactéria.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Pré-purificação. Precipitação do extrato por calor (estabilidade térmica), aumento na concentração de sais (efeito </a:t>
            </a:r>
            <a:r>
              <a:rPr lang="pt-BR" sz="24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pt-BR" sz="2400" b="1" i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salting</a:t>
            </a:r>
            <a:r>
              <a:rPr lang="pt-BR" sz="2400" b="1" i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out’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variação de pH (ponto isoelétrico), etc.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de troca de tampão: diálise, centrifugação por filtros de peso molecular, colunas de dessalinização,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ED11D-9EE9-EA2A-4DEC-8757F3EAE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75" y="1798669"/>
            <a:ext cx="3234247" cy="2076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972CC-6DE1-0F51-43D0-4BD850AEDD28}"/>
              </a:ext>
            </a:extLst>
          </p:cNvPr>
          <p:cNvSpPr txBox="1"/>
          <p:nvPr/>
        </p:nvSpPr>
        <p:spPr>
          <a:xfrm>
            <a:off x="8915400" y="1460575"/>
            <a:ext cx="116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2DB4B-4A41-67FC-22C9-AFC75CE79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6609">
            <a:off x="10015218" y="4296257"/>
            <a:ext cx="938707" cy="2566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D3AF4-39A1-0657-6A9E-3F21329A62DD}"/>
              </a:ext>
            </a:extLst>
          </p:cNvPr>
          <p:cNvSpPr txBox="1"/>
          <p:nvPr/>
        </p:nvSpPr>
        <p:spPr>
          <a:xfrm>
            <a:off x="7790386" y="4670550"/>
            <a:ext cx="2250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Filtração por peso molecular</a:t>
            </a:r>
          </a:p>
        </p:txBody>
      </p:sp>
    </p:spTree>
    <p:extLst>
      <p:ext uri="{BB962C8B-B14F-4D97-AF65-F5344CB8AC3E}">
        <p14:creationId xmlns:p14="http://schemas.microsoft.com/office/powerpoint/2010/main" val="399862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7453716" cy="22528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proteínas podem ser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separadas por cromatografia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-16625" y="2712305"/>
            <a:ext cx="74537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cromatografia? Técnica de separação de moléculas contidas numa fase móvel através da interação e retenção diferencial numa fase estacionária.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proteínas, cromatografia líquida em coluna com fase móvel aquosa.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438DC-51DF-A9A6-2CDA-542F1B708EC8}"/>
              </a:ext>
            </a:extLst>
          </p:cNvPr>
          <p:cNvSpPr txBox="1"/>
          <p:nvPr/>
        </p:nvSpPr>
        <p:spPr>
          <a:xfrm>
            <a:off x="-14288" y="5631958"/>
            <a:ext cx="9858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 tipos, variando as propriedades da fase estacionária: exclusão, troca iônica, hidrofóbica, afinidade, etc.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9E1A1-267B-A7AB-E437-8D152484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8" y="816864"/>
            <a:ext cx="3619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7453716" cy="22528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proteínas podem ser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separadas por cromatografia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-16625" y="2712305"/>
            <a:ext cx="74537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cromatografia? Técnica de separação de moléculas contidas numa fase móvel através da interação e retenção diferencial numa fase estacionária.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proteínas, cromatografia líquida em coluna com fase móvel aquosa.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9DC4C-29B0-4FEA-3C62-66E2B738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1"/>
          <a:stretch/>
        </p:blipFill>
        <p:spPr>
          <a:xfrm>
            <a:off x="7548956" y="47962"/>
            <a:ext cx="4643043" cy="6810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438DC-51DF-A9A6-2CDA-542F1B708EC8}"/>
              </a:ext>
            </a:extLst>
          </p:cNvPr>
          <p:cNvSpPr txBox="1"/>
          <p:nvPr/>
        </p:nvSpPr>
        <p:spPr>
          <a:xfrm>
            <a:off x="-14288" y="5631958"/>
            <a:ext cx="9858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 tipos, variando as propriedades da fase estacionária: exclusão, troca iônica, hidrofóbica, afinidade, etc.   </a:t>
            </a:r>
          </a:p>
        </p:txBody>
      </p:sp>
    </p:spTree>
    <p:extLst>
      <p:ext uri="{BB962C8B-B14F-4D97-AF65-F5344CB8AC3E}">
        <p14:creationId xmlns:p14="http://schemas.microsoft.com/office/powerpoint/2010/main" val="1606959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cromatografia é automatizada num equipamento que opera a alta pressão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68AC3-678F-49A7-1D02-033B5AE92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2" y="1527722"/>
            <a:ext cx="5913437" cy="4728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5BE998-18CA-C4AB-DC8F-0EB4E89A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563" y="1976437"/>
            <a:ext cx="5291374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43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-2337" y="2693466"/>
            <a:ext cx="5931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 catiônica, fase estacionária possui grupos aniônicos.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 aniônica, fase estacionária possui grupos catiônicos.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eluição diferencial de proteínas da fase estacionária depende da variação força iônica e do pH da fase móvel.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C6755-FA12-A43E-1033-D79EF3A8F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030" y="0"/>
            <a:ext cx="59319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1"/>
            <a:ext cx="7444538" cy="24003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cromatografia de troca iônica explora diferenças de cargas nas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31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40540-1008-CDD3-B18C-1D359C36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43" y="0"/>
            <a:ext cx="5309857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-2337" y="2693466"/>
            <a:ext cx="59319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 menores são retidas nos poros da fase estacionária.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 maiores são excluídas, assim eluem mais rapidamente.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 maior a coluna, maior a resolução.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1"/>
            <a:ext cx="7444538" cy="24003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cromatografia de exclusão explora diferenças de tamanho das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7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de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207103" y="1619187"/>
            <a:ext cx="113821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determinação dos tipos e quantidades, também de estruturas, de proteínas em matrizes biológicas constitui tarefa essencial tanto na pesquisa em ciências da vida como em laboratórios clínicos e na indústria (alimentos, biotecnologia, dentre outras).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métodos de análise de proteínas são baseados em propriedades físicas e químicas destas moléculas como tamanho, carga, atividade enzimática, interações específicas com ligantes,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Algumas abordagens envolvem o estudo de formas intactas de proteínas, enquanto outras empregam condições desnaturantes que rompem as estruturas terciária e secundária. </a:t>
            </a:r>
          </a:p>
        </p:txBody>
      </p:sp>
    </p:spTree>
    <p:extLst>
      <p:ext uri="{BB962C8B-B14F-4D97-AF65-F5344CB8AC3E}">
        <p14:creationId xmlns:p14="http://schemas.microsoft.com/office/powerpoint/2010/main" val="4155199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8A5578-5AA1-E34B-998D-FD875E7E6F27}"/>
              </a:ext>
            </a:extLst>
          </p:cNvPr>
          <p:cNvSpPr txBox="1"/>
          <p:nvPr/>
        </p:nvSpPr>
        <p:spPr>
          <a:xfrm>
            <a:off x="-2336" y="2722040"/>
            <a:ext cx="59173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estacionária contendo um ligante que sequestra proteínas do extrato por interações fortes (afinidade).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ligante pode ser análogos de substratos, ou mesmo um anticorpo contra a proteína de interesse.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Eluição feita por competição adicionando o ligante livre na fase móvel, ou alterando força iônica/pH.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1A3EC4-7F98-EAA9-7471-D069A36A5A43}"/>
              </a:ext>
            </a:extLst>
          </p:cNvPr>
          <p:cNvGrpSpPr/>
          <p:nvPr/>
        </p:nvGrpSpPr>
        <p:grpSpPr>
          <a:xfrm>
            <a:off x="5614989" y="928686"/>
            <a:ext cx="6577011" cy="5943601"/>
            <a:chOff x="5614989" y="928686"/>
            <a:chExt cx="6577011" cy="59436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1A62B1-CE7D-92DB-5BF9-E5875493F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5859" y="928686"/>
              <a:ext cx="6456141" cy="5935663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E873DE3-91E0-28B6-56A7-50877D6252C8}"/>
                </a:ext>
              </a:extLst>
            </p:cNvPr>
            <p:cNvSpPr/>
            <p:nvPr/>
          </p:nvSpPr>
          <p:spPr>
            <a:xfrm>
              <a:off x="5614989" y="5772151"/>
              <a:ext cx="1585912" cy="11001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1"/>
            <a:ext cx="6574588" cy="24003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cromatografia por afinidade explora interações específicas das proteínas com ligantes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3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Citocromo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massa molecular = 12400;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10,0</a:t>
            </a:r>
          </a:p>
          <a:p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Mioglobina: massa molecular = 16700;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6,8</a:t>
            </a:r>
          </a:p>
          <a:p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Albumina: massa molecular = 66000; </a:t>
            </a: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4,7</a:t>
            </a:r>
          </a:p>
          <a:p>
            <a:pPr marL="342900" indent="-342900">
              <a:buFontTx/>
              <a:buAutoNum type="arabicPeriod"/>
            </a:pPr>
            <a:endParaRPr lang="pt-BR" sz="2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uma eletroforese em gel com SDS, indique qual a </a:t>
            </a:r>
            <a:r>
              <a:rPr lang="pt-BR" sz="2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órdem</a:t>
            </a: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migração das 3 proteínas, da mais lenta para a mais rápida.</a:t>
            </a:r>
          </a:p>
          <a:p>
            <a:pPr marL="342900" indent="-342900">
              <a:buFontTx/>
              <a:buAutoNum type="arabicPeriod"/>
            </a:pPr>
            <a:endParaRPr lang="pt-BR" sz="2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uma eletroforese em papel a pH 5, indique o sentido de migração de cada proteína.</a:t>
            </a:r>
          </a:p>
          <a:p>
            <a:pPr marL="342900" indent="-342900">
              <a:buFontTx/>
              <a:buAutoNum type="arabicPeriod"/>
            </a:pPr>
            <a:endParaRPr lang="pt-BR" sz="2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uma focalização isoelétrica em que o pH diminui de 11 para 3, descreva a distância de migração das proteínas, da menor migração para a maior.</a:t>
            </a:r>
          </a:p>
          <a:p>
            <a:pPr marL="342900" indent="-342900">
              <a:buFontTx/>
              <a:buAutoNum type="arabicPeriod"/>
            </a:pPr>
            <a:endParaRPr lang="pt-BR" sz="2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uma filtração em gel, qual seria a </a:t>
            </a:r>
            <a:r>
              <a:rPr lang="pt-BR" sz="2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órdem</a:t>
            </a: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eluição dessas proteínas?</a:t>
            </a:r>
          </a:p>
          <a:p>
            <a:pPr marL="342900" indent="-342900">
              <a:buFontTx/>
              <a:buAutoNum type="arabicPeriod"/>
            </a:pPr>
            <a:endParaRPr lang="pt-BR" sz="2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uma cromatografia de troca iônica com fase estacionária com carga positiva e fase móvel em pH 9, haveria alguma proteína retida? Qual? O que poderia ser feito para remover uma proteína retida nessa situação?</a:t>
            </a:r>
          </a:p>
        </p:txBody>
      </p:sp>
    </p:spTree>
    <p:extLst>
      <p:ext uri="{BB962C8B-B14F-4D97-AF65-F5344CB8AC3E}">
        <p14:creationId xmlns:p14="http://schemas.microsoft.com/office/powerpoint/2010/main" val="296462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Judith G.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Voet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pt-BR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L. Nelson e Michael M. Cox, Princípios de Bioquímica de </a:t>
            </a:r>
            <a:r>
              <a:rPr lang="pt-BR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Lehninger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6ª edição.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4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eletroforese é um método útil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análise de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0CAC9-C0CE-D190-2CBB-BE920AF2CD34}"/>
              </a:ext>
            </a:extLst>
          </p:cNvPr>
          <p:cNvSpPr txBox="1"/>
          <p:nvPr/>
        </p:nvSpPr>
        <p:spPr>
          <a:xfrm>
            <a:off x="207103" y="1619187"/>
            <a:ext cx="68271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Eletroforese é o processo de migração de espécies carregadas em solução em direção aos eletrodos que geram um campo elétrico.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 com carga líquida negativa migram para o ânodo (polo positivo, atrai ânions) e aquelas com carga líquida positiva migram para o cátodo (polo negativo, atrai cátions).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Assim, proteínas com diferentes mobilidades iônicas (relação carga/massa e formas) podem ser separadas e visualizadas num substrato que permita sua migração num campo elétrico.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9F0E0-360E-ABE0-CD3F-6F2B3FF21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213" y="1771650"/>
            <a:ext cx="4724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eletroforese em gel desnaturante é um método comum para a análise de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0CAC9-C0CE-D190-2CBB-BE920AF2CD34}"/>
              </a:ext>
            </a:extLst>
          </p:cNvPr>
          <p:cNvSpPr txBox="1"/>
          <p:nvPr/>
        </p:nvSpPr>
        <p:spPr>
          <a:xfrm>
            <a:off x="207103" y="1619187"/>
            <a:ext cx="68366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proteínas são desnaturadas com um detergente iônico forte (SDS) e redutores de ligações dissulfeto. A relação carga/massa passa a ser constante para todas as proteínas do extrato.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gel (normalmente poliacrilamida) contem poros que funcionam como uma peneira molecular.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separação de proteínas ocorre por diferenças de tamanho e migração em direção ao ânodo quando estão desnaturadas por um detergente aniônico (adquirem carga -;  uma molécula de SDS por resíduo de aminoácido).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 um mapa claro da complexidade do extrato proteico e constitui um método simples para acompanhar etapas de purificação de proteínas.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30DD4-8089-5B98-1B68-D7BBEB49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2" b="16705"/>
          <a:stretch/>
        </p:blipFill>
        <p:spPr>
          <a:xfrm>
            <a:off x="7043738" y="1619187"/>
            <a:ext cx="5148262" cy="47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6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eletroforese em gel desnaturante é um método comum para a análise de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BD1B9-3940-E8DB-4E6A-F08FB194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66" y="1775830"/>
            <a:ext cx="2889250" cy="5082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705F5-4CDB-AB19-4DA9-F5A11D4A5CBA}"/>
              </a:ext>
            </a:extLst>
          </p:cNvPr>
          <p:cNvSpPr txBox="1"/>
          <p:nvPr/>
        </p:nvSpPr>
        <p:spPr>
          <a:xfrm>
            <a:off x="7380393" y="1263535"/>
            <a:ext cx="197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Padrão de 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massa molecular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4F5BE9-49DD-C42A-FF83-853AC25E1D5F}"/>
              </a:ext>
            </a:extLst>
          </p:cNvPr>
          <p:cNvCxnSpPr/>
          <p:nvPr/>
        </p:nvCxnSpPr>
        <p:spPr>
          <a:xfrm>
            <a:off x="8358956" y="1790119"/>
            <a:ext cx="0" cy="4095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2CAC331-0641-E035-0627-4EC6F740C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95"/>
          <a:stretch/>
        </p:blipFill>
        <p:spPr>
          <a:xfrm>
            <a:off x="9750520" y="2199660"/>
            <a:ext cx="2374499" cy="3888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FBA94B-4062-8F2D-4CF5-47AFAE5E9572}"/>
              </a:ext>
            </a:extLst>
          </p:cNvPr>
          <p:cNvSpPr txBox="1"/>
          <p:nvPr/>
        </p:nvSpPr>
        <p:spPr>
          <a:xfrm>
            <a:off x="207103" y="1619187"/>
            <a:ext cx="68366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proteínas são desnaturadas com um detergente iônico forte (SDS) e redutores de ligações dissulfeto. A relação carga/massa passa a ser constante para todas as proteínas do extrato.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gel (normalmente poliacrilamida) contem poros que funcionam como uma peneira molecular.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separação de proteínas ocorre por diferenças de tamanho e migração em direção ao ânodo quando estão desnaturadas por um detergente aniônico (adquirem carga -;  uma molécula de SDS por resíduo de aminoácido.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 um mapa claro da complexidade do extrato proteico e constitui um método simples para acompanhar etapas de purificação de proteínas.</a:t>
            </a:r>
          </a:p>
        </p:txBody>
      </p:sp>
    </p:spTree>
    <p:extLst>
      <p:ext uri="{BB962C8B-B14F-4D97-AF65-F5344CB8AC3E}">
        <p14:creationId xmlns:p14="http://schemas.microsoft.com/office/powerpoint/2010/main" val="377355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detecção de proteínas pode ser feita através do uso de corantes ou por métodos imunológicos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0CAC9-C0CE-D190-2CBB-BE920AF2CD34}"/>
              </a:ext>
            </a:extLst>
          </p:cNvPr>
          <p:cNvSpPr txBox="1"/>
          <p:nvPr/>
        </p:nvSpPr>
        <p:spPr>
          <a:xfrm>
            <a:off x="207103" y="1619187"/>
            <a:ext cx="683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Coomassie</a:t>
            </a: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31B6D-004E-0CF1-2A8E-915E50CF4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894058"/>
            <a:ext cx="7772400" cy="3104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1CFBC8-330D-2560-6335-AA5FB5D7B7D1}"/>
              </a:ext>
            </a:extLst>
          </p:cNvPr>
          <p:cNvSpPr txBox="1"/>
          <p:nvPr/>
        </p:nvSpPr>
        <p:spPr>
          <a:xfrm>
            <a:off x="4593365" y="2493948"/>
            <a:ext cx="369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</a:t>
            </a:r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76547-EA01-2614-F01D-188E8CE39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9"/>
          <a:stretch/>
        </p:blipFill>
        <p:spPr>
          <a:xfrm>
            <a:off x="207103" y="2019296"/>
            <a:ext cx="3905448" cy="390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94A681-ACC9-BD2B-7B0E-4D9E14D8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263535"/>
            <a:ext cx="3060700" cy="1409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focalização isoelétrica separa proteínas em função de seu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0CAC9-C0CE-D190-2CBB-BE920AF2CD34}"/>
              </a:ext>
            </a:extLst>
          </p:cNvPr>
          <p:cNvSpPr txBox="1"/>
          <p:nvPr/>
        </p:nvSpPr>
        <p:spPr>
          <a:xfrm>
            <a:off x="207103" y="1619187"/>
            <a:ext cx="68366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 de gel com gradiente de pH, com valores crescentes em direção ao cátodo.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gradiente pode ser formado por uma mistura de anfólitos migrando em um campo elétrico até atingirem a posição de equilíbrio onde o pH equivale ao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gradiente também pode ser estabelecido por anfólitos imobilizados em gel utilizando derivados conjugados a acrilamida.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proteínas carregadas migram em direção ao polo correspondente até passarem pela região equivalente ao seu 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onde param de migrar.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705F5-4CDB-AB19-4DA9-F5A11D4A5CBA}"/>
              </a:ext>
            </a:extLst>
          </p:cNvPr>
          <p:cNvSpPr txBox="1"/>
          <p:nvPr/>
        </p:nvSpPr>
        <p:spPr>
          <a:xfrm>
            <a:off x="6982187" y="1444524"/>
            <a:ext cx="1971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Estrutura geral de anfólitos utilizados em focalização isoelétrica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4F5BE9-49DD-C42A-FF83-853AC25E1D5F}"/>
              </a:ext>
            </a:extLst>
          </p:cNvPr>
          <p:cNvCxnSpPr>
            <a:cxnSpLocks/>
          </p:cNvCxnSpPr>
          <p:nvPr/>
        </p:nvCxnSpPr>
        <p:spPr>
          <a:xfrm>
            <a:off x="8953863" y="1968385"/>
            <a:ext cx="52597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BD0FC-1010-0771-1495-FE55EA5A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58" y="2673235"/>
            <a:ext cx="5117339" cy="41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594547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Eletroforese bidimensional: focalização isoelétrica seguida de eletroforese desnaturante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0CAC9-C0CE-D190-2CBB-BE920AF2CD34}"/>
              </a:ext>
            </a:extLst>
          </p:cNvPr>
          <p:cNvSpPr txBox="1"/>
          <p:nvPr/>
        </p:nvSpPr>
        <p:spPr>
          <a:xfrm>
            <a:off x="239440" y="4332890"/>
            <a:ext cx="5433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 proteínas em função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tamanho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resolução e poder analítico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99B5B-48A3-D120-C1D9-240A76D1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906" y="0"/>
            <a:ext cx="3528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6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594547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Eletroforese bidimensional possibilitou descobertas muito interessantes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2509E-452B-A709-AD16-00DC98409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03"/>
          <a:stretch/>
        </p:blipFill>
        <p:spPr>
          <a:xfrm>
            <a:off x="6595603" y="2663825"/>
            <a:ext cx="3478560" cy="2902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EC2FA-D77E-3CC8-D88E-5D534CFF0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853" y="0"/>
            <a:ext cx="5588116" cy="21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74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47989</TotalTime>
  <Words>1426</Words>
  <Application>Microsoft Macintosh PowerPoint</Application>
  <PresentationFormat>Widescreen</PresentationFormat>
  <Paragraphs>148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764</cp:revision>
  <dcterms:created xsi:type="dcterms:W3CDTF">2022-04-06T18:25:04Z</dcterms:created>
  <dcterms:modified xsi:type="dcterms:W3CDTF">2023-09-20T11:21:19Z</dcterms:modified>
</cp:coreProperties>
</file>