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3" r:id="rId6"/>
    <p:sldId id="265" r:id="rId7"/>
    <p:sldId id="258" r:id="rId8"/>
    <p:sldId id="268" r:id="rId9"/>
    <p:sldId id="269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00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C8BF4-9A7E-8229-C11E-10EB9CAB5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D18DCA-99DB-EC2B-B91F-EF9CC0F70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152D6D-BF75-A570-05A2-57C57A03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2E51E1-B853-7FAC-3471-11D0CD8D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B6A6D9-C764-C205-771D-BFB32187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7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4A86E-6461-6820-B5F2-2941E8B3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249819-5970-57A9-7894-3F7A9848F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1A8DC5-E2AA-4AF0-72BE-5B2E2C5A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4505DF-EEE6-15F3-9C1C-B5AD5BE9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5F42B4-24FF-ECED-2B2C-D2B7C5FD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26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0D2B1E-89C6-EC21-773F-F00D92664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29CF60-0D61-A38B-7F60-3F7BF71FA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367170-9C61-8183-655A-4451AF1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0B7BEF-2556-F5C1-4BF8-FE4ADF1A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989F92-F298-2F4F-54DC-93872C21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91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D4121-ADD1-498F-8E66-220C426CB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0BFD1B-859B-460D-AA20-9A8902CAD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CA7D-45E6-4FAA-A471-7799141C9F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480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F66D4-C53D-40A1-BC29-CCD332D5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19BC77-F9F6-4D4A-9188-F7850808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F068-5839-49F3-B375-D0F51CF84B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7992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1E6E5-E296-4604-92DC-E5090428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128BAF-085C-4495-9502-23CA25ABA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F3D9-8A55-435A-A7B2-D94EAEECF6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1701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35598-3B6A-4B23-A86C-88AF2744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99FA9D-745B-403A-9ABC-5EA142BCB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25BA87-F6C2-4E64-AEBD-33711AFC1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6BF90-0FF5-4D0A-BBBC-98A0457394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71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ABF52-5236-4FB0-98BB-4BFC00DE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ED0151-485A-4491-B654-FCC3AD02B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B7C8C5-C9C4-4AFC-A80C-A1C96D79A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7C56E56-E001-4AF7-AABA-577B9DFC3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FAEA62-F4C5-4D6F-875A-181B6DCEF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C644-466C-4D0C-9FCE-93659DEF528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6357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D13D7-7E07-4CBC-BA0E-B8603497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8317-7799-4BFD-936B-0ABB168839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264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503A-D2D9-47D0-8354-FAD69B2F5F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070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D71EE-D0A9-40CA-B2F1-F49A318C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9FB4D6-76D4-4502-844F-6CAF0775B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A3E818-6E40-4F66-94FE-05E2F5CEF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04887-22B8-4D6E-AD57-A97F2A3604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564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DBF0B-E55B-2BB7-0A39-BF559F30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E365D-48DA-4449-9A31-6DC03C2F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EC9422-66DD-C40D-73D0-0BDA778E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BD28EB-223E-EE46-5FC6-9542A9EE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2D58F1-CF42-507E-2D4D-95F9333C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316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BDED6-95BA-4D59-BAF3-ECD8A4EB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F3827FE-F3CF-43FD-B3C1-D86C8A94F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67CAF4-1E6F-4B14-A3D2-83D0757F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22BE5-FFD5-4A91-BAB2-904E394E94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3378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37B16-DEE3-4E3B-8089-D9367E0A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B62941-6F7E-46BA-A49C-F792F1A0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6EFA-81FA-452A-9389-B319981152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9737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49135D-576A-4EFE-8ABA-6CF285A2B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8F2B3D-F796-4247-9D3D-D643D3B40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F4B23-1608-49B5-9DDB-5DA27E4F2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552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70C47-8F52-6E1E-7899-0098E804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C1D0F2-C671-5D02-0E70-4509C29F4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AA7814-9FC4-A6ED-8CCC-3A04495E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75A89-CFC9-1501-3DB3-0E9643F4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67B7E2-08B6-AE31-5E47-520CAB8F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29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D94B4-84EB-F986-D154-BDF0CF38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E970A0-F79F-B5B0-DCCF-A9AF5F06D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208F19-F0B1-1365-9C2C-9207A3E39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7D363E-6AE8-55CB-2518-FBE272F6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18A22-C340-6D75-8135-0C76F1B3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53C09C-C649-C3FC-5399-A2E555BE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8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CD690-0E72-2314-88E0-D0C5319C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0F74B9-A4F8-23AC-BE1C-DB756964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ACCC6B-5F66-1989-87E5-FD55786E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6F3DD45-8B8F-F084-72B1-A117EF70E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93CDB63-2529-B11A-23C2-66D38C0AC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61A580-E339-0327-F3BB-7FCF7680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AA9B1A3-E1EC-84CC-192F-3C1EAEFB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6218BD-7C25-A603-1BA1-382A7FBB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35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95A2B-A562-55F3-A232-D9A62D1A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FEBB3E-C4EF-03F7-44C2-8E903648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633454-E5B7-E9DB-B98A-6DA1D75A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029EA4-2F8B-5EA4-405A-86670BD35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81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37B7E34-1105-7D10-CAB8-5314700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BE12EC-D282-C04E-6BBD-6B541682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05CB810-8915-5EB5-E494-A49E11D0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2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2E176-DD75-D07E-F33B-F81268FD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C63662-3E04-9487-F251-14BA8007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69C9C4-7217-0AAA-7EEA-2770C8BB8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BD9CB4-2E8E-21D1-027E-8ABE68F8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32AAEE-2DBC-B3A9-514D-3C6E6EB8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12EAFB-F0E0-16D7-CD8C-8E57FF38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96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6D8B5-D996-E4D4-3A03-6EC1223C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60D5A3B-EBE6-E9C1-614C-BF0B6B36A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8CE327-D4E9-437A-5EF7-F5CE9645B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0B1E57-2E0A-600C-2EB5-B5F7046B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5817A9-9B51-2BD4-A21A-C2AEC01A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E8671C-57A7-107A-0DBD-21632F01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5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934078-8122-A101-47B0-E234D218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93743F-1907-F524-3CA2-8C37FF463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B10D39-436D-F171-4C2A-C9D99CA78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683C-E4D9-4DE1-B6EA-0BAA60E97AC0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7D4B4F-B672-B395-BCD5-185082A9A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037FB7-E82C-62DC-DC83-3FA9ABDC7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DF04D-5078-4A2F-A884-2AA3B6CD7C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7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BEC7D6-3D07-414D-954A-F73636A0E5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88DE43-D944-460C-853A-3000C53367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2089C1-3686-4D50-8524-D4619443B6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EA1CA65-7887-45FC-81A2-735EA10383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943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5A6409A0-B381-D333-F79C-CA736A61BD77}"/>
              </a:ext>
            </a:extLst>
          </p:cNvPr>
          <p:cNvSpPr txBox="1"/>
          <p:nvPr/>
        </p:nvSpPr>
        <p:spPr>
          <a:xfrm>
            <a:off x="378264" y="148015"/>
            <a:ext cx="11423876" cy="878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200"/>
              </a:spcAft>
            </a:pPr>
            <a:r>
              <a:rPr lang="pt-BR" sz="1800" b="1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Construa o diagrama de Orbitas Moleculares (apenas para o último nível de valência) para as seguintes moléculas diatômicas: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18F1523-9129-4E65-0B0E-9F21EE325576}"/>
              </a:ext>
            </a:extLst>
          </p:cNvPr>
          <p:cNvSpPr txBox="1"/>
          <p:nvPr/>
        </p:nvSpPr>
        <p:spPr>
          <a:xfrm>
            <a:off x="314631" y="947807"/>
            <a:ext cx="9816509" cy="389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i) calcule a ordem de ligação e estime o número de ligações </a:t>
            </a: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pt-BR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existentes em cada espécie.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5213D31-7181-8C59-69F8-F527DB68A96D}"/>
              </a:ext>
            </a:extLst>
          </p:cNvPr>
          <p:cNvSpPr txBox="1"/>
          <p:nvPr/>
        </p:nvSpPr>
        <p:spPr>
          <a:xfrm>
            <a:off x="164259" y="1404972"/>
            <a:ext cx="9702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spc="100" dirty="0">
                <a:solidFill>
                  <a:srgbClr val="002060"/>
                </a:solidFill>
                <a:latin typeface="Gadugi" panose="020B0502040204020203" pitchFamily="34" charset="0"/>
                <a:ea typeface="Arial Unicode MS"/>
                <a:cs typeface="Arial Unicode MS"/>
              </a:rPr>
              <a:t>i) Na</a:t>
            </a:r>
            <a:r>
              <a:rPr lang="it-IT" sz="2000" b="1" spc="100" baseline="-25000" dirty="0">
                <a:solidFill>
                  <a:srgbClr val="002060"/>
                </a:solidFill>
                <a:latin typeface="Gadugi" panose="020B0502040204020203" pitchFamily="34" charset="0"/>
                <a:ea typeface="Arial Unicode MS"/>
                <a:cs typeface="Arial Unicode MS"/>
              </a:rPr>
              <a:t>2 </a:t>
            </a:r>
            <a:endParaRPr lang="pt-BR" sz="2000" b="1" dirty="0">
              <a:solidFill>
                <a:srgbClr val="002060"/>
              </a:solidFill>
              <a:latin typeface="Times New Roman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E9CE189-7E9E-0B1B-B523-45DC0A0EF56A}"/>
              </a:ext>
            </a:extLst>
          </p:cNvPr>
          <p:cNvGrpSpPr/>
          <p:nvPr/>
        </p:nvGrpSpPr>
        <p:grpSpPr>
          <a:xfrm>
            <a:off x="3528505" y="2936445"/>
            <a:ext cx="4148012" cy="1744321"/>
            <a:chOff x="197936" y="1525791"/>
            <a:chExt cx="4148012" cy="1744321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1F709B4D-B1BE-C10B-5DB5-5C453305F4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01" y="1525791"/>
              <a:ext cx="3675534" cy="1744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0952108F-CD21-137F-9F89-A40E262ADFAD}"/>
                </a:ext>
              </a:extLst>
            </p:cNvPr>
            <p:cNvSpPr txBox="1"/>
            <p:nvPr/>
          </p:nvSpPr>
          <p:spPr>
            <a:xfrm>
              <a:off x="197936" y="2204864"/>
              <a:ext cx="40727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b="1" kern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692F5CF8-9D15-0D5E-6EDB-0B607548DC29}"/>
                </a:ext>
              </a:extLst>
            </p:cNvPr>
            <p:cNvSpPr txBox="1"/>
            <p:nvPr/>
          </p:nvSpPr>
          <p:spPr>
            <a:xfrm>
              <a:off x="3938677" y="2204864"/>
              <a:ext cx="40727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b="1" kern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</a:t>
              </a:r>
            </a:p>
          </p:txBody>
        </p:sp>
      </p:grp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55305BF5-818B-950D-8374-1C56AF5012E6}"/>
              </a:ext>
            </a:extLst>
          </p:cNvPr>
          <p:cNvCxnSpPr/>
          <p:nvPr/>
        </p:nvCxnSpPr>
        <p:spPr>
          <a:xfrm flipV="1">
            <a:off x="4248416" y="3230148"/>
            <a:ext cx="0" cy="504056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5BCE33F0-7493-13D1-130B-8D149C63F7E1}"/>
              </a:ext>
            </a:extLst>
          </p:cNvPr>
          <p:cNvCxnSpPr/>
          <p:nvPr/>
        </p:nvCxnSpPr>
        <p:spPr>
          <a:xfrm flipV="1">
            <a:off x="6935948" y="3217061"/>
            <a:ext cx="0" cy="504056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D3405B59-FDA6-24EC-89BA-D9AE84AD682B}"/>
              </a:ext>
            </a:extLst>
          </p:cNvPr>
          <p:cNvGrpSpPr/>
          <p:nvPr/>
        </p:nvGrpSpPr>
        <p:grpSpPr>
          <a:xfrm>
            <a:off x="5461680" y="3943311"/>
            <a:ext cx="192240" cy="571526"/>
            <a:chOff x="7884368" y="3140968"/>
            <a:chExt cx="144016" cy="711004"/>
          </a:xfrm>
        </p:grpSpPr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16BFC650-5721-F717-4649-0884C757A956}"/>
                </a:ext>
              </a:extLst>
            </p:cNvPr>
            <p:cNvCxnSpPr/>
            <p:nvPr/>
          </p:nvCxnSpPr>
          <p:spPr>
            <a:xfrm flipV="1">
              <a:off x="7884368" y="3140968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ector de Seta Reta 18">
              <a:extLst>
                <a:ext uri="{FF2B5EF4-FFF2-40B4-BE49-F238E27FC236}">
                  <a16:creationId xmlns:a16="http://schemas.microsoft.com/office/drawing/2014/main" id="{15B55737-D9D0-EC3F-9D71-EB6D32CBDF86}"/>
                </a:ext>
              </a:extLst>
            </p:cNvPr>
            <p:cNvCxnSpPr/>
            <p:nvPr/>
          </p:nvCxnSpPr>
          <p:spPr>
            <a:xfrm rot="10800000" flipV="1">
              <a:off x="8028384" y="3203900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27" name="Text Box 2">
            <a:extLst>
              <a:ext uri="{FF2B5EF4-FFF2-40B4-BE49-F238E27FC236}">
                <a16:creationId xmlns:a16="http://schemas.microsoft.com/office/drawing/2014/main" id="{DFF0D0F6-D8AE-3FDA-178E-72CFCBD6C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679" y="1620167"/>
            <a:ext cx="1152128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Na</a:t>
            </a:r>
            <a:r>
              <a:rPr lang="pt-BR" altLang="pt-BR" sz="2400" b="1" baseline="-25000" dirty="0">
                <a:solidFill>
                  <a:srgbClr val="003300"/>
                </a:solidFill>
                <a:latin typeface="Verdana" panose="020B0604030504040204" pitchFamily="34" charset="0"/>
              </a:rPr>
              <a:t>2</a:t>
            </a:r>
            <a:endParaRPr lang="pt-BR" altLang="pt-BR" sz="2400" b="1" dirty="0">
              <a:solidFill>
                <a:srgbClr val="003300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B9D4A945-81AC-B64F-0F7B-B8E949C30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740" y="1589638"/>
            <a:ext cx="327083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pt-BR" altLang="pt-BR" sz="2200" b="1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Na= 1s</a:t>
            </a:r>
            <a:r>
              <a:rPr lang="pt-BR" altLang="pt-BR" sz="2200" b="1" baseline="30000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2</a:t>
            </a:r>
            <a:r>
              <a:rPr lang="pt-BR" altLang="pt-BR" sz="2200" b="1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2s</a:t>
            </a:r>
            <a:r>
              <a:rPr lang="pt-BR" altLang="pt-BR" sz="2200" b="1" baseline="30000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2</a:t>
            </a:r>
            <a:r>
              <a:rPr lang="pt-BR" altLang="pt-BR" sz="2200" b="1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2p</a:t>
            </a:r>
            <a:r>
              <a:rPr lang="pt-BR" altLang="pt-BR" sz="2200" b="1" baseline="30000" dirty="0">
                <a:solidFill>
                  <a:srgbClr val="2D2DB9">
                    <a:lumMod val="50000"/>
                  </a:srgbClr>
                </a:solidFill>
                <a:latin typeface="Verdana" panose="020B0604030504040204" pitchFamily="34" charset="0"/>
              </a:rPr>
              <a:t>6</a:t>
            </a:r>
            <a:r>
              <a:rPr lang="pt-BR" altLang="pt-BR" sz="2200" b="1" dirty="0">
                <a:solidFill>
                  <a:srgbClr val="2D2DB9">
                    <a:lumMod val="50000"/>
                  </a:srgbClr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3s</a:t>
            </a:r>
            <a:r>
              <a:rPr lang="pt-BR" altLang="pt-BR" sz="2200" b="1" baseline="30000" dirty="0">
                <a:solidFill>
                  <a:srgbClr val="2D2DB9">
                    <a:lumMod val="50000"/>
                  </a:srgbClr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1</a:t>
            </a:r>
            <a:endParaRPr lang="pt-BR" altLang="pt-BR" sz="2200" b="1" dirty="0">
              <a:solidFill>
                <a:srgbClr val="2D2DB9">
                  <a:lumMod val="50000"/>
                </a:srgbClr>
              </a:solidFill>
              <a:highlight>
                <a:srgbClr val="FFFF00"/>
              </a:highlight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E8C528A0-F326-8977-F760-B192E27CAA37}"/>
                  </a:ext>
                </a:extLst>
              </p:cNvPr>
              <p:cNvSpPr txBox="1"/>
              <p:nvPr/>
            </p:nvSpPr>
            <p:spPr>
              <a:xfrm>
                <a:off x="649369" y="4974469"/>
                <a:ext cx="3675535" cy="6761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º é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𝑂𝐿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º é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𝑂𝐴𝐿</m:t>
                          </m:r>
                        </m:num>
                        <m:den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E8C528A0-F326-8977-F760-B192E27CA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69" y="4974469"/>
                <a:ext cx="3675535" cy="676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8EDD65B-03B8-3CE8-D9FD-DE7DEDFAE5A7}"/>
                  </a:ext>
                </a:extLst>
              </p:cNvPr>
              <p:cNvSpPr txBox="1"/>
              <p:nvPr/>
            </p:nvSpPr>
            <p:spPr>
              <a:xfrm>
                <a:off x="1270028" y="5856431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2−0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58EDD65B-03B8-3CE8-D9FD-DE7DEDFAE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28" y="5856431"/>
                <a:ext cx="2536716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eta: para a Direita 44">
            <a:extLst>
              <a:ext uri="{FF2B5EF4-FFF2-40B4-BE49-F238E27FC236}">
                <a16:creationId xmlns:a16="http://schemas.microsoft.com/office/drawing/2014/main" id="{8DA7188B-75F6-57A4-09D2-66F50D6C0D1B}"/>
              </a:ext>
            </a:extLst>
          </p:cNvPr>
          <p:cNvSpPr/>
          <p:nvPr/>
        </p:nvSpPr>
        <p:spPr>
          <a:xfrm>
            <a:off x="4816549" y="5741581"/>
            <a:ext cx="982191" cy="404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0D8034B3-79E7-0067-5C14-F4C4DA8CD556}"/>
              </a:ext>
            </a:extLst>
          </p:cNvPr>
          <p:cNvSpPr txBox="1"/>
          <p:nvPr/>
        </p:nvSpPr>
        <p:spPr>
          <a:xfrm>
            <a:off x="6440194" y="5699110"/>
            <a:ext cx="2065374" cy="488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Ligação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42" grpId="0"/>
      <p:bldP spid="44" grpId="0" animBg="1"/>
      <p:bldP spid="45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1C13312-199F-B5E4-BC9C-F2D01C047F88}"/>
              </a:ext>
            </a:extLst>
          </p:cNvPr>
          <p:cNvSpPr txBox="1"/>
          <p:nvPr/>
        </p:nvSpPr>
        <p:spPr>
          <a:xfrm>
            <a:off x="295054" y="224688"/>
            <a:ext cx="11616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Mg</a:t>
            </a:r>
            <a:r>
              <a:rPr lang="pt-BR" sz="2400" baseline="-250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605BF47-40F9-7ED4-014C-F0FE22E0121D}"/>
              </a:ext>
            </a:extLst>
          </p:cNvPr>
          <p:cNvSpPr txBox="1"/>
          <p:nvPr/>
        </p:nvSpPr>
        <p:spPr>
          <a:xfrm>
            <a:off x="3282802" y="224688"/>
            <a:ext cx="2554472" cy="474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b="1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Mg= [Ne]3s</a:t>
            </a:r>
            <a:r>
              <a:rPr lang="pt-BR" sz="2400" b="1" baseline="300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</a:t>
            </a:r>
            <a:endParaRPr lang="pt-BR" sz="1100" b="1" dirty="0"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3FF1FF7-82B5-8D3F-F696-32D48EEB97B4}"/>
              </a:ext>
            </a:extLst>
          </p:cNvPr>
          <p:cNvGrpSpPr/>
          <p:nvPr/>
        </p:nvGrpSpPr>
        <p:grpSpPr>
          <a:xfrm>
            <a:off x="3198895" y="2299183"/>
            <a:ext cx="4148012" cy="1744321"/>
            <a:chOff x="197936" y="1525791"/>
            <a:chExt cx="4148012" cy="1744321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6ED5E752-D763-25BA-ECB9-FCB6F01647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01" y="1525791"/>
              <a:ext cx="3675534" cy="1744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1DDB963A-1FB1-5A01-8D85-ABCE832552CF}"/>
                </a:ext>
              </a:extLst>
            </p:cNvPr>
            <p:cNvSpPr txBox="1"/>
            <p:nvPr/>
          </p:nvSpPr>
          <p:spPr>
            <a:xfrm>
              <a:off x="197936" y="2204864"/>
              <a:ext cx="40727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b="1" kern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D7B305B5-0247-04D1-0D35-4FE9CD9F707B}"/>
                </a:ext>
              </a:extLst>
            </p:cNvPr>
            <p:cNvSpPr txBox="1"/>
            <p:nvPr/>
          </p:nvSpPr>
          <p:spPr>
            <a:xfrm>
              <a:off x="3938677" y="2204864"/>
              <a:ext cx="40727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b="1" kern="0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D9CC0CC-115C-043D-E74C-D5E3931AE95A}"/>
              </a:ext>
            </a:extLst>
          </p:cNvPr>
          <p:cNvGrpSpPr/>
          <p:nvPr/>
        </p:nvGrpSpPr>
        <p:grpSpPr>
          <a:xfrm>
            <a:off x="6593751" y="2521395"/>
            <a:ext cx="192240" cy="571526"/>
            <a:chOff x="7884368" y="3140968"/>
            <a:chExt cx="144016" cy="711004"/>
          </a:xfrm>
        </p:grpSpPr>
        <p:cxnSp>
          <p:nvCxnSpPr>
            <p:cNvPr id="15" name="Conector de Seta Reta 14">
              <a:extLst>
                <a:ext uri="{FF2B5EF4-FFF2-40B4-BE49-F238E27FC236}">
                  <a16:creationId xmlns:a16="http://schemas.microsoft.com/office/drawing/2014/main" id="{506BFE33-B344-2224-0A23-6FA2B77C9BCF}"/>
                </a:ext>
              </a:extLst>
            </p:cNvPr>
            <p:cNvCxnSpPr/>
            <p:nvPr/>
          </p:nvCxnSpPr>
          <p:spPr>
            <a:xfrm flipV="1">
              <a:off x="7884368" y="3140968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D7049DB6-1206-0043-C766-7CB257C8B642}"/>
                </a:ext>
              </a:extLst>
            </p:cNvPr>
            <p:cNvCxnSpPr/>
            <p:nvPr/>
          </p:nvCxnSpPr>
          <p:spPr>
            <a:xfrm rot="10800000" flipV="1">
              <a:off x="8028384" y="3203900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43CA12A-2614-14F5-A8ED-E1B4A98652A0}"/>
              </a:ext>
            </a:extLst>
          </p:cNvPr>
          <p:cNvGrpSpPr/>
          <p:nvPr/>
        </p:nvGrpSpPr>
        <p:grpSpPr>
          <a:xfrm>
            <a:off x="3759811" y="2496101"/>
            <a:ext cx="192240" cy="571526"/>
            <a:chOff x="7884368" y="3140968"/>
            <a:chExt cx="144016" cy="711004"/>
          </a:xfrm>
        </p:grpSpPr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2043EE46-BA18-BA63-F1DF-33A6B997617A}"/>
                </a:ext>
              </a:extLst>
            </p:cNvPr>
            <p:cNvCxnSpPr/>
            <p:nvPr/>
          </p:nvCxnSpPr>
          <p:spPr>
            <a:xfrm flipV="1">
              <a:off x="7884368" y="3140968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Conector de Seta Reta 18">
              <a:extLst>
                <a:ext uri="{FF2B5EF4-FFF2-40B4-BE49-F238E27FC236}">
                  <a16:creationId xmlns:a16="http://schemas.microsoft.com/office/drawing/2014/main" id="{A7B3DDC2-5009-36C7-B85F-C2D5B21CDF2D}"/>
                </a:ext>
              </a:extLst>
            </p:cNvPr>
            <p:cNvCxnSpPr/>
            <p:nvPr/>
          </p:nvCxnSpPr>
          <p:spPr>
            <a:xfrm rot="10800000" flipV="1">
              <a:off x="8028384" y="3203900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57482EA6-01DF-BE03-69EC-AE4D59038BC2}"/>
              </a:ext>
            </a:extLst>
          </p:cNvPr>
          <p:cNvGrpSpPr/>
          <p:nvPr/>
        </p:nvGrpSpPr>
        <p:grpSpPr>
          <a:xfrm>
            <a:off x="5190307" y="3347588"/>
            <a:ext cx="192240" cy="571526"/>
            <a:chOff x="7884368" y="3140968"/>
            <a:chExt cx="144016" cy="711004"/>
          </a:xfrm>
        </p:grpSpPr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1473FEA7-B274-015A-A11F-240B745661E2}"/>
                </a:ext>
              </a:extLst>
            </p:cNvPr>
            <p:cNvCxnSpPr/>
            <p:nvPr/>
          </p:nvCxnSpPr>
          <p:spPr>
            <a:xfrm flipV="1">
              <a:off x="7884368" y="3140968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Conector de Seta Reta 24">
              <a:extLst>
                <a:ext uri="{FF2B5EF4-FFF2-40B4-BE49-F238E27FC236}">
                  <a16:creationId xmlns:a16="http://schemas.microsoft.com/office/drawing/2014/main" id="{CAE7D86B-008B-1ED8-86D6-73A5C3B961AA}"/>
                </a:ext>
              </a:extLst>
            </p:cNvPr>
            <p:cNvCxnSpPr/>
            <p:nvPr/>
          </p:nvCxnSpPr>
          <p:spPr>
            <a:xfrm rot="10800000" flipV="1">
              <a:off x="8028384" y="3203900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D1FCAB9B-DB1C-5DD3-DBB3-5587A8D2E4D8}"/>
              </a:ext>
            </a:extLst>
          </p:cNvPr>
          <p:cNvGrpSpPr/>
          <p:nvPr/>
        </p:nvGrpSpPr>
        <p:grpSpPr>
          <a:xfrm>
            <a:off x="5190307" y="1723171"/>
            <a:ext cx="192240" cy="571526"/>
            <a:chOff x="7884368" y="3140968"/>
            <a:chExt cx="144016" cy="711004"/>
          </a:xfrm>
        </p:grpSpPr>
        <p:cxnSp>
          <p:nvCxnSpPr>
            <p:cNvPr id="27" name="Conector de Seta Reta 26">
              <a:extLst>
                <a:ext uri="{FF2B5EF4-FFF2-40B4-BE49-F238E27FC236}">
                  <a16:creationId xmlns:a16="http://schemas.microsoft.com/office/drawing/2014/main" id="{68DDFA93-92D4-082B-23B4-E70CDECF1096}"/>
                </a:ext>
              </a:extLst>
            </p:cNvPr>
            <p:cNvCxnSpPr/>
            <p:nvPr/>
          </p:nvCxnSpPr>
          <p:spPr>
            <a:xfrm flipV="1">
              <a:off x="7884368" y="3140968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8" name="Conector de Seta Reta 27">
              <a:extLst>
                <a:ext uri="{FF2B5EF4-FFF2-40B4-BE49-F238E27FC236}">
                  <a16:creationId xmlns:a16="http://schemas.microsoft.com/office/drawing/2014/main" id="{95E14FC8-1693-0536-EF90-215168A53A6B}"/>
                </a:ext>
              </a:extLst>
            </p:cNvPr>
            <p:cNvCxnSpPr/>
            <p:nvPr/>
          </p:nvCxnSpPr>
          <p:spPr>
            <a:xfrm rot="10800000" flipV="1">
              <a:off x="8028384" y="3203900"/>
              <a:ext cx="0" cy="64807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E5B4B3D8-F7AF-167A-9BC1-ABD075C9377F}"/>
                  </a:ext>
                </a:extLst>
              </p:cNvPr>
              <p:cNvSpPr txBox="1"/>
              <p:nvPr/>
            </p:nvSpPr>
            <p:spPr>
              <a:xfrm>
                <a:off x="1042098" y="4709508"/>
                <a:ext cx="3675535" cy="6761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º é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𝑂𝐿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º é 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𝑂𝐴𝐿</m:t>
                          </m:r>
                        </m:num>
                        <m:den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E5B4B3D8-F7AF-167A-9BC1-ABD075C93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098" y="4709508"/>
                <a:ext cx="3675535" cy="676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B099FC56-624A-5EB9-8236-B71883C0D9A1}"/>
                  </a:ext>
                </a:extLst>
              </p:cNvPr>
              <p:cNvSpPr txBox="1"/>
              <p:nvPr/>
            </p:nvSpPr>
            <p:spPr>
              <a:xfrm>
                <a:off x="1662757" y="5591470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B099FC56-624A-5EB9-8236-B71883C0D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757" y="5591470"/>
                <a:ext cx="2536716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354EE048-E9C0-DCD6-7EC6-4B63C0C267C2}"/>
              </a:ext>
            </a:extLst>
          </p:cNvPr>
          <p:cNvSpPr/>
          <p:nvPr/>
        </p:nvSpPr>
        <p:spPr>
          <a:xfrm>
            <a:off x="5209278" y="5476620"/>
            <a:ext cx="982191" cy="404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A7B6B01-F8DD-B0EE-B2E7-C0A023FD5D8C}"/>
              </a:ext>
            </a:extLst>
          </p:cNvPr>
          <p:cNvSpPr txBox="1"/>
          <p:nvPr/>
        </p:nvSpPr>
        <p:spPr>
          <a:xfrm>
            <a:off x="6785991" y="5295926"/>
            <a:ext cx="3363025" cy="9400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Nenhuma Ligação</a:t>
            </a:r>
          </a:p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Espécie Inexistente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Line 12"/>
          <p:cNvSpPr>
            <a:spLocks noChangeShapeType="1"/>
          </p:cNvSpPr>
          <p:nvPr/>
        </p:nvSpPr>
        <p:spPr bwMode="auto">
          <a:xfrm>
            <a:off x="5998724" y="4584318"/>
            <a:ext cx="0" cy="431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Line 13"/>
          <p:cNvSpPr>
            <a:spLocks noChangeShapeType="1"/>
          </p:cNvSpPr>
          <p:nvPr/>
        </p:nvSpPr>
        <p:spPr bwMode="auto">
          <a:xfrm rot="10800000">
            <a:off x="5822730" y="4584318"/>
            <a:ext cx="0" cy="431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7" name="Text Box 31"/>
          <p:cNvSpPr txBox="1">
            <a:spLocks noChangeArrowheads="1"/>
          </p:cNvSpPr>
          <p:nvPr/>
        </p:nvSpPr>
        <p:spPr bwMode="auto">
          <a:xfrm>
            <a:off x="1645444" y="190433"/>
            <a:ext cx="8151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000" b="1" dirty="0">
                <a:solidFill>
                  <a:srgbClr val="000099"/>
                </a:solidFill>
                <a:latin typeface="Verdana" panose="020B0604030504040204" pitchFamily="34" charset="0"/>
              </a:rPr>
              <a:t>Diagrama de Orbitais Moleculares para a Molécula </a:t>
            </a:r>
            <a:r>
              <a:rPr lang="pt-BR" altLang="pt-BR" sz="20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LiH</a:t>
            </a:r>
            <a:endParaRPr lang="pt-BR" altLang="pt-BR" sz="20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560554" y="824602"/>
            <a:ext cx="211723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000" b="1" dirty="0">
                <a:solidFill>
                  <a:srgbClr val="006600"/>
                </a:solidFill>
                <a:latin typeface="Verdana" panose="020B0604030504040204" pitchFamily="34" charset="0"/>
              </a:rPr>
              <a:t>Na : [Ne]3s</a:t>
            </a:r>
            <a:r>
              <a:rPr lang="pt-BR" altLang="pt-BR" sz="2000" b="1" baseline="30000" dirty="0">
                <a:solidFill>
                  <a:srgbClr val="006600"/>
                </a:solidFill>
                <a:latin typeface="Verdana" panose="020B0604030504040204" pitchFamily="34" charset="0"/>
              </a:rPr>
              <a:t>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000" b="1" dirty="0">
                <a:solidFill>
                  <a:srgbClr val="006600"/>
                </a:solidFill>
                <a:latin typeface="Verdana" panose="020B0604030504040204" pitchFamily="34" charset="0"/>
              </a:rPr>
              <a:t>(</a:t>
            </a:r>
            <a:r>
              <a:rPr lang="pt-BR" altLang="pt-BR" sz="2000" b="1" dirty="0">
                <a:solidFill>
                  <a:srgbClr val="0066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= 0,9)</a:t>
            </a:r>
            <a:endParaRPr lang="pt-BR" altLang="pt-BR" sz="2000" b="1" dirty="0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6825139" y="815908"/>
            <a:ext cx="149259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000" b="1" dirty="0">
                <a:solidFill>
                  <a:srgbClr val="A50021"/>
                </a:solidFill>
                <a:latin typeface="Verdana" panose="020B0604030504040204" pitchFamily="34" charset="0"/>
              </a:rPr>
              <a:t>H: 1s</a:t>
            </a:r>
            <a:r>
              <a:rPr lang="pt-BR" altLang="pt-BR" sz="2000" b="1" baseline="30000" dirty="0">
                <a:solidFill>
                  <a:srgbClr val="A50021"/>
                </a:solidFill>
                <a:latin typeface="Verdana" panose="020B0604030504040204" pitchFamily="34" charset="0"/>
              </a:rPr>
              <a:t>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000" b="1" dirty="0">
                <a:solidFill>
                  <a:srgbClr val="A50021"/>
                </a:solidFill>
                <a:latin typeface="Verdana" panose="020B0604030504040204" pitchFamily="34" charset="0"/>
              </a:rPr>
              <a:t>(</a:t>
            </a:r>
            <a:r>
              <a:rPr lang="pt-BR" altLang="pt-BR" sz="2000" b="1" dirty="0">
                <a:solidFill>
                  <a:srgbClr val="A50021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=2,1)</a:t>
            </a:r>
            <a:endParaRPr lang="pt-BR" altLang="pt-BR" sz="2000" b="1" dirty="0">
              <a:solidFill>
                <a:srgbClr val="A50021"/>
              </a:solidFill>
              <a:latin typeface="Verdana" panose="020B060403050404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701" y="2230876"/>
            <a:ext cx="7029297" cy="3846909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4124014" y="2684121"/>
            <a:ext cx="504496" cy="67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7483366" y="3630054"/>
            <a:ext cx="504496" cy="67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9235998" y="1900317"/>
                <a:ext cx="2383280" cy="78380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2−0</m:t>
                          </m:r>
                        </m:num>
                        <m:den>
                          <m:r>
                            <a:rPr lang="pt-BR" sz="24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998" y="1900317"/>
                <a:ext cx="238328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E4B38F74-C8F7-D797-3583-965E39D9719B}"/>
              </a:ext>
            </a:extLst>
          </p:cNvPr>
          <p:cNvSpPr txBox="1"/>
          <p:nvPr/>
        </p:nvSpPr>
        <p:spPr>
          <a:xfrm>
            <a:off x="2875878" y="3329944"/>
            <a:ext cx="102072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(Na) 3s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5C682E-AC7D-4804-6991-52A09E50B747}"/>
              </a:ext>
            </a:extLst>
          </p:cNvPr>
          <p:cNvSpPr txBox="1"/>
          <p:nvPr/>
        </p:nvSpPr>
        <p:spPr>
          <a:xfrm>
            <a:off x="5557472" y="5560618"/>
            <a:ext cx="88250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200" b="1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NaH</a:t>
            </a:r>
            <a:endParaRPr lang="pt-BR" sz="22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9D788570-5E64-0041-75DE-B30CB69811A9}"/>
              </a:ext>
            </a:extLst>
          </p:cNvPr>
          <p:cNvSpPr/>
          <p:nvPr/>
        </p:nvSpPr>
        <p:spPr>
          <a:xfrm rot="5400000">
            <a:off x="10066455" y="3125961"/>
            <a:ext cx="982191" cy="404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679F67C-A3B2-D66B-B20E-142720A31FCE}"/>
              </a:ext>
            </a:extLst>
          </p:cNvPr>
          <p:cNvSpPr txBox="1"/>
          <p:nvPr/>
        </p:nvSpPr>
        <p:spPr>
          <a:xfrm>
            <a:off x="9633034" y="4028818"/>
            <a:ext cx="2065374" cy="488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Ligação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40A01F01-E62F-F1C4-3641-9AD86865EAE4}"/>
              </a:ext>
            </a:extLst>
          </p:cNvPr>
          <p:cNvSpPr/>
          <p:nvPr/>
        </p:nvSpPr>
        <p:spPr>
          <a:xfrm rot="5400000">
            <a:off x="10187815" y="4882751"/>
            <a:ext cx="739471" cy="404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AC7CD960-4BAE-C2B7-F33C-4B69BF532DF0}"/>
              </a:ext>
            </a:extLst>
          </p:cNvPr>
          <p:cNvSpPr txBox="1"/>
          <p:nvPr/>
        </p:nvSpPr>
        <p:spPr>
          <a:xfrm>
            <a:off x="9408977" y="5735216"/>
            <a:ext cx="2383280" cy="802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Ligação </a:t>
            </a:r>
            <a:r>
              <a:rPr lang="pt-BR" sz="2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</a:p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0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Com caráter Polar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3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5" grpId="0" animBg="1"/>
      <p:bldP spid="26" grpId="0" animBg="1"/>
      <p:bldP spid="2" grpId="0" animBg="1"/>
      <p:bldP spid="2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Agrupar 36"/>
          <p:cNvGrpSpPr>
            <a:grpSpLocks/>
          </p:cNvGrpSpPr>
          <p:nvPr/>
        </p:nvGrpSpPr>
        <p:grpSpPr bwMode="auto">
          <a:xfrm>
            <a:off x="2165351" y="981075"/>
            <a:ext cx="7777163" cy="5283200"/>
            <a:chOff x="539552" y="803828"/>
            <a:chExt cx="7776864" cy="5283327"/>
          </a:xfrm>
        </p:grpSpPr>
        <p:sp>
          <p:nvSpPr>
            <p:cNvPr id="27679" name="Text Box 4"/>
            <p:cNvSpPr txBox="1">
              <a:spLocks noChangeArrowheads="1"/>
            </p:cNvSpPr>
            <p:nvPr/>
          </p:nvSpPr>
          <p:spPr bwMode="auto">
            <a:xfrm>
              <a:off x="1403648" y="3909980"/>
              <a:ext cx="5334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1800" b="1">
                  <a:solidFill>
                    <a:srgbClr val="000000"/>
                  </a:solidFill>
                  <a:latin typeface="Verdana" panose="020B0604030504040204" pitchFamily="34" charset="0"/>
                </a:rPr>
                <a:t>2p</a:t>
              </a:r>
            </a:p>
          </p:txBody>
        </p:sp>
        <p:sp>
          <p:nvSpPr>
            <p:cNvPr id="27680" name="Text Box 5"/>
            <p:cNvSpPr txBox="1">
              <a:spLocks noChangeArrowheads="1"/>
            </p:cNvSpPr>
            <p:nvPr/>
          </p:nvSpPr>
          <p:spPr bwMode="auto">
            <a:xfrm>
              <a:off x="6825580" y="3909981"/>
              <a:ext cx="5334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1800" b="1">
                  <a:solidFill>
                    <a:srgbClr val="000000"/>
                  </a:solidFill>
                  <a:latin typeface="Verdana" panose="020B0604030504040204" pitchFamily="34" charset="0"/>
                </a:rPr>
                <a:t>2p</a:t>
              </a:r>
            </a:p>
          </p:txBody>
        </p:sp>
        <p:sp>
          <p:nvSpPr>
            <p:cNvPr id="27681" name="Text Box 6"/>
            <p:cNvSpPr txBox="1">
              <a:spLocks noChangeArrowheads="1"/>
            </p:cNvSpPr>
            <p:nvPr/>
          </p:nvSpPr>
          <p:spPr bwMode="auto">
            <a:xfrm>
              <a:off x="4737348" y="5568042"/>
              <a:ext cx="533400" cy="5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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z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7682" name="Text Box 7"/>
            <p:cNvSpPr txBox="1">
              <a:spLocks noChangeArrowheads="1"/>
            </p:cNvSpPr>
            <p:nvPr/>
          </p:nvSpPr>
          <p:spPr bwMode="auto">
            <a:xfrm>
              <a:off x="3894584" y="5535662"/>
              <a:ext cx="533400" cy="5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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y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7683" name="Text Box 8"/>
            <p:cNvSpPr txBox="1">
              <a:spLocks noChangeArrowheads="1"/>
            </p:cNvSpPr>
            <p:nvPr/>
          </p:nvSpPr>
          <p:spPr bwMode="auto">
            <a:xfrm>
              <a:off x="5270748" y="4301371"/>
              <a:ext cx="762000" cy="5381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2p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7684" name="Text Box 9"/>
            <p:cNvSpPr txBox="1">
              <a:spLocks noChangeArrowheads="1"/>
            </p:cNvSpPr>
            <p:nvPr/>
          </p:nvSpPr>
          <p:spPr bwMode="auto">
            <a:xfrm>
              <a:off x="4624517" y="2074082"/>
              <a:ext cx="685800" cy="5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</a:t>
              </a:r>
              <a:r>
                <a:rPr lang="pt-BR" altLang="pt-BR" sz="2400" baseline="30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*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z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7685" name="Text Box 10"/>
            <p:cNvSpPr txBox="1">
              <a:spLocks noChangeArrowheads="1"/>
            </p:cNvSpPr>
            <p:nvPr/>
          </p:nvSpPr>
          <p:spPr bwMode="auto">
            <a:xfrm>
              <a:off x="3742184" y="2056463"/>
              <a:ext cx="685800" cy="519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</a:t>
              </a:r>
              <a:r>
                <a:rPr lang="pt-BR" altLang="pt-BR" sz="2400" baseline="30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*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y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539552" y="3632821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1403119" y="3632821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268274" y="3632821"/>
              <a:ext cx="71910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868585" y="3645521"/>
              <a:ext cx="71910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>
              <a:off x="6732152" y="3645521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7595719" y="3645521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3779515" y="5410864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4716104" y="5410864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4139864" y="4571057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rot="10800000">
              <a:off x="3708080" y="1916693"/>
              <a:ext cx="72069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rot="10800000">
              <a:off x="4644669" y="1916693"/>
              <a:ext cx="71911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rot="10800000">
              <a:off x="4068429" y="1076885"/>
              <a:ext cx="71910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98" name="Text Box 8"/>
            <p:cNvSpPr txBox="1">
              <a:spLocks noChangeArrowheads="1"/>
            </p:cNvSpPr>
            <p:nvPr/>
          </p:nvSpPr>
          <p:spPr bwMode="auto">
            <a:xfrm>
              <a:off x="5168652" y="803828"/>
              <a:ext cx="864096" cy="5232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pt-BR" altLang="pt-BR" sz="2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pt-BR" altLang="pt-BR" sz="1800" b="1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*</a:t>
              </a:r>
              <a:r>
                <a:rPr lang="pt-BR" altLang="pt-BR" sz="2400" b="1" baseline="-25000">
                  <a:solidFill>
                    <a:srgbClr val="000000"/>
                  </a:solidFill>
                  <a:latin typeface="Verdana" panose="020B0604030504040204" pitchFamily="34" charset="0"/>
                  <a:sym typeface="Symbol" panose="05050102010706020507" pitchFamily="18" charset="2"/>
                </a:rPr>
                <a:t>2p</a:t>
              </a:r>
              <a:endParaRPr lang="pt-BR" altLang="pt-BR" sz="24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32" name="Conector de Seta Reta 31"/>
          <p:cNvCxnSpPr/>
          <p:nvPr/>
        </p:nvCxnSpPr>
        <p:spPr>
          <a:xfrm flipV="1">
            <a:off x="3389313" y="3244850"/>
            <a:ext cx="0" cy="5032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654" name="Text Box 2"/>
          <p:cNvSpPr txBox="1">
            <a:spLocks noChangeArrowheads="1"/>
          </p:cNvSpPr>
          <p:nvPr/>
        </p:nvSpPr>
        <p:spPr bwMode="auto">
          <a:xfrm>
            <a:off x="1652589" y="127001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400" b="1">
                <a:solidFill>
                  <a:srgbClr val="003300"/>
                </a:solidFill>
                <a:latin typeface="Verdana" panose="020B0604030504040204" pitchFamily="34" charset="0"/>
              </a:rPr>
              <a:t>C</a:t>
            </a:r>
            <a:r>
              <a:rPr lang="pt-BR" altLang="pt-BR" sz="2400" b="1" baseline="-25000">
                <a:solidFill>
                  <a:srgbClr val="003300"/>
                </a:solidFill>
                <a:latin typeface="Verdana" panose="020B0604030504040204" pitchFamily="34" charset="0"/>
              </a:rPr>
              <a:t>2</a:t>
            </a:r>
            <a:endParaRPr lang="pt-BR" altLang="pt-BR" sz="2400" b="1">
              <a:solidFill>
                <a:srgbClr val="003300"/>
              </a:solidFill>
              <a:latin typeface="Verdana" panose="020B0604030504040204" pitchFamily="34" charset="0"/>
            </a:endParaRPr>
          </a:p>
        </p:txBody>
      </p:sp>
      <p:sp>
        <p:nvSpPr>
          <p:cNvPr id="27655" name="Text Box 2"/>
          <p:cNvSpPr txBox="1">
            <a:spLocks noChangeArrowheads="1"/>
          </p:cNvSpPr>
          <p:nvPr/>
        </p:nvSpPr>
        <p:spPr bwMode="auto">
          <a:xfrm>
            <a:off x="3028951" y="142876"/>
            <a:ext cx="2473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pt-BR" sz="2400" b="1">
                <a:solidFill>
                  <a:srgbClr val="002060"/>
                </a:solidFill>
                <a:latin typeface="Verdana" panose="020B0604030504040204" pitchFamily="34" charset="0"/>
              </a:rPr>
              <a:t>C= 1s</a:t>
            </a:r>
            <a:r>
              <a:rPr lang="pt-BR" altLang="pt-BR" sz="2400" b="1" baseline="30000">
                <a:solidFill>
                  <a:srgbClr val="002060"/>
                </a:solidFill>
                <a:latin typeface="Verdana" panose="020B0604030504040204" pitchFamily="34" charset="0"/>
              </a:rPr>
              <a:t>2</a:t>
            </a:r>
            <a:r>
              <a:rPr lang="pt-BR" altLang="pt-BR" sz="2400" b="1">
                <a:solidFill>
                  <a:srgbClr val="002060"/>
                </a:solidFill>
                <a:latin typeface="Verdana" panose="020B0604030504040204" pitchFamily="34" charset="0"/>
              </a:rPr>
              <a:t>2s</a:t>
            </a:r>
            <a:r>
              <a:rPr lang="pt-BR" altLang="pt-BR" sz="2400" b="1" baseline="30000">
                <a:solidFill>
                  <a:srgbClr val="002060"/>
                </a:solidFill>
                <a:latin typeface="Verdana" panose="020B0604030504040204" pitchFamily="34" charset="0"/>
              </a:rPr>
              <a:t>2</a:t>
            </a:r>
            <a:r>
              <a:rPr lang="pt-BR" altLang="pt-BR" sz="2400" b="1">
                <a:solidFill>
                  <a:srgbClr val="002060"/>
                </a:solidFill>
                <a:latin typeface="Verdana" panose="020B0604030504040204" pitchFamily="34" charset="0"/>
              </a:rPr>
              <a:t>2p</a:t>
            </a:r>
            <a:r>
              <a:rPr lang="pt-BR" altLang="pt-BR" sz="2400" b="1" baseline="30000">
                <a:solidFill>
                  <a:srgbClr val="002060"/>
                </a:solidFill>
                <a:latin typeface="Verdana" panose="020B0604030504040204" pitchFamily="34" charset="0"/>
              </a:rPr>
              <a:t>2</a:t>
            </a:r>
            <a:r>
              <a:rPr lang="pt-BR" altLang="pt-BR" sz="2400" b="1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</a:p>
        </p:txBody>
      </p:sp>
      <p:cxnSp>
        <p:nvCxnSpPr>
          <p:cNvPr id="39" name="Conector de Seta Reta 38"/>
          <p:cNvCxnSpPr/>
          <p:nvPr/>
        </p:nvCxnSpPr>
        <p:spPr>
          <a:xfrm flipV="1">
            <a:off x="8718550" y="3213100"/>
            <a:ext cx="0" cy="5032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V="1">
            <a:off x="2525713" y="3244850"/>
            <a:ext cx="0" cy="5032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flipV="1">
            <a:off x="7861300" y="3228976"/>
            <a:ext cx="0" cy="50482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V="1">
            <a:off x="5694363" y="5016500"/>
            <a:ext cx="0" cy="5032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V="1">
            <a:off x="6591300" y="5016500"/>
            <a:ext cx="0" cy="5032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rot="10800000" flipV="1">
            <a:off x="5846763" y="5045075"/>
            <a:ext cx="0" cy="52070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rot="10800000" flipV="1">
            <a:off x="6702425" y="5045075"/>
            <a:ext cx="0" cy="52070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tângulo 4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14092" y="58216"/>
            <a:ext cx="2383281" cy="78380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>
                <a:noFill/>
                <a:latin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1" name="Obje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555531"/>
              </p:ext>
            </p:extLst>
          </p:nvPr>
        </p:nvGraphicFramePr>
        <p:xfrm>
          <a:off x="11079529" y="735012"/>
          <a:ext cx="742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43040" imgH="361800" progId="ChemWindow.Document">
                  <p:embed/>
                </p:oleObj>
              </mc:Choice>
              <mc:Fallback>
                <p:oleObj name="Document" r:id="rId3" imgW="743040" imgH="361800" progId="ChemWindow.Document">
                  <p:embed/>
                  <p:pic>
                    <p:nvPicPr>
                      <p:cNvPr id="51" name="Obje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9529" y="735012"/>
                        <a:ext cx="7429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CaixaDeTexto 51"/>
          <p:cNvSpPr txBox="1">
            <a:spLocks noChangeArrowheads="1"/>
          </p:cNvSpPr>
          <p:nvPr/>
        </p:nvSpPr>
        <p:spPr bwMode="auto">
          <a:xfrm>
            <a:off x="11297018" y="142876"/>
            <a:ext cx="447675" cy="52228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>
                <a:solidFill>
                  <a:srgbClr val="FFC000"/>
                </a:solidFill>
                <a:sym typeface="Symbol" panose="05050102010706020507" pitchFamily="18" charset="2"/>
              </a:rPr>
              <a:t></a:t>
            </a:r>
            <a:endParaRPr lang="pt-BR" altLang="pt-BR" sz="2800">
              <a:solidFill>
                <a:srgbClr val="FFC000"/>
              </a:solidFill>
            </a:endParaRPr>
          </a:p>
        </p:txBody>
      </p:sp>
      <p:sp>
        <p:nvSpPr>
          <p:cNvPr id="53" name="CaixaDeTexto 52"/>
          <p:cNvSpPr txBox="1">
            <a:spLocks noChangeArrowheads="1"/>
          </p:cNvSpPr>
          <p:nvPr/>
        </p:nvSpPr>
        <p:spPr bwMode="auto">
          <a:xfrm>
            <a:off x="11312893" y="1116012"/>
            <a:ext cx="447675" cy="5222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800">
                <a:solidFill>
                  <a:srgbClr val="FFC000"/>
                </a:solidFill>
                <a:sym typeface="Symbol" panose="05050102010706020507" pitchFamily="18" charset="2"/>
              </a:rPr>
              <a:t></a:t>
            </a:r>
            <a:endParaRPr lang="pt-BR" altLang="pt-BR" sz="2800">
              <a:solidFill>
                <a:srgbClr val="FFC000"/>
              </a:solidFill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D7688F0F-5629-7D19-4D63-17DE299EBEB1}"/>
              </a:ext>
            </a:extLst>
          </p:cNvPr>
          <p:cNvSpPr txBox="1"/>
          <p:nvPr/>
        </p:nvSpPr>
        <p:spPr>
          <a:xfrm>
            <a:off x="8718331" y="2025815"/>
            <a:ext cx="3332420" cy="4889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en-GB" sz="24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400" b="1" baseline="-25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400" b="1" baseline="30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GB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adição</a:t>
            </a:r>
            <a:r>
              <a:rPr lang="en-GB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+ 2</a:t>
            </a:r>
            <a:r>
              <a:rPr lang="en-GB" sz="2400" i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5" name="Agrupar 61">
            <a:extLst>
              <a:ext uri="{FF2B5EF4-FFF2-40B4-BE49-F238E27FC236}">
                <a16:creationId xmlns:a16="http://schemas.microsoft.com/office/drawing/2014/main" id="{F36C82D7-5D06-649E-F4E5-C80C8E32B2DA}"/>
              </a:ext>
            </a:extLst>
          </p:cNvPr>
          <p:cNvGrpSpPr>
            <a:grpSpLocks/>
          </p:cNvGrpSpPr>
          <p:nvPr/>
        </p:nvGrpSpPr>
        <p:grpSpPr bwMode="auto">
          <a:xfrm>
            <a:off x="6059230" y="4120731"/>
            <a:ext cx="192087" cy="571500"/>
            <a:chOff x="9684568" y="1807968"/>
            <a:chExt cx="192240" cy="571526"/>
          </a:xfrm>
        </p:grpSpPr>
        <p:cxnSp>
          <p:nvCxnSpPr>
            <p:cNvPr id="56" name="Conector de Seta Reta 55">
              <a:extLst>
                <a:ext uri="{FF2B5EF4-FFF2-40B4-BE49-F238E27FC236}">
                  <a16:creationId xmlns:a16="http://schemas.microsoft.com/office/drawing/2014/main" id="{3E18F35F-E188-C60E-A9A0-6CF6AE4CBE16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Conector de Seta Reta 56">
              <a:extLst>
                <a:ext uri="{FF2B5EF4-FFF2-40B4-BE49-F238E27FC236}">
                  <a16:creationId xmlns:a16="http://schemas.microsoft.com/office/drawing/2014/main" id="{998143F5-4BA6-75FF-0316-73827ABFA088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9505F86E-DA89-6068-8521-439B156874A3}"/>
                  </a:ext>
                </a:extLst>
              </p:cNvPr>
              <p:cNvSpPr txBox="1"/>
              <p:nvPr/>
            </p:nvSpPr>
            <p:spPr>
              <a:xfrm>
                <a:off x="170058" y="4270504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9505F86E-DA89-6068-8521-439B1568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58" y="4270504"/>
                <a:ext cx="2536716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eta: para a Direita 59">
            <a:extLst>
              <a:ext uri="{FF2B5EF4-FFF2-40B4-BE49-F238E27FC236}">
                <a16:creationId xmlns:a16="http://schemas.microsoft.com/office/drawing/2014/main" id="{C7164BC5-CFE1-2A41-D466-3405B48E5932}"/>
              </a:ext>
            </a:extLst>
          </p:cNvPr>
          <p:cNvSpPr/>
          <p:nvPr/>
        </p:nvSpPr>
        <p:spPr>
          <a:xfrm rot="5400000">
            <a:off x="1097969" y="5437577"/>
            <a:ext cx="680893" cy="154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95DC99E7-F066-6226-EAF5-BFEE02A18CDD}"/>
              </a:ext>
            </a:extLst>
          </p:cNvPr>
          <p:cNvSpPr txBox="1"/>
          <p:nvPr/>
        </p:nvSpPr>
        <p:spPr>
          <a:xfrm>
            <a:off x="181892" y="5972345"/>
            <a:ext cx="4017819" cy="4889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Ligação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 + 2 Ligações  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9" grpId="0" animBg="1"/>
      <p:bldP spid="60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8458" y="147529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439385" y="1216665"/>
            <a:ext cx="24733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</a:rPr>
              <a:t>F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= 1s</a:t>
            </a:r>
            <a:r>
              <a:rPr kumimoji="0" lang="pt-BR" alt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2s</a:t>
            </a:r>
            <a:r>
              <a:rPr kumimoji="0" lang="pt-BR" alt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</a:t>
            </a:r>
            <a:r>
              <a:rPr lang="pt-BR" altLang="pt-BR" sz="2400" b="1" baseline="30000" dirty="0">
                <a:solidFill>
                  <a:srgbClr val="002060"/>
                </a:solidFill>
                <a:highlight>
                  <a:srgbClr val="FFFF00"/>
                </a:highlight>
                <a:latin typeface="Verdana" panose="020B0604030504040204" pitchFamily="34" charset="0"/>
              </a:rPr>
              <a:t>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800" b="1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</a:t>
            </a: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=4,0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2" name="Text Box 2">
            <a:extLst>
              <a:ext uri="{FF2B5EF4-FFF2-40B4-BE49-F238E27FC236}">
                <a16:creationId xmlns:a16="http://schemas.microsoft.com/office/drawing/2014/main" id="{27F81EBE-BC87-3701-3545-F62EB7380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8" y="1132234"/>
            <a:ext cx="24733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C= 1s</a:t>
            </a:r>
            <a:r>
              <a:rPr kumimoji="0" lang="pt-BR" alt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2s</a:t>
            </a:r>
            <a:r>
              <a:rPr kumimoji="0" lang="pt-BR" alt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</a:t>
            </a:r>
            <a:r>
              <a:rPr kumimoji="0" lang="pt-BR" altLang="pt-BR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</a:t>
            </a:r>
            <a:r>
              <a:rPr kumimoji="0" lang="pt-BR" altLang="pt-BR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lang="pt-BR" altLang="pt-BR" sz="2400" b="1" baseline="3000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400" b="1" baseline="-2500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pt-BR" altLang="pt-BR" sz="2800" b="1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</a:t>
            </a: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=</a:t>
            </a:r>
            <a:r>
              <a:rPr kumimoji="0" lang="pt-BR" altLang="pt-BR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2,5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ACA542A-832E-229A-DC88-EA0D5792E2BD}"/>
              </a:ext>
            </a:extLst>
          </p:cNvPr>
          <p:cNvCxnSpPr/>
          <p:nvPr/>
        </p:nvCxnSpPr>
        <p:spPr>
          <a:xfrm>
            <a:off x="814720" y="3880884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AEDA1CD0-901E-0F9F-8288-00A063149A41}"/>
              </a:ext>
            </a:extLst>
          </p:cNvPr>
          <p:cNvCxnSpPr/>
          <p:nvPr/>
        </p:nvCxnSpPr>
        <p:spPr>
          <a:xfrm>
            <a:off x="1817725" y="3880884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95830BA8-DEE3-8F13-CAC6-B1FFC9A18323}"/>
              </a:ext>
            </a:extLst>
          </p:cNvPr>
          <p:cNvCxnSpPr/>
          <p:nvPr/>
        </p:nvCxnSpPr>
        <p:spPr>
          <a:xfrm>
            <a:off x="2795920" y="3873796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3C86F52F-0BF7-C8C4-ACAB-C0ECE6F4CBB5}"/>
              </a:ext>
            </a:extLst>
          </p:cNvPr>
          <p:cNvCxnSpPr/>
          <p:nvPr/>
        </p:nvCxnSpPr>
        <p:spPr>
          <a:xfrm>
            <a:off x="7771957" y="4961417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8E8BCFE-1D5C-DE0F-D026-BF48E1E072C8}"/>
              </a:ext>
            </a:extLst>
          </p:cNvPr>
          <p:cNvCxnSpPr/>
          <p:nvPr/>
        </p:nvCxnSpPr>
        <p:spPr>
          <a:xfrm>
            <a:off x="8774962" y="4961417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4EC58B31-0F3C-82AD-E93B-C05AAD45CDA7}"/>
              </a:ext>
            </a:extLst>
          </p:cNvPr>
          <p:cNvCxnSpPr/>
          <p:nvPr/>
        </p:nvCxnSpPr>
        <p:spPr>
          <a:xfrm>
            <a:off x="9753157" y="4954329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F6D597D5-2310-5EF2-D6BB-95899F92A021}"/>
              </a:ext>
            </a:extLst>
          </p:cNvPr>
          <p:cNvCxnSpPr/>
          <p:nvPr/>
        </p:nvCxnSpPr>
        <p:spPr>
          <a:xfrm>
            <a:off x="5273307" y="6283399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B23D8621-89F2-6B01-F4AC-EE67434C7BA0}"/>
              </a:ext>
            </a:extLst>
          </p:cNvPr>
          <p:cNvCxnSpPr>
            <a:cxnSpLocks/>
          </p:cNvCxnSpPr>
          <p:nvPr/>
        </p:nvCxnSpPr>
        <p:spPr>
          <a:xfrm>
            <a:off x="4415614" y="5514753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1C38F85B-BAAE-3F7C-3941-A701EC1F8AEE}"/>
              </a:ext>
            </a:extLst>
          </p:cNvPr>
          <p:cNvCxnSpPr>
            <a:cxnSpLocks/>
          </p:cNvCxnSpPr>
          <p:nvPr/>
        </p:nvCxnSpPr>
        <p:spPr>
          <a:xfrm>
            <a:off x="6096000" y="5514753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FB68EF9E-D48B-81FE-DC48-0714104C8203}"/>
              </a:ext>
            </a:extLst>
          </p:cNvPr>
          <p:cNvCxnSpPr>
            <a:cxnSpLocks/>
          </p:cNvCxnSpPr>
          <p:nvPr/>
        </p:nvCxnSpPr>
        <p:spPr>
          <a:xfrm>
            <a:off x="4330554" y="3136604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B896236B-6625-C669-18D1-E984AEF30C59}"/>
              </a:ext>
            </a:extLst>
          </p:cNvPr>
          <p:cNvCxnSpPr>
            <a:cxnSpLocks/>
          </p:cNvCxnSpPr>
          <p:nvPr/>
        </p:nvCxnSpPr>
        <p:spPr>
          <a:xfrm>
            <a:off x="6010940" y="3136604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1B0B4C29-1D49-410A-4FF9-52DF658FCC6D}"/>
              </a:ext>
            </a:extLst>
          </p:cNvPr>
          <p:cNvCxnSpPr/>
          <p:nvPr/>
        </p:nvCxnSpPr>
        <p:spPr>
          <a:xfrm>
            <a:off x="5153247" y="2235938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5E131D-5CBE-6686-EC95-9DF0FCB44DCC}"/>
              </a:ext>
            </a:extLst>
          </p:cNvPr>
          <p:cNvSpPr txBox="1"/>
          <p:nvPr/>
        </p:nvSpPr>
        <p:spPr>
          <a:xfrm>
            <a:off x="1869446" y="4078708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9EE8C318-4AEA-BAA5-9981-8E44145C2A3E}"/>
              </a:ext>
            </a:extLst>
          </p:cNvPr>
          <p:cNvSpPr txBox="1"/>
          <p:nvPr/>
        </p:nvSpPr>
        <p:spPr>
          <a:xfrm>
            <a:off x="8986948" y="5147914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FCF33A04-3D2F-3E89-E354-8AFE6C6DCEBA}"/>
              </a:ext>
            </a:extLst>
          </p:cNvPr>
          <p:cNvSpPr txBox="1"/>
          <p:nvPr/>
        </p:nvSpPr>
        <p:spPr>
          <a:xfrm>
            <a:off x="6262186" y="6053076"/>
            <a:ext cx="40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4F2A0B6-F8D9-2AF2-8D80-BD4370BB43F2}"/>
              </a:ext>
            </a:extLst>
          </p:cNvPr>
          <p:cNvSpPr txBox="1"/>
          <p:nvPr/>
        </p:nvSpPr>
        <p:spPr>
          <a:xfrm>
            <a:off x="6119368" y="1951951"/>
            <a:ext cx="634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946656E8-880D-C392-AA5F-47E7B1073903}"/>
              </a:ext>
            </a:extLst>
          </p:cNvPr>
          <p:cNvSpPr txBox="1"/>
          <p:nvPr/>
        </p:nvSpPr>
        <p:spPr>
          <a:xfrm>
            <a:off x="3918210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3BEF9E96-C8F7-0DD2-4DF6-089C2E7E56E5}"/>
              </a:ext>
            </a:extLst>
          </p:cNvPr>
          <p:cNvSpPr txBox="1"/>
          <p:nvPr/>
        </p:nvSpPr>
        <p:spPr>
          <a:xfrm>
            <a:off x="7002353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6A56E43A-A39B-FDEC-3023-B088BDA2F618}"/>
              </a:ext>
            </a:extLst>
          </p:cNvPr>
          <p:cNvSpPr txBox="1"/>
          <p:nvPr/>
        </p:nvSpPr>
        <p:spPr>
          <a:xfrm>
            <a:off x="7002353" y="2921160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460DACD1-1C5D-DA36-947E-B103F8C9C563}"/>
              </a:ext>
            </a:extLst>
          </p:cNvPr>
          <p:cNvSpPr txBox="1"/>
          <p:nvPr/>
        </p:nvSpPr>
        <p:spPr>
          <a:xfrm>
            <a:off x="3907135" y="2878422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57F98D39-B783-B250-EAEF-74C88950F259}"/>
              </a:ext>
            </a:extLst>
          </p:cNvPr>
          <p:cNvCxnSpPr/>
          <p:nvPr/>
        </p:nvCxnSpPr>
        <p:spPr>
          <a:xfrm flipV="1">
            <a:off x="1210930" y="3276600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2F5EA3A2-85CA-084C-4472-CCC1A9AD4CC4}"/>
              </a:ext>
            </a:extLst>
          </p:cNvPr>
          <p:cNvCxnSpPr/>
          <p:nvPr/>
        </p:nvCxnSpPr>
        <p:spPr>
          <a:xfrm flipV="1">
            <a:off x="2186540" y="3309309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73" name="Agrupar 72">
            <a:extLst>
              <a:ext uri="{FF2B5EF4-FFF2-40B4-BE49-F238E27FC236}">
                <a16:creationId xmlns:a16="http://schemas.microsoft.com/office/drawing/2014/main" id="{F704E45F-23D1-0BB1-40C8-4EE8BDC961B0}"/>
              </a:ext>
            </a:extLst>
          </p:cNvPr>
          <p:cNvGrpSpPr>
            <a:grpSpLocks/>
          </p:cNvGrpSpPr>
          <p:nvPr/>
        </p:nvGrpSpPr>
        <p:grpSpPr bwMode="auto">
          <a:xfrm>
            <a:off x="8110832" y="4278763"/>
            <a:ext cx="192087" cy="571500"/>
            <a:chOff x="9684568" y="1807968"/>
            <a:chExt cx="192240" cy="571526"/>
          </a:xfrm>
        </p:grpSpPr>
        <p:cxnSp>
          <p:nvCxnSpPr>
            <p:cNvPr id="74" name="Conector de Seta Reta 73">
              <a:extLst>
                <a:ext uri="{FF2B5EF4-FFF2-40B4-BE49-F238E27FC236}">
                  <a16:creationId xmlns:a16="http://schemas.microsoft.com/office/drawing/2014/main" id="{EFD6DCCD-3D1B-35F6-C5B3-ECFDAB78311D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5" name="Conector de Seta Reta 74">
              <a:extLst>
                <a:ext uri="{FF2B5EF4-FFF2-40B4-BE49-F238E27FC236}">
                  <a16:creationId xmlns:a16="http://schemas.microsoft.com/office/drawing/2014/main" id="{686B70B7-4176-6F8A-6A05-4CAA3D53C262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6" name="Agrupar 75">
            <a:extLst>
              <a:ext uri="{FF2B5EF4-FFF2-40B4-BE49-F238E27FC236}">
                <a16:creationId xmlns:a16="http://schemas.microsoft.com/office/drawing/2014/main" id="{3456B5D9-EEBF-78D8-C418-4C13069929B4}"/>
              </a:ext>
            </a:extLst>
          </p:cNvPr>
          <p:cNvGrpSpPr>
            <a:grpSpLocks/>
          </p:cNvGrpSpPr>
          <p:nvPr/>
        </p:nvGrpSpPr>
        <p:grpSpPr bwMode="auto">
          <a:xfrm>
            <a:off x="9057682" y="4304163"/>
            <a:ext cx="192087" cy="571500"/>
            <a:chOff x="9684568" y="1807968"/>
            <a:chExt cx="192240" cy="571526"/>
          </a:xfrm>
        </p:grpSpPr>
        <p:cxnSp>
          <p:nvCxnSpPr>
            <p:cNvPr id="77" name="Conector de Seta Reta 76">
              <a:extLst>
                <a:ext uri="{FF2B5EF4-FFF2-40B4-BE49-F238E27FC236}">
                  <a16:creationId xmlns:a16="http://schemas.microsoft.com/office/drawing/2014/main" id="{472D4810-2CF8-D505-A6BD-E6C1FD473F53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8" name="Conector de Seta Reta 77">
              <a:extLst>
                <a:ext uri="{FF2B5EF4-FFF2-40B4-BE49-F238E27FC236}">
                  <a16:creationId xmlns:a16="http://schemas.microsoft.com/office/drawing/2014/main" id="{C18C3372-4309-BAB4-2A2B-1607768CDBF1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79" name="Conector de Seta Reta 78">
            <a:extLst>
              <a:ext uri="{FF2B5EF4-FFF2-40B4-BE49-F238E27FC236}">
                <a16:creationId xmlns:a16="http://schemas.microsoft.com/office/drawing/2014/main" id="{B50FF403-B758-D8F0-7395-947507C710BE}"/>
              </a:ext>
            </a:extLst>
          </p:cNvPr>
          <p:cNvCxnSpPr/>
          <p:nvPr/>
        </p:nvCxnSpPr>
        <p:spPr>
          <a:xfrm flipV="1">
            <a:off x="10121973" y="4368741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80" name="Agrupar 79">
            <a:extLst>
              <a:ext uri="{FF2B5EF4-FFF2-40B4-BE49-F238E27FC236}">
                <a16:creationId xmlns:a16="http://schemas.microsoft.com/office/drawing/2014/main" id="{5DCF18AD-6F0C-3B93-FF59-DF0E218FC6EC}"/>
              </a:ext>
            </a:extLst>
          </p:cNvPr>
          <p:cNvGrpSpPr>
            <a:grpSpLocks/>
          </p:cNvGrpSpPr>
          <p:nvPr/>
        </p:nvGrpSpPr>
        <p:grpSpPr bwMode="auto">
          <a:xfrm>
            <a:off x="5570461" y="5697019"/>
            <a:ext cx="192087" cy="571500"/>
            <a:chOff x="9684568" y="1807968"/>
            <a:chExt cx="192240" cy="571526"/>
          </a:xfrm>
        </p:grpSpPr>
        <p:cxnSp>
          <p:nvCxnSpPr>
            <p:cNvPr id="81" name="Conector de Seta Reta 80">
              <a:extLst>
                <a:ext uri="{FF2B5EF4-FFF2-40B4-BE49-F238E27FC236}">
                  <a16:creationId xmlns:a16="http://schemas.microsoft.com/office/drawing/2014/main" id="{1B2ADA55-CB5A-F88F-B8D1-384365CAB6ED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Conector de Seta Reta 81">
              <a:extLst>
                <a:ext uri="{FF2B5EF4-FFF2-40B4-BE49-F238E27FC236}">
                  <a16:creationId xmlns:a16="http://schemas.microsoft.com/office/drawing/2014/main" id="{50507BC9-1BBB-772C-7A36-633173233B54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3" name="Agrupar 82">
            <a:extLst>
              <a:ext uri="{FF2B5EF4-FFF2-40B4-BE49-F238E27FC236}">
                <a16:creationId xmlns:a16="http://schemas.microsoft.com/office/drawing/2014/main" id="{A2F8D707-D5BD-A990-2FC3-8C6C9671DE46}"/>
              </a:ext>
            </a:extLst>
          </p:cNvPr>
          <p:cNvGrpSpPr>
            <a:grpSpLocks/>
          </p:cNvGrpSpPr>
          <p:nvPr/>
        </p:nvGrpSpPr>
        <p:grpSpPr bwMode="auto">
          <a:xfrm>
            <a:off x="4688386" y="4892502"/>
            <a:ext cx="192087" cy="571500"/>
            <a:chOff x="9684568" y="1807968"/>
            <a:chExt cx="192240" cy="571526"/>
          </a:xfrm>
        </p:grpSpPr>
        <p:cxnSp>
          <p:nvCxnSpPr>
            <p:cNvPr id="84" name="Conector de Seta Reta 83">
              <a:extLst>
                <a:ext uri="{FF2B5EF4-FFF2-40B4-BE49-F238E27FC236}">
                  <a16:creationId xmlns:a16="http://schemas.microsoft.com/office/drawing/2014/main" id="{D53E40AA-F883-FD36-8E7C-A99EC99EACFC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5" name="Conector de Seta Reta 84">
              <a:extLst>
                <a:ext uri="{FF2B5EF4-FFF2-40B4-BE49-F238E27FC236}">
                  <a16:creationId xmlns:a16="http://schemas.microsoft.com/office/drawing/2014/main" id="{6AB1A22B-325C-8BE4-9C33-C5C4A1504D36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6" name="Agrupar 85">
            <a:extLst>
              <a:ext uri="{FF2B5EF4-FFF2-40B4-BE49-F238E27FC236}">
                <a16:creationId xmlns:a16="http://schemas.microsoft.com/office/drawing/2014/main" id="{0FFF0F8B-92DC-EA0A-2C65-4245054F2F14}"/>
              </a:ext>
            </a:extLst>
          </p:cNvPr>
          <p:cNvGrpSpPr>
            <a:grpSpLocks/>
          </p:cNvGrpSpPr>
          <p:nvPr/>
        </p:nvGrpSpPr>
        <p:grpSpPr bwMode="auto">
          <a:xfrm>
            <a:off x="6394085" y="4881870"/>
            <a:ext cx="192087" cy="571500"/>
            <a:chOff x="9684568" y="1807968"/>
            <a:chExt cx="192240" cy="571526"/>
          </a:xfrm>
        </p:grpSpPr>
        <p:cxnSp>
          <p:nvCxnSpPr>
            <p:cNvPr id="87" name="Conector de Seta Reta 86">
              <a:extLst>
                <a:ext uri="{FF2B5EF4-FFF2-40B4-BE49-F238E27FC236}">
                  <a16:creationId xmlns:a16="http://schemas.microsoft.com/office/drawing/2014/main" id="{18E76E42-9A76-9348-D712-B67991134E63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8" name="Conector de Seta Reta 87">
              <a:extLst>
                <a:ext uri="{FF2B5EF4-FFF2-40B4-BE49-F238E27FC236}">
                  <a16:creationId xmlns:a16="http://schemas.microsoft.com/office/drawing/2014/main" id="{4ECDF9F9-45EE-9DE1-9931-A3A822B1C278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89" name="Conector de Seta Reta 88">
            <a:extLst>
              <a:ext uri="{FF2B5EF4-FFF2-40B4-BE49-F238E27FC236}">
                <a16:creationId xmlns:a16="http://schemas.microsoft.com/office/drawing/2014/main" id="{933F052E-8578-83C3-1896-D76324F59918}"/>
              </a:ext>
            </a:extLst>
          </p:cNvPr>
          <p:cNvCxnSpPr/>
          <p:nvPr/>
        </p:nvCxnSpPr>
        <p:spPr>
          <a:xfrm flipV="1">
            <a:off x="6374107" y="2495550"/>
            <a:ext cx="0" cy="5207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1023E555-6559-DD68-57A8-D96CA47B3179}"/>
                  </a:ext>
                </a:extLst>
              </p:cNvPr>
              <p:cNvSpPr txBox="1"/>
              <p:nvPr/>
            </p:nvSpPr>
            <p:spPr>
              <a:xfrm>
                <a:off x="4886602" y="399362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1023E555-6559-DD68-57A8-D96CA47B3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602" y="399362"/>
                <a:ext cx="253671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05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">
            <a:extLst>
              <a:ext uri="{FF2B5EF4-FFF2-40B4-BE49-F238E27FC236}">
                <a16:creationId xmlns:a16="http://schemas.microsoft.com/office/drawing/2014/main" id="{51FC4F8E-AA65-9495-A0E8-53BAA55E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58" y="147529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r>
              <a:rPr lang="pt-BR" altLang="pt-BR" sz="2400" b="1" baseline="30000" dirty="0">
                <a:solidFill>
                  <a:srgbClr val="003300"/>
                </a:solidFill>
                <a:latin typeface="Verdana" panose="020B0604030504040204" pitchFamily="34" charset="0"/>
              </a:rPr>
              <a:t>+</a:t>
            </a: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 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7776C600-AAB7-F026-C440-54E258ED360A}"/>
              </a:ext>
            </a:extLst>
          </p:cNvPr>
          <p:cNvCxnSpPr/>
          <p:nvPr/>
        </p:nvCxnSpPr>
        <p:spPr>
          <a:xfrm>
            <a:off x="1552353" y="361507"/>
            <a:ext cx="8293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E97D92DA-14A2-640E-BA87-D0C8F1895CDE}"/>
              </a:ext>
            </a:extLst>
          </p:cNvPr>
          <p:cNvSpPr txBox="1"/>
          <p:nvPr/>
        </p:nvSpPr>
        <p:spPr>
          <a:xfrm>
            <a:off x="2776760" y="-16327"/>
            <a:ext cx="7473025" cy="914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Corresponde ao Diagrama de CF </a:t>
            </a:r>
            <a:r>
              <a:rPr lang="pt-BR" sz="2400" u="sng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menos um elétron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pois é o </a:t>
            </a:r>
            <a:r>
              <a:rPr lang="pt-BR" sz="2400" dirty="0" err="1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mono-cátion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72D37710-80CE-B4B5-9171-804EC469144B}"/>
              </a:ext>
            </a:extLst>
          </p:cNvPr>
          <p:cNvCxnSpPr/>
          <p:nvPr/>
        </p:nvCxnSpPr>
        <p:spPr>
          <a:xfrm>
            <a:off x="814720" y="3880884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028834B4-E582-C0FB-AE7F-3B2FD74967C0}"/>
              </a:ext>
            </a:extLst>
          </p:cNvPr>
          <p:cNvCxnSpPr/>
          <p:nvPr/>
        </p:nvCxnSpPr>
        <p:spPr>
          <a:xfrm>
            <a:off x="1817725" y="3880884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1852E137-ADC1-E50C-CE41-27D4C6329295}"/>
              </a:ext>
            </a:extLst>
          </p:cNvPr>
          <p:cNvCxnSpPr/>
          <p:nvPr/>
        </p:nvCxnSpPr>
        <p:spPr>
          <a:xfrm>
            <a:off x="2795920" y="3873796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937BBF28-D02D-C655-2B29-0630AF21E9EF}"/>
              </a:ext>
            </a:extLst>
          </p:cNvPr>
          <p:cNvCxnSpPr/>
          <p:nvPr/>
        </p:nvCxnSpPr>
        <p:spPr>
          <a:xfrm>
            <a:off x="7771957" y="4961417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C4E0F722-4966-6BC7-6B77-8FA71D5B67AD}"/>
              </a:ext>
            </a:extLst>
          </p:cNvPr>
          <p:cNvCxnSpPr/>
          <p:nvPr/>
        </p:nvCxnSpPr>
        <p:spPr>
          <a:xfrm>
            <a:off x="8774962" y="4961417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B4F5843F-8914-C6C1-C9F4-EA9779AAD52A}"/>
              </a:ext>
            </a:extLst>
          </p:cNvPr>
          <p:cNvCxnSpPr/>
          <p:nvPr/>
        </p:nvCxnSpPr>
        <p:spPr>
          <a:xfrm>
            <a:off x="9753157" y="4954329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D7DC54DC-06A5-325B-FD31-2A7CE92252B9}"/>
              </a:ext>
            </a:extLst>
          </p:cNvPr>
          <p:cNvCxnSpPr/>
          <p:nvPr/>
        </p:nvCxnSpPr>
        <p:spPr>
          <a:xfrm>
            <a:off x="5273307" y="6283399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16CBB37C-087C-97B1-3722-36AF655442F5}"/>
              </a:ext>
            </a:extLst>
          </p:cNvPr>
          <p:cNvCxnSpPr>
            <a:cxnSpLocks/>
          </p:cNvCxnSpPr>
          <p:nvPr/>
        </p:nvCxnSpPr>
        <p:spPr>
          <a:xfrm>
            <a:off x="4415614" y="5514753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147B4F8C-80D9-6FC4-7A3D-E8B0C46F36E0}"/>
              </a:ext>
            </a:extLst>
          </p:cNvPr>
          <p:cNvCxnSpPr>
            <a:cxnSpLocks/>
          </p:cNvCxnSpPr>
          <p:nvPr/>
        </p:nvCxnSpPr>
        <p:spPr>
          <a:xfrm>
            <a:off x="6096000" y="5514753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F0B32DFD-F9A8-0B0F-B720-0D6510E3DF5F}"/>
              </a:ext>
            </a:extLst>
          </p:cNvPr>
          <p:cNvCxnSpPr>
            <a:cxnSpLocks/>
          </p:cNvCxnSpPr>
          <p:nvPr/>
        </p:nvCxnSpPr>
        <p:spPr>
          <a:xfrm>
            <a:off x="4330554" y="3136604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9EDEA0E7-9964-AB33-6A66-FCE9CB94C761}"/>
              </a:ext>
            </a:extLst>
          </p:cNvPr>
          <p:cNvCxnSpPr>
            <a:cxnSpLocks/>
          </p:cNvCxnSpPr>
          <p:nvPr/>
        </p:nvCxnSpPr>
        <p:spPr>
          <a:xfrm>
            <a:off x="6010940" y="3136604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314D3FD9-D821-6E96-4343-2008C913C5DE}"/>
              </a:ext>
            </a:extLst>
          </p:cNvPr>
          <p:cNvCxnSpPr/>
          <p:nvPr/>
        </p:nvCxnSpPr>
        <p:spPr>
          <a:xfrm>
            <a:off x="5153247" y="2235938"/>
            <a:ext cx="737633" cy="0"/>
          </a:xfrm>
          <a:prstGeom prst="line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</p:cxnSp>
      <p:sp>
        <p:nvSpPr>
          <p:cNvPr id="80" name="CaixaDeTexto 79">
            <a:extLst>
              <a:ext uri="{FF2B5EF4-FFF2-40B4-BE49-F238E27FC236}">
                <a16:creationId xmlns:a16="http://schemas.microsoft.com/office/drawing/2014/main" id="{ABB0FB80-9CCD-9C0D-4A9D-F5249EB333F7}"/>
              </a:ext>
            </a:extLst>
          </p:cNvPr>
          <p:cNvSpPr txBox="1"/>
          <p:nvPr/>
        </p:nvSpPr>
        <p:spPr>
          <a:xfrm>
            <a:off x="1869446" y="4078708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0B5B540B-DA15-987E-4E58-21E5B7243C7C}"/>
              </a:ext>
            </a:extLst>
          </p:cNvPr>
          <p:cNvSpPr txBox="1"/>
          <p:nvPr/>
        </p:nvSpPr>
        <p:spPr>
          <a:xfrm>
            <a:off x="8986948" y="5147914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33E5A2AB-A492-036E-0E49-14D07C382511}"/>
              </a:ext>
            </a:extLst>
          </p:cNvPr>
          <p:cNvSpPr txBox="1"/>
          <p:nvPr/>
        </p:nvSpPr>
        <p:spPr>
          <a:xfrm>
            <a:off x="6262186" y="6053076"/>
            <a:ext cx="40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75EDC244-6D4A-57EC-F0FB-B35AA361E0B8}"/>
              </a:ext>
            </a:extLst>
          </p:cNvPr>
          <p:cNvSpPr txBox="1"/>
          <p:nvPr/>
        </p:nvSpPr>
        <p:spPr>
          <a:xfrm>
            <a:off x="6119368" y="1951951"/>
            <a:ext cx="634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23F21E08-35DF-B022-389C-2A5F414BEAC1}"/>
              </a:ext>
            </a:extLst>
          </p:cNvPr>
          <p:cNvSpPr txBox="1"/>
          <p:nvPr/>
        </p:nvSpPr>
        <p:spPr>
          <a:xfrm>
            <a:off x="3918210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0DB045F2-BC5E-7528-9D97-605A73F52748}"/>
              </a:ext>
            </a:extLst>
          </p:cNvPr>
          <p:cNvSpPr txBox="1"/>
          <p:nvPr/>
        </p:nvSpPr>
        <p:spPr>
          <a:xfrm>
            <a:off x="7002353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540D7309-406C-186D-7CA2-3E32C7EC1C7F}"/>
              </a:ext>
            </a:extLst>
          </p:cNvPr>
          <p:cNvSpPr txBox="1"/>
          <p:nvPr/>
        </p:nvSpPr>
        <p:spPr>
          <a:xfrm>
            <a:off x="7002353" y="2921160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CD7914B7-FB8C-2721-3D56-75F6063B4428}"/>
              </a:ext>
            </a:extLst>
          </p:cNvPr>
          <p:cNvSpPr txBox="1"/>
          <p:nvPr/>
        </p:nvSpPr>
        <p:spPr>
          <a:xfrm>
            <a:off x="3907135" y="2878422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88" name="Conector de Seta Reta 87">
            <a:extLst>
              <a:ext uri="{FF2B5EF4-FFF2-40B4-BE49-F238E27FC236}">
                <a16:creationId xmlns:a16="http://schemas.microsoft.com/office/drawing/2014/main" id="{0D471CC0-9ADF-027B-CD42-82F604BFA3E2}"/>
              </a:ext>
            </a:extLst>
          </p:cNvPr>
          <p:cNvCxnSpPr/>
          <p:nvPr/>
        </p:nvCxnSpPr>
        <p:spPr>
          <a:xfrm flipV="1">
            <a:off x="1210930" y="3276600"/>
            <a:ext cx="0" cy="520700"/>
          </a:xfrm>
          <a:prstGeom prst="straightConnector1">
            <a:avLst/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9" name="Conector de Seta Reta 88">
            <a:extLst>
              <a:ext uri="{FF2B5EF4-FFF2-40B4-BE49-F238E27FC236}">
                <a16:creationId xmlns:a16="http://schemas.microsoft.com/office/drawing/2014/main" id="{9E56A832-4D0F-494C-0084-4BA2CB5591C4}"/>
              </a:ext>
            </a:extLst>
          </p:cNvPr>
          <p:cNvCxnSpPr/>
          <p:nvPr/>
        </p:nvCxnSpPr>
        <p:spPr>
          <a:xfrm flipV="1">
            <a:off x="2186540" y="3309309"/>
            <a:ext cx="0" cy="520700"/>
          </a:xfrm>
          <a:prstGeom prst="straightConnector1">
            <a:avLst/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90" name="Agrupar 89">
            <a:extLst>
              <a:ext uri="{FF2B5EF4-FFF2-40B4-BE49-F238E27FC236}">
                <a16:creationId xmlns:a16="http://schemas.microsoft.com/office/drawing/2014/main" id="{6F4E6276-3685-2FC7-80C3-294C0504254F}"/>
              </a:ext>
            </a:extLst>
          </p:cNvPr>
          <p:cNvGrpSpPr>
            <a:grpSpLocks/>
          </p:cNvGrpSpPr>
          <p:nvPr/>
        </p:nvGrpSpPr>
        <p:grpSpPr bwMode="auto">
          <a:xfrm>
            <a:off x="8110832" y="4278763"/>
            <a:ext cx="192087" cy="571500"/>
            <a:chOff x="9684568" y="1807968"/>
            <a:chExt cx="192240" cy="571526"/>
          </a:xfrm>
        </p:grpSpPr>
        <p:cxnSp>
          <p:nvCxnSpPr>
            <p:cNvPr id="91" name="Conector de Seta Reta 90">
              <a:extLst>
                <a:ext uri="{FF2B5EF4-FFF2-40B4-BE49-F238E27FC236}">
                  <a16:creationId xmlns:a16="http://schemas.microsoft.com/office/drawing/2014/main" id="{704A8DD5-ECE8-82EA-3DC9-B2DDD214DF45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2" name="Conector de Seta Reta 91">
              <a:extLst>
                <a:ext uri="{FF2B5EF4-FFF2-40B4-BE49-F238E27FC236}">
                  <a16:creationId xmlns:a16="http://schemas.microsoft.com/office/drawing/2014/main" id="{4D4F5867-BFBD-8901-52EC-9300368EF485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93" name="Agrupar 92">
            <a:extLst>
              <a:ext uri="{FF2B5EF4-FFF2-40B4-BE49-F238E27FC236}">
                <a16:creationId xmlns:a16="http://schemas.microsoft.com/office/drawing/2014/main" id="{F57A7CB2-2AC3-3965-3D14-35365D3A9875}"/>
              </a:ext>
            </a:extLst>
          </p:cNvPr>
          <p:cNvGrpSpPr>
            <a:grpSpLocks/>
          </p:cNvGrpSpPr>
          <p:nvPr/>
        </p:nvGrpSpPr>
        <p:grpSpPr bwMode="auto">
          <a:xfrm>
            <a:off x="9057682" y="4304163"/>
            <a:ext cx="192087" cy="571500"/>
            <a:chOff x="9684568" y="1807968"/>
            <a:chExt cx="192240" cy="571526"/>
          </a:xfrm>
        </p:grpSpPr>
        <p:cxnSp>
          <p:nvCxnSpPr>
            <p:cNvPr id="94" name="Conector de Seta Reta 93">
              <a:extLst>
                <a:ext uri="{FF2B5EF4-FFF2-40B4-BE49-F238E27FC236}">
                  <a16:creationId xmlns:a16="http://schemas.microsoft.com/office/drawing/2014/main" id="{78EA2704-2883-5C9F-BADE-D1CB8BF6C15B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5" name="Conector de Seta Reta 94">
              <a:extLst>
                <a:ext uri="{FF2B5EF4-FFF2-40B4-BE49-F238E27FC236}">
                  <a16:creationId xmlns:a16="http://schemas.microsoft.com/office/drawing/2014/main" id="{FE483E71-8303-E849-DB05-5EF8CE8EC78E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miter lim="800000"/>
              <a:tailEnd type="triangle"/>
            </a:ln>
            <a:effectLst/>
          </p:spPr>
        </p:cxnSp>
      </p:grpSp>
      <p:cxnSp>
        <p:nvCxnSpPr>
          <p:cNvPr id="96" name="Conector de Seta Reta 95">
            <a:extLst>
              <a:ext uri="{FF2B5EF4-FFF2-40B4-BE49-F238E27FC236}">
                <a16:creationId xmlns:a16="http://schemas.microsoft.com/office/drawing/2014/main" id="{2A0B4AD1-807D-6C76-C876-0C5E3DCF115C}"/>
              </a:ext>
            </a:extLst>
          </p:cNvPr>
          <p:cNvCxnSpPr/>
          <p:nvPr/>
        </p:nvCxnSpPr>
        <p:spPr>
          <a:xfrm flipV="1">
            <a:off x="10121973" y="4368741"/>
            <a:ext cx="0" cy="520700"/>
          </a:xfrm>
          <a:prstGeom prst="straightConnector1">
            <a:avLst/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97" name="Agrupar 96">
            <a:extLst>
              <a:ext uri="{FF2B5EF4-FFF2-40B4-BE49-F238E27FC236}">
                <a16:creationId xmlns:a16="http://schemas.microsoft.com/office/drawing/2014/main" id="{85786387-F8E0-3B60-2E11-367BAFC2BEBB}"/>
              </a:ext>
            </a:extLst>
          </p:cNvPr>
          <p:cNvGrpSpPr>
            <a:grpSpLocks/>
          </p:cNvGrpSpPr>
          <p:nvPr/>
        </p:nvGrpSpPr>
        <p:grpSpPr bwMode="auto">
          <a:xfrm>
            <a:off x="5570461" y="5697019"/>
            <a:ext cx="192087" cy="571500"/>
            <a:chOff x="9684568" y="1807968"/>
            <a:chExt cx="192240" cy="571526"/>
          </a:xfrm>
        </p:grpSpPr>
        <p:cxnSp>
          <p:nvCxnSpPr>
            <p:cNvPr id="98" name="Conector de Seta Reta 97">
              <a:extLst>
                <a:ext uri="{FF2B5EF4-FFF2-40B4-BE49-F238E27FC236}">
                  <a16:creationId xmlns:a16="http://schemas.microsoft.com/office/drawing/2014/main" id="{79DB6784-1CBB-20B8-B65E-84F043277975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9" name="Conector de Seta Reta 98">
              <a:extLst>
                <a:ext uri="{FF2B5EF4-FFF2-40B4-BE49-F238E27FC236}">
                  <a16:creationId xmlns:a16="http://schemas.microsoft.com/office/drawing/2014/main" id="{A7F0D8C9-497B-4992-5B6C-6CEB8EDFAE57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00" name="Agrupar 99">
            <a:extLst>
              <a:ext uri="{FF2B5EF4-FFF2-40B4-BE49-F238E27FC236}">
                <a16:creationId xmlns:a16="http://schemas.microsoft.com/office/drawing/2014/main" id="{1A5A7819-0CE8-BE1D-8BCE-39256D014FDA}"/>
              </a:ext>
            </a:extLst>
          </p:cNvPr>
          <p:cNvGrpSpPr>
            <a:grpSpLocks/>
          </p:cNvGrpSpPr>
          <p:nvPr/>
        </p:nvGrpSpPr>
        <p:grpSpPr bwMode="auto">
          <a:xfrm>
            <a:off x="4688386" y="4892502"/>
            <a:ext cx="192087" cy="571500"/>
            <a:chOff x="9684568" y="1807968"/>
            <a:chExt cx="192240" cy="571526"/>
          </a:xfrm>
        </p:grpSpPr>
        <p:cxnSp>
          <p:nvCxnSpPr>
            <p:cNvPr id="101" name="Conector de Seta Reta 100">
              <a:extLst>
                <a:ext uri="{FF2B5EF4-FFF2-40B4-BE49-F238E27FC236}">
                  <a16:creationId xmlns:a16="http://schemas.microsoft.com/office/drawing/2014/main" id="{742465CA-C79F-56B6-1636-59EB7585E628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2" name="Conector de Seta Reta 101">
              <a:extLst>
                <a:ext uri="{FF2B5EF4-FFF2-40B4-BE49-F238E27FC236}">
                  <a16:creationId xmlns:a16="http://schemas.microsoft.com/office/drawing/2014/main" id="{91FFC0C4-CEE6-2951-9733-CC67E4D69CD7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03" name="Agrupar 102">
            <a:extLst>
              <a:ext uri="{FF2B5EF4-FFF2-40B4-BE49-F238E27FC236}">
                <a16:creationId xmlns:a16="http://schemas.microsoft.com/office/drawing/2014/main" id="{FD55ADE5-C9B4-9834-7F2C-9F82867D8808}"/>
              </a:ext>
            </a:extLst>
          </p:cNvPr>
          <p:cNvGrpSpPr>
            <a:grpSpLocks/>
          </p:cNvGrpSpPr>
          <p:nvPr/>
        </p:nvGrpSpPr>
        <p:grpSpPr bwMode="auto">
          <a:xfrm>
            <a:off x="6394085" y="4881870"/>
            <a:ext cx="192087" cy="571500"/>
            <a:chOff x="9684568" y="1807968"/>
            <a:chExt cx="192240" cy="571526"/>
          </a:xfrm>
        </p:grpSpPr>
        <p:cxnSp>
          <p:nvCxnSpPr>
            <p:cNvPr id="104" name="Conector de Seta Reta 103">
              <a:extLst>
                <a:ext uri="{FF2B5EF4-FFF2-40B4-BE49-F238E27FC236}">
                  <a16:creationId xmlns:a16="http://schemas.microsoft.com/office/drawing/2014/main" id="{66EC6096-F486-A517-E5F1-A935E8F36897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5" name="Conector de Seta Reta 104">
              <a:extLst>
                <a:ext uri="{FF2B5EF4-FFF2-40B4-BE49-F238E27FC236}">
                  <a16:creationId xmlns:a16="http://schemas.microsoft.com/office/drawing/2014/main" id="{44A3AB66-EE83-A8AA-9CCB-3AEE63F774F2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noFill/>
            <a:ln w="28575" cap="flat" cmpd="sng" algn="ctr">
              <a:solidFill>
                <a:srgbClr val="00CC99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</p:grpSp>
      <p:cxnSp>
        <p:nvCxnSpPr>
          <p:cNvPr id="106" name="Conector de Seta Reta 105">
            <a:extLst>
              <a:ext uri="{FF2B5EF4-FFF2-40B4-BE49-F238E27FC236}">
                <a16:creationId xmlns:a16="http://schemas.microsoft.com/office/drawing/2014/main" id="{060ED0CA-F436-9DC3-9A28-255A3071A41D}"/>
              </a:ext>
            </a:extLst>
          </p:cNvPr>
          <p:cNvCxnSpPr/>
          <p:nvPr/>
        </p:nvCxnSpPr>
        <p:spPr>
          <a:xfrm flipV="1">
            <a:off x="6374107" y="2495550"/>
            <a:ext cx="0" cy="520700"/>
          </a:xfrm>
          <a:prstGeom prst="straightConnector1">
            <a:avLst/>
          </a:prstGeom>
          <a:noFill/>
          <a:ln w="28575" cap="flat" cmpd="sng" algn="ctr">
            <a:solidFill>
              <a:srgbClr val="00CC99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EE317067-D397-EC4D-A3C5-485A0C59B091}"/>
              </a:ext>
            </a:extLst>
          </p:cNvPr>
          <p:cNvSpPr/>
          <p:nvPr/>
        </p:nvSpPr>
        <p:spPr>
          <a:xfrm>
            <a:off x="6188430" y="2475748"/>
            <a:ext cx="371353" cy="642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CaixaDeTexto 107">
                <a:extLst>
                  <a:ext uri="{FF2B5EF4-FFF2-40B4-BE49-F238E27FC236}">
                    <a16:creationId xmlns:a16="http://schemas.microsoft.com/office/drawing/2014/main" id="{DCCCE765-3E1C-1F68-3CA8-F33CDA4FF41A}"/>
                  </a:ext>
                </a:extLst>
              </p:cNvPr>
              <p:cNvSpPr txBox="1"/>
              <p:nvPr/>
            </p:nvSpPr>
            <p:spPr>
              <a:xfrm>
                <a:off x="9143778" y="1675313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08" name="CaixaDeTexto 107">
                <a:extLst>
                  <a:ext uri="{FF2B5EF4-FFF2-40B4-BE49-F238E27FC236}">
                    <a16:creationId xmlns:a16="http://schemas.microsoft.com/office/drawing/2014/main" id="{DCCCE765-3E1C-1F68-3CA8-F33CDA4FF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778" y="1675313"/>
                <a:ext cx="253671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4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D8D853ED-7132-D2F7-0892-CB4CB0AF3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58" y="147529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r>
              <a:rPr lang="pt-BR" altLang="pt-BR" sz="2400" b="1" baseline="30000" dirty="0">
                <a:solidFill>
                  <a:srgbClr val="003300"/>
                </a:solidFill>
                <a:latin typeface="Verdana" panose="020B0604030504040204" pitchFamily="34" charset="0"/>
              </a:rPr>
              <a:t>-</a:t>
            </a: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 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6D507662-C43E-F454-EB8B-6ED0634CAF24}"/>
              </a:ext>
            </a:extLst>
          </p:cNvPr>
          <p:cNvCxnSpPr/>
          <p:nvPr/>
        </p:nvCxnSpPr>
        <p:spPr>
          <a:xfrm>
            <a:off x="1552353" y="361507"/>
            <a:ext cx="8293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EF57EB-B9F7-253E-A5AE-F1102052A9AA}"/>
              </a:ext>
            </a:extLst>
          </p:cNvPr>
          <p:cNvSpPr txBox="1"/>
          <p:nvPr/>
        </p:nvSpPr>
        <p:spPr>
          <a:xfrm>
            <a:off x="2776760" y="-16327"/>
            <a:ext cx="7473025" cy="914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Corresponde ao Diagrama de CF </a:t>
            </a:r>
            <a:r>
              <a:rPr lang="pt-BR" sz="2400" u="sng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pt-BR" sz="2400" u="sng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um elétron 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pois é o </a:t>
            </a:r>
            <a:r>
              <a:rPr lang="pt-BR" sz="2400" dirty="0" err="1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mono-ânion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9D9DBA30-54BA-71EC-5B42-DAF98C6D6B36}"/>
              </a:ext>
            </a:extLst>
          </p:cNvPr>
          <p:cNvCxnSpPr/>
          <p:nvPr/>
        </p:nvCxnSpPr>
        <p:spPr>
          <a:xfrm>
            <a:off x="814720" y="3880884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D3F57449-85E7-2E47-28C4-9A02F08A8547}"/>
              </a:ext>
            </a:extLst>
          </p:cNvPr>
          <p:cNvCxnSpPr/>
          <p:nvPr/>
        </p:nvCxnSpPr>
        <p:spPr>
          <a:xfrm>
            <a:off x="1817725" y="3880884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91C9D01B-6F8C-4C5D-115E-1B9CABA761EA}"/>
              </a:ext>
            </a:extLst>
          </p:cNvPr>
          <p:cNvCxnSpPr/>
          <p:nvPr/>
        </p:nvCxnSpPr>
        <p:spPr>
          <a:xfrm>
            <a:off x="2795920" y="3873796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4EEC526D-15AA-DEFD-4F4D-48D1FD171E6F}"/>
              </a:ext>
            </a:extLst>
          </p:cNvPr>
          <p:cNvCxnSpPr/>
          <p:nvPr/>
        </p:nvCxnSpPr>
        <p:spPr>
          <a:xfrm>
            <a:off x="7771957" y="4961417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D2CE87D1-2C2C-B23C-11A5-020B4952515D}"/>
              </a:ext>
            </a:extLst>
          </p:cNvPr>
          <p:cNvCxnSpPr/>
          <p:nvPr/>
        </p:nvCxnSpPr>
        <p:spPr>
          <a:xfrm>
            <a:off x="8774962" y="4961417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33D414B7-28E5-935D-AB67-F559A7E334AD}"/>
              </a:ext>
            </a:extLst>
          </p:cNvPr>
          <p:cNvCxnSpPr/>
          <p:nvPr/>
        </p:nvCxnSpPr>
        <p:spPr>
          <a:xfrm>
            <a:off x="9753157" y="4954329"/>
            <a:ext cx="737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59E2D76E-BCE6-5FA3-617B-98426F2DDCA1}"/>
              </a:ext>
            </a:extLst>
          </p:cNvPr>
          <p:cNvCxnSpPr/>
          <p:nvPr/>
        </p:nvCxnSpPr>
        <p:spPr>
          <a:xfrm>
            <a:off x="5273307" y="6283399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FCD31BEC-C18C-4BB0-F159-47B7F87BDFD1}"/>
              </a:ext>
            </a:extLst>
          </p:cNvPr>
          <p:cNvCxnSpPr>
            <a:cxnSpLocks/>
          </p:cNvCxnSpPr>
          <p:nvPr/>
        </p:nvCxnSpPr>
        <p:spPr>
          <a:xfrm>
            <a:off x="4415614" y="5514753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229BBAA5-87D1-5686-DC3C-437410FCFC21}"/>
              </a:ext>
            </a:extLst>
          </p:cNvPr>
          <p:cNvCxnSpPr>
            <a:cxnSpLocks/>
          </p:cNvCxnSpPr>
          <p:nvPr/>
        </p:nvCxnSpPr>
        <p:spPr>
          <a:xfrm>
            <a:off x="6096000" y="5514753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DB9BACAE-7850-BC76-F009-16C1281069FF}"/>
              </a:ext>
            </a:extLst>
          </p:cNvPr>
          <p:cNvCxnSpPr>
            <a:cxnSpLocks/>
          </p:cNvCxnSpPr>
          <p:nvPr/>
        </p:nvCxnSpPr>
        <p:spPr>
          <a:xfrm>
            <a:off x="4330554" y="3136604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DC8D8AD8-1959-A5E8-86A0-16B14D32240C}"/>
              </a:ext>
            </a:extLst>
          </p:cNvPr>
          <p:cNvCxnSpPr>
            <a:cxnSpLocks/>
          </p:cNvCxnSpPr>
          <p:nvPr/>
        </p:nvCxnSpPr>
        <p:spPr>
          <a:xfrm>
            <a:off x="6010940" y="3136604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3E9A8816-66E3-046A-BE3E-36808A9095E6}"/>
              </a:ext>
            </a:extLst>
          </p:cNvPr>
          <p:cNvCxnSpPr/>
          <p:nvPr/>
        </p:nvCxnSpPr>
        <p:spPr>
          <a:xfrm>
            <a:off x="5153247" y="2235938"/>
            <a:ext cx="73763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AD1D0A17-1EF8-B3E5-9A11-3BBD1B2BD32A}"/>
              </a:ext>
            </a:extLst>
          </p:cNvPr>
          <p:cNvSpPr txBox="1"/>
          <p:nvPr/>
        </p:nvSpPr>
        <p:spPr>
          <a:xfrm>
            <a:off x="1869446" y="4078708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08358286-A990-0BD5-573A-4033C5C10468}"/>
              </a:ext>
            </a:extLst>
          </p:cNvPr>
          <p:cNvSpPr txBox="1"/>
          <p:nvPr/>
        </p:nvSpPr>
        <p:spPr>
          <a:xfrm>
            <a:off x="8986948" y="5147914"/>
            <a:ext cx="63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</a:rPr>
              <a:t>2p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B17044C5-46F1-0070-7279-2C46CD39796F}"/>
              </a:ext>
            </a:extLst>
          </p:cNvPr>
          <p:cNvSpPr txBox="1"/>
          <p:nvPr/>
        </p:nvSpPr>
        <p:spPr>
          <a:xfrm>
            <a:off x="6262186" y="6053076"/>
            <a:ext cx="40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2B9317F6-A431-D9A5-FA19-3BA5FB79BC56}"/>
              </a:ext>
            </a:extLst>
          </p:cNvPr>
          <p:cNvSpPr txBox="1"/>
          <p:nvPr/>
        </p:nvSpPr>
        <p:spPr>
          <a:xfrm>
            <a:off x="6119368" y="1951951"/>
            <a:ext cx="6341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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71CD59BE-EFB7-3FD9-DD86-9FD6E4C987FD}"/>
              </a:ext>
            </a:extLst>
          </p:cNvPr>
          <p:cNvSpPr txBox="1"/>
          <p:nvPr/>
        </p:nvSpPr>
        <p:spPr>
          <a:xfrm>
            <a:off x="3918210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C35D3415-3308-BFF8-9534-FC94A15E5E10}"/>
              </a:ext>
            </a:extLst>
          </p:cNvPr>
          <p:cNvSpPr txBox="1"/>
          <p:nvPr/>
        </p:nvSpPr>
        <p:spPr>
          <a:xfrm>
            <a:off x="7002353" y="5272567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8F365BAF-2CB9-DB49-43D9-D3FE6154A644}"/>
              </a:ext>
            </a:extLst>
          </p:cNvPr>
          <p:cNvSpPr txBox="1"/>
          <p:nvPr/>
        </p:nvSpPr>
        <p:spPr>
          <a:xfrm>
            <a:off x="7002353" y="2921160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ADB6E1D4-C9E2-8F3C-1CF0-D28E304DB2AA}"/>
              </a:ext>
            </a:extLst>
          </p:cNvPr>
          <p:cNvSpPr txBox="1"/>
          <p:nvPr/>
        </p:nvSpPr>
        <p:spPr>
          <a:xfrm>
            <a:off x="3907135" y="2878422"/>
            <a:ext cx="478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</a:t>
            </a:r>
            <a:r>
              <a:rPr lang="pt-BR" sz="2200" b="1" baseline="30000" dirty="0">
                <a:solidFill>
                  <a:srgbClr val="990033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*</a:t>
            </a:r>
            <a:endParaRPr lang="pt-BR" sz="2200" b="1" dirty="0">
              <a:solidFill>
                <a:srgbClr val="9900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9" name="Conector de Seta Reta 68">
            <a:extLst>
              <a:ext uri="{FF2B5EF4-FFF2-40B4-BE49-F238E27FC236}">
                <a16:creationId xmlns:a16="http://schemas.microsoft.com/office/drawing/2014/main" id="{E55ECFEF-B72A-5BA7-A5AE-3034246469CE}"/>
              </a:ext>
            </a:extLst>
          </p:cNvPr>
          <p:cNvCxnSpPr/>
          <p:nvPr/>
        </p:nvCxnSpPr>
        <p:spPr>
          <a:xfrm flipV="1">
            <a:off x="1210930" y="3276600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86F6C420-01DF-FDA2-67EC-E636C82B6E44}"/>
              </a:ext>
            </a:extLst>
          </p:cNvPr>
          <p:cNvCxnSpPr/>
          <p:nvPr/>
        </p:nvCxnSpPr>
        <p:spPr>
          <a:xfrm flipV="1">
            <a:off x="2186540" y="3309309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35A01DDF-7BC4-B142-BB01-8918C6CC278F}"/>
              </a:ext>
            </a:extLst>
          </p:cNvPr>
          <p:cNvGrpSpPr>
            <a:grpSpLocks/>
          </p:cNvGrpSpPr>
          <p:nvPr/>
        </p:nvGrpSpPr>
        <p:grpSpPr bwMode="auto">
          <a:xfrm>
            <a:off x="8110832" y="4278763"/>
            <a:ext cx="192087" cy="571500"/>
            <a:chOff x="9684568" y="1807968"/>
            <a:chExt cx="192240" cy="571526"/>
          </a:xfrm>
        </p:grpSpPr>
        <p:cxnSp>
          <p:nvCxnSpPr>
            <p:cNvPr id="72" name="Conector de Seta Reta 71">
              <a:extLst>
                <a:ext uri="{FF2B5EF4-FFF2-40B4-BE49-F238E27FC236}">
                  <a16:creationId xmlns:a16="http://schemas.microsoft.com/office/drawing/2014/main" id="{D07A151D-579E-F6CA-AEB5-6CE5D459BC4A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3" name="Conector de Seta Reta 72">
              <a:extLst>
                <a:ext uri="{FF2B5EF4-FFF2-40B4-BE49-F238E27FC236}">
                  <a16:creationId xmlns:a16="http://schemas.microsoft.com/office/drawing/2014/main" id="{CB0F7824-515E-3116-7A79-857FEE386D3B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4" name="Agrupar 73">
            <a:extLst>
              <a:ext uri="{FF2B5EF4-FFF2-40B4-BE49-F238E27FC236}">
                <a16:creationId xmlns:a16="http://schemas.microsoft.com/office/drawing/2014/main" id="{0DDC7071-3A58-EF2F-8887-0905CEA07DBD}"/>
              </a:ext>
            </a:extLst>
          </p:cNvPr>
          <p:cNvGrpSpPr>
            <a:grpSpLocks/>
          </p:cNvGrpSpPr>
          <p:nvPr/>
        </p:nvGrpSpPr>
        <p:grpSpPr bwMode="auto">
          <a:xfrm>
            <a:off x="9057682" y="4304163"/>
            <a:ext cx="192087" cy="571500"/>
            <a:chOff x="9684568" y="1807968"/>
            <a:chExt cx="192240" cy="571526"/>
          </a:xfrm>
        </p:grpSpPr>
        <p:cxnSp>
          <p:nvCxnSpPr>
            <p:cNvPr id="75" name="Conector de Seta Reta 74">
              <a:extLst>
                <a:ext uri="{FF2B5EF4-FFF2-40B4-BE49-F238E27FC236}">
                  <a16:creationId xmlns:a16="http://schemas.microsoft.com/office/drawing/2014/main" id="{C8C8F461-F70F-ECC9-D3C3-836D82A37BAE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Conector de Seta Reta 75">
              <a:extLst>
                <a:ext uri="{FF2B5EF4-FFF2-40B4-BE49-F238E27FC236}">
                  <a16:creationId xmlns:a16="http://schemas.microsoft.com/office/drawing/2014/main" id="{08FA2766-C33C-654A-8C8D-2BD338EEA853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77" name="Conector de Seta Reta 76">
            <a:extLst>
              <a:ext uri="{FF2B5EF4-FFF2-40B4-BE49-F238E27FC236}">
                <a16:creationId xmlns:a16="http://schemas.microsoft.com/office/drawing/2014/main" id="{54117CA5-6FC5-9ED7-02E4-51CE4DABD9EF}"/>
              </a:ext>
            </a:extLst>
          </p:cNvPr>
          <p:cNvCxnSpPr/>
          <p:nvPr/>
        </p:nvCxnSpPr>
        <p:spPr>
          <a:xfrm flipV="1">
            <a:off x="10121973" y="4368741"/>
            <a:ext cx="0" cy="52070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78" name="Agrupar 77">
            <a:extLst>
              <a:ext uri="{FF2B5EF4-FFF2-40B4-BE49-F238E27FC236}">
                <a16:creationId xmlns:a16="http://schemas.microsoft.com/office/drawing/2014/main" id="{62734BAC-E946-B381-02CA-32AC1ED7C975}"/>
              </a:ext>
            </a:extLst>
          </p:cNvPr>
          <p:cNvGrpSpPr>
            <a:grpSpLocks/>
          </p:cNvGrpSpPr>
          <p:nvPr/>
        </p:nvGrpSpPr>
        <p:grpSpPr bwMode="auto">
          <a:xfrm>
            <a:off x="5570461" y="5697019"/>
            <a:ext cx="192087" cy="571500"/>
            <a:chOff x="9684568" y="1807968"/>
            <a:chExt cx="192240" cy="571526"/>
          </a:xfrm>
        </p:grpSpPr>
        <p:cxnSp>
          <p:nvCxnSpPr>
            <p:cNvPr id="79" name="Conector de Seta Reta 78">
              <a:extLst>
                <a:ext uri="{FF2B5EF4-FFF2-40B4-BE49-F238E27FC236}">
                  <a16:creationId xmlns:a16="http://schemas.microsoft.com/office/drawing/2014/main" id="{4F4AD9FB-EBB5-67AE-E93B-A7BA07E80B4A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Conector de Seta Reta 79">
              <a:extLst>
                <a:ext uri="{FF2B5EF4-FFF2-40B4-BE49-F238E27FC236}">
                  <a16:creationId xmlns:a16="http://schemas.microsoft.com/office/drawing/2014/main" id="{28DC829B-53D4-03E7-06DF-356AFAEE3E78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" name="Agrupar 80">
            <a:extLst>
              <a:ext uri="{FF2B5EF4-FFF2-40B4-BE49-F238E27FC236}">
                <a16:creationId xmlns:a16="http://schemas.microsoft.com/office/drawing/2014/main" id="{D4B4E1DE-C9A7-EDED-FE20-FEBD051702C8}"/>
              </a:ext>
            </a:extLst>
          </p:cNvPr>
          <p:cNvGrpSpPr>
            <a:grpSpLocks/>
          </p:cNvGrpSpPr>
          <p:nvPr/>
        </p:nvGrpSpPr>
        <p:grpSpPr bwMode="auto">
          <a:xfrm>
            <a:off x="4688386" y="4892502"/>
            <a:ext cx="192087" cy="571500"/>
            <a:chOff x="9684568" y="1807968"/>
            <a:chExt cx="192240" cy="571526"/>
          </a:xfrm>
        </p:grpSpPr>
        <p:cxnSp>
          <p:nvCxnSpPr>
            <p:cNvPr id="82" name="Conector de Seta Reta 81">
              <a:extLst>
                <a:ext uri="{FF2B5EF4-FFF2-40B4-BE49-F238E27FC236}">
                  <a16:creationId xmlns:a16="http://schemas.microsoft.com/office/drawing/2014/main" id="{5D1404E4-AB3A-2B7C-931D-684372F17BA9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3" name="Conector de Seta Reta 82">
              <a:extLst>
                <a:ext uri="{FF2B5EF4-FFF2-40B4-BE49-F238E27FC236}">
                  <a16:creationId xmlns:a16="http://schemas.microsoft.com/office/drawing/2014/main" id="{3FD37BB6-982E-DF68-0E08-C6AAAA465FBD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4" name="Agrupar 83">
            <a:extLst>
              <a:ext uri="{FF2B5EF4-FFF2-40B4-BE49-F238E27FC236}">
                <a16:creationId xmlns:a16="http://schemas.microsoft.com/office/drawing/2014/main" id="{83A78FF8-BB1C-AC9C-9A0D-123A8A77269C}"/>
              </a:ext>
            </a:extLst>
          </p:cNvPr>
          <p:cNvGrpSpPr>
            <a:grpSpLocks/>
          </p:cNvGrpSpPr>
          <p:nvPr/>
        </p:nvGrpSpPr>
        <p:grpSpPr bwMode="auto">
          <a:xfrm>
            <a:off x="6394085" y="4881870"/>
            <a:ext cx="192087" cy="571500"/>
            <a:chOff x="9684568" y="1807968"/>
            <a:chExt cx="192240" cy="571526"/>
          </a:xfrm>
        </p:grpSpPr>
        <p:cxnSp>
          <p:nvCxnSpPr>
            <p:cNvPr id="85" name="Conector de Seta Reta 84">
              <a:extLst>
                <a:ext uri="{FF2B5EF4-FFF2-40B4-BE49-F238E27FC236}">
                  <a16:creationId xmlns:a16="http://schemas.microsoft.com/office/drawing/2014/main" id="{A847C31B-7618-EC62-AF05-11CFE990D63D}"/>
                </a:ext>
              </a:extLst>
            </p:cNvPr>
            <p:cNvCxnSpPr/>
            <p:nvPr/>
          </p:nvCxnSpPr>
          <p:spPr>
            <a:xfrm flipV="1">
              <a:off x="9684568" y="1807968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6" name="Conector de Seta Reta 85">
              <a:extLst>
                <a:ext uri="{FF2B5EF4-FFF2-40B4-BE49-F238E27FC236}">
                  <a16:creationId xmlns:a16="http://schemas.microsoft.com/office/drawing/2014/main" id="{236A39DB-35E4-AF5D-7EDE-B0281F4CDA7A}"/>
                </a:ext>
              </a:extLst>
            </p:cNvPr>
            <p:cNvCxnSpPr/>
            <p:nvPr/>
          </p:nvCxnSpPr>
          <p:spPr>
            <a:xfrm rot="10800000" flipV="1">
              <a:off x="9876808" y="1858770"/>
              <a:ext cx="0" cy="520724"/>
            </a:xfrm>
            <a:prstGeom prst="straightConnector1">
              <a:avLst/>
            </a:prstGeom>
            <a:ln w="28575">
              <a:solidFill>
                <a:srgbClr val="339966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87" name="Conector de Seta Reta 86">
            <a:extLst>
              <a:ext uri="{FF2B5EF4-FFF2-40B4-BE49-F238E27FC236}">
                <a16:creationId xmlns:a16="http://schemas.microsoft.com/office/drawing/2014/main" id="{93C5EA67-7942-70D5-D0CA-8C4D89365152}"/>
              </a:ext>
            </a:extLst>
          </p:cNvPr>
          <p:cNvCxnSpPr/>
          <p:nvPr/>
        </p:nvCxnSpPr>
        <p:spPr>
          <a:xfrm flipV="1">
            <a:off x="6374107" y="2495550"/>
            <a:ext cx="0" cy="520700"/>
          </a:xfrm>
          <a:prstGeom prst="straightConnector1">
            <a:avLst/>
          </a:prstGeom>
          <a:ln w="28575">
            <a:solidFill>
              <a:srgbClr val="339966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8" name="Conector de Seta Reta 87">
            <a:extLst>
              <a:ext uri="{FF2B5EF4-FFF2-40B4-BE49-F238E27FC236}">
                <a16:creationId xmlns:a16="http://schemas.microsoft.com/office/drawing/2014/main" id="{6A28EE8D-E2AF-70C6-6808-A03C88DE51F9}"/>
              </a:ext>
            </a:extLst>
          </p:cNvPr>
          <p:cNvCxnSpPr/>
          <p:nvPr/>
        </p:nvCxnSpPr>
        <p:spPr>
          <a:xfrm flipV="1">
            <a:off x="4688386" y="2495550"/>
            <a:ext cx="0" cy="520700"/>
          </a:xfrm>
          <a:prstGeom prst="straightConnector1">
            <a:avLst/>
          </a:prstGeom>
          <a:ln w="28575">
            <a:solidFill>
              <a:srgbClr val="339966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EFDE6902-8533-CDB3-0266-CF28E2C4590E}"/>
                  </a:ext>
                </a:extLst>
              </p:cNvPr>
              <p:cNvSpPr txBox="1"/>
              <p:nvPr/>
            </p:nvSpPr>
            <p:spPr>
              <a:xfrm>
                <a:off x="9143778" y="1675313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EFDE6902-8533-CDB3-0266-CF28E2C45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778" y="1675313"/>
                <a:ext cx="253671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38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4CC2342-B113-0924-D957-A6590496DE95}"/>
              </a:ext>
            </a:extLst>
          </p:cNvPr>
          <p:cNvSpPr txBox="1"/>
          <p:nvPr/>
        </p:nvSpPr>
        <p:spPr>
          <a:xfrm>
            <a:off x="463752" y="59813"/>
            <a:ext cx="9880305" cy="489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 err="1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sz="2400" dirty="0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Qual deve ser a espécie mais estável entre CF; CF</a:t>
            </a:r>
            <a:r>
              <a:rPr lang="pt-BR" sz="2400" baseline="30000" dirty="0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BR" sz="2400" dirty="0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CF</a:t>
            </a:r>
            <a:r>
              <a:rPr lang="pt-BR" sz="2400" baseline="30000" dirty="0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pt-BR" sz="2400" dirty="0">
                <a:solidFill>
                  <a:srgbClr val="0070C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Justifique.</a:t>
            </a:r>
            <a:endParaRPr lang="pt-BR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B9FF352-2B0A-D5F2-9558-150D851DA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370" y="1263947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7754B57E-9A11-F63B-1CF0-287FA5AE63B5}"/>
              </a:ext>
            </a:extLst>
          </p:cNvPr>
          <p:cNvSpPr/>
          <p:nvPr/>
        </p:nvSpPr>
        <p:spPr>
          <a:xfrm>
            <a:off x="1474047" y="1939889"/>
            <a:ext cx="259170" cy="77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AD9F476-4BB8-38FA-8A98-D94D933F3AFA}"/>
                  </a:ext>
                </a:extLst>
              </p:cNvPr>
              <p:cNvSpPr txBox="1"/>
              <p:nvPr/>
            </p:nvSpPr>
            <p:spPr>
              <a:xfrm>
                <a:off x="335274" y="2930044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2,5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EAD9F476-4BB8-38FA-8A98-D94D933F3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4" y="2930044"/>
                <a:ext cx="2536716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">
            <a:extLst>
              <a:ext uri="{FF2B5EF4-FFF2-40B4-BE49-F238E27FC236}">
                <a16:creationId xmlns:a16="http://schemas.microsoft.com/office/drawing/2014/main" id="{3B1551FF-C371-AC86-866A-7A5F86F0E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979" y="1184646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r>
              <a:rPr lang="pt-BR" altLang="pt-BR" sz="2400" b="1" baseline="30000" dirty="0">
                <a:solidFill>
                  <a:srgbClr val="003300"/>
                </a:solidFill>
                <a:latin typeface="Verdana" panose="020B0604030504040204" pitchFamily="34" charset="0"/>
              </a:rPr>
              <a:t>+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16310D64-DDD7-659E-59F1-A5B15FBCB67F}"/>
              </a:ext>
            </a:extLst>
          </p:cNvPr>
          <p:cNvSpPr/>
          <p:nvPr/>
        </p:nvSpPr>
        <p:spPr>
          <a:xfrm>
            <a:off x="5682656" y="1860588"/>
            <a:ext cx="259170" cy="77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C5EA898-49FE-041F-782D-780E1F9123D6}"/>
                  </a:ext>
                </a:extLst>
              </p:cNvPr>
              <p:cNvSpPr txBox="1"/>
              <p:nvPr/>
            </p:nvSpPr>
            <p:spPr>
              <a:xfrm>
                <a:off x="4543883" y="2850743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3,0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C5EA898-49FE-041F-782D-780E1F912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883" y="2850743"/>
                <a:ext cx="2536716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2">
            <a:extLst>
              <a:ext uri="{FF2B5EF4-FFF2-40B4-BE49-F238E27FC236}">
                <a16:creationId xmlns:a16="http://schemas.microsoft.com/office/drawing/2014/main" id="{21560101-E705-19A7-3345-6F4A4BDC7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4589" y="1184646"/>
            <a:ext cx="115252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CF</a:t>
            </a:r>
            <a:r>
              <a:rPr lang="pt-BR" altLang="pt-BR" sz="2400" b="1" baseline="30000" dirty="0">
                <a:solidFill>
                  <a:srgbClr val="003300"/>
                </a:solidFill>
                <a:latin typeface="Verdana" panose="020B0604030504040204" pitchFamily="34" charset="0"/>
              </a:rPr>
              <a:t>-</a:t>
            </a:r>
            <a:endParaRPr kumimoji="0" lang="pt-BR" altLang="pt-BR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D018767C-181E-ED97-6858-0DAB71DFD80D}"/>
              </a:ext>
            </a:extLst>
          </p:cNvPr>
          <p:cNvSpPr/>
          <p:nvPr/>
        </p:nvSpPr>
        <p:spPr>
          <a:xfrm>
            <a:off x="9891266" y="1860588"/>
            <a:ext cx="259170" cy="776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1DFA070-3601-6E8A-C29A-1AA8A80D815C}"/>
                  </a:ext>
                </a:extLst>
              </p:cNvPr>
              <p:cNvSpPr txBox="1"/>
              <p:nvPr/>
            </p:nvSpPr>
            <p:spPr>
              <a:xfrm>
                <a:off x="8752493" y="2850743"/>
                <a:ext cx="2536716" cy="78380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𝑂𝐿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2,0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1DFA070-3601-6E8A-C29A-1AA8A80D8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2493" y="2850743"/>
                <a:ext cx="2536716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D54D9596-C9FD-EA86-2818-CF1E73EA0DDA}"/>
              </a:ext>
            </a:extLst>
          </p:cNvPr>
          <p:cNvSpPr txBox="1"/>
          <p:nvPr/>
        </p:nvSpPr>
        <p:spPr>
          <a:xfrm>
            <a:off x="335274" y="4161947"/>
            <a:ext cx="11668884" cy="9143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Portanto, CF</a:t>
            </a:r>
            <a:r>
              <a:rPr lang="pt-BR" sz="2400" baseline="30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deve ser a espécie mais estável pois </a:t>
            </a:r>
            <a:r>
              <a:rPr lang="pt-BR" sz="2400" dirty="0" err="1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possue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maior ordem de ligação, e não apresenta elétrons nos orbitais </a:t>
            </a:r>
            <a:r>
              <a:rPr lang="pt-BR" sz="2400" dirty="0" err="1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2400" dirty="0" err="1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nti-Ligantes</a:t>
            </a: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(OAL).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C588468-5AB9-31DE-71C2-4001C01D46CA}"/>
              </a:ext>
            </a:extLst>
          </p:cNvPr>
          <p:cNvSpPr txBox="1"/>
          <p:nvPr/>
        </p:nvSpPr>
        <p:spPr>
          <a:xfrm>
            <a:off x="335274" y="5345614"/>
            <a:ext cx="11668884" cy="13390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200"/>
              </a:spcAft>
            </a:pPr>
            <a:r>
              <a:rPr lang="pt-BR" sz="24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CF apresenta maior ordem de ligação que CF</a:t>
            </a:r>
            <a:r>
              <a:rPr lang="pt-BR" sz="2400" baseline="30000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BR" sz="24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(2,5 &gt; 2,0) porém deve ser menos estável pois sua ordem de ligação é fracionária e apresenta um elétron no orbital </a:t>
            </a:r>
            <a:r>
              <a:rPr lang="pt-BR" sz="2400" dirty="0" err="1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Anti-Ligante</a:t>
            </a:r>
            <a:r>
              <a:rPr lang="pt-BR" sz="24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24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pt-BR" sz="2400" baseline="300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*</a:t>
            </a:r>
            <a:r>
              <a:rPr lang="pt-BR" sz="2400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).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362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9" baseType="lpstr">
      <vt:lpstr>Arial</vt:lpstr>
      <vt:lpstr>Arial Nova</vt:lpstr>
      <vt:lpstr>Calibri</vt:lpstr>
      <vt:lpstr>Calibri Light</vt:lpstr>
      <vt:lpstr>Cambria Math</vt:lpstr>
      <vt:lpstr>Gadugi</vt:lpstr>
      <vt:lpstr>Times New Roman</vt:lpstr>
      <vt:lpstr>Verdana</vt:lpstr>
      <vt:lpstr>Tema do Office</vt:lpstr>
      <vt:lpstr>Estrutura padrão</vt:lpstr>
      <vt:lpstr>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Gianluca Azzellini</dc:creator>
  <cp:lastModifiedBy>Gianluca Azzellini</cp:lastModifiedBy>
  <cp:revision>13</cp:revision>
  <dcterms:created xsi:type="dcterms:W3CDTF">2022-06-24T22:03:03Z</dcterms:created>
  <dcterms:modified xsi:type="dcterms:W3CDTF">2022-06-25T01:39:28Z</dcterms:modified>
</cp:coreProperties>
</file>