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0" r:id="rId1"/>
  </p:sldMasterIdLst>
  <p:notesMasterIdLst>
    <p:notesMasterId r:id="rId59"/>
  </p:notesMasterIdLst>
  <p:handoutMasterIdLst>
    <p:handoutMasterId r:id="rId60"/>
  </p:handoutMasterIdLst>
  <p:sldIdLst>
    <p:sldId id="256" r:id="rId2"/>
    <p:sldId id="542" r:id="rId3"/>
    <p:sldId id="428" r:id="rId4"/>
    <p:sldId id="434" r:id="rId5"/>
    <p:sldId id="432" r:id="rId6"/>
    <p:sldId id="431" r:id="rId7"/>
    <p:sldId id="521" r:id="rId8"/>
    <p:sldId id="302" r:id="rId9"/>
    <p:sldId id="435" r:id="rId10"/>
    <p:sldId id="436" r:id="rId11"/>
    <p:sldId id="468" r:id="rId12"/>
    <p:sldId id="469" r:id="rId13"/>
    <p:sldId id="522" r:id="rId14"/>
    <p:sldId id="488" r:id="rId15"/>
    <p:sldId id="502" r:id="rId16"/>
    <p:sldId id="487" r:id="rId17"/>
    <p:sldId id="504" r:id="rId18"/>
    <p:sldId id="454" r:id="rId19"/>
    <p:sldId id="287" r:id="rId20"/>
    <p:sldId id="278" r:id="rId21"/>
    <p:sldId id="474" r:id="rId22"/>
    <p:sldId id="296" r:id="rId23"/>
    <p:sldId id="490" r:id="rId24"/>
    <p:sldId id="523" r:id="rId25"/>
    <p:sldId id="491" r:id="rId26"/>
    <p:sldId id="510" r:id="rId27"/>
    <p:sldId id="476" r:id="rId28"/>
    <p:sldId id="279" r:id="rId29"/>
    <p:sldId id="297" r:id="rId30"/>
    <p:sldId id="299" r:id="rId31"/>
    <p:sldId id="489" r:id="rId32"/>
    <p:sldId id="300" r:id="rId33"/>
    <p:sldId id="513" r:id="rId34"/>
    <p:sldId id="505" r:id="rId35"/>
    <p:sldId id="506" r:id="rId36"/>
    <p:sldId id="507" r:id="rId37"/>
    <p:sldId id="508" r:id="rId38"/>
    <p:sldId id="543" r:id="rId39"/>
    <p:sldId id="544" r:id="rId40"/>
    <p:sldId id="496" r:id="rId41"/>
    <p:sldId id="485" r:id="rId42"/>
    <p:sldId id="498" r:id="rId43"/>
    <p:sldId id="499" r:id="rId44"/>
    <p:sldId id="524" r:id="rId45"/>
    <p:sldId id="525" r:id="rId46"/>
    <p:sldId id="526" r:id="rId47"/>
    <p:sldId id="527" r:id="rId48"/>
    <p:sldId id="528" r:id="rId49"/>
    <p:sldId id="529" r:id="rId50"/>
    <p:sldId id="532" r:id="rId51"/>
    <p:sldId id="533" r:id="rId52"/>
    <p:sldId id="536" r:id="rId53"/>
    <p:sldId id="540" r:id="rId54"/>
    <p:sldId id="537" r:id="rId55"/>
    <p:sldId id="500" r:id="rId56"/>
    <p:sldId id="520" r:id="rId57"/>
    <p:sldId id="511" r:id="rId58"/>
  </p:sldIdLst>
  <p:sldSz cx="9144000" cy="6858000" type="screen4x3"/>
  <p:notesSz cx="6858000" cy="9947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381" autoAdjust="0"/>
  </p:normalViewPr>
  <p:slideViewPr>
    <p:cSldViewPr>
      <p:cViewPr varScale="1">
        <p:scale>
          <a:sx n="66" d="100"/>
          <a:sy n="66" d="100"/>
        </p:scale>
        <p:origin x="1422" y="60"/>
      </p:cViewPr>
      <p:guideLst>
        <p:guide orient="horz" pos="2160"/>
        <p:guide pos="2880"/>
      </p:guideLst>
    </p:cSldViewPr>
  </p:slideViewPr>
  <p:notesTextViewPr>
    <p:cViewPr>
      <p:scale>
        <a:sx n="1" d="1"/>
        <a:sy n="1" d="1"/>
      </p:scale>
      <p:origin x="0" y="0"/>
    </p:cViewPr>
  </p:notesTextViewPr>
  <p:sorterViewPr>
    <p:cViewPr>
      <p:scale>
        <a:sx n="100" d="100"/>
        <a:sy n="100" d="100"/>
      </p:scale>
      <p:origin x="0" y="380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s>
</file>

<file path=ppt/diagrams/_rels/data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diagrams/_rels/data12.xml.rels><?xml version="1.0" encoding="UTF-8" standalone="yes"?>
<Relationships xmlns="http://schemas.openxmlformats.org/package/2006/relationships"><Relationship Id="rId1" Type="http://schemas.openxmlformats.org/officeDocument/2006/relationships/image" Target="../media/image14.png"/></Relationships>
</file>

<file path=ppt/diagrams/_rels/data15.xml.rels><?xml version="1.0" encoding="UTF-8" standalone="yes"?>
<Relationships xmlns="http://schemas.openxmlformats.org/package/2006/relationships"><Relationship Id="rId1" Type="http://schemas.openxmlformats.org/officeDocument/2006/relationships/image" Target="../media/image15.png"/></Relationships>
</file>

<file path=ppt/diagrams/_rels/data16.xml.rels><?xml version="1.0" encoding="UTF-8" standalone="yes"?>
<Relationships xmlns="http://schemas.openxmlformats.org/package/2006/relationships"><Relationship Id="rId1" Type="http://schemas.openxmlformats.org/officeDocument/2006/relationships/image" Target="../media/image16.png"/></Relationships>
</file>

<file path=ppt/diagrams/_rels/data17.xml.rels><?xml version="1.0" encoding="UTF-8" standalone="yes"?>
<Relationships xmlns="http://schemas.openxmlformats.org/package/2006/relationships"><Relationship Id="rId1" Type="http://schemas.openxmlformats.org/officeDocument/2006/relationships/image" Target="../media/image17.png"/></Relationships>
</file>

<file path=ppt/diagrams/_rels/data18.xml.rels><?xml version="1.0" encoding="UTF-8" standalone="yes"?>
<Relationships xmlns="http://schemas.openxmlformats.org/package/2006/relationships"><Relationship Id="rId1" Type="http://schemas.openxmlformats.org/officeDocument/2006/relationships/image" Target="../media/image18.png"/></Relationships>
</file>

<file path=ppt/diagrams/_rels/data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png"/><Relationship Id="rId4" Type="http://schemas.openxmlformats.org/officeDocument/2006/relationships/image" Target="../media/image22.png"/></Relationships>
</file>

<file path=ppt/diagrams/_rels/drawing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diagrams/_rels/drawing12.xml.rels><?xml version="1.0" encoding="UTF-8" standalone="yes"?>
<Relationships xmlns="http://schemas.openxmlformats.org/package/2006/relationships"><Relationship Id="rId1" Type="http://schemas.openxmlformats.org/officeDocument/2006/relationships/image" Target="../media/image14.png"/></Relationships>
</file>

<file path=ppt/diagrams/_rels/drawing15.xml.rels><?xml version="1.0" encoding="UTF-8" standalone="yes"?>
<Relationships xmlns="http://schemas.openxmlformats.org/package/2006/relationships"><Relationship Id="rId1" Type="http://schemas.openxmlformats.org/officeDocument/2006/relationships/image" Target="../media/image15.png"/></Relationships>
</file>

<file path=ppt/diagrams/_rels/drawing16.xml.rels><?xml version="1.0" encoding="UTF-8" standalone="yes"?>
<Relationships xmlns="http://schemas.openxmlformats.org/package/2006/relationships"><Relationship Id="rId1" Type="http://schemas.openxmlformats.org/officeDocument/2006/relationships/image" Target="../media/image16.png"/></Relationships>
</file>

<file path=ppt/diagrams/_rels/drawing17.xml.rels><?xml version="1.0" encoding="UTF-8" standalone="yes"?>
<Relationships xmlns="http://schemas.openxmlformats.org/package/2006/relationships"><Relationship Id="rId1" Type="http://schemas.openxmlformats.org/officeDocument/2006/relationships/image" Target="../media/image17.png"/></Relationships>
</file>

<file path=ppt/diagrams/_rels/drawing18.xml.rels><?xml version="1.0" encoding="UTF-8" standalone="yes"?>
<Relationships xmlns="http://schemas.openxmlformats.org/package/2006/relationships"><Relationship Id="rId1" Type="http://schemas.openxmlformats.org/officeDocument/2006/relationships/image" Target="../media/image18.png"/></Relationships>
</file>

<file path=ppt/diagrams/_rels/drawing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png"/><Relationship Id="rId4" Type="http://schemas.openxmlformats.org/officeDocument/2006/relationships/image" Target="../media/image2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C1B516-61AA-4AEA-9FE5-183F86AB4F59}"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pt-BR"/>
        </a:p>
      </dgm:t>
    </dgm:pt>
    <dgm:pt modelId="{81895759-4B78-4ED0-9033-8E960B5EF096}">
      <dgm:prSet custT="1"/>
      <dgm:spPr/>
      <dgm:t>
        <a:bodyPr/>
        <a:lstStyle/>
        <a:p>
          <a:pPr rtl="0"/>
          <a:r>
            <a:rPr lang="pt-BR" sz="2400" dirty="0" smtClean="0"/>
            <a:t>A definição da AMA (American Marketing </a:t>
          </a:r>
          <a:r>
            <a:rPr lang="pt-BR" sz="2400" dirty="0" err="1" smtClean="0"/>
            <a:t>Association</a:t>
          </a:r>
          <a:r>
            <a:rPr lang="pt-BR" sz="2400" dirty="0" smtClean="0"/>
            <a:t>) é que </a:t>
          </a:r>
          <a:r>
            <a:rPr lang="pt-BR" sz="2400" b="1" dirty="0" smtClean="0">
              <a:effectLst>
                <a:outerShdw blurRad="38100" dist="38100" dir="2700000" algn="tl">
                  <a:srgbClr val="000000">
                    <a:alpha val="43137"/>
                  </a:srgbClr>
                </a:outerShdw>
              </a:effectLst>
            </a:rPr>
            <a:t>“</a:t>
          </a:r>
          <a:r>
            <a:rPr lang="pt-BR" sz="2400" b="1" i="1" dirty="0" smtClean="0">
              <a:effectLst>
                <a:outerShdw blurRad="38100" dist="38100" dir="2700000" algn="tl">
                  <a:srgbClr val="000000">
                    <a:alpha val="43137"/>
                  </a:srgbClr>
                </a:outerShdw>
              </a:effectLst>
            </a:rPr>
            <a:t>Marketing é o processo de planejar e executar a concepção, precificação, promoção e distribuição de produtos, serviços e ideias</a:t>
          </a:r>
          <a:r>
            <a:rPr lang="pt-BR" sz="2400" b="1" dirty="0" smtClean="0">
              <a:effectLst>
                <a:outerShdw blurRad="38100" dist="38100" dir="2700000" algn="tl">
                  <a:srgbClr val="000000">
                    <a:alpha val="43137"/>
                  </a:srgbClr>
                </a:outerShdw>
              </a:effectLst>
            </a:rPr>
            <a:t>”</a:t>
          </a:r>
          <a:r>
            <a:rPr lang="pt-BR" sz="2400" dirty="0" smtClean="0"/>
            <a:t>.</a:t>
          </a:r>
          <a:endParaRPr lang="pt-BR" sz="2400" dirty="0"/>
        </a:p>
      </dgm:t>
    </dgm:pt>
    <dgm:pt modelId="{F5629F2A-04D0-492E-A112-4DDEE2FB9B9B}" type="parTrans" cxnId="{3EA4FBD1-42AA-4FBC-8D60-C3F1B044CBE3}">
      <dgm:prSet/>
      <dgm:spPr/>
      <dgm:t>
        <a:bodyPr/>
        <a:lstStyle/>
        <a:p>
          <a:endParaRPr lang="pt-BR" sz="1600"/>
        </a:p>
      </dgm:t>
    </dgm:pt>
    <dgm:pt modelId="{55ACF8A0-84B8-4B90-8F2E-E57EE0B46608}" type="sibTrans" cxnId="{3EA4FBD1-42AA-4FBC-8D60-C3F1B044CBE3}">
      <dgm:prSet/>
      <dgm:spPr/>
      <dgm:t>
        <a:bodyPr/>
        <a:lstStyle/>
        <a:p>
          <a:endParaRPr lang="pt-BR" sz="1600"/>
        </a:p>
      </dgm:t>
    </dgm:pt>
    <dgm:pt modelId="{4A8EF6F4-BFDA-4AD4-BABB-3F9F493636F1}" type="pres">
      <dgm:prSet presAssocID="{4DC1B516-61AA-4AEA-9FE5-183F86AB4F59}" presName="linear" presStyleCnt="0">
        <dgm:presLayoutVars>
          <dgm:animLvl val="lvl"/>
          <dgm:resizeHandles val="exact"/>
        </dgm:presLayoutVars>
      </dgm:prSet>
      <dgm:spPr/>
      <dgm:t>
        <a:bodyPr/>
        <a:lstStyle/>
        <a:p>
          <a:endParaRPr lang="pt-BR"/>
        </a:p>
      </dgm:t>
    </dgm:pt>
    <dgm:pt modelId="{34F9286C-79B0-4F1D-BC13-F75EFE877745}" type="pres">
      <dgm:prSet presAssocID="{81895759-4B78-4ED0-9033-8E960B5EF096}" presName="parentText" presStyleLbl="node1" presStyleIdx="0" presStyleCnt="1">
        <dgm:presLayoutVars>
          <dgm:chMax val="0"/>
          <dgm:bulletEnabled val="1"/>
        </dgm:presLayoutVars>
      </dgm:prSet>
      <dgm:spPr/>
      <dgm:t>
        <a:bodyPr/>
        <a:lstStyle/>
        <a:p>
          <a:endParaRPr lang="pt-BR"/>
        </a:p>
      </dgm:t>
    </dgm:pt>
  </dgm:ptLst>
  <dgm:cxnLst>
    <dgm:cxn modelId="{3EA4FBD1-42AA-4FBC-8D60-C3F1B044CBE3}" srcId="{4DC1B516-61AA-4AEA-9FE5-183F86AB4F59}" destId="{81895759-4B78-4ED0-9033-8E960B5EF096}" srcOrd="0" destOrd="0" parTransId="{F5629F2A-04D0-492E-A112-4DDEE2FB9B9B}" sibTransId="{55ACF8A0-84B8-4B90-8F2E-E57EE0B46608}"/>
    <dgm:cxn modelId="{5819C627-177F-407E-A93D-3412BE4716FC}" type="presOf" srcId="{81895759-4B78-4ED0-9033-8E960B5EF096}" destId="{34F9286C-79B0-4F1D-BC13-F75EFE877745}" srcOrd="0" destOrd="0" presId="urn:microsoft.com/office/officeart/2005/8/layout/vList2"/>
    <dgm:cxn modelId="{9561F8FD-E1E9-4C2A-A092-68D23BB61E0E}" type="presOf" srcId="{4DC1B516-61AA-4AEA-9FE5-183F86AB4F59}" destId="{4A8EF6F4-BFDA-4AD4-BABB-3F9F493636F1}" srcOrd="0" destOrd="0" presId="urn:microsoft.com/office/officeart/2005/8/layout/vList2"/>
    <dgm:cxn modelId="{5292276D-90BE-4AF6-8B56-3ED2BC0BD9FE}" type="presParOf" srcId="{4A8EF6F4-BFDA-4AD4-BABB-3F9F493636F1}" destId="{34F9286C-79B0-4F1D-BC13-F75EFE877745}" srcOrd="0" destOrd="0" presId="urn:microsoft.com/office/officeart/2005/8/layout/vList2"/>
  </dgm:cxnLst>
  <dgm:bg>
    <a:solidFill>
      <a:schemeClr val="accent2"/>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5A59D92-6F37-4FB0-BC04-DCA398DF83D5}" type="doc">
      <dgm:prSet loTypeId="urn:microsoft.com/office/officeart/2005/8/layout/vList3" loCatId="list" qsTypeId="urn:microsoft.com/office/officeart/2005/8/quickstyle/simple1" qsCatId="simple" csTypeId="urn:microsoft.com/office/officeart/2005/8/colors/colorful2" csCatId="colorful" phldr="1"/>
      <dgm:spPr/>
      <dgm:t>
        <a:bodyPr/>
        <a:lstStyle/>
        <a:p>
          <a:endParaRPr lang="pt-BR"/>
        </a:p>
      </dgm:t>
    </dgm:pt>
    <dgm:pt modelId="{FEF9F0A2-9267-48ED-ACD3-D612B2AF8A74}">
      <dgm:prSet/>
      <dgm:spPr/>
      <dgm:t>
        <a:bodyPr/>
        <a:lstStyle/>
        <a:p>
          <a:pPr rtl="0"/>
          <a:r>
            <a:rPr lang="pt-BR" dirty="0" smtClean="0"/>
            <a:t>O </a:t>
          </a:r>
          <a:r>
            <a:rPr lang="pt-BR" b="1" i="1" u="sng" dirty="0" smtClean="0"/>
            <a:t>Canal de Comunicação</a:t>
          </a:r>
          <a:r>
            <a:rPr lang="pt-BR" i="1" dirty="0" smtClean="0"/>
            <a:t> – enviar/receber as ‘mensagens’ dos compradores-alvos</a:t>
          </a:r>
          <a:r>
            <a:rPr lang="pt-BR" dirty="0" smtClean="0"/>
            <a:t> e inclui jornais, revistas, radio, televisão, correio, telefone, </a:t>
          </a:r>
          <a:r>
            <a:rPr lang="pt-BR" dirty="0" err="1" smtClean="0"/>
            <a:t>posters</a:t>
          </a:r>
          <a:r>
            <a:rPr lang="pt-BR" dirty="0" smtClean="0"/>
            <a:t> e internet. Os profissionais de marketing aumentaram muito o canal de comunicação como e-mail, blog, </a:t>
          </a:r>
          <a:r>
            <a:rPr lang="pt-BR" dirty="0" err="1" smtClean="0"/>
            <a:t>and</a:t>
          </a:r>
          <a:r>
            <a:rPr lang="pt-BR" dirty="0" smtClean="0"/>
            <a:t> serviços grátis </a:t>
          </a:r>
          <a:r>
            <a:rPr lang="pt-BR" dirty="0" err="1" smtClean="0"/>
            <a:t>dao</a:t>
          </a:r>
          <a:r>
            <a:rPr lang="pt-BR" dirty="0" smtClean="0"/>
            <a:t> consumidor...</a:t>
          </a:r>
          <a:endParaRPr lang="pt-BR" dirty="0"/>
        </a:p>
      </dgm:t>
    </dgm:pt>
    <dgm:pt modelId="{5A3A5A32-596B-4D4F-BECA-0B89D192F9F7}" type="parTrans" cxnId="{E81D4DB9-595A-404F-BAD4-F86EABA6FDEF}">
      <dgm:prSet/>
      <dgm:spPr/>
      <dgm:t>
        <a:bodyPr/>
        <a:lstStyle/>
        <a:p>
          <a:endParaRPr lang="pt-BR"/>
        </a:p>
      </dgm:t>
    </dgm:pt>
    <dgm:pt modelId="{FB7E7ED5-6C16-408F-9F3B-446275198737}" type="sibTrans" cxnId="{E81D4DB9-595A-404F-BAD4-F86EABA6FDEF}">
      <dgm:prSet/>
      <dgm:spPr/>
      <dgm:t>
        <a:bodyPr/>
        <a:lstStyle/>
        <a:p>
          <a:endParaRPr lang="pt-BR"/>
        </a:p>
      </dgm:t>
    </dgm:pt>
    <dgm:pt modelId="{8DB39CCB-E92D-43D3-96EB-DE8068F7E4A1}">
      <dgm:prSet custT="1"/>
      <dgm:spPr/>
      <dgm:t>
        <a:bodyPr/>
        <a:lstStyle/>
        <a:p>
          <a:pPr rtl="0"/>
          <a:r>
            <a:rPr lang="pt-BR" sz="1500" dirty="0" smtClean="0"/>
            <a:t>Os profissionais de marketing usam </a:t>
          </a:r>
          <a:r>
            <a:rPr lang="pt-BR" sz="1500" b="1" u="sng" dirty="0" smtClean="0"/>
            <a:t>o </a:t>
          </a:r>
          <a:r>
            <a:rPr lang="pt-BR" sz="1600" b="1" u="sng" dirty="0" smtClean="0"/>
            <a:t>canal de distribuição</a:t>
          </a:r>
          <a:r>
            <a:rPr lang="pt-BR" sz="1600" dirty="0" smtClean="0"/>
            <a:t> </a:t>
          </a:r>
          <a:r>
            <a:rPr lang="pt-BR" sz="1500" dirty="0" smtClean="0"/>
            <a:t>para mostrar, vender e entregar o produto físico ou serviço para o comprador ou usuário. Estes canais podem ser diretamente via internet, correio, celular ou telefone ou indiretamente através de distribuidores, atacadistas, varejistas, agentes como intermediários. </a:t>
          </a:r>
          <a:endParaRPr lang="pt-BR" sz="1500" dirty="0"/>
        </a:p>
      </dgm:t>
    </dgm:pt>
    <dgm:pt modelId="{1F6F8E9D-88B4-435A-A655-FEB03919A17E}" type="parTrans" cxnId="{BB635304-C927-4DE7-952E-5A5D8E8FD2DE}">
      <dgm:prSet/>
      <dgm:spPr/>
      <dgm:t>
        <a:bodyPr/>
        <a:lstStyle/>
        <a:p>
          <a:endParaRPr lang="pt-BR"/>
        </a:p>
      </dgm:t>
    </dgm:pt>
    <dgm:pt modelId="{D761B4B7-A396-4823-8D5F-F5CB2326BCB2}" type="sibTrans" cxnId="{BB635304-C927-4DE7-952E-5A5D8E8FD2DE}">
      <dgm:prSet/>
      <dgm:spPr/>
      <dgm:t>
        <a:bodyPr/>
        <a:lstStyle/>
        <a:p>
          <a:endParaRPr lang="pt-BR"/>
        </a:p>
      </dgm:t>
    </dgm:pt>
    <dgm:pt modelId="{FE141135-0A28-4496-B3B1-9506B951A268}">
      <dgm:prSet custT="1"/>
      <dgm:spPr>
        <a:solidFill>
          <a:srgbClr val="FF0000"/>
        </a:solidFill>
      </dgm:spPr>
      <dgm:t>
        <a:bodyPr/>
        <a:lstStyle/>
        <a:p>
          <a:pPr rtl="0"/>
          <a:r>
            <a:rPr lang="pt-BR" sz="1400" dirty="0" smtClean="0"/>
            <a:t>Para executar a transação com potenciais compradores, os profissionais de marketing também usam o </a:t>
          </a:r>
          <a:r>
            <a:rPr lang="pt-BR" sz="1600" b="1" u="sng" dirty="0" smtClean="0"/>
            <a:t>canal de serviços </a:t>
          </a:r>
          <a:r>
            <a:rPr lang="pt-BR" sz="1400" dirty="0" smtClean="0"/>
            <a:t>que inclui armazéns, transportadoras, bancos e companhias de seguros. Os profissionais claramente possuem um desafio em escolher a melhor </a:t>
          </a:r>
          <a:r>
            <a:rPr lang="pt-BR" sz="1400" dirty="0" err="1" smtClean="0"/>
            <a:t>mix</a:t>
          </a:r>
          <a:r>
            <a:rPr lang="pt-BR" sz="1400" dirty="0" smtClean="0"/>
            <a:t> dos três canais: comunicação, distribuição e serviços na sua oferta. </a:t>
          </a:r>
          <a:endParaRPr lang="pt-BR" sz="1400" dirty="0"/>
        </a:p>
      </dgm:t>
    </dgm:pt>
    <dgm:pt modelId="{54105BEE-A17C-43A8-A167-8DC4C5861757}" type="parTrans" cxnId="{184A07FC-0812-434C-BAE4-E888B3B932D7}">
      <dgm:prSet/>
      <dgm:spPr/>
      <dgm:t>
        <a:bodyPr/>
        <a:lstStyle/>
        <a:p>
          <a:endParaRPr lang="pt-BR"/>
        </a:p>
      </dgm:t>
    </dgm:pt>
    <dgm:pt modelId="{5FA3F239-43D7-4221-AC01-640FADDA339C}" type="sibTrans" cxnId="{184A07FC-0812-434C-BAE4-E888B3B932D7}">
      <dgm:prSet/>
      <dgm:spPr/>
      <dgm:t>
        <a:bodyPr/>
        <a:lstStyle/>
        <a:p>
          <a:endParaRPr lang="pt-BR"/>
        </a:p>
      </dgm:t>
    </dgm:pt>
    <dgm:pt modelId="{4504D7C2-E500-4631-ADAD-4DC889FFB501}" type="pres">
      <dgm:prSet presAssocID="{65A59D92-6F37-4FB0-BC04-DCA398DF83D5}" presName="linearFlow" presStyleCnt="0">
        <dgm:presLayoutVars>
          <dgm:dir/>
          <dgm:resizeHandles val="exact"/>
        </dgm:presLayoutVars>
      </dgm:prSet>
      <dgm:spPr/>
      <dgm:t>
        <a:bodyPr/>
        <a:lstStyle/>
        <a:p>
          <a:endParaRPr lang="pt-BR"/>
        </a:p>
      </dgm:t>
    </dgm:pt>
    <dgm:pt modelId="{2F7F9219-B1E7-4D69-8FD8-AE2EE82025D9}" type="pres">
      <dgm:prSet presAssocID="{FEF9F0A2-9267-48ED-ACD3-D612B2AF8A74}" presName="composite" presStyleCnt="0"/>
      <dgm:spPr/>
    </dgm:pt>
    <dgm:pt modelId="{989400F8-8CF2-4B83-80E7-42FF6399C1E0}" type="pres">
      <dgm:prSet presAssocID="{FEF9F0A2-9267-48ED-ACD3-D612B2AF8A74}" presName="imgShp" presStyleLbl="fgImgPlace1" presStyleIdx="0" presStyleCnt="3" custLinFactNeighborX="-41721" custLinFactNeighborY="-12"/>
      <dgm:spPr>
        <a:blipFill rotWithShape="1">
          <a:blip xmlns:r="http://schemas.openxmlformats.org/officeDocument/2006/relationships" r:embed="rId1"/>
          <a:stretch>
            <a:fillRect/>
          </a:stretch>
        </a:blipFill>
      </dgm:spPr>
    </dgm:pt>
    <dgm:pt modelId="{C7FBB418-0A0E-454B-A0AB-332546254E1B}" type="pres">
      <dgm:prSet presAssocID="{FEF9F0A2-9267-48ED-ACD3-D612B2AF8A74}" presName="txShp" presStyleLbl="node1" presStyleIdx="0" presStyleCnt="3" custScaleX="120905">
        <dgm:presLayoutVars>
          <dgm:bulletEnabled val="1"/>
        </dgm:presLayoutVars>
      </dgm:prSet>
      <dgm:spPr/>
      <dgm:t>
        <a:bodyPr/>
        <a:lstStyle/>
        <a:p>
          <a:endParaRPr lang="pt-BR"/>
        </a:p>
      </dgm:t>
    </dgm:pt>
    <dgm:pt modelId="{889371CB-DC0B-4FDE-A16B-44DB2E0C3266}" type="pres">
      <dgm:prSet presAssocID="{FB7E7ED5-6C16-408F-9F3B-446275198737}" presName="spacing" presStyleCnt="0"/>
      <dgm:spPr/>
    </dgm:pt>
    <dgm:pt modelId="{E333044C-814A-4484-AA3F-CF5902F59B65}" type="pres">
      <dgm:prSet presAssocID="{8DB39CCB-E92D-43D3-96EB-DE8068F7E4A1}" presName="composite" presStyleCnt="0"/>
      <dgm:spPr/>
    </dgm:pt>
    <dgm:pt modelId="{1FF07170-0B75-4EE0-90AC-CBBF252A2199}" type="pres">
      <dgm:prSet presAssocID="{8DB39CCB-E92D-43D3-96EB-DE8068F7E4A1}" presName="imgShp" presStyleLbl="fgImgPlace1" presStyleIdx="1" presStyleCnt="3" custLinFactNeighborX="-49947" custLinFactNeighborY="-3749"/>
      <dgm:spPr>
        <a:blipFill rotWithShape="1">
          <a:blip xmlns:r="http://schemas.openxmlformats.org/officeDocument/2006/relationships" r:embed="rId2"/>
          <a:stretch>
            <a:fillRect/>
          </a:stretch>
        </a:blipFill>
      </dgm:spPr>
    </dgm:pt>
    <dgm:pt modelId="{F4B894B7-5A42-4F6F-B2F8-42D5F7FC40B5}" type="pres">
      <dgm:prSet presAssocID="{8DB39CCB-E92D-43D3-96EB-DE8068F7E4A1}" presName="txShp" presStyleLbl="node1" presStyleIdx="1" presStyleCnt="3" custScaleX="114726" custLinFactNeighborX="-12" custLinFactNeighborY="1734">
        <dgm:presLayoutVars>
          <dgm:bulletEnabled val="1"/>
        </dgm:presLayoutVars>
      </dgm:prSet>
      <dgm:spPr/>
      <dgm:t>
        <a:bodyPr/>
        <a:lstStyle/>
        <a:p>
          <a:endParaRPr lang="pt-BR"/>
        </a:p>
      </dgm:t>
    </dgm:pt>
    <dgm:pt modelId="{AC01B414-E7F2-443C-808B-BEC65A3CEB51}" type="pres">
      <dgm:prSet presAssocID="{D761B4B7-A396-4823-8D5F-F5CB2326BCB2}" presName="spacing" presStyleCnt="0"/>
      <dgm:spPr/>
    </dgm:pt>
    <dgm:pt modelId="{F8CBA708-2841-489A-B749-654841007B66}" type="pres">
      <dgm:prSet presAssocID="{FE141135-0A28-4496-B3B1-9506B951A268}" presName="composite" presStyleCnt="0"/>
      <dgm:spPr/>
    </dgm:pt>
    <dgm:pt modelId="{5AD18E29-A828-42E7-B12F-2091912C0C7C}" type="pres">
      <dgm:prSet presAssocID="{FE141135-0A28-4496-B3B1-9506B951A268}" presName="imgShp" presStyleLbl="fgImgPlace1" presStyleIdx="2" presStyleCnt="3" custLinFactNeighborX="-36238" custLinFactNeighborY="-2003"/>
      <dgm:spPr>
        <a:blipFill rotWithShape="1">
          <a:blip xmlns:r="http://schemas.openxmlformats.org/officeDocument/2006/relationships" r:embed="rId3"/>
          <a:stretch>
            <a:fillRect/>
          </a:stretch>
        </a:blipFill>
      </dgm:spPr>
    </dgm:pt>
    <dgm:pt modelId="{092BDD07-C8A9-47AC-8228-02AF80A5A88C}" type="pres">
      <dgm:prSet presAssocID="{FE141135-0A28-4496-B3B1-9506B951A268}" presName="txShp" presStyleLbl="node1" presStyleIdx="2" presStyleCnt="3" custScaleX="112358">
        <dgm:presLayoutVars>
          <dgm:bulletEnabled val="1"/>
        </dgm:presLayoutVars>
      </dgm:prSet>
      <dgm:spPr/>
      <dgm:t>
        <a:bodyPr/>
        <a:lstStyle/>
        <a:p>
          <a:endParaRPr lang="pt-BR"/>
        </a:p>
      </dgm:t>
    </dgm:pt>
  </dgm:ptLst>
  <dgm:cxnLst>
    <dgm:cxn modelId="{E81D4DB9-595A-404F-BAD4-F86EABA6FDEF}" srcId="{65A59D92-6F37-4FB0-BC04-DCA398DF83D5}" destId="{FEF9F0A2-9267-48ED-ACD3-D612B2AF8A74}" srcOrd="0" destOrd="0" parTransId="{5A3A5A32-596B-4D4F-BECA-0B89D192F9F7}" sibTransId="{FB7E7ED5-6C16-408F-9F3B-446275198737}"/>
    <dgm:cxn modelId="{BB635304-C927-4DE7-952E-5A5D8E8FD2DE}" srcId="{65A59D92-6F37-4FB0-BC04-DCA398DF83D5}" destId="{8DB39CCB-E92D-43D3-96EB-DE8068F7E4A1}" srcOrd="1" destOrd="0" parTransId="{1F6F8E9D-88B4-435A-A655-FEB03919A17E}" sibTransId="{D761B4B7-A396-4823-8D5F-F5CB2326BCB2}"/>
    <dgm:cxn modelId="{5D46FED8-E64D-479F-8407-E36197469DE0}" type="presOf" srcId="{65A59D92-6F37-4FB0-BC04-DCA398DF83D5}" destId="{4504D7C2-E500-4631-ADAD-4DC889FFB501}" srcOrd="0" destOrd="0" presId="urn:microsoft.com/office/officeart/2005/8/layout/vList3"/>
    <dgm:cxn modelId="{BBD15DD2-17D9-4E65-A33A-91F3B1562D18}" type="presOf" srcId="{FE141135-0A28-4496-B3B1-9506B951A268}" destId="{092BDD07-C8A9-47AC-8228-02AF80A5A88C}" srcOrd="0" destOrd="0" presId="urn:microsoft.com/office/officeart/2005/8/layout/vList3"/>
    <dgm:cxn modelId="{187B1EAC-243B-4EB8-BC62-07536A0E1B5D}" type="presOf" srcId="{FEF9F0A2-9267-48ED-ACD3-D612B2AF8A74}" destId="{C7FBB418-0A0E-454B-A0AB-332546254E1B}" srcOrd="0" destOrd="0" presId="urn:microsoft.com/office/officeart/2005/8/layout/vList3"/>
    <dgm:cxn modelId="{F5554A5C-74E3-4FC8-AD15-54A0CA707DCC}" type="presOf" srcId="{8DB39CCB-E92D-43D3-96EB-DE8068F7E4A1}" destId="{F4B894B7-5A42-4F6F-B2F8-42D5F7FC40B5}" srcOrd="0" destOrd="0" presId="urn:microsoft.com/office/officeart/2005/8/layout/vList3"/>
    <dgm:cxn modelId="{184A07FC-0812-434C-BAE4-E888B3B932D7}" srcId="{65A59D92-6F37-4FB0-BC04-DCA398DF83D5}" destId="{FE141135-0A28-4496-B3B1-9506B951A268}" srcOrd="2" destOrd="0" parTransId="{54105BEE-A17C-43A8-A167-8DC4C5861757}" sibTransId="{5FA3F239-43D7-4221-AC01-640FADDA339C}"/>
    <dgm:cxn modelId="{E76475DF-10E6-4CED-AC71-691C1A7FB682}" type="presParOf" srcId="{4504D7C2-E500-4631-ADAD-4DC889FFB501}" destId="{2F7F9219-B1E7-4D69-8FD8-AE2EE82025D9}" srcOrd="0" destOrd="0" presId="urn:microsoft.com/office/officeart/2005/8/layout/vList3"/>
    <dgm:cxn modelId="{3DCC4B84-5901-4A39-B65A-2573F7434A82}" type="presParOf" srcId="{2F7F9219-B1E7-4D69-8FD8-AE2EE82025D9}" destId="{989400F8-8CF2-4B83-80E7-42FF6399C1E0}" srcOrd="0" destOrd="0" presId="urn:microsoft.com/office/officeart/2005/8/layout/vList3"/>
    <dgm:cxn modelId="{56CF0A0E-EC7A-46B7-92A9-606242042913}" type="presParOf" srcId="{2F7F9219-B1E7-4D69-8FD8-AE2EE82025D9}" destId="{C7FBB418-0A0E-454B-A0AB-332546254E1B}" srcOrd="1" destOrd="0" presId="urn:microsoft.com/office/officeart/2005/8/layout/vList3"/>
    <dgm:cxn modelId="{7A03A6D2-CACE-4BB1-823C-7F5E7BDC8584}" type="presParOf" srcId="{4504D7C2-E500-4631-ADAD-4DC889FFB501}" destId="{889371CB-DC0B-4FDE-A16B-44DB2E0C3266}" srcOrd="1" destOrd="0" presId="urn:microsoft.com/office/officeart/2005/8/layout/vList3"/>
    <dgm:cxn modelId="{DFBB0C7D-577E-41C5-9E02-F57FC6159255}" type="presParOf" srcId="{4504D7C2-E500-4631-ADAD-4DC889FFB501}" destId="{E333044C-814A-4484-AA3F-CF5902F59B65}" srcOrd="2" destOrd="0" presId="urn:microsoft.com/office/officeart/2005/8/layout/vList3"/>
    <dgm:cxn modelId="{87532DBB-9F54-443A-9E3B-38DCE04612A8}" type="presParOf" srcId="{E333044C-814A-4484-AA3F-CF5902F59B65}" destId="{1FF07170-0B75-4EE0-90AC-CBBF252A2199}" srcOrd="0" destOrd="0" presId="urn:microsoft.com/office/officeart/2005/8/layout/vList3"/>
    <dgm:cxn modelId="{88AD9A66-C2D9-40A4-B738-61061AA0A513}" type="presParOf" srcId="{E333044C-814A-4484-AA3F-CF5902F59B65}" destId="{F4B894B7-5A42-4F6F-B2F8-42D5F7FC40B5}" srcOrd="1" destOrd="0" presId="urn:microsoft.com/office/officeart/2005/8/layout/vList3"/>
    <dgm:cxn modelId="{6CD22787-EE9C-48C8-909B-DF8BAB954513}" type="presParOf" srcId="{4504D7C2-E500-4631-ADAD-4DC889FFB501}" destId="{AC01B414-E7F2-443C-808B-BEC65A3CEB51}" srcOrd="3" destOrd="0" presId="urn:microsoft.com/office/officeart/2005/8/layout/vList3"/>
    <dgm:cxn modelId="{08CB0EAD-B70D-425C-8A78-63F7F9BE2463}" type="presParOf" srcId="{4504D7C2-E500-4631-ADAD-4DC889FFB501}" destId="{F8CBA708-2841-489A-B749-654841007B66}" srcOrd="4" destOrd="0" presId="urn:microsoft.com/office/officeart/2005/8/layout/vList3"/>
    <dgm:cxn modelId="{220E6FC7-6E83-46EA-A3B5-CC4B4E50EC83}" type="presParOf" srcId="{F8CBA708-2841-489A-B749-654841007B66}" destId="{5AD18E29-A828-42E7-B12F-2091912C0C7C}" srcOrd="0" destOrd="0" presId="urn:microsoft.com/office/officeart/2005/8/layout/vList3"/>
    <dgm:cxn modelId="{8B997F91-F05F-4AA9-9F52-75E5F151A02A}" type="presParOf" srcId="{F8CBA708-2841-489A-B749-654841007B66}" destId="{092BDD07-C8A9-47AC-8228-02AF80A5A88C}"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530DAE8-73F7-4828-9E9E-037E25B65025}"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pt-BR"/>
        </a:p>
      </dgm:t>
    </dgm:pt>
    <dgm:pt modelId="{FBF6ACF1-20CF-411D-8BFB-E90582DC935C}">
      <dgm:prSet/>
      <dgm:spPr/>
      <dgm:t>
        <a:bodyPr/>
        <a:lstStyle/>
        <a:p>
          <a:pPr rtl="0"/>
          <a:r>
            <a:rPr lang="pt-BR" b="1" u="sng" smtClean="0"/>
            <a:t>Cadeia de suprimento: </a:t>
          </a:r>
          <a:endParaRPr lang="pt-BR"/>
        </a:p>
      </dgm:t>
    </dgm:pt>
    <dgm:pt modelId="{DB0E5877-4B32-4F16-A588-1C0388E4A8A4}" type="parTrans" cxnId="{3F22A15E-A625-445F-8E01-5D20E0D06272}">
      <dgm:prSet/>
      <dgm:spPr/>
      <dgm:t>
        <a:bodyPr/>
        <a:lstStyle/>
        <a:p>
          <a:endParaRPr lang="pt-BR"/>
        </a:p>
      </dgm:t>
    </dgm:pt>
    <dgm:pt modelId="{F1E33F1B-5859-4AB3-A391-B75F46962B12}" type="sibTrans" cxnId="{3F22A15E-A625-445F-8E01-5D20E0D06272}">
      <dgm:prSet/>
      <dgm:spPr/>
      <dgm:t>
        <a:bodyPr/>
        <a:lstStyle/>
        <a:p>
          <a:endParaRPr lang="pt-BR"/>
        </a:p>
      </dgm:t>
    </dgm:pt>
    <dgm:pt modelId="{5AC4BDA1-4F3E-431A-8714-7FF3D851716D}">
      <dgm:prSet/>
      <dgm:spPr/>
      <dgm:t>
        <a:bodyPr/>
        <a:lstStyle/>
        <a:p>
          <a:pPr rtl="0"/>
          <a:r>
            <a:rPr lang="pt-BR" dirty="0" smtClean="0"/>
            <a:t>Enquanto os canais de marketing ligam a empresa aos compradores-alvo, a cadeia de suprimento (</a:t>
          </a:r>
          <a:r>
            <a:rPr lang="pt-BR" dirty="0" err="1" smtClean="0"/>
            <a:t>supply</a:t>
          </a:r>
          <a:r>
            <a:rPr lang="pt-BR" dirty="0" smtClean="0"/>
            <a:t> </a:t>
          </a:r>
          <a:r>
            <a:rPr lang="pt-BR" dirty="0" err="1" smtClean="0"/>
            <a:t>chain</a:t>
          </a:r>
          <a:r>
            <a:rPr lang="pt-BR" dirty="0" smtClean="0"/>
            <a:t>) é um canal mais longo, que se estende das matérias-primas aos componentes dos produtos finais – que são levados aos compradores finais.</a:t>
          </a:r>
          <a:endParaRPr lang="pt-BR" dirty="0"/>
        </a:p>
      </dgm:t>
    </dgm:pt>
    <dgm:pt modelId="{EAD2EC8D-06B6-4596-A96C-73D2E29014DE}" type="parTrans" cxnId="{35F0DA1E-C867-427B-8D02-D9D1231C39BE}">
      <dgm:prSet/>
      <dgm:spPr/>
      <dgm:t>
        <a:bodyPr/>
        <a:lstStyle/>
        <a:p>
          <a:endParaRPr lang="pt-BR"/>
        </a:p>
      </dgm:t>
    </dgm:pt>
    <dgm:pt modelId="{F8E07436-8DC8-4E2F-A906-F4C9DE1B8825}" type="sibTrans" cxnId="{35F0DA1E-C867-427B-8D02-D9D1231C39BE}">
      <dgm:prSet/>
      <dgm:spPr/>
      <dgm:t>
        <a:bodyPr/>
        <a:lstStyle/>
        <a:p>
          <a:endParaRPr lang="pt-BR"/>
        </a:p>
      </dgm:t>
    </dgm:pt>
    <dgm:pt modelId="{32AFDA86-7304-4524-91B1-6D8A818BE444}">
      <dgm:prSet/>
      <dgm:spPr/>
      <dgm:t>
        <a:bodyPr/>
        <a:lstStyle/>
        <a:p>
          <a:pPr rtl="0"/>
          <a:r>
            <a:rPr lang="pt-BR" dirty="0" smtClean="0"/>
            <a:t> A cadeia de suprimentos representa um sistema de entrega de valor. Cada empresa captura apenas uma determinada porcentagem do valor total gerado pela cadeia. Quando uma companhia adquire um competidor ou se integra para frente ou para trás, seu objetivo é capturar um maior percentual do valor gerado pela cadeia.</a:t>
          </a:r>
          <a:endParaRPr lang="pt-BR" dirty="0"/>
        </a:p>
      </dgm:t>
    </dgm:pt>
    <dgm:pt modelId="{F233BB46-DB28-4A63-BD16-7C084A8A03D2}" type="parTrans" cxnId="{9040C6E5-DF18-4D51-9E20-C283DC9BB26F}">
      <dgm:prSet/>
      <dgm:spPr/>
      <dgm:t>
        <a:bodyPr/>
        <a:lstStyle/>
        <a:p>
          <a:endParaRPr lang="pt-BR"/>
        </a:p>
      </dgm:t>
    </dgm:pt>
    <dgm:pt modelId="{7B256D15-3A36-4A41-8B0D-DBCDAA75126B}" type="sibTrans" cxnId="{9040C6E5-DF18-4D51-9E20-C283DC9BB26F}">
      <dgm:prSet/>
      <dgm:spPr/>
      <dgm:t>
        <a:bodyPr/>
        <a:lstStyle/>
        <a:p>
          <a:endParaRPr lang="pt-BR"/>
        </a:p>
      </dgm:t>
    </dgm:pt>
    <dgm:pt modelId="{23B1E938-14D6-4B4A-8005-8D8A865F20A6}" type="pres">
      <dgm:prSet presAssocID="{8530DAE8-73F7-4828-9E9E-037E25B65025}" presName="Name0" presStyleCnt="0">
        <dgm:presLayoutVars>
          <dgm:dir/>
          <dgm:animLvl val="lvl"/>
          <dgm:resizeHandles val="exact"/>
        </dgm:presLayoutVars>
      </dgm:prSet>
      <dgm:spPr/>
      <dgm:t>
        <a:bodyPr/>
        <a:lstStyle/>
        <a:p>
          <a:endParaRPr lang="pt-BR"/>
        </a:p>
      </dgm:t>
    </dgm:pt>
    <dgm:pt modelId="{E8421467-811F-485B-8E37-46851939DCCC}" type="pres">
      <dgm:prSet presAssocID="{FBF6ACF1-20CF-411D-8BFB-E90582DC935C}" presName="linNode" presStyleCnt="0"/>
      <dgm:spPr/>
    </dgm:pt>
    <dgm:pt modelId="{DD3620FC-4556-453D-9D31-7B231456FA47}" type="pres">
      <dgm:prSet presAssocID="{FBF6ACF1-20CF-411D-8BFB-E90582DC935C}" presName="parentText" presStyleLbl="node1" presStyleIdx="0" presStyleCnt="1">
        <dgm:presLayoutVars>
          <dgm:chMax val="1"/>
          <dgm:bulletEnabled val="1"/>
        </dgm:presLayoutVars>
      </dgm:prSet>
      <dgm:spPr/>
      <dgm:t>
        <a:bodyPr/>
        <a:lstStyle/>
        <a:p>
          <a:endParaRPr lang="pt-BR"/>
        </a:p>
      </dgm:t>
    </dgm:pt>
    <dgm:pt modelId="{18FCDDF6-8413-48D0-9115-17B8C55C45A6}" type="pres">
      <dgm:prSet presAssocID="{FBF6ACF1-20CF-411D-8BFB-E90582DC935C}" presName="descendantText" presStyleLbl="alignAccFollowNode1" presStyleIdx="0" presStyleCnt="1">
        <dgm:presLayoutVars>
          <dgm:bulletEnabled val="1"/>
        </dgm:presLayoutVars>
      </dgm:prSet>
      <dgm:spPr/>
      <dgm:t>
        <a:bodyPr/>
        <a:lstStyle/>
        <a:p>
          <a:endParaRPr lang="pt-BR"/>
        </a:p>
      </dgm:t>
    </dgm:pt>
  </dgm:ptLst>
  <dgm:cxnLst>
    <dgm:cxn modelId="{35F0DA1E-C867-427B-8D02-D9D1231C39BE}" srcId="{FBF6ACF1-20CF-411D-8BFB-E90582DC935C}" destId="{5AC4BDA1-4F3E-431A-8714-7FF3D851716D}" srcOrd="0" destOrd="0" parTransId="{EAD2EC8D-06B6-4596-A96C-73D2E29014DE}" sibTransId="{F8E07436-8DC8-4E2F-A906-F4C9DE1B8825}"/>
    <dgm:cxn modelId="{3F22A15E-A625-445F-8E01-5D20E0D06272}" srcId="{8530DAE8-73F7-4828-9E9E-037E25B65025}" destId="{FBF6ACF1-20CF-411D-8BFB-E90582DC935C}" srcOrd="0" destOrd="0" parTransId="{DB0E5877-4B32-4F16-A588-1C0388E4A8A4}" sibTransId="{F1E33F1B-5859-4AB3-A391-B75F46962B12}"/>
    <dgm:cxn modelId="{3CA35DD1-6DAB-4E94-A5D6-0980BB06EB94}" type="presOf" srcId="{8530DAE8-73F7-4828-9E9E-037E25B65025}" destId="{23B1E938-14D6-4B4A-8005-8D8A865F20A6}" srcOrd="0" destOrd="0" presId="urn:microsoft.com/office/officeart/2005/8/layout/vList5"/>
    <dgm:cxn modelId="{6BE3E69F-933C-43DD-83C8-8E0BEDFFBDA6}" type="presOf" srcId="{32AFDA86-7304-4524-91B1-6D8A818BE444}" destId="{18FCDDF6-8413-48D0-9115-17B8C55C45A6}" srcOrd="0" destOrd="1" presId="urn:microsoft.com/office/officeart/2005/8/layout/vList5"/>
    <dgm:cxn modelId="{5A3DB9C7-0C34-41CC-9046-A7E342498A3B}" type="presOf" srcId="{FBF6ACF1-20CF-411D-8BFB-E90582DC935C}" destId="{DD3620FC-4556-453D-9D31-7B231456FA47}" srcOrd="0" destOrd="0" presId="urn:microsoft.com/office/officeart/2005/8/layout/vList5"/>
    <dgm:cxn modelId="{42C5FE8B-55A4-411C-9ECD-BD490D60F082}" type="presOf" srcId="{5AC4BDA1-4F3E-431A-8714-7FF3D851716D}" destId="{18FCDDF6-8413-48D0-9115-17B8C55C45A6}" srcOrd="0" destOrd="0" presId="urn:microsoft.com/office/officeart/2005/8/layout/vList5"/>
    <dgm:cxn modelId="{9040C6E5-DF18-4D51-9E20-C283DC9BB26F}" srcId="{FBF6ACF1-20CF-411D-8BFB-E90582DC935C}" destId="{32AFDA86-7304-4524-91B1-6D8A818BE444}" srcOrd="1" destOrd="0" parTransId="{F233BB46-DB28-4A63-BD16-7C084A8A03D2}" sibTransId="{7B256D15-3A36-4A41-8B0D-DBCDAA75126B}"/>
    <dgm:cxn modelId="{9134B397-9763-4DDD-9D95-88287EDCA5B9}" type="presParOf" srcId="{23B1E938-14D6-4B4A-8005-8D8A865F20A6}" destId="{E8421467-811F-485B-8E37-46851939DCCC}" srcOrd="0" destOrd="0" presId="urn:microsoft.com/office/officeart/2005/8/layout/vList5"/>
    <dgm:cxn modelId="{057F2609-34FE-49E5-BD82-C978A4BA3BE9}" type="presParOf" srcId="{E8421467-811F-485B-8E37-46851939DCCC}" destId="{DD3620FC-4556-453D-9D31-7B231456FA47}" srcOrd="0" destOrd="0" presId="urn:microsoft.com/office/officeart/2005/8/layout/vList5"/>
    <dgm:cxn modelId="{767D2EFD-CB1A-415F-8F01-C355731A7EE9}" type="presParOf" srcId="{E8421467-811F-485B-8E37-46851939DCCC}" destId="{18FCDDF6-8413-48D0-9115-17B8C55C45A6}"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9F9864A-7568-46DA-A6B2-9BEE7E32196B}"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pt-BR"/>
        </a:p>
      </dgm:t>
    </dgm:pt>
    <dgm:pt modelId="{3027B071-FF93-4D3B-976C-4DC330355F5F}">
      <dgm:prSet/>
      <dgm:spPr/>
      <dgm:t>
        <a:bodyPr/>
        <a:lstStyle/>
        <a:p>
          <a:pPr rtl="0"/>
          <a:r>
            <a:rPr lang="pt-BR" b="1" u="sng" smtClean="0"/>
            <a:t>Concorrência: </a:t>
          </a:r>
          <a:endParaRPr lang="pt-BR"/>
        </a:p>
      </dgm:t>
    </dgm:pt>
    <dgm:pt modelId="{212CAFA7-B755-4696-A41B-AECFC0917AF3}" type="parTrans" cxnId="{C3B7263E-5F5B-4659-9716-8A0FC81750D6}">
      <dgm:prSet/>
      <dgm:spPr/>
      <dgm:t>
        <a:bodyPr/>
        <a:lstStyle/>
        <a:p>
          <a:endParaRPr lang="pt-BR"/>
        </a:p>
      </dgm:t>
    </dgm:pt>
    <dgm:pt modelId="{0313DDB7-9BBF-4543-8B45-0DDAEC683267}" type="sibTrans" cxnId="{C3B7263E-5F5B-4659-9716-8A0FC81750D6}">
      <dgm:prSet/>
      <dgm:spPr/>
      <dgm:t>
        <a:bodyPr/>
        <a:lstStyle/>
        <a:p>
          <a:endParaRPr lang="pt-BR"/>
        </a:p>
      </dgm:t>
    </dgm:pt>
    <dgm:pt modelId="{C174F2C0-E6F8-438E-986A-FBA1F519C033}">
      <dgm:prSet/>
      <dgm:spPr/>
      <dgm:t>
        <a:bodyPr/>
        <a:lstStyle/>
        <a:p>
          <a:pPr rtl="0"/>
          <a:r>
            <a:rPr lang="pt-BR" smtClean="0"/>
            <a:t>Inclui todas as ofertas e substitutos rivais atuais e potenciais. A definição dos níveis de concorrência representam os graus em que os produtos são passíveis de substituição: concorrência de marca, setorial, de forma e genérica.</a:t>
          </a:r>
          <a:endParaRPr lang="pt-BR"/>
        </a:p>
      </dgm:t>
    </dgm:pt>
    <dgm:pt modelId="{6B119512-2487-4963-832B-4A5D5A84AD37}" type="parTrans" cxnId="{1A5FE2ED-2B37-4056-BFAE-1EDDA5C5C282}">
      <dgm:prSet/>
      <dgm:spPr/>
      <dgm:t>
        <a:bodyPr/>
        <a:lstStyle/>
        <a:p>
          <a:endParaRPr lang="pt-BR"/>
        </a:p>
      </dgm:t>
    </dgm:pt>
    <dgm:pt modelId="{B21A1BDA-1807-4AE3-A250-4F0AE83E4A6C}" type="sibTrans" cxnId="{1A5FE2ED-2B37-4056-BFAE-1EDDA5C5C282}">
      <dgm:prSet/>
      <dgm:spPr/>
      <dgm:t>
        <a:bodyPr/>
        <a:lstStyle/>
        <a:p>
          <a:endParaRPr lang="pt-BR"/>
        </a:p>
      </dgm:t>
    </dgm:pt>
    <dgm:pt modelId="{CAA43348-7E1B-444C-8903-E9A96BC11494}" type="pres">
      <dgm:prSet presAssocID="{A9F9864A-7568-46DA-A6B2-9BEE7E32196B}" presName="Name0" presStyleCnt="0">
        <dgm:presLayoutVars>
          <dgm:chMax val="7"/>
          <dgm:chPref val="7"/>
          <dgm:dir/>
        </dgm:presLayoutVars>
      </dgm:prSet>
      <dgm:spPr/>
      <dgm:t>
        <a:bodyPr/>
        <a:lstStyle/>
        <a:p>
          <a:endParaRPr lang="pt-BR"/>
        </a:p>
      </dgm:t>
    </dgm:pt>
    <dgm:pt modelId="{7E3E43B0-B623-43BC-AECE-0CDADF25831C}" type="pres">
      <dgm:prSet presAssocID="{A9F9864A-7568-46DA-A6B2-9BEE7E32196B}" presName="Name1" presStyleCnt="0"/>
      <dgm:spPr/>
    </dgm:pt>
    <dgm:pt modelId="{61202BE6-3EFE-492A-A683-4A6F1C1ECBF0}" type="pres">
      <dgm:prSet presAssocID="{A9F9864A-7568-46DA-A6B2-9BEE7E32196B}" presName="cycle" presStyleCnt="0"/>
      <dgm:spPr/>
    </dgm:pt>
    <dgm:pt modelId="{7AEBC97A-22AC-4F6D-A6B5-E656CC7B77E8}" type="pres">
      <dgm:prSet presAssocID="{A9F9864A-7568-46DA-A6B2-9BEE7E32196B}" presName="srcNode" presStyleLbl="node1" presStyleIdx="0" presStyleCnt="1"/>
      <dgm:spPr/>
    </dgm:pt>
    <dgm:pt modelId="{177BEEF0-D24E-41F0-A62E-CFD986DD8E8E}" type="pres">
      <dgm:prSet presAssocID="{A9F9864A-7568-46DA-A6B2-9BEE7E32196B}" presName="conn" presStyleLbl="parChTrans1D2" presStyleIdx="0" presStyleCnt="1"/>
      <dgm:spPr/>
      <dgm:t>
        <a:bodyPr/>
        <a:lstStyle/>
        <a:p>
          <a:endParaRPr lang="pt-BR"/>
        </a:p>
      </dgm:t>
    </dgm:pt>
    <dgm:pt modelId="{B850859F-1413-4BBA-8AE1-D2811F996D01}" type="pres">
      <dgm:prSet presAssocID="{A9F9864A-7568-46DA-A6B2-9BEE7E32196B}" presName="extraNode" presStyleLbl="node1" presStyleIdx="0" presStyleCnt="1"/>
      <dgm:spPr/>
    </dgm:pt>
    <dgm:pt modelId="{DF946C37-954A-4113-A509-C94793E35965}" type="pres">
      <dgm:prSet presAssocID="{A9F9864A-7568-46DA-A6B2-9BEE7E32196B}" presName="dstNode" presStyleLbl="node1" presStyleIdx="0" presStyleCnt="1"/>
      <dgm:spPr/>
    </dgm:pt>
    <dgm:pt modelId="{0A0CF5BB-C5F9-4E9B-9B47-C1AFED1D7814}" type="pres">
      <dgm:prSet presAssocID="{3027B071-FF93-4D3B-976C-4DC330355F5F}" presName="text_1" presStyleLbl="node1" presStyleIdx="0" presStyleCnt="1">
        <dgm:presLayoutVars>
          <dgm:bulletEnabled val="1"/>
        </dgm:presLayoutVars>
      </dgm:prSet>
      <dgm:spPr/>
      <dgm:t>
        <a:bodyPr/>
        <a:lstStyle/>
        <a:p>
          <a:endParaRPr lang="pt-BR"/>
        </a:p>
      </dgm:t>
    </dgm:pt>
    <dgm:pt modelId="{B9636713-7812-4FBF-9F6A-4F8A87504E88}" type="pres">
      <dgm:prSet presAssocID="{3027B071-FF93-4D3B-976C-4DC330355F5F}" presName="accent_1" presStyleCnt="0"/>
      <dgm:spPr/>
    </dgm:pt>
    <dgm:pt modelId="{E0BEDB61-0F76-40F4-9FAB-53B3515074D1}" type="pres">
      <dgm:prSet presAssocID="{3027B071-FF93-4D3B-976C-4DC330355F5F}" presName="accentRepeatNode" presStyleLbl="solidFgAcc1" presStyleIdx="0" presStyleCnt="1"/>
      <dgm:spPr>
        <a:blipFill rotWithShape="0">
          <a:blip xmlns:r="http://schemas.openxmlformats.org/officeDocument/2006/relationships" r:embed="rId1"/>
          <a:stretch>
            <a:fillRect/>
          </a:stretch>
        </a:blipFill>
      </dgm:spPr>
    </dgm:pt>
  </dgm:ptLst>
  <dgm:cxnLst>
    <dgm:cxn modelId="{1A5FE2ED-2B37-4056-BFAE-1EDDA5C5C282}" srcId="{3027B071-FF93-4D3B-976C-4DC330355F5F}" destId="{C174F2C0-E6F8-438E-986A-FBA1F519C033}" srcOrd="0" destOrd="0" parTransId="{6B119512-2487-4963-832B-4A5D5A84AD37}" sibTransId="{B21A1BDA-1807-4AE3-A250-4F0AE83E4A6C}"/>
    <dgm:cxn modelId="{2D4C835B-66DB-46B1-A0DA-D0B39A552807}" type="presOf" srcId="{B21A1BDA-1807-4AE3-A250-4F0AE83E4A6C}" destId="{177BEEF0-D24E-41F0-A62E-CFD986DD8E8E}" srcOrd="0" destOrd="0" presId="urn:microsoft.com/office/officeart/2008/layout/VerticalCurvedList"/>
    <dgm:cxn modelId="{92360095-995B-4B77-9809-697D87E34CDD}" type="presOf" srcId="{A9F9864A-7568-46DA-A6B2-9BEE7E32196B}" destId="{CAA43348-7E1B-444C-8903-E9A96BC11494}" srcOrd="0" destOrd="0" presId="urn:microsoft.com/office/officeart/2008/layout/VerticalCurvedList"/>
    <dgm:cxn modelId="{2C76AB1B-14C0-4DF6-8399-F7CB0EAF4A32}" type="presOf" srcId="{C174F2C0-E6F8-438E-986A-FBA1F519C033}" destId="{0A0CF5BB-C5F9-4E9B-9B47-C1AFED1D7814}" srcOrd="0" destOrd="1" presId="urn:microsoft.com/office/officeart/2008/layout/VerticalCurvedList"/>
    <dgm:cxn modelId="{B13A1A77-DC7B-4D67-B5F1-62403035BB6F}" type="presOf" srcId="{3027B071-FF93-4D3B-976C-4DC330355F5F}" destId="{0A0CF5BB-C5F9-4E9B-9B47-C1AFED1D7814}" srcOrd="0" destOrd="0" presId="urn:microsoft.com/office/officeart/2008/layout/VerticalCurvedList"/>
    <dgm:cxn modelId="{C3B7263E-5F5B-4659-9716-8A0FC81750D6}" srcId="{A9F9864A-7568-46DA-A6B2-9BEE7E32196B}" destId="{3027B071-FF93-4D3B-976C-4DC330355F5F}" srcOrd="0" destOrd="0" parTransId="{212CAFA7-B755-4696-A41B-AECFC0917AF3}" sibTransId="{0313DDB7-9BBF-4543-8B45-0DDAEC683267}"/>
    <dgm:cxn modelId="{C0FF0047-692E-4029-9E80-B868773A881A}" type="presParOf" srcId="{CAA43348-7E1B-444C-8903-E9A96BC11494}" destId="{7E3E43B0-B623-43BC-AECE-0CDADF25831C}" srcOrd="0" destOrd="0" presId="urn:microsoft.com/office/officeart/2008/layout/VerticalCurvedList"/>
    <dgm:cxn modelId="{8611278E-CB2C-4D06-9CA4-4E644149FFEE}" type="presParOf" srcId="{7E3E43B0-B623-43BC-AECE-0CDADF25831C}" destId="{61202BE6-3EFE-492A-A683-4A6F1C1ECBF0}" srcOrd="0" destOrd="0" presId="urn:microsoft.com/office/officeart/2008/layout/VerticalCurvedList"/>
    <dgm:cxn modelId="{D87D36E1-EFC3-49F1-AC1E-4169C47BB74A}" type="presParOf" srcId="{61202BE6-3EFE-492A-A683-4A6F1C1ECBF0}" destId="{7AEBC97A-22AC-4F6D-A6B5-E656CC7B77E8}" srcOrd="0" destOrd="0" presId="urn:microsoft.com/office/officeart/2008/layout/VerticalCurvedList"/>
    <dgm:cxn modelId="{F1CF7F31-0C0C-45FF-A251-D63DAD13D958}" type="presParOf" srcId="{61202BE6-3EFE-492A-A683-4A6F1C1ECBF0}" destId="{177BEEF0-D24E-41F0-A62E-CFD986DD8E8E}" srcOrd="1" destOrd="0" presId="urn:microsoft.com/office/officeart/2008/layout/VerticalCurvedList"/>
    <dgm:cxn modelId="{691FD239-30C1-4AF3-BDC2-BF969B931102}" type="presParOf" srcId="{61202BE6-3EFE-492A-A683-4A6F1C1ECBF0}" destId="{B850859F-1413-4BBA-8AE1-D2811F996D01}" srcOrd="2" destOrd="0" presId="urn:microsoft.com/office/officeart/2008/layout/VerticalCurvedList"/>
    <dgm:cxn modelId="{B13CCC58-679F-4A2C-AB24-E16312470024}" type="presParOf" srcId="{61202BE6-3EFE-492A-A683-4A6F1C1ECBF0}" destId="{DF946C37-954A-4113-A509-C94793E35965}" srcOrd="3" destOrd="0" presId="urn:microsoft.com/office/officeart/2008/layout/VerticalCurvedList"/>
    <dgm:cxn modelId="{C24B0917-CDA4-4F55-86B5-74FED587AEE0}" type="presParOf" srcId="{7E3E43B0-B623-43BC-AECE-0CDADF25831C}" destId="{0A0CF5BB-C5F9-4E9B-9B47-C1AFED1D7814}" srcOrd="1" destOrd="0" presId="urn:microsoft.com/office/officeart/2008/layout/VerticalCurvedList"/>
    <dgm:cxn modelId="{08B012A4-B4B3-4169-9044-7E6C62799F51}" type="presParOf" srcId="{7E3E43B0-B623-43BC-AECE-0CDADF25831C}" destId="{B9636713-7812-4FBF-9F6A-4F8A87504E88}" srcOrd="2" destOrd="0" presId="urn:microsoft.com/office/officeart/2008/layout/VerticalCurvedList"/>
    <dgm:cxn modelId="{178837B7-A750-46C5-B65F-5A582878BD11}" type="presParOf" srcId="{B9636713-7812-4FBF-9F6A-4F8A87504E88}" destId="{E0BEDB61-0F76-40F4-9FAB-53B3515074D1}"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FA17069-7139-4580-92BC-BDD4A6D234EC}"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pt-BR"/>
        </a:p>
      </dgm:t>
    </dgm:pt>
    <dgm:pt modelId="{B70658E4-006B-45F7-B766-2F86CF753B4D}">
      <dgm:prSet custT="1"/>
      <dgm:spPr/>
      <dgm:t>
        <a:bodyPr/>
        <a:lstStyle/>
        <a:p>
          <a:pPr rtl="0"/>
          <a:r>
            <a:rPr lang="pt-BR" sz="3200" b="1" u="sng" dirty="0" smtClean="0"/>
            <a:t>Ambiente de marketing: </a:t>
          </a:r>
        </a:p>
        <a:p>
          <a:pPr rtl="0"/>
          <a:r>
            <a:rPr lang="pt-BR" sz="3200" i="1" dirty="0" smtClean="0"/>
            <a:t>O ambiente de marketing é constituído pelo ambiente da tarefa e o ambiente geral</a:t>
          </a:r>
          <a:r>
            <a:rPr lang="pt-BR" sz="3500" i="1" dirty="0" smtClean="0"/>
            <a:t>. </a:t>
          </a:r>
          <a:endParaRPr lang="pt-BR" sz="3500" i="1" dirty="0"/>
        </a:p>
      </dgm:t>
    </dgm:pt>
    <dgm:pt modelId="{3B02E378-2347-4E65-B448-1C7FBCE812C5}" type="parTrans" cxnId="{7C0D3032-1037-41E5-B6E9-71B6A59D6DD7}">
      <dgm:prSet/>
      <dgm:spPr/>
      <dgm:t>
        <a:bodyPr/>
        <a:lstStyle/>
        <a:p>
          <a:endParaRPr lang="pt-BR"/>
        </a:p>
      </dgm:t>
    </dgm:pt>
    <dgm:pt modelId="{BB583564-D693-4841-B9AA-D2E47296C7A8}" type="sibTrans" cxnId="{7C0D3032-1037-41E5-B6E9-71B6A59D6DD7}">
      <dgm:prSet/>
      <dgm:spPr/>
      <dgm:t>
        <a:bodyPr/>
        <a:lstStyle/>
        <a:p>
          <a:endParaRPr lang="pt-BR"/>
        </a:p>
      </dgm:t>
    </dgm:pt>
    <dgm:pt modelId="{E0B30979-2BFD-4CA2-B17C-5BA483C9ED9B}">
      <dgm:prSet custT="1"/>
      <dgm:spPr/>
      <dgm:t>
        <a:bodyPr/>
        <a:lstStyle/>
        <a:p>
          <a:pPr rtl="0"/>
          <a:r>
            <a:rPr lang="pt-BR" sz="1600" dirty="0" smtClean="0"/>
            <a:t>O </a:t>
          </a:r>
          <a:r>
            <a:rPr lang="pt-BR" sz="1600" b="1" dirty="0" smtClean="0"/>
            <a:t>ambiente de tarefa </a:t>
          </a:r>
          <a:r>
            <a:rPr lang="pt-BR" sz="1600" dirty="0" smtClean="0"/>
            <a:t>inclui os participantes imediatos envolvidos na produção, distribuição e promoção da oferta. Os participantes principais são a empresa, os fornecedores, os distribuidores, os revendedores e os clientes-alvo. </a:t>
          </a:r>
          <a:endParaRPr lang="pt-BR" sz="1600" dirty="0"/>
        </a:p>
      </dgm:t>
    </dgm:pt>
    <dgm:pt modelId="{C7C6FA27-6133-4F23-A2A3-0682E06A6D9E}" type="parTrans" cxnId="{51E6B079-0363-4FEB-91CF-09071B131FFA}">
      <dgm:prSet/>
      <dgm:spPr/>
      <dgm:t>
        <a:bodyPr/>
        <a:lstStyle/>
        <a:p>
          <a:endParaRPr lang="pt-BR"/>
        </a:p>
      </dgm:t>
    </dgm:pt>
    <dgm:pt modelId="{357DF95E-1E6B-4F29-843D-6D4563379245}" type="sibTrans" cxnId="{51E6B079-0363-4FEB-91CF-09071B131FFA}">
      <dgm:prSet/>
      <dgm:spPr/>
      <dgm:t>
        <a:bodyPr/>
        <a:lstStyle/>
        <a:p>
          <a:endParaRPr lang="pt-BR"/>
        </a:p>
      </dgm:t>
    </dgm:pt>
    <dgm:pt modelId="{7E0D8210-9A68-4202-B898-CDDA132E8163}">
      <dgm:prSet custT="1"/>
      <dgm:spPr/>
      <dgm:t>
        <a:bodyPr/>
        <a:lstStyle/>
        <a:p>
          <a:pPr rtl="0"/>
          <a:r>
            <a:rPr lang="pt-BR" sz="1600" dirty="0" smtClean="0"/>
            <a:t>O </a:t>
          </a:r>
          <a:r>
            <a:rPr lang="pt-BR" sz="1600" b="1" dirty="0" smtClean="0"/>
            <a:t>ambiente geral </a:t>
          </a:r>
          <a:r>
            <a:rPr lang="pt-BR" sz="1600" dirty="0" smtClean="0"/>
            <a:t>é constituído pelo ambiente demográfico, ambiente econômico, ambiente natural, ambiente tecnológico, ambiente político-legal e ambiente </a:t>
          </a:r>
          <a:r>
            <a:rPr lang="pt-BR" sz="1600" dirty="0" err="1" smtClean="0"/>
            <a:t>sócio-cultural</a:t>
          </a:r>
          <a:r>
            <a:rPr lang="pt-BR" sz="1600" dirty="0" smtClean="0"/>
            <a:t>. Esses ambientes contêm forças que podem produzir impactos importantes sobre os participantes do ambiente de tarefa.</a:t>
          </a:r>
          <a:endParaRPr lang="pt-BR" sz="1600" dirty="0"/>
        </a:p>
      </dgm:t>
    </dgm:pt>
    <dgm:pt modelId="{FBC49785-5C11-4B89-84C4-E8F591CF8942}" type="parTrans" cxnId="{4C00E924-C12B-4548-BECB-12BB9CC953A3}">
      <dgm:prSet/>
      <dgm:spPr/>
      <dgm:t>
        <a:bodyPr/>
        <a:lstStyle/>
        <a:p>
          <a:endParaRPr lang="pt-BR"/>
        </a:p>
      </dgm:t>
    </dgm:pt>
    <dgm:pt modelId="{0E26EE8C-06BF-450C-8755-0B97F67634C3}" type="sibTrans" cxnId="{4C00E924-C12B-4548-BECB-12BB9CC953A3}">
      <dgm:prSet/>
      <dgm:spPr/>
      <dgm:t>
        <a:bodyPr/>
        <a:lstStyle/>
        <a:p>
          <a:endParaRPr lang="pt-BR"/>
        </a:p>
      </dgm:t>
    </dgm:pt>
    <dgm:pt modelId="{ACED4254-6C61-4C46-9E7A-C7BD043CB8F0}" type="pres">
      <dgm:prSet presAssocID="{5FA17069-7139-4580-92BC-BDD4A6D234EC}" presName="Name0" presStyleCnt="0">
        <dgm:presLayoutVars>
          <dgm:chMax val="7"/>
          <dgm:dir/>
          <dgm:animLvl val="lvl"/>
          <dgm:resizeHandles val="exact"/>
        </dgm:presLayoutVars>
      </dgm:prSet>
      <dgm:spPr/>
      <dgm:t>
        <a:bodyPr/>
        <a:lstStyle/>
        <a:p>
          <a:endParaRPr lang="pt-BR"/>
        </a:p>
      </dgm:t>
    </dgm:pt>
    <dgm:pt modelId="{3C048D62-A4B9-42E5-8809-575B8F5233FE}" type="pres">
      <dgm:prSet presAssocID="{B70658E4-006B-45F7-B766-2F86CF753B4D}" presName="circle1" presStyleLbl="node1" presStyleIdx="0" presStyleCnt="1" custScaleX="71429" custLinFactNeighborX="522" custLinFactNeighborY="7143"/>
      <dgm:spPr/>
    </dgm:pt>
    <dgm:pt modelId="{F208B193-BF03-44A3-9C65-EF111070D2D6}" type="pres">
      <dgm:prSet presAssocID="{B70658E4-006B-45F7-B766-2F86CF753B4D}" presName="space" presStyleCnt="0"/>
      <dgm:spPr/>
    </dgm:pt>
    <dgm:pt modelId="{C9D40D87-BA4B-4B83-9E53-2D35C6B59CB5}" type="pres">
      <dgm:prSet presAssocID="{B70658E4-006B-45F7-B766-2F86CF753B4D}" presName="rect1" presStyleLbl="alignAcc1" presStyleIdx="0" presStyleCnt="1" custScaleX="109150" custLinFactNeighborX="-9288" custLinFactNeighborY="-13492"/>
      <dgm:spPr/>
      <dgm:t>
        <a:bodyPr/>
        <a:lstStyle/>
        <a:p>
          <a:endParaRPr lang="pt-BR"/>
        </a:p>
      </dgm:t>
    </dgm:pt>
    <dgm:pt modelId="{384C7B84-2AE7-4F32-936F-BB30025E52D3}" type="pres">
      <dgm:prSet presAssocID="{B70658E4-006B-45F7-B766-2F86CF753B4D}" presName="rect1ParTx" presStyleLbl="alignAcc1" presStyleIdx="0" presStyleCnt="1">
        <dgm:presLayoutVars>
          <dgm:chMax val="1"/>
          <dgm:bulletEnabled val="1"/>
        </dgm:presLayoutVars>
      </dgm:prSet>
      <dgm:spPr/>
      <dgm:t>
        <a:bodyPr/>
        <a:lstStyle/>
        <a:p>
          <a:endParaRPr lang="pt-BR"/>
        </a:p>
      </dgm:t>
    </dgm:pt>
    <dgm:pt modelId="{7239ADAF-AAC2-4C64-98F1-0764F090ACB4}" type="pres">
      <dgm:prSet presAssocID="{B70658E4-006B-45F7-B766-2F86CF753B4D}" presName="rect1ChTx" presStyleLbl="alignAcc1" presStyleIdx="0" presStyleCnt="1" custScaleX="112308" custLinFactNeighborX="-15219" custLinFactNeighborY="-7143">
        <dgm:presLayoutVars>
          <dgm:bulletEnabled val="1"/>
        </dgm:presLayoutVars>
      </dgm:prSet>
      <dgm:spPr/>
      <dgm:t>
        <a:bodyPr/>
        <a:lstStyle/>
        <a:p>
          <a:endParaRPr lang="pt-BR"/>
        </a:p>
      </dgm:t>
    </dgm:pt>
  </dgm:ptLst>
  <dgm:cxnLst>
    <dgm:cxn modelId="{93E7DFE6-7D79-4186-B0F0-39935ED3EDC6}" type="presOf" srcId="{7E0D8210-9A68-4202-B898-CDDA132E8163}" destId="{7239ADAF-AAC2-4C64-98F1-0764F090ACB4}" srcOrd="0" destOrd="1" presId="urn:microsoft.com/office/officeart/2005/8/layout/target3"/>
    <dgm:cxn modelId="{5FDB8B33-C17B-4A57-B273-0B79F87BD8A1}" type="presOf" srcId="{B70658E4-006B-45F7-B766-2F86CF753B4D}" destId="{C9D40D87-BA4B-4B83-9E53-2D35C6B59CB5}" srcOrd="0" destOrd="0" presId="urn:microsoft.com/office/officeart/2005/8/layout/target3"/>
    <dgm:cxn modelId="{7C0D3032-1037-41E5-B6E9-71B6A59D6DD7}" srcId="{5FA17069-7139-4580-92BC-BDD4A6D234EC}" destId="{B70658E4-006B-45F7-B766-2F86CF753B4D}" srcOrd="0" destOrd="0" parTransId="{3B02E378-2347-4E65-B448-1C7FBCE812C5}" sibTransId="{BB583564-D693-4841-B9AA-D2E47296C7A8}"/>
    <dgm:cxn modelId="{59DB04C7-6E8A-46C2-8B01-DA5470137C09}" type="presOf" srcId="{E0B30979-2BFD-4CA2-B17C-5BA483C9ED9B}" destId="{7239ADAF-AAC2-4C64-98F1-0764F090ACB4}" srcOrd="0" destOrd="0" presId="urn:microsoft.com/office/officeart/2005/8/layout/target3"/>
    <dgm:cxn modelId="{EA499703-80B1-4DE6-88D1-F6286F21A6C1}" type="presOf" srcId="{B70658E4-006B-45F7-B766-2F86CF753B4D}" destId="{384C7B84-2AE7-4F32-936F-BB30025E52D3}" srcOrd="1" destOrd="0" presId="urn:microsoft.com/office/officeart/2005/8/layout/target3"/>
    <dgm:cxn modelId="{4C00E924-C12B-4548-BECB-12BB9CC953A3}" srcId="{B70658E4-006B-45F7-B766-2F86CF753B4D}" destId="{7E0D8210-9A68-4202-B898-CDDA132E8163}" srcOrd="1" destOrd="0" parTransId="{FBC49785-5C11-4B89-84C4-E8F591CF8942}" sibTransId="{0E26EE8C-06BF-450C-8755-0B97F67634C3}"/>
    <dgm:cxn modelId="{D272AE8B-D8D1-4BC3-89DA-8CD12D003290}" type="presOf" srcId="{5FA17069-7139-4580-92BC-BDD4A6D234EC}" destId="{ACED4254-6C61-4C46-9E7A-C7BD043CB8F0}" srcOrd="0" destOrd="0" presId="urn:microsoft.com/office/officeart/2005/8/layout/target3"/>
    <dgm:cxn modelId="{51E6B079-0363-4FEB-91CF-09071B131FFA}" srcId="{B70658E4-006B-45F7-B766-2F86CF753B4D}" destId="{E0B30979-2BFD-4CA2-B17C-5BA483C9ED9B}" srcOrd="0" destOrd="0" parTransId="{C7C6FA27-6133-4F23-A2A3-0682E06A6D9E}" sibTransId="{357DF95E-1E6B-4F29-843D-6D4563379245}"/>
    <dgm:cxn modelId="{E2EA7576-5D4A-4956-A0E6-677E946C79EB}" type="presParOf" srcId="{ACED4254-6C61-4C46-9E7A-C7BD043CB8F0}" destId="{3C048D62-A4B9-42E5-8809-575B8F5233FE}" srcOrd="0" destOrd="0" presId="urn:microsoft.com/office/officeart/2005/8/layout/target3"/>
    <dgm:cxn modelId="{D4116C03-8AD4-4446-B409-F6F84265A324}" type="presParOf" srcId="{ACED4254-6C61-4C46-9E7A-C7BD043CB8F0}" destId="{F208B193-BF03-44A3-9C65-EF111070D2D6}" srcOrd="1" destOrd="0" presId="urn:microsoft.com/office/officeart/2005/8/layout/target3"/>
    <dgm:cxn modelId="{EBED8602-2E76-47FE-B348-B5C17C04F5D0}" type="presParOf" srcId="{ACED4254-6C61-4C46-9E7A-C7BD043CB8F0}" destId="{C9D40D87-BA4B-4B83-9E53-2D35C6B59CB5}" srcOrd="2" destOrd="0" presId="urn:microsoft.com/office/officeart/2005/8/layout/target3"/>
    <dgm:cxn modelId="{95C6117D-6127-4899-B50B-C70C3C94A536}" type="presParOf" srcId="{ACED4254-6C61-4C46-9E7A-C7BD043CB8F0}" destId="{384C7B84-2AE7-4F32-936F-BB30025E52D3}" srcOrd="3" destOrd="0" presId="urn:microsoft.com/office/officeart/2005/8/layout/target3"/>
    <dgm:cxn modelId="{7754C3EA-30D8-4946-94E1-ED568783B2CA}" type="presParOf" srcId="{ACED4254-6C61-4C46-9E7A-C7BD043CB8F0}" destId="{7239ADAF-AAC2-4C64-98F1-0764F090ACB4}" srcOrd="4"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5FA17069-7139-4580-92BC-BDD4A6D234EC}" type="doc">
      <dgm:prSet loTypeId="urn:microsoft.com/office/officeart/2005/8/layout/vList5" loCatId="list" qsTypeId="urn:microsoft.com/office/officeart/2005/8/quickstyle/simple3" qsCatId="simple" csTypeId="urn:microsoft.com/office/officeart/2005/8/colors/colorful4" csCatId="colorful" phldr="1"/>
      <dgm:spPr/>
      <dgm:t>
        <a:bodyPr/>
        <a:lstStyle/>
        <a:p>
          <a:endParaRPr lang="pt-BR"/>
        </a:p>
      </dgm:t>
    </dgm:pt>
    <dgm:pt modelId="{B70658E4-006B-45F7-B766-2F86CF753B4D}">
      <dgm:prSet custT="1"/>
      <dgm:spPr/>
      <dgm:t>
        <a:bodyPr/>
        <a:lstStyle/>
        <a:p>
          <a:pPr rtl="0"/>
          <a:r>
            <a:rPr lang="pt-BR" sz="2400" b="1" u="sng" dirty="0" smtClean="0"/>
            <a:t>Foco: </a:t>
          </a:r>
        </a:p>
        <a:p>
          <a:pPr rtl="0"/>
          <a:r>
            <a:rPr lang="pt-BR" sz="2400" b="0" i="0" dirty="0" smtClean="0">
              <a:solidFill>
                <a:schemeClr val="bg1"/>
              </a:solidFill>
              <a:effectLst>
                <a:outerShdw blurRad="38100" dist="38100" dir="2700000" algn="tl">
                  <a:srgbClr val="000000">
                    <a:alpha val="43137"/>
                  </a:srgbClr>
                </a:outerShdw>
              </a:effectLst>
            </a:rPr>
            <a:t>Foco é um dos principais fatores que motivam as empresas a buscar cada vez mais uma fatia maior de mercado.</a:t>
          </a:r>
          <a:r>
            <a:rPr lang="pt-BR" sz="2800" i="1" dirty="0" smtClean="0">
              <a:solidFill>
                <a:schemeClr val="bg1"/>
              </a:solidFill>
              <a:effectLst>
                <a:outerShdw blurRad="38100" dist="38100" dir="2700000" algn="tl">
                  <a:srgbClr val="000000">
                    <a:alpha val="43137"/>
                  </a:srgbClr>
                </a:outerShdw>
              </a:effectLst>
            </a:rPr>
            <a:t> </a:t>
          </a:r>
          <a:endParaRPr lang="pt-BR" sz="2800" i="1" dirty="0">
            <a:solidFill>
              <a:schemeClr val="bg1"/>
            </a:solidFill>
            <a:effectLst>
              <a:outerShdw blurRad="38100" dist="38100" dir="2700000" algn="tl">
                <a:srgbClr val="000000">
                  <a:alpha val="43137"/>
                </a:srgbClr>
              </a:outerShdw>
            </a:effectLst>
          </a:endParaRPr>
        </a:p>
      </dgm:t>
    </dgm:pt>
    <dgm:pt modelId="{3B02E378-2347-4E65-B448-1C7FBCE812C5}" type="parTrans" cxnId="{7C0D3032-1037-41E5-B6E9-71B6A59D6DD7}">
      <dgm:prSet/>
      <dgm:spPr/>
      <dgm:t>
        <a:bodyPr/>
        <a:lstStyle/>
        <a:p>
          <a:endParaRPr lang="pt-BR"/>
        </a:p>
      </dgm:t>
    </dgm:pt>
    <dgm:pt modelId="{BB583564-D693-4841-B9AA-D2E47296C7A8}" type="sibTrans" cxnId="{7C0D3032-1037-41E5-B6E9-71B6A59D6DD7}">
      <dgm:prSet/>
      <dgm:spPr/>
      <dgm:t>
        <a:bodyPr/>
        <a:lstStyle/>
        <a:p>
          <a:endParaRPr lang="pt-BR"/>
        </a:p>
      </dgm:t>
    </dgm:pt>
    <dgm:pt modelId="{E0B30979-2BFD-4CA2-B17C-5BA483C9ED9B}">
      <dgm:prSet custT="1"/>
      <dgm:spPr/>
      <dgm:t>
        <a:bodyPr/>
        <a:lstStyle/>
        <a:p>
          <a:pPr rtl="0"/>
          <a:r>
            <a:rPr lang="pt-BR" sz="1800" b="1" i="0" dirty="0" smtClean="0"/>
            <a:t>Uma organização que está preparada para atingir seus objetivos diante da concorrência deve sempre buscar atender aos desejos e necessidades do consumidor, em muitos casos ainda pode-se perceber que algumas organizações ainda direcionam seu foco para: Produção; Produto; Distribuição; Armazenagem; Propaganda; Custo; Preço; e Lucro.</a:t>
          </a:r>
          <a:endParaRPr lang="pt-BR" sz="1800" b="1" dirty="0"/>
        </a:p>
      </dgm:t>
    </dgm:pt>
    <dgm:pt modelId="{C7C6FA27-6133-4F23-A2A3-0682E06A6D9E}" type="parTrans" cxnId="{51E6B079-0363-4FEB-91CF-09071B131FFA}">
      <dgm:prSet/>
      <dgm:spPr/>
      <dgm:t>
        <a:bodyPr/>
        <a:lstStyle/>
        <a:p>
          <a:endParaRPr lang="pt-BR"/>
        </a:p>
      </dgm:t>
    </dgm:pt>
    <dgm:pt modelId="{357DF95E-1E6B-4F29-843D-6D4563379245}" type="sibTrans" cxnId="{51E6B079-0363-4FEB-91CF-09071B131FFA}">
      <dgm:prSet/>
      <dgm:spPr/>
      <dgm:t>
        <a:bodyPr/>
        <a:lstStyle/>
        <a:p>
          <a:endParaRPr lang="pt-BR"/>
        </a:p>
      </dgm:t>
    </dgm:pt>
    <dgm:pt modelId="{CFBF6A84-F507-4426-A628-E8F89FBAC412}">
      <dgm:prSet custT="1"/>
      <dgm:spPr/>
      <dgm:t>
        <a:bodyPr/>
        <a:lstStyle/>
        <a:p>
          <a:r>
            <a:rPr lang="pt-BR" sz="1600" b="0" i="0" dirty="0" smtClean="0"/>
            <a:t>Cada um destes modelos pode ser a razão de existir de cada empresa, e quando uma empresa consegue unir todas e atender aos desejos e necessidades do consumidor, pode estar no caminho certo para atingir exatamente o ponto que o cliente procura em produtos e serviços.</a:t>
          </a:r>
          <a:br>
            <a:rPr lang="pt-BR" sz="1600" b="0" i="0" dirty="0" smtClean="0"/>
          </a:br>
          <a:r>
            <a:rPr lang="pt-BR" sz="1600" b="0" i="0" dirty="0" smtClean="0"/>
            <a:t>O planejamento é fundamental para que o foco seja determinado com maior precisão, as Pesquisas devem dar aos profissionais de Marketing as Informações necessárias para que sejam satisfeitos os desejos e necessidades do consumidor.</a:t>
          </a:r>
          <a:endParaRPr lang="pt-BR" sz="1600" b="0" i="0" dirty="0"/>
        </a:p>
      </dgm:t>
    </dgm:pt>
    <dgm:pt modelId="{E94FE926-5E01-48A1-B964-1B90C9066B62}" type="sibTrans" cxnId="{1EEF97D2-5EC7-43C8-87BE-4A57CF371308}">
      <dgm:prSet/>
      <dgm:spPr/>
      <dgm:t>
        <a:bodyPr/>
        <a:lstStyle/>
        <a:p>
          <a:endParaRPr lang="pt-BR"/>
        </a:p>
      </dgm:t>
    </dgm:pt>
    <dgm:pt modelId="{3E0EB476-11A8-4993-9644-A2FEA1013F05}" type="parTrans" cxnId="{1EEF97D2-5EC7-43C8-87BE-4A57CF371308}">
      <dgm:prSet/>
      <dgm:spPr/>
      <dgm:t>
        <a:bodyPr/>
        <a:lstStyle/>
        <a:p>
          <a:endParaRPr lang="pt-BR"/>
        </a:p>
      </dgm:t>
    </dgm:pt>
    <dgm:pt modelId="{5B6CC969-23FA-4231-9534-14E7F0399C72}" type="pres">
      <dgm:prSet presAssocID="{5FA17069-7139-4580-92BC-BDD4A6D234EC}" presName="Name0" presStyleCnt="0">
        <dgm:presLayoutVars>
          <dgm:dir/>
          <dgm:animLvl val="lvl"/>
          <dgm:resizeHandles val="exact"/>
        </dgm:presLayoutVars>
      </dgm:prSet>
      <dgm:spPr/>
      <dgm:t>
        <a:bodyPr/>
        <a:lstStyle/>
        <a:p>
          <a:endParaRPr lang="pt-BR"/>
        </a:p>
      </dgm:t>
    </dgm:pt>
    <dgm:pt modelId="{43F77A07-C890-4C18-8E8B-AD81963E9868}" type="pres">
      <dgm:prSet presAssocID="{B70658E4-006B-45F7-B766-2F86CF753B4D}" presName="linNode" presStyleCnt="0"/>
      <dgm:spPr/>
    </dgm:pt>
    <dgm:pt modelId="{28ACCE0C-270B-4E2A-A22E-50384C3F8FB1}" type="pres">
      <dgm:prSet presAssocID="{B70658E4-006B-45F7-B766-2F86CF753B4D}" presName="parentText" presStyleLbl="node1" presStyleIdx="0" presStyleCnt="1" custScaleX="83559" custScaleY="100098">
        <dgm:presLayoutVars>
          <dgm:chMax val="1"/>
          <dgm:bulletEnabled val="1"/>
        </dgm:presLayoutVars>
      </dgm:prSet>
      <dgm:spPr/>
      <dgm:t>
        <a:bodyPr/>
        <a:lstStyle/>
        <a:p>
          <a:endParaRPr lang="pt-BR"/>
        </a:p>
      </dgm:t>
    </dgm:pt>
    <dgm:pt modelId="{1B6A0156-FB88-4ADB-A105-2C2531C89DAB}" type="pres">
      <dgm:prSet presAssocID="{B70658E4-006B-45F7-B766-2F86CF753B4D}" presName="descendantText" presStyleLbl="alignAccFollowNode1" presStyleIdx="0" presStyleCnt="1" custScaleY="125245">
        <dgm:presLayoutVars>
          <dgm:bulletEnabled val="1"/>
        </dgm:presLayoutVars>
      </dgm:prSet>
      <dgm:spPr/>
      <dgm:t>
        <a:bodyPr/>
        <a:lstStyle/>
        <a:p>
          <a:endParaRPr lang="pt-BR"/>
        </a:p>
      </dgm:t>
    </dgm:pt>
  </dgm:ptLst>
  <dgm:cxnLst>
    <dgm:cxn modelId="{7C0D3032-1037-41E5-B6E9-71B6A59D6DD7}" srcId="{5FA17069-7139-4580-92BC-BDD4A6D234EC}" destId="{B70658E4-006B-45F7-B766-2F86CF753B4D}" srcOrd="0" destOrd="0" parTransId="{3B02E378-2347-4E65-B448-1C7FBCE812C5}" sibTransId="{BB583564-D693-4841-B9AA-D2E47296C7A8}"/>
    <dgm:cxn modelId="{51E6B079-0363-4FEB-91CF-09071B131FFA}" srcId="{B70658E4-006B-45F7-B766-2F86CF753B4D}" destId="{E0B30979-2BFD-4CA2-B17C-5BA483C9ED9B}" srcOrd="0" destOrd="0" parTransId="{C7C6FA27-6133-4F23-A2A3-0682E06A6D9E}" sibTransId="{357DF95E-1E6B-4F29-843D-6D4563379245}"/>
    <dgm:cxn modelId="{109D60E9-E6C5-4D2A-A29E-DA31D5829CB5}" type="presOf" srcId="{E0B30979-2BFD-4CA2-B17C-5BA483C9ED9B}" destId="{1B6A0156-FB88-4ADB-A105-2C2531C89DAB}" srcOrd="0" destOrd="0" presId="urn:microsoft.com/office/officeart/2005/8/layout/vList5"/>
    <dgm:cxn modelId="{1AC085A8-B210-4886-99D4-B96C5DC56FB2}" type="presOf" srcId="{B70658E4-006B-45F7-B766-2F86CF753B4D}" destId="{28ACCE0C-270B-4E2A-A22E-50384C3F8FB1}" srcOrd="0" destOrd="0" presId="urn:microsoft.com/office/officeart/2005/8/layout/vList5"/>
    <dgm:cxn modelId="{0519211C-94B4-487B-9DFF-389B74B5FB70}" type="presOf" srcId="{5FA17069-7139-4580-92BC-BDD4A6D234EC}" destId="{5B6CC969-23FA-4231-9534-14E7F0399C72}" srcOrd="0" destOrd="0" presId="urn:microsoft.com/office/officeart/2005/8/layout/vList5"/>
    <dgm:cxn modelId="{1EEF97D2-5EC7-43C8-87BE-4A57CF371308}" srcId="{B70658E4-006B-45F7-B766-2F86CF753B4D}" destId="{CFBF6A84-F507-4426-A628-E8F89FBAC412}" srcOrd="1" destOrd="0" parTransId="{3E0EB476-11A8-4993-9644-A2FEA1013F05}" sibTransId="{E94FE926-5E01-48A1-B964-1B90C9066B62}"/>
    <dgm:cxn modelId="{79A3CBC4-B381-4D4C-95FA-B0A90066B7F7}" type="presOf" srcId="{CFBF6A84-F507-4426-A628-E8F89FBAC412}" destId="{1B6A0156-FB88-4ADB-A105-2C2531C89DAB}" srcOrd="0" destOrd="1" presId="urn:microsoft.com/office/officeart/2005/8/layout/vList5"/>
    <dgm:cxn modelId="{0AC74252-29A4-45B2-81F8-9083F0C1FB34}" type="presParOf" srcId="{5B6CC969-23FA-4231-9534-14E7F0399C72}" destId="{43F77A07-C890-4C18-8E8B-AD81963E9868}" srcOrd="0" destOrd="0" presId="urn:microsoft.com/office/officeart/2005/8/layout/vList5"/>
    <dgm:cxn modelId="{7D625D46-F9DB-41C0-A658-6D44CAD3E525}" type="presParOf" srcId="{43F77A07-C890-4C18-8E8B-AD81963E9868}" destId="{28ACCE0C-270B-4E2A-A22E-50384C3F8FB1}" srcOrd="0" destOrd="0" presId="urn:microsoft.com/office/officeart/2005/8/layout/vList5"/>
    <dgm:cxn modelId="{A08F7B6D-5A2E-44F5-97DE-080649719ED7}" type="presParOf" srcId="{43F77A07-C890-4C18-8E8B-AD81963E9868}" destId="{1B6A0156-FB88-4ADB-A105-2C2531C89DAB}"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60D8B207-1530-44BB-B0FF-86A9A4C3372F}"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pt-BR"/>
        </a:p>
      </dgm:t>
    </dgm:pt>
    <dgm:pt modelId="{968C8906-C426-4D75-BAFB-2DB14A6721CE}">
      <dgm:prSet/>
      <dgm:spPr/>
      <dgm:t>
        <a:bodyPr/>
        <a:lstStyle/>
        <a:p>
          <a:pPr rtl="0"/>
          <a:r>
            <a:rPr lang="pt-BR" sz="1900" b="1" smtClean="0"/>
            <a:t>Marketing: </a:t>
          </a:r>
          <a:endParaRPr lang="pt-BR" sz="1900"/>
        </a:p>
      </dgm:t>
    </dgm:pt>
    <dgm:pt modelId="{4966E7CB-B276-44D3-B640-EAFF5516B78F}" type="parTrans" cxnId="{BAD71D31-EB45-4960-A28E-DC287103DDB9}">
      <dgm:prSet/>
      <dgm:spPr/>
      <dgm:t>
        <a:bodyPr/>
        <a:lstStyle/>
        <a:p>
          <a:endParaRPr lang="pt-BR"/>
        </a:p>
      </dgm:t>
    </dgm:pt>
    <dgm:pt modelId="{681B290D-004B-438E-8820-9C3FF9D54A49}" type="sibTrans" cxnId="{BAD71D31-EB45-4960-A28E-DC287103DDB9}">
      <dgm:prSet/>
      <dgm:spPr/>
      <dgm:t>
        <a:bodyPr/>
        <a:lstStyle/>
        <a:p>
          <a:endParaRPr lang="pt-BR"/>
        </a:p>
      </dgm:t>
    </dgm:pt>
    <dgm:pt modelId="{A51A4121-2B51-4448-9F9D-552DE963B9A4}">
      <dgm:prSet custT="1"/>
      <dgm:spPr/>
      <dgm:t>
        <a:bodyPr/>
        <a:lstStyle/>
        <a:p>
          <a:pPr rtl="0"/>
          <a:r>
            <a:rPr lang="pt-BR" sz="1600" dirty="0" smtClean="0"/>
            <a:t>“</a:t>
          </a:r>
          <a:r>
            <a:rPr lang="pt-BR" sz="1600" i="1" dirty="0" smtClean="0"/>
            <a:t>a chave para alcançar metas organizacionais está em a empresa ser mais efetiva que a concorrência na criação, entrega e comunicação de valor para o cliente de seus mercados-alvo selecionados.”</a:t>
          </a:r>
          <a:endParaRPr lang="pt-BR" sz="1600" dirty="0"/>
        </a:p>
      </dgm:t>
    </dgm:pt>
    <dgm:pt modelId="{A13AD476-6EAC-4808-9305-93CE603A976C}" type="parTrans" cxnId="{33152E65-24AE-41AA-BC19-E9934615E0C8}">
      <dgm:prSet/>
      <dgm:spPr/>
      <dgm:t>
        <a:bodyPr/>
        <a:lstStyle/>
        <a:p>
          <a:endParaRPr lang="pt-BR"/>
        </a:p>
      </dgm:t>
    </dgm:pt>
    <dgm:pt modelId="{72F6120E-BBB0-4A1E-A43B-1494288393E6}" type="sibTrans" cxnId="{33152E65-24AE-41AA-BC19-E9934615E0C8}">
      <dgm:prSet/>
      <dgm:spPr/>
      <dgm:t>
        <a:bodyPr/>
        <a:lstStyle/>
        <a:p>
          <a:endParaRPr lang="pt-BR"/>
        </a:p>
      </dgm:t>
    </dgm:pt>
    <dgm:pt modelId="{419922A3-09F3-4770-B549-A136BD58FDE2}" type="pres">
      <dgm:prSet presAssocID="{60D8B207-1530-44BB-B0FF-86A9A4C3372F}" presName="linearFlow" presStyleCnt="0">
        <dgm:presLayoutVars>
          <dgm:dir/>
          <dgm:resizeHandles val="exact"/>
        </dgm:presLayoutVars>
      </dgm:prSet>
      <dgm:spPr/>
      <dgm:t>
        <a:bodyPr/>
        <a:lstStyle/>
        <a:p>
          <a:endParaRPr lang="pt-BR"/>
        </a:p>
      </dgm:t>
    </dgm:pt>
    <dgm:pt modelId="{0B4E13AC-C730-4714-A993-A5A144C5B743}" type="pres">
      <dgm:prSet presAssocID="{968C8906-C426-4D75-BAFB-2DB14A6721CE}" presName="composite" presStyleCnt="0"/>
      <dgm:spPr/>
    </dgm:pt>
    <dgm:pt modelId="{183D56F8-D83D-4442-B7D4-C9DF605E2224}" type="pres">
      <dgm:prSet presAssocID="{968C8906-C426-4D75-BAFB-2DB14A6721CE}" presName="imgShp" presStyleLbl="fgImgPlace1" presStyleIdx="0" presStyleCnt="1" custLinFactNeighborX="-99693" custLinFactNeighborY="-6963"/>
      <dgm:spPr>
        <a:blipFill rotWithShape="1">
          <a:blip xmlns:r="http://schemas.openxmlformats.org/officeDocument/2006/relationships" r:embed="rId1"/>
          <a:stretch>
            <a:fillRect/>
          </a:stretch>
        </a:blipFill>
      </dgm:spPr>
    </dgm:pt>
    <dgm:pt modelId="{9A1F92D7-B1F0-4347-B3C7-B987FD6F7E39}" type="pres">
      <dgm:prSet presAssocID="{968C8906-C426-4D75-BAFB-2DB14A6721CE}" presName="txShp" presStyleLbl="node1" presStyleIdx="0" presStyleCnt="1" custScaleX="140181" custLinFactNeighborX="2549">
        <dgm:presLayoutVars>
          <dgm:bulletEnabled val="1"/>
        </dgm:presLayoutVars>
      </dgm:prSet>
      <dgm:spPr/>
      <dgm:t>
        <a:bodyPr/>
        <a:lstStyle/>
        <a:p>
          <a:endParaRPr lang="pt-BR"/>
        </a:p>
      </dgm:t>
    </dgm:pt>
  </dgm:ptLst>
  <dgm:cxnLst>
    <dgm:cxn modelId="{33152E65-24AE-41AA-BC19-E9934615E0C8}" srcId="{968C8906-C426-4D75-BAFB-2DB14A6721CE}" destId="{A51A4121-2B51-4448-9F9D-552DE963B9A4}" srcOrd="0" destOrd="0" parTransId="{A13AD476-6EAC-4808-9305-93CE603A976C}" sibTransId="{72F6120E-BBB0-4A1E-A43B-1494288393E6}"/>
    <dgm:cxn modelId="{0E9B89B2-8A08-498E-AD83-739EB1293457}" type="presOf" srcId="{A51A4121-2B51-4448-9F9D-552DE963B9A4}" destId="{9A1F92D7-B1F0-4347-B3C7-B987FD6F7E39}" srcOrd="0" destOrd="1" presId="urn:microsoft.com/office/officeart/2005/8/layout/vList3"/>
    <dgm:cxn modelId="{806124AE-775A-4BA7-9372-5B557143C66C}" type="presOf" srcId="{968C8906-C426-4D75-BAFB-2DB14A6721CE}" destId="{9A1F92D7-B1F0-4347-B3C7-B987FD6F7E39}" srcOrd="0" destOrd="0" presId="urn:microsoft.com/office/officeart/2005/8/layout/vList3"/>
    <dgm:cxn modelId="{BAD71D31-EB45-4960-A28E-DC287103DDB9}" srcId="{60D8B207-1530-44BB-B0FF-86A9A4C3372F}" destId="{968C8906-C426-4D75-BAFB-2DB14A6721CE}" srcOrd="0" destOrd="0" parTransId="{4966E7CB-B276-44D3-B640-EAFF5516B78F}" sibTransId="{681B290D-004B-438E-8820-9C3FF9D54A49}"/>
    <dgm:cxn modelId="{C2BCB4E9-FF5F-4207-9140-FC6640D693DB}" type="presOf" srcId="{60D8B207-1530-44BB-B0FF-86A9A4C3372F}" destId="{419922A3-09F3-4770-B549-A136BD58FDE2}" srcOrd="0" destOrd="0" presId="urn:microsoft.com/office/officeart/2005/8/layout/vList3"/>
    <dgm:cxn modelId="{38430ACF-CA1C-4F54-91FB-361DD7343356}" type="presParOf" srcId="{419922A3-09F3-4770-B549-A136BD58FDE2}" destId="{0B4E13AC-C730-4714-A993-A5A144C5B743}" srcOrd="0" destOrd="0" presId="urn:microsoft.com/office/officeart/2005/8/layout/vList3"/>
    <dgm:cxn modelId="{563425B2-BFB1-4D56-937C-279C5DECBEAE}" type="presParOf" srcId="{0B4E13AC-C730-4714-A993-A5A144C5B743}" destId="{183D56F8-D83D-4442-B7D4-C9DF605E2224}" srcOrd="0" destOrd="0" presId="urn:microsoft.com/office/officeart/2005/8/layout/vList3"/>
    <dgm:cxn modelId="{68E04762-096B-4C6A-8733-FD6C4438C807}" type="presParOf" srcId="{0B4E13AC-C730-4714-A993-A5A144C5B743}" destId="{9A1F92D7-B1F0-4347-B3C7-B987FD6F7E39}"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19AEE171-A7E4-4BF2-BDE5-183747F5A22F}"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pt-BR"/>
        </a:p>
      </dgm:t>
    </dgm:pt>
    <dgm:pt modelId="{343E9DDF-683E-4BF2-BE7C-3E7EF00D7ADA}">
      <dgm:prSet custT="1"/>
      <dgm:spPr/>
      <dgm:t>
        <a:bodyPr/>
        <a:lstStyle/>
        <a:p>
          <a:pPr rtl="0"/>
          <a:r>
            <a:rPr lang="pt-BR" sz="1600" b="1" dirty="0" smtClean="0"/>
            <a:t>Vendas:  </a:t>
          </a:r>
          <a:r>
            <a:rPr lang="pt-BR" sz="1600" dirty="0" smtClean="0"/>
            <a:t>os consumidores e as empresas, por vontade própria, normalmente não compram os produtos da organização em quantidade suficiente. A organização deve, portanto, empreender um esforço agressivo de vendas e promoção. Esse conceito pressupõe que os consumidores devem ser persuadidos a comprar e a </a:t>
          </a:r>
          <a:r>
            <a:rPr lang="pt-BR" sz="1600" dirty="0" err="1" smtClean="0"/>
            <a:t>a</a:t>
          </a:r>
          <a:r>
            <a:rPr lang="pt-BR" sz="1600" dirty="0" smtClean="0"/>
            <a:t> empresa possui uma bateria efetiva de ferramentas de venda e promoção para estimular mais compras.</a:t>
          </a:r>
          <a:endParaRPr lang="pt-BR" sz="1600" dirty="0"/>
        </a:p>
      </dgm:t>
    </dgm:pt>
    <dgm:pt modelId="{9BB6513E-0124-4111-B5BD-EB1D19EE89E8}" type="parTrans" cxnId="{FE5B047C-E130-409B-84C9-A54E70BF6084}">
      <dgm:prSet/>
      <dgm:spPr/>
      <dgm:t>
        <a:bodyPr/>
        <a:lstStyle/>
        <a:p>
          <a:endParaRPr lang="pt-BR"/>
        </a:p>
      </dgm:t>
    </dgm:pt>
    <dgm:pt modelId="{DB4BD9D2-5DE5-42E4-8A3B-CD01C9855E94}" type="sibTrans" cxnId="{FE5B047C-E130-409B-84C9-A54E70BF6084}">
      <dgm:prSet/>
      <dgm:spPr/>
      <dgm:t>
        <a:bodyPr/>
        <a:lstStyle/>
        <a:p>
          <a:endParaRPr lang="pt-BR"/>
        </a:p>
      </dgm:t>
    </dgm:pt>
    <dgm:pt modelId="{C9F21ABD-B722-441F-A969-C82C26389F80}" type="pres">
      <dgm:prSet presAssocID="{19AEE171-A7E4-4BF2-BDE5-183747F5A22F}" presName="linearFlow" presStyleCnt="0">
        <dgm:presLayoutVars>
          <dgm:dir/>
          <dgm:resizeHandles val="exact"/>
        </dgm:presLayoutVars>
      </dgm:prSet>
      <dgm:spPr/>
      <dgm:t>
        <a:bodyPr/>
        <a:lstStyle/>
        <a:p>
          <a:endParaRPr lang="pt-BR"/>
        </a:p>
      </dgm:t>
    </dgm:pt>
    <dgm:pt modelId="{9123EB59-B469-4F47-8D9F-1C34D968839C}" type="pres">
      <dgm:prSet presAssocID="{343E9DDF-683E-4BF2-BE7C-3E7EF00D7ADA}" presName="composite" presStyleCnt="0"/>
      <dgm:spPr/>
    </dgm:pt>
    <dgm:pt modelId="{A02C30AD-E126-4377-921E-9BD257F7ADE2}" type="pres">
      <dgm:prSet presAssocID="{343E9DDF-683E-4BF2-BE7C-3E7EF00D7ADA}" presName="imgShp" presStyleLbl="fgImgPlace1" presStyleIdx="0" presStyleCnt="1" custScaleX="82787" custLinFactNeighborX="-67175" custLinFactNeighborY="-49"/>
      <dgm:spPr>
        <a:blipFill rotWithShape="1">
          <a:blip xmlns:r="http://schemas.openxmlformats.org/officeDocument/2006/relationships" r:embed="rId1"/>
          <a:stretch>
            <a:fillRect/>
          </a:stretch>
        </a:blipFill>
      </dgm:spPr>
    </dgm:pt>
    <dgm:pt modelId="{3097A8CE-B14B-4A8A-9B3F-278A1703419D}" type="pres">
      <dgm:prSet presAssocID="{343E9DDF-683E-4BF2-BE7C-3E7EF00D7ADA}" presName="txShp" presStyleLbl="node1" presStyleIdx="0" presStyleCnt="1" custScaleX="142103" custScaleY="100097" custLinFactNeighborY="-9533">
        <dgm:presLayoutVars>
          <dgm:bulletEnabled val="1"/>
        </dgm:presLayoutVars>
      </dgm:prSet>
      <dgm:spPr/>
      <dgm:t>
        <a:bodyPr/>
        <a:lstStyle/>
        <a:p>
          <a:endParaRPr lang="pt-BR"/>
        </a:p>
      </dgm:t>
    </dgm:pt>
  </dgm:ptLst>
  <dgm:cxnLst>
    <dgm:cxn modelId="{EE4BEC6F-5778-4699-8A72-B41FA21AD923}" type="presOf" srcId="{19AEE171-A7E4-4BF2-BDE5-183747F5A22F}" destId="{C9F21ABD-B722-441F-A969-C82C26389F80}" srcOrd="0" destOrd="0" presId="urn:microsoft.com/office/officeart/2005/8/layout/vList3"/>
    <dgm:cxn modelId="{FE5B047C-E130-409B-84C9-A54E70BF6084}" srcId="{19AEE171-A7E4-4BF2-BDE5-183747F5A22F}" destId="{343E9DDF-683E-4BF2-BE7C-3E7EF00D7ADA}" srcOrd="0" destOrd="0" parTransId="{9BB6513E-0124-4111-B5BD-EB1D19EE89E8}" sibTransId="{DB4BD9D2-5DE5-42E4-8A3B-CD01C9855E94}"/>
    <dgm:cxn modelId="{51EBFC4A-EB12-4700-B957-ED59759835D7}" type="presOf" srcId="{343E9DDF-683E-4BF2-BE7C-3E7EF00D7ADA}" destId="{3097A8CE-B14B-4A8A-9B3F-278A1703419D}" srcOrd="0" destOrd="0" presId="urn:microsoft.com/office/officeart/2005/8/layout/vList3"/>
    <dgm:cxn modelId="{2CC45EDE-4ADA-4959-B476-2E4F6F66083D}" type="presParOf" srcId="{C9F21ABD-B722-441F-A969-C82C26389F80}" destId="{9123EB59-B469-4F47-8D9F-1C34D968839C}" srcOrd="0" destOrd="0" presId="urn:microsoft.com/office/officeart/2005/8/layout/vList3"/>
    <dgm:cxn modelId="{D6CB493D-6EDC-43F7-A26A-FDF51B081FCD}" type="presParOf" srcId="{9123EB59-B469-4F47-8D9F-1C34D968839C}" destId="{A02C30AD-E126-4377-921E-9BD257F7ADE2}" srcOrd="0" destOrd="0" presId="urn:microsoft.com/office/officeart/2005/8/layout/vList3"/>
    <dgm:cxn modelId="{ADCF536A-7A91-4C36-A281-057300A963BF}" type="presParOf" srcId="{9123EB59-B469-4F47-8D9F-1C34D968839C}" destId="{3097A8CE-B14B-4A8A-9B3F-278A1703419D}" srcOrd="1" destOrd="0" presId="urn:microsoft.com/office/officeart/2005/8/layout/vLis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67B6DFB8-71C1-4272-AFBE-009055BD6E88}"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pt-BR"/>
        </a:p>
      </dgm:t>
    </dgm:pt>
    <dgm:pt modelId="{0C47F35F-DD85-4540-8BD3-D7E9C838BD56}">
      <dgm:prSet custT="1"/>
      <dgm:spPr/>
      <dgm:t>
        <a:bodyPr/>
        <a:lstStyle/>
        <a:p>
          <a:pPr rtl="0"/>
          <a:r>
            <a:rPr lang="pt-BR" sz="2800" b="1" baseline="3000" dirty="0" smtClean="0"/>
            <a:t>Produto: </a:t>
          </a:r>
          <a:r>
            <a:rPr lang="pt-BR" sz="1700" dirty="0" smtClean="0"/>
            <a:t>“os consumidores dão preferência a produtos que ofereçam qualidade e desempenho superiores ou que tenham características inovadoras” – ressalta Kotler. A </a:t>
          </a:r>
          <a:r>
            <a:rPr lang="pt-BR" sz="1700" dirty="0" err="1" smtClean="0"/>
            <a:t>idéia</a:t>
          </a:r>
          <a:r>
            <a:rPr lang="pt-BR" sz="1700" dirty="0" smtClean="0"/>
            <a:t> é que “um bom produto se vende sozinho”.</a:t>
          </a:r>
          <a:endParaRPr lang="pt-BR" sz="2800" dirty="0"/>
        </a:p>
      </dgm:t>
    </dgm:pt>
    <dgm:pt modelId="{10FA191F-00C7-4175-8B85-5E0A463C479B}" type="parTrans" cxnId="{BE9015E5-760C-4B1F-9800-AAFF8B1D6551}">
      <dgm:prSet/>
      <dgm:spPr/>
      <dgm:t>
        <a:bodyPr/>
        <a:lstStyle/>
        <a:p>
          <a:endParaRPr lang="pt-BR"/>
        </a:p>
      </dgm:t>
    </dgm:pt>
    <dgm:pt modelId="{DA35E894-335E-4E55-AD7A-F220C4422CBE}" type="sibTrans" cxnId="{BE9015E5-760C-4B1F-9800-AAFF8B1D6551}">
      <dgm:prSet/>
      <dgm:spPr/>
      <dgm:t>
        <a:bodyPr/>
        <a:lstStyle/>
        <a:p>
          <a:endParaRPr lang="pt-BR"/>
        </a:p>
      </dgm:t>
    </dgm:pt>
    <dgm:pt modelId="{0213EFCB-A8EF-45C4-AB2D-2A0791915A70}" type="pres">
      <dgm:prSet presAssocID="{67B6DFB8-71C1-4272-AFBE-009055BD6E88}" presName="linearFlow" presStyleCnt="0">
        <dgm:presLayoutVars>
          <dgm:dir/>
          <dgm:resizeHandles val="exact"/>
        </dgm:presLayoutVars>
      </dgm:prSet>
      <dgm:spPr/>
      <dgm:t>
        <a:bodyPr/>
        <a:lstStyle/>
        <a:p>
          <a:endParaRPr lang="pt-BR"/>
        </a:p>
      </dgm:t>
    </dgm:pt>
    <dgm:pt modelId="{1CD6C784-4723-45E6-9D10-F5C18AD15327}" type="pres">
      <dgm:prSet presAssocID="{0C47F35F-DD85-4540-8BD3-D7E9C838BD56}" presName="composite" presStyleCnt="0"/>
      <dgm:spPr/>
    </dgm:pt>
    <dgm:pt modelId="{6EC4B158-F311-4DB5-80B8-175A51A711ED}" type="pres">
      <dgm:prSet presAssocID="{0C47F35F-DD85-4540-8BD3-D7E9C838BD56}" presName="imgShp" presStyleLbl="fgImgPlace1" presStyleIdx="0" presStyleCnt="1" custLinFactNeighborX="-89910" custLinFactNeighborY="-49"/>
      <dgm:spPr>
        <a:blipFill rotWithShape="1">
          <a:blip xmlns:r="http://schemas.openxmlformats.org/officeDocument/2006/relationships" r:embed="rId1"/>
          <a:stretch>
            <a:fillRect/>
          </a:stretch>
        </a:blipFill>
      </dgm:spPr>
    </dgm:pt>
    <dgm:pt modelId="{DC382854-5678-49D4-9689-8FECE4B5C988}" type="pres">
      <dgm:prSet presAssocID="{0C47F35F-DD85-4540-8BD3-D7E9C838BD56}" presName="txShp" presStyleLbl="node1" presStyleIdx="0" presStyleCnt="1" custScaleX="133519" custLinFactNeighborX="1163">
        <dgm:presLayoutVars>
          <dgm:bulletEnabled val="1"/>
        </dgm:presLayoutVars>
      </dgm:prSet>
      <dgm:spPr/>
      <dgm:t>
        <a:bodyPr/>
        <a:lstStyle/>
        <a:p>
          <a:endParaRPr lang="pt-BR"/>
        </a:p>
      </dgm:t>
    </dgm:pt>
  </dgm:ptLst>
  <dgm:cxnLst>
    <dgm:cxn modelId="{BE9015E5-760C-4B1F-9800-AAFF8B1D6551}" srcId="{67B6DFB8-71C1-4272-AFBE-009055BD6E88}" destId="{0C47F35F-DD85-4540-8BD3-D7E9C838BD56}" srcOrd="0" destOrd="0" parTransId="{10FA191F-00C7-4175-8B85-5E0A463C479B}" sibTransId="{DA35E894-335E-4E55-AD7A-F220C4422CBE}"/>
    <dgm:cxn modelId="{C3D6B3A9-9F17-414C-8DEF-22ED0755C04B}" type="presOf" srcId="{67B6DFB8-71C1-4272-AFBE-009055BD6E88}" destId="{0213EFCB-A8EF-45C4-AB2D-2A0791915A70}" srcOrd="0" destOrd="0" presId="urn:microsoft.com/office/officeart/2005/8/layout/vList3"/>
    <dgm:cxn modelId="{A3A5B545-71E8-4598-82B4-EE981F1B9EC1}" type="presOf" srcId="{0C47F35F-DD85-4540-8BD3-D7E9C838BD56}" destId="{DC382854-5678-49D4-9689-8FECE4B5C988}" srcOrd="0" destOrd="0" presId="urn:microsoft.com/office/officeart/2005/8/layout/vList3"/>
    <dgm:cxn modelId="{E145D823-3D06-4A1C-AE88-C87E6CA4532C}" type="presParOf" srcId="{0213EFCB-A8EF-45C4-AB2D-2A0791915A70}" destId="{1CD6C784-4723-45E6-9D10-F5C18AD15327}" srcOrd="0" destOrd="0" presId="urn:microsoft.com/office/officeart/2005/8/layout/vList3"/>
    <dgm:cxn modelId="{6EE77BC9-E73F-42F0-9220-687407CB28BD}" type="presParOf" srcId="{1CD6C784-4723-45E6-9D10-F5C18AD15327}" destId="{6EC4B158-F311-4DB5-80B8-175A51A711ED}" srcOrd="0" destOrd="0" presId="urn:microsoft.com/office/officeart/2005/8/layout/vList3"/>
    <dgm:cxn modelId="{F2122BFF-1D05-4939-9EFD-1C2312F84510}" type="presParOf" srcId="{1CD6C784-4723-45E6-9D10-F5C18AD15327}" destId="{DC382854-5678-49D4-9689-8FECE4B5C988}" srcOrd="1" destOrd="0" presId="urn:microsoft.com/office/officeart/2005/8/layout/vList3"/>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32697C1D-95B9-4BF2-978B-F48F92493308}"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pt-BR"/>
        </a:p>
      </dgm:t>
    </dgm:pt>
    <dgm:pt modelId="{6F74F66F-1DA3-4D04-8963-0EBBD0C9E41E}">
      <dgm:prSet/>
      <dgm:spPr/>
      <dgm:t>
        <a:bodyPr/>
        <a:lstStyle/>
        <a:p>
          <a:pPr rtl="0"/>
          <a:r>
            <a:rPr lang="pt-BR" b="1" dirty="0" smtClean="0"/>
            <a:t>Produção:  </a:t>
          </a:r>
          <a:r>
            <a:rPr lang="pt-BR" dirty="0" smtClean="0"/>
            <a:t>Kotler descreve : “a orientação de produção é um dos conceitos mais antigos nas relações comerciais. A orientação de produção sustenta que os consumidores dão preferência a produtos fáceis de encontrar e de baixo custo.”</a:t>
          </a:r>
          <a:endParaRPr lang="pt-BR" dirty="0"/>
        </a:p>
      </dgm:t>
    </dgm:pt>
    <dgm:pt modelId="{84B8497B-48C4-4451-8E28-90EBE165DD50}" type="parTrans" cxnId="{2D27ABCB-AC3D-4D2E-9816-DA8826426BF7}">
      <dgm:prSet/>
      <dgm:spPr/>
      <dgm:t>
        <a:bodyPr/>
        <a:lstStyle/>
        <a:p>
          <a:endParaRPr lang="pt-BR"/>
        </a:p>
      </dgm:t>
    </dgm:pt>
    <dgm:pt modelId="{3DF999AB-3EA3-4C99-8C91-B9050B14E57C}" type="sibTrans" cxnId="{2D27ABCB-AC3D-4D2E-9816-DA8826426BF7}">
      <dgm:prSet/>
      <dgm:spPr/>
      <dgm:t>
        <a:bodyPr/>
        <a:lstStyle/>
        <a:p>
          <a:endParaRPr lang="pt-BR"/>
        </a:p>
      </dgm:t>
    </dgm:pt>
    <dgm:pt modelId="{AAAA6601-00BD-49D6-B82D-8C4BD347382C}" type="pres">
      <dgm:prSet presAssocID="{32697C1D-95B9-4BF2-978B-F48F92493308}" presName="linearFlow" presStyleCnt="0">
        <dgm:presLayoutVars>
          <dgm:dir/>
          <dgm:resizeHandles val="exact"/>
        </dgm:presLayoutVars>
      </dgm:prSet>
      <dgm:spPr/>
      <dgm:t>
        <a:bodyPr/>
        <a:lstStyle/>
        <a:p>
          <a:endParaRPr lang="pt-BR"/>
        </a:p>
      </dgm:t>
    </dgm:pt>
    <dgm:pt modelId="{E2F69E8A-4BF6-4B46-8A83-319CBE8D4904}" type="pres">
      <dgm:prSet presAssocID="{6F74F66F-1DA3-4D04-8963-0EBBD0C9E41E}" presName="composite" presStyleCnt="0"/>
      <dgm:spPr/>
    </dgm:pt>
    <dgm:pt modelId="{9BDC3654-B8C9-4EDA-8147-6AEE8F786E90}" type="pres">
      <dgm:prSet presAssocID="{6F74F66F-1DA3-4D04-8963-0EBBD0C9E41E}" presName="imgShp" presStyleLbl="fgImgPlace1" presStyleIdx="0" presStyleCnt="1" custLinFactX="-10451" custLinFactNeighborX="-100000"/>
      <dgm:spPr>
        <a:blipFill rotWithShape="1">
          <a:blip xmlns:r="http://schemas.openxmlformats.org/officeDocument/2006/relationships" r:embed="rId1"/>
          <a:stretch>
            <a:fillRect/>
          </a:stretch>
        </a:blipFill>
      </dgm:spPr>
    </dgm:pt>
    <dgm:pt modelId="{7D1556C4-FB91-4B59-A159-C1B139B4F338}" type="pres">
      <dgm:prSet presAssocID="{6F74F66F-1DA3-4D04-8963-0EBBD0C9E41E}" presName="txShp" presStyleLbl="node1" presStyleIdx="0" presStyleCnt="1" custScaleX="138518">
        <dgm:presLayoutVars>
          <dgm:bulletEnabled val="1"/>
        </dgm:presLayoutVars>
      </dgm:prSet>
      <dgm:spPr/>
      <dgm:t>
        <a:bodyPr/>
        <a:lstStyle/>
        <a:p>
          <a:endParaRPr lang="pt-BR"/>
        </a:p>
      </dgm:t>
    </dgm:pt>
  </dgm:ptLst>
  <dgm:cxnLst>
    <dgm:cxn modelId="{2D27ABCB-AC3D-4D2E-9816-DA8826426BF7}" srcId="{32697C1D-95B9-4BF2-978B-F48F92493308}" destId="{6F74F66F-1DA3-4D04-8963-0EBBD0C9E41E}" srcOrd="0" destOrd="0" parTransId="{84B8497B-48C4-4451-8E28-90EBE165DD50}" sibTransId="{3DF999AB-3EA3-4C99-8C91-B9050B14E57C}"/>
    <dgm:cxn modelId="{B978740C-0765-4D99-B585-BB5E576FF5DD}" type="presOf" srcId="{6F74F66F-1DA3-4D04-8963-0EBBD0C9E41E}" destId="{7D1556C4-FB91-4B59-A159-C1B139B4F338}" srcOrd="0" destOrd="0" presId="urn:microsoft.com/office/officeart/2005/8/layout/vList3"/>
    <dgm:cxn modelId="{02C44D89-2B66-4158-B615-466773CC75AD}" type="presOf" srcId="{32697C1D-95B9-4BF2-978B-F48F92493308}" destId="{AAAA6601-00BD-49D6-B82D-8C4BD347382C}" srcOrd="0" destOrd="0" presId="urn:microsoft.com/office/officeart/2005/8/layout/vList3"/>
    <dgm:cxn modelId="{BE7AC5D2-F790-45EF-B65A-684DF07E0A39}" type="presParOf" srcId="{AAAA6601-00BD-49D6-B82D-8C4BD347382C}" destId="{E2F69E8A-4BF6-4B46-8A83-319CBE8D4904}" srcOrd="0" destOrd="0" presId="urn:microsoft.com/office/officeart/2005/8/layout/vList3"/>
    <dgm:cxn modelId="{5A9FD234-B739-454A-9FDA-A485D31D3068}" type="presParOf" srcId="{E2F69E8A-4BF6-4B46-8A83-319CBE8D4904}" destId="{9BDC3654-B8C9-4EDA-8147-6AEE8F786E90}" srcOrd="0" destOrd="0" presId="urn:microsoft.com/office/officeart/2005/8/layout/vList3"/>
    <dgm:cxn modelId="{FF911206-F8D8-45CA-8205-BCC072F799ED}" type="presParOf" srcId="{E2F69E8A-4BF6-4B46-8A83-319CBE8D4904}" destId="{7D1556C4-FB91-4B59-A159-C1B139B4F338}" srcOrd="1" destOrd="0" presId="urn:microsoft.com/office/officeart/2005/8/layout/vList3"/>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3A253685-33F5-44C8-9DC9-5A4007BCECD6}"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pt-BR"/>
        </a:p>
      </dgm:t>
    </dgm:pt>
    <dgm:pt modelId="{E0951514-8FA1-4F0B-8E8B-B323FE0C6023}">
      <dgm:prSet/>
      <dgm:spPr/>
      <dgm:t>
        <a:bodyPr/>
        <a:lstStyle/>
        <a:p>
          <a:pPr rtl="0"/>
          <a:r>
            <a:rPr lang="pt-BR" b="1" dirty="0" smtClean="0"/>
            <a:t>Conceito de produção:</a:t>
          </a:r>
          <a:r>
            <a:rPr lang="pt-BR" dirty="0" smtClean="0"/>
            <a:t> </a:t>
          </a:r>
          <a:endParaRPr lang="pt-BR" dirty="0"/>
        </a:p>
      </dgm:t>
    </dgm:pt>
    <dgm:pt modelId="{D3B353F8-392F-4F13-8707-4D6CCC88BB01}" type="parTrans" cxnId="{9B5310DF-5B1E-408E-8F94-1C8FBBE98114}">
      <dgm:prSet/>
      <dgm:spPr/>
      <dgm:t>
        <a:bodyPr/>
        <a:lstStyle/>
        <a:p>
          <a:endParaRPr lang="pt-BR"/>
        </a:p>
      </dgm:t>
    </dgm:pt>
    <dgm:pt modelId="{B2156853-D4A9-4909-AD61-9F0CFDB89641}" type="sibTrans" cxnId="{9B5310DF-5B1E-408E-8F94-1C8FBBE98114}">
      <dgm:prSet/>
      <dgm:spPr/>
      <dgm:t>
        <a:bodyPr/>
        <a:lstStyle/>
        <a:p>
          <a:endParaRPr lang="pt-BR"/>
        </a:p>
      </dgm:t>
    </dgm:pt>
    <dgm:pt modelId="{3EEA13C3-2E14-4E1F-9A40-6E51931A06F6}">
      <dgm:prSet/>
      <dgm:spPr/>
      <dgm:t>
        <a:bodyPr/>
        <a:lstStyle/>
        <a:p>
          <a:pPr rtl="0"/>
          <a:r>
            <a:rPr lang="pt-BR" b="1" smtClean="0"/>
            <a:t>Conceito do produto:</a:t>
          </a:r>
          <a:r>
            <a:rPr lang="pt-BR" smtClean="0"/>
            <a:t>  </a:t>
          </a:r>
          <a:endParaRPr lang="pt-BR"/>
        </a:p>
      </dgm:t>
    </dgm:pt>
    <dgm:pt modelId="{327C4C7E-AD35-4919-9F36-659140E6D082}" type="parTrans" cxnId="{347DDFDC-95E9-4711-B24F-5F321449FB6F}">
      <dgm:prSet/>
      <dgm:spPr/>
      <dgm:t>
        <a:bodyPr/>
        <a:lstStyle/>
        <a:p>
          <a:endParaRPr lang="pt-BR"/>
        </a:p>
      </dgm:t>
    </dgm:pt>
    <dgm:pt modelId="{3DEB14F0-8CAA-47A4-A885-5F6773294B6B}" type="sibTrans" cxnId="{347DDFDC-95E9-4711-B24F-5F321449FB6F}">
      <dgm:prSet/>
      <dgm:spPr/>
      <dgm:t>
        <a:bodyPr/>
        <a:lstStyle/>
        <a:p>
          <a:endParaRPr lang="pt-BR"/>
        </a:p>
      </dgm:t>
    </dgm:pt>
    <dgm:pt modelId="{531FF877-2E8F-4013-890B-A17690D5B639}">
      <dgm:prSet/>
      <dgm:spPr/>
      <dgm:t>
        <a:bodyPr/>
        <a:lstStyle/>
        <a:p>
          <a:pPr rtl="0"/>
          <a:r>
            <a:rPr lang="pt-BR" dirty="0" smtClean="0"/>
            <a:t>propõe que os consumidores são mais favoráveis a produtos que tem maior qualidade, desempenho ou a características inovadoras.  Mas, cuidado, ele não se vende sozinho, ele necessita de preços, distribuição, propaganda </a:t>
          </a:r>
          <a:r>
            <a:rPr lang="pt-BR" dirty="0" err="1" smtClean="0"/>
            <a:t>etc</a:t>
          </a:r>
          <a:r>
            <a:rPr lang="pt-BR" dirty="0" smtClean="0"/>
            <a:t> (produtos de tecnologia)</a:t>
          </a:r>
          <a:endParaRPr lang="pt-BR" dirty="0"/>
        </a:p>
      </dgm:t>
    </dgm:pt>
    <dgm:pt modelId="{DEA2DB06-504F-4F1D-89A6-50C8B9E2FA67}" type="parTrans" cxnId="{32C1D6A5-C7F7-4286-B412-08A14BCB69ED}">
      <dgm:prSet/>
      <dgm:spPr/>
      <dgm:t>
        <a:bodyPr/>
        <a:lstStyle/>
        <a:p>
          <a:endParaRPr lang="pt-BR"/>
        </a:p>
      </dgm:t>
    </dgm:pt>
    <dgm:pt modelId="{D0094B9F-F9F6-4277-90D3-120130C190AB}" type="sibTrans" cxnId="{32C1D6A5-C7F7-4286-B412-08A14BCB69ED}">
      <dgm:prSet/>
      <dgm:spPr/>
      <dgm:t>
        <a:bodyPr/>
        <a:lstStyle/>
        <a:p>
          <a:endParaRPr lang="pt-BR"/>
        </a:p>
      </dgm:t>
    </dgm:pt>
    <dgm:pt modelId="{9931F66F-9785-44C1-ADA5-1B046B20CF72}">
      <dgm:prSet/>
      <dgm:spPr/>
      <dgm:t>
        <a:bodyPr/>
        <a:lstStyle/>
        <a:p>
          <a:pPr rtl="0"/>
          <a:r>
            <a:rPr lang="pt-BR" b="1" u="sng" dirty="0" smtClean="0"/>
            <a:t>Conceito de venda: </a:t>
          </a:r>
          <a:endParaRPr lang="pt-BR" dirty="0"/>
        </a:p>
      </dgm:t>
    </dgm:pt>
    <dgm:pt modelId="{52197760-C31A-4ED4-B988-2632F2C9E7B5}" type="parTrans" cxnId="{BE0455BB-4034-4CB3-82D9-809CB12C4B16}">
      <dgm:prSet/>
      <dgm:spPr/>
      <dgm:t>
        <a:bodyPr/>
        <a:lstStyle/>
        <a:p>
          <a:endParaRPr lang="pt-BR"/>
        </a:p>
      </dgm:t>
    </dgm:pt>
    <dgm:pt modelId="{8077A24C-177A-4511-8B38-4AA3F6B028FE}" type="sibTrans" cxnId="{BE0455BB-4034-4CB3-82D9-809CB12C4B16}">
      <dgm:prSet/>
      <dgm:spPr/>
      <dgm:t>
        <a:bodyPr/>
        <a:lstStyle/>
        <a:p>
          <a:endParaRPr lang="pt-BR"/>
        </a:p>
      </dgm:t>
    </dgm:pt>
    <dgm:pt modelId="{05C00464-3E52-4CB2-BDD3-60380DED1632}">
      <dgm:prSet/>
      <dgm:spPr/>
      <dgm:t>
        <a:bodyPr/>
        <a:lstStyle/>
        <a:p>
          <a:pPr rtl="0"/>
          <a:r>
            <a:rPr lang="pt-BR" i="1" dirty="0" smtClean="0"/>
            <a:t>O marketing fundamentado em venda agressiva leva a altos riscos. Pressupõe-se que clientes persuadidos a comprar um produto gostarão dele; e caso isso não ocorra, imagina-se que esses clientes não falarão mal dele e tampouco reclamarão junto a um órgão de defesa de consumidor, esquecendo-se de sua decepção e voltando a comprar o produto</a:t>
          </a:r>
          <a:endParaRPr lang="pt-BR" dirty="0"/>
        </a:p>
      </dgm:t>
    </dgm:pt>
    <dgm:pt modelId="{3E1F2016-6DC2-4CC5-A99A-769029FE943D}" type="parTrans" cxnId="{271EBB48-89CD-4F78-A7EA-3ACAA7FFCE79}">
      <dgm:prSet/>
      <dgm:spPr/>
      <dgm:t>
        <a:bodyPr/>
        <a:lstStyle/>
        <a:p>
          <a:endParaRPr lang="pt-BR"/>
        </a:p>
      </dgm:t>
    </dgm:pt>
    <dgm:pt modelId="{31714477-ED39-46A8-86CB-96D33A33FCDB}" type="sibTrans" cxnId="{271EBB48-89CD-4F78-A7EA-3ACAA7FFCE79}">
      <dgm:prSet/>
      <dgm:spPr/>
      <dgm:t>
        <a:bodyPr/>
        <a:lstStyle/>
        <a:p>
          <a:endParaRPr lang="pt-BR"/>
        </a:p>
      </dgm:t>
    </dgm:pt>
    <dgm:pt modelId="{9EE6B7BF-9C3B-42E5-8705-EDFA1062431B}">
      <dgm:prSet/>
      <dgm:spPr/>
      <dgm:t>
        <a:bodyPr/>
        <a:lstStyle/>
        <a:p>
          <a:pPr rtl="0"/>
          <a:r>
            <a:rPr lang="pt-BR" b="1" u="sng" smtClean="0"/>
            <a:t>Conceito de marketing:</a:t>
          </a:r>
          <a:r>
            <a:rPr lang="pt-BR" smtClean="0"/>
            <a:t> </a:t>
          </a:r>
          <a:endParaRPr lang="pt-BR"/>
        </a:p>
      </dgm:t>
    </dgm:pt>
    <dgm:pt modelId="{DB8195A2-25C2-42FC-A5BD-CAB6923EC606}" type="parTrans" cxnId="{8A9E76FE-F063-4491-933F-06D09150881D}">
      <dgm:prSet/>
      <dgm:spPr/>
      <dgm:t>
        <a:bodyPr/>
        <a:lstStyle/>
        <a:p>
          <a:endParaRPr lang="pt-BR"/>
        </a:p>
      </dgm:t>
    </dgm:pt>
    <dgm:pt modelId="{1ED79F9E-0B06-4A1B-9709-22960FB98637}" type="sibTrans" cxnId="{8A9E76FE-F063-4491-933F-06D09150881D}">
      <dgm:prSet/>
      <dgm:spPr/>
      <dgm:t>
        <a:bodyPr/>
        <a:lstStyle/>
        <a:p>
          <a:endParaRPr lang="pt-BR"/>
        </a:p>
      </dgm:t>
    </dgm:pt>
    <dgm:pt modelId="{F15AB3FE-1DF5-4543-ADE2-2267D62501F4}">
      <dgm:prSet/>
      <dgm:spPr/>
      <dgm:t>
        <a:bodyPr/>
        <a:lstStyle/>
        <a:p>
          <a:pPr rtl="0"/>
          <a:r>
            <a:rPr lang="pt-BR" dirty="0" smtClean="0"/>
            <a:t>tem o cliente como foco central. A tarefa é não encontrar o comprador certo para o seu produto, mas o produto certo para o seus clientes.  Focado em sa</a:t>
          </a:r>
          <a:r>
            <a:rPr lang="pt-BR" i="1" dirty="0" smtClean="0"/>
            <a:t>tisfazer as necessidades do cliente por meio do produto e de todo um conjunto de coisas associado a sua criação, entrega e consumo final.” </a:t>
          </a:r>
          <a:endParaRPr lang="pt-BR" dirty="0"/>
        </a:p>
      </dgm:t>
    </dgm:pt>
    <dgm:pt modelId="{9894F300-FD44-4242-8D9A-37461C7F0790}" type="parTrans" cxnId="{F1C9DD96-BD64-44AD-8986-302D687043BD}">
      <dgm:prSet/>
      <dgm:spPr/>
      <dgm:t>
        <a:bodyPr/>
        <a:lstStyle/>
        <a:p>
          <a:endParaRPr lang="pt-BR"/>
        </a:p>
      </dgm:t>
    </dgm:pt>
    <dgm:pt modelId="{0FB7BBE9-EAF0-41BE-A1B5-25D75F558BE2}" type="sibTrans" cxnId="{F1C9DD96-BD64-44AD-8986-302D687043BD}">
      <dgm:prSet/>
      <dgm:spPr/>
      <dgm:t>
        <a:bodyPr/>
        <a:lstStyle/>
        <a:p>
          <a:endParaRPr lang="pt-BR"/>
        </a:p>
      </dgm:t>
    </dgm:pt>
    <dgm:pt modelId="{0CE5CABD-B5C6-42E2-A18B-5426FBCF6BBC}">
      <dgm:prSet/>
      <dgm:spPr/>
      <dgm:t>
        <a:bodyPr/>
        <a:lstStyle/>
        <a:p>
          <a:pPr rtl="0"/>
          <a:r>
            <a:rPr lang="pt-BR" dirty="0" smtClean="0"/>
            <a:t>Gerentes de empresas orientadas para a produção concentram-se em alcançar alta eficiência de produção, baixos custos e distribuição em massa. Eles supõem que os consumidores estejam interessados principalmente em disponibilidade de produtos e preços baixos.” (agricultura/commodities)</a:t>
          </a:r>
          <a:endParaRPr lang="pt-BR" dirty="0"/>
        </a:p>
      </dgm:t>
    </dgm:pt>
    <dgm:pt modelId="{4AB30D2F-BCF3-44C2-B901-76CBB5951AD8}" type="parTrans" cxnId="{DDF247FF-8042-4AFE-9207-73DD385E7091}">
      <dgm:prSet/>
      <dgm:spPr/>
      <dgm:t>
        <a:bodyPr/>
        <a:lstStyle/>
        <a:p>
          <a:endParaRPr lang="pt-BR"/>
        </a:p>
      </dgm:t>
    </dgm:pt>
    <dgm:pt modelId="{C68CBAD8-F50B-45BA-BEB9-B90CC976D86F}" type="sibTrans" cxnId="{DDF247FF-8042-4AFE-9207-73DD385E7091}">
      <dgm:prSet/>
      <dgm:spPr/>
      <dgm:t>
        <a:bodyPr/>
        <a:lstStyle/>
        <a:p>
          <a:endParaRPr lang="pt-BR"/>
        </a:p>
      </dgm:t>
    </dgm:pt>
    <dgm:pt modelId="{D046E9D1-DE37-4328-91B3-AE4927A9D4A2}" type="pres">
      <dgm:prSet presAssocID="{3A253685-33F5-44C8-9DC9-5A4007BCECD6}" presName="linearFlow" presStyleCnt="0">
        <dgm:presLayoutVars>
          <dgm:dir/>
          <dgm:resizeHandles val="exact"/>
        </dgm:presLayoutVars>
      </dgm:prSet>
      <dgm:spPr/>
      <dgm:t>
        <a:bodyPr/>
        <a:lstStyle/>
        <a:p>
          <a:endParaRPr lang="pt-BR"/>
        </a:p>
      </dgm:t>
    </dgm:pt>
    <dgm:pt modelId="{784F5E62-6CDD-45E9-BFDB-76356FD14A82}" type="pres">
      <dgm:prSet presAssocID="{E0951514-8FA1-4F0B-8E8B-B323FE0C6023}" presName="composite" presStyleCnt="0"/>
      <dgm:spPr/>
    </dgm:pt>
    <dgm:pt modelId="{93DAC87A-3095-4048-A67D-4BA857C461D6}" type="pres">
      <dgm:prSet presAssocID="{E0951514-8FA1-4F0B-8E8B-B323FE0C6023}" presName="imgShp" presStyleLbl="fgImgPlace1" presStyleIdx="0" presStyleCnt="4"/>
      <dgm:spPr>
        <a:blipFill rotWithShape="1">
          <a:blip xmlns:r="http://schemas.openxmlformats.org/officeDocument/2006/relationships" r:embed="rId1"/>
          <a:stretch>
            <a:fillRect/>
          </a:stretch>
        </a:blipFill>
      </dgm:spPr>
      <dgm:t>
        <a:bodyPr/>
        <a:lstStyle/>
        <a:p>
          <a:endParaRPr lang="pt-BR"/>
        </a:p>
      </dgm:t>
    </dgm:pt>
    <dgm:pt modelId="{AD94B15D-84B0-4320-B5CF-1F9FC1D391EF}" type="pres">
      <dgm:prSet presAssocID="{E0951514-8FA1-4F0B-8E8B-B323FE0C6023}" presName="txShp" presStyleLbl="node1" presStyleIdx="0" presStyleCnt="4">
        <dgm:presLayoutVars>
          <dgm:bulletEnabled val="1"/>
        </dgm:presLayoutVars>
      </dgm:prSet>
      <dgm:spPr/>
      <dgm:t>
        <a:bodyPr/>
        <a:lstStyle/>
        <a:p>
          <a:endParaRPr lang="pt-BR"/>
        </a:p>
      </dgm:t>
    </dgm:pt>
    <dgm:pt modelId="{F12E0995-768B-4D44-8D82-381ABC3B7EBE}" type="pres">
      <dgm:prSet presAssocID="{B2156853-D4A9-4909-AD61-9F0CFDB89641}" presName="spacing" presStyleCnt="0"/>
      <dgm:spPr/>
    </dgm:pt>
    <dgm:pt modelId="{D8D59647-33F0-470B-9A5E-E30A86F3E599}" type="pres">
      <dgm:prSet presAssocID="{3EEA13C3-2E14-4E1F-9A40-6E51931A06F6}" presName="composite" presStyleCnt="0"/>
      <dgm:spPr/>
    </dgm:pt>
    <dgm:pt modelId="{7D17D4C1-365D-43BE-828E-7DA298DA4C77}" type="pres">
      <dgm:prSet presAssocID="{3EEA13C3-2E14-4E1F-9A40-6E51931A06F6}" presName="imgShp" presStyleLbl="fgImgPlace1" presStyleIdx="1" presStyleCnt="4"/>
      <dgm:spPr>
        <a:blipFill rotWithShape="1">
          <a:blip xmlns:r="http://schemas.openxmlformats.org/officeDocument/2006/relationships" r:embed="rId2"/>
          <a:stretch>
            <a:fillRect/>
          </a:stretch>
        </a:blipFill>
      </dgm:spPr>
      <dgm:t>
        <a:bodyPr/>
        <a:lstStyle/>
        <a:p>
          <a:endParaRPr lang="pt-BR"/>
        </a:p>
      </dgm:t>
    </dgm:pt>
    <dgm:pt modelId="{CBC715BC-2BB8-43DD-ABF4-7E6ACB2BBCCA}" type="pres">
      <dgm:prSet presAssocID="{3EEA13C3-2E14-4E1F-9A40-6E51931A06F6}" presName="txShp" presStyleLbl="node1" presStyleIdx="1" presStyleCnt="4">
        <dgm:presLayoutVars>
          <dgm:bulletEnabled val="1"/>
        </dgm:presLayoutVars>
      </dgm:prSet>
      <dgm:spPr/>
      <dgm:t>
        <a:bodyPr/>
        <a:lstStyle/>
        <a:p>
          <a:endParaRPr lang="pt-BR"/>
        </a:p>
      </dgm:t>
    </dgm:pt>
    <dgm:pt modelId="{91CD31AF-85DC-4DA1-848D-83DE16489E8B}" type="pres">
      <dgm:prSet presAssocID="{3DEB14F0-8CAA-47A4-A885-5F6773294B6B}" presName="spacing" presStyleCnt="0"/>
      <dgm:spPr/>
    </dgm:pt>
    <dgm:pt modelId="{D79BA97B-1D12-41D1-AFDF-B021E115FFE1}" type="pres">
      <dgm:prSet presAssocID="{9931F66F-9785-44C1-ADA5-1B046B20CF72}" presName="composite" presStyleCnt="0"/>
      <dgm:spPr/>
    </dgm:pt>
    <dgm:pt modelId="{5EBCB1EC-E047-4506-8AB2-1EABEB5E8FF6}" type="pres">
      <dgm:prSet presAssocID="{9931F66F-9785-44C1-ADA5-1B046B20CF72}" presName="imgShp" presStyleLbl="fgImgPlace1" presStyleIdx="2" presStyleCnt="4"/>
      <dgm:spPr>
        <a:blipFill rotWithShape="1">
          <a:blip xmlns:r="http://schemas.openxmlformats.org/officeDocument/2006/relationships" r:embed="rId3"/>
          <a:stretch>
            <a:fillRect/>
          </a:stretch>
        </a:blipFill>
      </dgm:spPr>
      <dgm:t>
        <a:bodyPr/>
        <a:lstStyle/>
        <a:p>
          <a:endParaRPr lang="pt-BR"/>
        </a:p>
      </dgm:t>
    </dgm:pt>
    <dgm:pt modelId="{B0E45CBD-8C99-42B9-A622-4095F59D44AE}" type="pres">
      <dgm:prSet presAssocID="{9931F66F-9785-44C1-ADA5-1B046B20CF72}" presName="txShp" presStyleLbl="node1" presStyleIdx="2" presStyleCnt="4">
        <dgm:presLayoutVars>
          <dgm:bulletEnabled val="1"/>
        </dgm:presLayoutVars>
      </dgm:prSet>
      <dgm:spPr/>
      <dgm:t>
        <a:bodyPr/>
        <a:lstStyle/>
        <a:p>
          <a:endParaRPr lang="pt-BR"/>
        </a:p>
      </dgm:t>
    </dgm:pt>
    <dgm:pt modelId="{7DC2AE4B-A3D6-49A6-B248-31A3C019E73B}" type="pres">
      <dgm:prSet presAssocID="{8077A24C-177A-4511-8B38-4AA3F6B028FE}" presName="spacing" presStyleCnt="0"/>
      <dgm:spPr/>
    </dgm:pt>
    <dgm:pt modelId="{3140A1E1-A601-485E-9515-650835EAE099}" type="pres">
      <dgm:prSet presAssocID="{9EE6B7BF-9C3B-42E5-8705-EDFA1062431B}" presName="composite" presStyleCnt="0"/>
      <dgm:spPr/>
    </dgm:pt>
    <dgm:pt modelId="{CB265755-338D-4F57-A742-D07F76655084}" type="pres">
      <dgm:prSet presAssocID="{9EE6B7BF-9C3B-42E5-8705-EDFA1062431B}" presName="imgShp" presStyleLbl="fgImgPlace1" presStyleIdx="3" presStyleCnt="4"/>
      <dgm:spPr>
        <a:blipFill rotWithShape="1">
          <a:blip xmlns:r="http://schemas.openxmlformats.org/officeDocument/2006/relationships" r:embed="rId4"/>
          <a:stretch>
            <a:fillRect/>
          </a:stretch>
        </a:blipFill>
      </dgm:spPr>
      <dgm:t>
        <a:bodyPr/>
        <a:lstStyle/>
        <a:p>
          <a:endParaRPr lang="pt-BR"/>
        </a:p>
      </dgm:t>
    </dgm:pt>
    <dgm:pt modelId="{372522EE-49D2-4CFD-A114-50D3C2FF7BB3}" type="pres">
      <dgm:prSet presAssocID="{9EE6B7BF-9C3B-42E5-8705-EDFA1062431B}" presName="txShp" presStyleLbl="node1" presStyleIdx="3" presStyleCnt="4">
        <dgm:presLayoutVars>
          <dgm:bulletEnabled val="1"/>
        </dgm:presLayoutVars>
      </dgm:prSet>
      <dgm:spPr/>
      <dgm:t>
        <a:bodyPr/>
        <a:lstStyle/>
        <a:p>
          <a:endParaRPr lang="pt-BR"/>
        </a:p>
      </dgm:t>
    </dgm:pt>
  </dgm:ptLst>
  <dgm:cxnLst>
    <dgm:cxn modelId="{121B4961-731F-4328-87BE-5790D68BFE57}" type="presOf" srcId="{F15AB3FE-1DF5-4543-ADE2-2267D62501F4}" destId="{372522EE-49D2-4CFD-A114-50D3C2FF7BB3}" srcOrd="0" destOrd="1" presId="urn:microsoft.com/office/officeart/2005/8/layout/vList3"/>
    <dgm:cxn modelId="{DDF247FF-8042-4AFE-9207-73DD385E7091}" srcId="{E0951514-8FA1-4F0B-8E8B-B323FE0C6023}" destId="{0CE5CABD-B5C6-42E2-A18B-5426FBCF6BBC}" srcOrd="0" destOrd="0" parTransId="{4AB30D2F-BCF3-44C2-B901-76CBB5951AD8}" sibTransId="{C68CBAD8-F50B-45BA-BEB9-B90CC976D86F}"/>
    <dgm:cxn modelId="{8C92CA53-63C0-43D5-A3C9-F5B0304045AD}" type="presOf" srcId="{3A253685-33F5-44C8-9DC9-5A4007BCECD6}" destId="{D046E9D1-DE37-4328-91B3-AE4927A9D4A2}" srcOrd="0" destOrd="0" presId="urn:microsoft.com/office/officeart/2005/8/layout/vList3"/>
    <dgm:cxn modelId="{F1C9DD96-BD64-44AD-8986-302D687043BD}" srcId="{9EE6B7BF-9C3B-42E5-8705-EDFA1062431B}" destId="{F15AB3FE-1DF5-4543-ADE2-2267D62501F4}" srcOrd="0" destOrd="0" parTransId="{9894F300-FD44-4242-8D9A-37461C7F0790}" sibTransId="{0FB7BBE9-EAF0-41BE-A1B5-25D75F558BE2}"/>
    <dgm:cxn modelId="{CFCF553B-8F07-4D1D-8B61-9AA045E0B415}" type="presOf" srcId="{0CE5CABD-B5C6-42E2-A18B-5426FBCF6BBC}" destId="{AD94B15D-84B0-4320-B5CF-1F9FC1D391EF}" srcOrd="0" destOrd="1" presId="urn:microsoft.com/office/officeart/2005/8/layout/vList3"/>
    <dgm:cxn modelId="{E5F8750C-4E6E-4A19-AC05-481261362B74}" type="presOf" srcId="{05C00464-3E52-4CB2-BDD3-60380DED1632}" destId="{B0E45CBD-8C99-42B9-A622-4095F59D44AE}" srcOrd="0" destOrd="1" presId="urn:microsoft.com/office/officeart/2005/8/layout/vList3"/>
    <dgm:cxn modelId="{9B5310DF-5B1E-408E-8F94-1C8FBBE98114}" srcId="{3A253685-33F5-44C8-9DC9-5A4007BCECD6}" destId="{E0951514-8FA1-4F0B-8E8B-B323FE0C6023}" srcOrd="0" destOrd="0" parTransId="{D3B353F8-392F-4F13-8707-4D6CCC88BB01}" sibTransId="{B2156853-D4A9-4909-AD61-9F0CFDB89641}"/>
    <dgm:cxn modelId="{BE0455BB-4034-4CB3-82D9-809CB12C4B16}" srcId="{3A253685-33F5-44C8-9DC9-5A4007BCECD6}" destId="{9931F66F-9785-44C1-ADA5-1B046B20CF72}" srcOrd="2" destOrd="0" parTransId="{52197760-C31A-4ED4-B988-2632F2C9E7B5}" sibTransId="{8077A24C-177A-4511-8B38-4AA3F6B028FE}"/>
    <dgm:cxn modelId="{8A9E76FE-F063-4491-933F-06D09150881D}" srcId="{3A253685-33F5-44C8-9DC9-5A4007BCECD6}" destId="{9EE6B7BF-9C3B-42E5-8705-EDFA1062431B}" srcOrd="3" destOrd="0" parTransId="{DB8195A2-25C2-42FC-A5BD-CAB6923EC606}" sibTransId="{1ED79F9E-0B06-4A1B-9709-22960FB98637}"/>
    <dgm:cxn modelId="{957532C7-B718-4980-AB6D-A4390D6818BE}" type="presOf" srcId="{9931F66F-9785-44C1-ADA5-1B046B20CF72}" destId="{B0E45CBD-8C99-42B9-A622-4095F59D44AE}" srcOrd="0" destOrd="0" presId="urn:microsoft.com/office/officeart/2005/8/layout/vList3"/>
    <dgm:cxn modelId="{271EBB48-89CD-4F78-A7EA-3ACAA7FFCE79}" srcId="{9931F66F-9785-44C1-ADA5-1B046B20CF72}" destId="{05C00464-3E52-4CB2-BDD3-60380DED1632}" srcOrd="0" destOrd="0" parTransId="{3E1F2016-6DC2-4CC5-A99A-769029FE943D}" sibTransId="{31714477-ED39-46A8-86CB-96D33A33FCDB}"/>
    <dgm:cxn modelId="{32C1D6A5-C7F7-4286-B412-08A14BCB69ED}" srcId="{3EEA13C3-2E14-4E1F-9A40-6E51931A06F6}" destId="{531FF877-2E8F-4013-890B-A17690D5B639}" srcOrd="0" destOrd="0" parTransId="{DEA2DB06-504F-4F1D-89A6-50C8B9E2FA67}" sibTransId="{D0094B9F-F9F6-4277-90D3-120130C190AB}"/>
    <dgm:cxn modelId="{347DDFDC-95E9-4711-B24F-5F321449FB6F}" srcId="{3A253685-33F5-44C8-9DC9-5A4007BCECD6}" destId="{3EEA13C3-2E14-4E1F-9A40-6E51931A06F6}" srcOrd="1" destOrd="0" parTransId="{327C4C7E-AD35-4919-9F36-659140E6D082}" sibTransId="{3DEB14F0-8CAA-47A4-A885-5F6773294B6B}"/>
    <dgm:cxn modelId="{440B1BF1-79DF-4512-9766-27AF5F0B4905}" type="presOf" srcId="{9EE6B7BF-9C3B-42E5-8705-EDFA1062431B}" destId="{372522EE-49D2-4CFD-A114-50D3C2FF7BB3}" srcOrd="0" destOrd="0" presId="urn:microsoft.com/office/officeart/2005/8/layout/vList3"/>
    <dgm:cxn modelId="{B8562D5B-AD67-4EE9-8E1B-E68A3A12B432}" type="presOf" srcId="{E0951514-8FA1-4F0B-8E8B-B323FE0C6023}" destId="{AD94B15D-84B0-4320-B5CF-1F9FC1D391EF}" srcOrd="0" destOrd="0" presId="urn:microsoft.com/office/officeart/2005/8/layout/vList3"/>
    <dgm:cxn modelId="{4AB4D575-20D2-4E02-8ACA-6C333363E76E}" type="presOf" srcId="{531FF877-2E8F-4013-890B-A17690D5B639}" destId="{CBC715BC-2BB8-43DD-ABF4-7E6ACB2BBCCA}" srcOrd="0" destOrd="1" presId="urn:microsoft.com/office/officeart/2005/8/layout/vList3"/>
    <dgm:cxn modelId="{F43003AD-2B14-4608-8C48-58F37AF27B90}" type="presOf" srcId="{3EEA13C3-2E14-4E1F-9A40-6E51931A06F6}" destId="{CBC715BC-2BB8-43DD-ABF4-7E6ACB2BBCCA}" srcOrd="0" destOrd="0" presId="urn:microsoft.com/office/officeart/2005/8/layout/vList3"/>
    <dgm:cxn modelId="{1A6688D9-1F47-401A-8396-0E92B0A6669F}" type="presParOf" srcId="{D046E9D1-DE37-4328-91B3-AE4927A9D4A2}" destId="{784F5E62-6CDD-45E9-BFDB-76356FD14A82}" srcOrd="0" destOrd="0" presId="urn:microsoft.com/office/officeart/2005/8/layout/vList3"/>
    <dgm:cxn modelId="{9895E6FC-76E5-4ADA-ABFF-56631A81F4B3}" type="presParOf" srcId="{784F5E62-6CDD-45E9-BFDB-76356FD14A82}" destId="{93DAC87A-3095-4048-A67D-4BA857C461D6}" srcOrd="0" destOrd="0" presId="urn:microsoft.com/office/officeart/2005/8/layout/vList3"/>
    <dgm:cxn modelId="{FD485434-4CA1-48B2-B6AB-F2748A3FF82F}" type="presParOf" srcId="{784F5E62-6CDD-45E9-BFDB-76356FD14A82}" destId="{AD94B15D-84B0-4320-B5CF-1F9FC1D391EF}" srcOrd="1" destOrd="0" presId="urn:microsoft.com/office/officeart/2005/8/layout/vList3"/>
    <dgm:cxn modelId="{881A846D-9D4B-4479-8F04-6A892963CF83}" type="presParOf" srcId="{D046E9D1-DE37-4328-91B3-AE4927A9D4A2}" destId="{F12E0995-768B-4D44-8D82-381ABC3B7EBE}" srcOrd="1" destOrd="0" presId="urn:microsoft.com/office/officeart/2005/8/layout/vList3"/>
    <dgm:cxn modelId="{E6315732-853C-47DC-9B50-F16579D5B4FC}" type="presParOf" srcId="{D046E9D1-DE37-4328-91B3-AE4927A9D4A2}" destId="{D8D59647-33F0-470B-9A5E-E30A86F3E599}" srcOrd="2" destOrd="0" presId="urn:microsoft.com/office/officeart/2005/8/layout/vList3"/>
    <dgm:cxn modelId="{8083A08C-546C-4020-96FB-4D216160FB6C}" type="presParOf" srcId="{D8D59647-33F0-470B-9A5E-E30A86F3E599}" destId="{7D17D4C1-365D-43BE-828E-7DA298DA4C77}" srcOrd="0" destOrd="0" presId="urn:microsoft.com/office/officeart/2005/8/layout/vList3"/>
    <dgm:cxn modelId="{B674E9F9-6B32-49D4-97AB-D995FABB3AB9}" type="presParOf" srcId="{D8D59647-33F0-470B-9A5E-E30A86F3E599}" destId="{CBC715BC-2BB8-43DD-ABF4-7E6ACB2BBCCA}" srcOrd="1" destOrd="0" presId="urn:microsoft.com/office/officeart/2005/8/layout/vList3"/>
    <dgm:cxn modelId="{B0D9B2D7-9FCC-41E5-97D3-5F4330464E62}" type="presParOf" srcId="{D046E9D1-DE37-4328-91B3-AE4927A9D4A2}" destId="{91CD31AF-85DC-4DA1-848D-83DE16489E8B}" srcOrd="3" destOrd="0" presId="urn:microsoft.com/office/officeart/2005/8/layout/vList3"/>
    <dgm:cxn modelId="{B15774AF-871F-4FC8-B871-8D1E9415D475}" type="presParOf" srcId="{D046E9D1-DE37-4328-91B3-AE4927A9D4A2}" destId="{D79BA97B-1D12-41D1-AFDF-B021E115FFE1}" srcOrd="4" destOrd="0" presId="urn:microsoft.com/office/officeart/2005/8/layout/vList3"/>
    <dgm:cxn modelId="{313F7CC6-F706-4AC7-9B69-9A872DC8EC4A}" type="presParOf" srcId="{D79BA97B-1D12-41D1-AFDF-B021E115FFE1}" destId="{5EBCB1EC-E047-4506-8AB2-1EABEB5E8FF6}" srcOrd="0" destOrd="0" presId="urn:microsoft.com/office/officeart/2005/8/layout/vList3"/>
    <dgm:cxn modelId="{508CD137-14CB-4D93-A037-5A28B7691626}" type="presParOf" srcId="{D79BA97B-1D12-41D1-AFDF-B021E115FFE1}" destId="{B0E45CBD-8C99-42B9-A622-4095F59D44AE}" srcOrd="1" destOrd="0" presId="urn:microsoft.com/office/officeart/2005/8/layout/vList3"/>
    <dgm:cxn modelId="{5223D67B-D5BD-4F2B-B4D2-04461942EB48}" type="presParOf" srcId="{D046E9D1-DE37-4328-91B3-AE4927A9D4A2}" destId="{7DC2AE4B-A3D6-49A6-B248-31A3C019E73B}" srcOrd="5" destOrd="0" presId="urn:microsoft.com/office/officeart/2005/8/layout/vList3"/>
    <dgm:cxn modelId="{D35AD1AD-61C6-49B2-85DB-E8964B01EA2C}" type="presParOf" srcId="{D046E9D1-DE37-4328-91B3-AE4927A9D4A2}" destId="{3140A1E1-A601-485E-9515-650835EAE099}" srcOrd="6" destOrd="0" presId="urn:microsoft.com/office/officeart/2005/8/layout/vList3"/>
    <dgm:cxn modelId="{D63D210B-1846-430F-9955-219109CCF774}" type="presParOf" srcId="{3140A1E1-A601-485E-9515-650835EAE099}" destId="{CB265755-338D-4F57-A742-D07F76655084}" srcOrd="0" destOrd="0" presId="urn:microsoft.com/office/officeart/2005/8/layout/vList3"/>
    <dgm:cxn modelId="{E0A1E549-7C68-4392-B245-1A071987876B}" type="presParOf" srcId="{3140A1E1-A601-485E-9515-650835EAE099}" destId="{372522EE-49D2-4CFD-A114-50D3C2FF7BB3}"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E2ECB4F-6AE8-4107-A346-3ACC81B750F4}"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pt-BR"/>
        </a:p>
      </dgm:t>
    </dgm:pt>
    <dgm:pt modelId="{EEA981DF-78E5-482B-91AA-46BCC9564FE8}">
      <dgm:prSet phldrT="[Texto]" custT="1"/>
      <dgm:spPr/>
      <dgm:t>
        <a:bodyPr/>
        <a:lstStyle/>
        <a:p>
          <a:r>
            <a:rPr lang="pt-BR" sz="2400" dirty="0" smtClean="0">
              <a:effectLst>
                <a:outerShdw blurRad="38100" dist="38100" dir="2700000" algn="tl">
                  <a:srgbClr val="000000">
                    <a:alpha val="43137"/>
                  </a:srgbClr>
                </a:outerShdw>
              </a:effectLst>
            </a:rPr>
            <a:t>Velha Economia</a:t>
          </a:r>
          <a:endParaRPr lang="pt-BR" sz="2400" dirty="0">
            <a:effectLst>
              <a:outerShdw blurRad="38100" dist="38100" dir="2700000" algn="tl">
                <a:srgbClr val="000000">
                  <a:alpha val="43137"/>
                </a:srgbClr>
              </a:outerShdw>
            </a:effectLst>
          </a:endParaRPr>
        </a:p>
      </dgm:t>
    </dgm:pt>
    <dgm:pt modelId="{4D1F43B2-309A-456B-A1D1-2B3000BEDDDF}" type="parTrans" cxnId="{17766108-8C37-4E35-8573-8AF751B6E663}">
      <dgm:prSet/>
      <dgm:spPr/>
      <dgm:t>
        <a:bodyPr/>
        <a:lstStyle/>
        <a:p>
          <a:endParaRPr lang="pt-BR"/>
        </a:p>
      </dgm:t>
    </dgm:pt>
    <dgm:pt modelId="{217D5A39-E292-4191-8B54-8B6474CEA05E}" type="sibTrans" cxnId="{17766108-8C37-4E35-8573-8AF751B6E663}">
      <dgm:prSet/>
      <dgm:spPr/>
      <dgm:t>
        <a:bodyPr/>
        <a:lstStyle/>
        <a:p>
          <a:endParaRPr lang="pt-BR"/>
        </a:p>
      </dgm:t>
    </dgm:pt>
    <dgm:pt modelId="{00ED4271-1FCD-45C6-9D55-6ADECF1E07B0}">
      <dgm:prSet phldrT="[Texto]" custT="1"/>
      <dgm:spPr/>
      <dgm:t>
        <a:bodyPr/>
        <a:lstStyle/>
        <a:p>
          <a:r>
            <a:rPr lang="pt-BR" sz="1800" dirty="0" smtClean="0"/>
            <a:t>Organizada por unidade de produto</a:t>
          </a:r>
          <a:endParaRPr lang="pt-BR" sz="1800" dirty="0"/>
        </a:p>
      </dgm:t>
    </dgm:pt>
    <dgm:pt modelId="{2B9D19FA-7B3F-4217-9DA4-C50D09CA187F}" type="parTrans" cxnId="{6247FDB9-3F0A-4FFD-8C89-9B1475BF40FD}">
      <dgm:prSet/>
      <dgm:spPr/>
      <dgm:t>
        <a:bodyPr/>
        <a:lstStyle/>
        <a:p>
          <a:endParaRPr lang="pt-BR"/>
        </a:p>
      </dgm:t>
    </dgm:pt>
    <dgm:pt modelId="{DBA7CF6F-6F5C-477F-8451-A90F6A53038F}" type="sibTrans" cxnId="{6247FDB9-3F0A-4FFD-8C89-9B1475BF40FD}">
      <dgm:prSet/>
      <dgm:spPr/>
      <dgm:t>
        <a:bodyPr/>
        <a:lstStyle/>
        <a:p>
          <a:endParaRPr lang="pt-BR"/>
        </a:p>
      </dgm:t>
    </dgm:pt>
    <dgm:pt modelId="{2870834A-9DC1-4EF9-B419-726A0D4F5974}">
      <dgm:prSet phldrT="[Texto]" custT="1"/>
      <dgm:spPr/>
      <dgm:t>
        <a:bodyPr/>
        <a:lstStyle/>
        <a:p>
          <a:r>
            <a:rPr lang="pt-BR" sz="1800" dirty="0" smtClean="0"/>
            <a:t>Foco nas transações lucrativas</a:t>
          </a:r>
          <a:endParaRPr lang="pt-BR" sz="1800" dirty="0"/>
        </a:p>
      </dgm:t>
    </dgm:pt>
    <dgm:pt modelId="{7FC70F25-1D27-4815-9A22-AB8B4310B59B}" type="parTrans" cxnId="{DFC8A6B8-4591-4D7C-B9C8-90A0B373B024}">
      <dgm:prSet/>
      <dgm:spPr/>
      <dgm:t>
        <a:bodyPr/>
        <a:lstStyle/>
        <a:p>
          <a:endParaRPr lang="pt-BR"/>
        </a:p>
      </dgm:t>
    </dgm:pt>
    <dgm:pt modelId="{74390097-1C9E-4971-82A0-5A8C933CA387}" type="sibTrans" cxnId="{DFC8A6B8-4591-4D7C-B9C8-90A0B373B024}">
      <dgm:prSet/>
      <dgm:spPr/>
      <dgm:t>
        <a:bodyPr/>
        <a:lstStyle/>
        <a:p>
          <a:endParaRPr lang="pt-BR"/>
        </a:p>
      </dgm:t>
    </dgm:pt>
    <dgm:pt modelId="{58EF7401-5523-4B82-A2EE-AC3B87CD8661}">
      <dgm:prSet phldrT="[Texto]" custT="1"/>
      <dgm:spPr/>
      <dgm:t>
        <a:bodyPr/>
        <a:lstStyle/>
        <a:p>
          <a:r>
            <a:rPr lang="pt-BR" sz="1800" dirty="0" smtClean="0"/>
            <a:t>Construção de marcas através da propaganda</a:t>
          </a:r>
          <a:endParaRPr lang="pt-BR" sz="1800" dirty="0"/>
        </a:p>
      </dgm:t>
    </dgm:pt>
    <dgm:pt modelId="{F19C8C13-FF76-430E-9DB6-D47B4BB49B33}" type="parTrans" cxnId="{BEECEE2A-E55D-451C-86D3-32F9FF41495E}">
      <dgm:prSet/>
      <dgm:spPr/>
      <dgm:t>
        <a:bodyPr/>
        <a:lstStyle/>
        <a:p>
          <a:endParaRPr lang="pt-BR"/>
        </a:p>
      </dgm:t>
    </dgm:pt>
    <dgm:pt modelId="{83489A01-2AE1-4055-BC68-7AAFBAC9647F}" type="sibTrans" cxnId="{BEECEE2A-E55D-451C-86D3-32F9FF41495E}">
      <dgm:prSet/>
      <dgm:spPr/>
      <dgm:t>
        <a:bodyPr/>
        <a:lstStyle/>
        <a:p>
          <a:endParaRPr lang="pt-BR"/>
        </a:p>
      </dgm:t>
    </dgm:pt>
    <dgm:pt modelId="{C888D011-0CD4-4A4D-BBD4-CD973FCDE8B6}">
      <dgm:prSet phldrT="[Texto]" custT="1"/>
      <dgm:spPr/>
      <dgm:t>
        <a:bodyPr/>
        <a:lstStyle/>
        <a:p>
          <a:r>
            <a:rPr lang="pt-BR" sz="2400" dirty="0" smtClean="0">
              <a:effectLst>
                <a:outerShdw blurRad="38100" dist="38100" dir="2700000" algn="tl">
                  <a:srgbClr val="000000">
                    <a:alpha val="43137"/>
                  </a:srgbClr>
                </a:outerShdw>
              </a:effectLst>
            </a:rPr>
            <a:t>Nova Economia</a:t>
          </a:r>
          <a:endParaRPr lang="pt-BR" sz="2400" dirty="0">
            <a:effectLst>
              <a:outerShdw blurRad="38100" dist="38100" dir="2700000" algn="tl">
                <a:srgbClr val="000000">
                  <a:alpha val="43137"/>
                </a:srgbClr>
              </a:outerShdw>
            </a:effectLst>
          </a:endParaRPr>
        </a:p>
      </dgm:t>
    </dgm:pt>
    <dgm:pt modelId="{803FC08A-6277-45AB-8F31-0BB0A27F6F96}" type="parTrans" cxnId="{C23A4346-8CA1-4360-82EF-B3D6E6039366}">
      <dgm:prSet/>
      <dgm:spPr/>
      <dgm:t>
        <a:bodyPr/>
        <a:lstStyle/>
        <a:p>
          <a:endParaRPr lang="pt-BR"/>
        </a:p>
      </dgm:t>
    </dgm:pt>
    <dgm:pt modelId="{B5D67596-511E-4796-8A12-22917E4D0439}" type="sibTrans" cxnId="{C23A4346-8CA1-4360-82EF-B3D6E6039366}">
      <dgm:prSet/>
      <dgm:spPr/>
      <dgm:t>
        <a:bodyPr/>
        <a:lstStyle/>
        <a:p>
          <a:endParaRPr lang="pt-BR"/>
        </a:p>
      </dgm:t>
    </dgm:pt>
    <dgm:pt modelId="{F1A76AFF-E569-433E-96B1-FC2661826A9C}">
      <dgm:prSet phldrT="[Texto]" custT="1"/>
      <dgm:spPr/>
      <dgm:t>
        <a:bodyPr/>
        <a:lstStyle/>
        <a:p>
          <a:r>
            <a:rPr lang="pt-BR" sz="1800" dirty="0" smtClean="0"/>
            <a:t>Organizada por segmentação de clientes</a:t>
          </a:r>
          <a:endParaRPr lang="pt-BR" sz="1800" dirty="0"/>
        </a:p>
      </dgm:t>
    </dgm:pt>
    <dgm:pt modelId="{E57F51D3-2F6A-4897-A27B-4BC1F5E55FDE}" type="parTrans" cxnId="{0A9CC8E2-AE54-4461-9448-D831B4B80BE7}">
      <dgm:prSet/>
      <dgm:spPr/>
      <dgm:t>
        <a:bodyPr/>
        <a:lstStyle/>
        <a:p>
          <a:endParaRPr lang="pt-BR"/>
        </a:p>
      </dgm:t>
    </dgm:pt>
    <dgm:pt modelId="{BA8884B8-CDD6-444E-8A3F-B8074E46831B}" type="sibTrans" cxnId="{0A9CC8E2-AE54-4461-9448-D831B4B80BE7}">
      <dgm:prSet/>
      <dgm:spPr/>
      <dgm:t>
        <a:bodyPr/>
        <a:lstStyle/>
        <a:p>
          <a:endParaRPr lang="pt-BR"/>
        </a:p>
      </dgm:t>
    </dgm:pt>
    <dgm:pt modelId="{9628ED89-857A-4CBF-BF2E-671784986A22}">
      <dgm:prSet phldrT="[Texto]" custT="1"/>
      <dgm:spPr/>
      <dgm:t>
        <a:bodyPr/>
        <a:lstStyle/>
        <a:p>
          <a:r>
            <a:rPr lang="pt-BR" sz="1800" dirty="0" smtClean="0"/>
            <a:t>Focada no valor do cliente</a:t>
          </a:r>
          <a:endParaRPr lang="pt-BR" sz="1800" dirty="0"/>
        </a:p>
      </dgm:t>
    </dgm:pt>
    <dgm:pt modelId="{7ACC4D5F-A4B1-4415-B05D-BEF6247A5681}" type="parTrans" cxnId="{716E781F-47AF-48C1-B92A-AC23CCF5D89A}">
      <dgm:prSet/>
      <dgm:spPr/>
      <dgm:t>
        <a:bodyPr/>
        <a:lstStyle/>
        <a:p>
          <a:endParaRPr lang="pt-BR"/>
        </a:p>
      </dgm:t>
    </dgm:pt>
    <dgm:pt modelId="{7641B8AC-DAC4-4EC4-B56B-6E169384F5F2}" type="sibTrans" cxnId="{716E781F-47AF-48C1-B92A-AC23CCF5D89A}">
      <dgm:prSet/>
      <dgm:spPr/>
      <dgm:t>
        <a:bodyPr/>
        <a:lstStyle/>
        <a:p>
          <a:endParaRPr lang="pt-BR"/>
        </a:p>
      </dgm:t>
    </dgm:pt>
    <dgm:pt modelId="{D5BA46B4-2EAD-41A8-8AA4-9D87092A7893}">
      <dgm:prSet phldrT="[Texto]" custT="1"/>
      <dgm:spPr/>
      <dgm:t>
        <a:bodyPr/>
        <a:lstStyle/>
        <a:p>
          <a:r>
            <a:rPr lang="pt-BR" sz="1800" dirty="0" smtClean="0"/>
            <a:t>Foco nos colaboradores (</a:t>
          </a:r>
          <a:r>
            <a:rPr lang="pt-BR" sz="1800" dirty="0" err="1" smtClean="0"/>
            <a:t>stakeholders</a:t>
          </a:r>
          <a:r>
            <a:rPr lang="pt-BR" sz="1800" dirty="0" smtClean="0"/>
            <a:t>)</a:t>
          </a:r>
          <a:endParaRPr lang="pt-BR" sz="1800" dirty="0"/>
        </a:p>
      </dgm:t>
    </dgm:pt>
    <dgm:pt modelId="{78E42D23-4739-4BE9-BC4B-DC1090E061A9}" type="parTrans" cxnId="{1F73112A-37C6-418A-9042-F021FFE117DA}">
      <dgm:prSet/>
      <dgm:spPr/>
      <dgm:t>
        <a:bodyPr/>
        <a:lstStyle/>
        <a:p>
          <a:endParaRPr lang="pt-BR"/>
        </a:p>
      </dgm:t>
    </dgm:pt>
    <dgm:pt modelId="{9744C58C-8330-476A-A01E-907343224254}" type="sibTrans" cxnId="{1F73112A-37C6-418A-9042-F021FFE117DA}">
      <dgm:prSet/>
      <dgm:spPr/>
      <dgm:t>
        <a:bodyPr/>
        <a:lstStyle/>
        <a:p>
          <a:endParaRPr lang="pt-BR"/>
        </a:p>
      </dgm:t>
    </dgm:pt>
    <dgm:pt modelId="{02E0B286-E2CB-437C-8CCC-A8D55F77D2B2}">
      <dgm:prSet phldrT="[Texto]" custT="1"/>
      <dgm:spPr/>
      <dgm:t>
        <a:bodyPr/>
        <a:lstStyle/>
        <a:p>
          <a:r>
            <a:rPr lang="pt-BR" sz="1800" dirty="0" smtClean="0"/>
            <a:t>Marcas construídas através do comportamento/atitude/reputação</a:t>
          </a:r>
          <a:endParaRPr lang="pt-BR" sz="1800" dirty="0"/>
        </a:p>
      </dgm:t>
    </dgm:pt>
    <dgm:pt modelId="{72C24103-F86B-4F66-953E-FEFF8AE1D655}" type="parTrans" cxnId="{FE7C0055-F3A7-48A5-9C8D-C865AF49C2C6}">
      <dgm:prSet/>
      <dgm:spPr/>
      <dgm:t>
        <a:bodyPr/>
        <a:lstStyle/>
        <a:p>
          <a:endParaRPr lang="pt-BR"/>
        </a:p>
      </dgm:t>
    </dgm:pt>
    <dgm:pt modelId="{D54717C5-B68E-4571-9BB4-1BEFBBE899C8}" type="sibTrans" cxnId="{FE7C0055-F3A7-48A5-9C8D-C865AF49C2C6}">
      <dgm:prSet/>
      <dgm:spPr/>
      <dgm:t>
        <a:bodyPr/>
        <a:lstStyle/>
        <a:p>
          <a:endParaRPr lang="pt-BR"/>
        </a:p>
      </dgm:t>
    </dgm:pt>
    <dgm:pt modelId="{883EB8B3-EB92-43FD-853D-12F03F523F5E}">
      <dgm:prSet phldrT="[Texto]" custT="1"/>
      <dgm:spPr/>
      <dgm:t>
        <a:bodyPr/>
        <a:lstStyle/>
        <a:p>
          <a:r>
            <a:rPr lang="pt-BR" sz="1800" dirty="0" smtClean="0"/>
            <a:t>Focada na fidelização e no crescimento do cliente</a:t>
          </a:r>
          <a:endParaRPr lang="pt-BR" sz="1800" dirty="0"/>
        </a:p>
      </dgm:t>
    </dgm:pt>
    <dgm:pt modelId="{19D202B0-1DDB-4CFC-AAA2-62D3C3B3FAA1}" type="parTrans" cxnId="{EACA8167-1C6F-4CC5-9099-D2CBB7738608}">
      <dgm:prSet/>
      <dgm:spPr/>
      <dgm:t>
        <a:bodyPr/>
        <a:lstStyle/>
        <a:p>
          <a:endParaRPr lang="pt-BR"/>
        </a:p>
      </dgm:t>
    </dgm:pt>
    <dgm:pt modelId="{3356D4D1-0212-4157-A67A-A847C8E583FB}" type="sibTrans" cxnId="{EACA8167-1C6F-4CC5-9099-D2CBB7738608}">
      <dgm:prSet/>
      <dgm:spPr/>
      <dgm:t>
        <a:bodyPr/>
        <a:lstStyle/>
        <a:p>
          <a:endParaRPr lang="pt-BR"/>
        </a:p>
      </dgm:t>
    </dgm:pt>
    <dgm:pt modelId="{A2D3976D-D5EB-438C-9211-F4F81060EB14}">
      <dgm:prSet phldrT="[Texto]" custT="1"/>
      <dgm:spPr/>
      <dgm:t>
        <a:bodyPr/>
        <a:lstStyle/>
        <a:p>
          <a:r>
            <a:rPr lang="pt-BR" sz="1800" dirty="0" smtClean="0"/>
            <a:t> Medidas de satisfação do cliente e taxa de fidelização</a:t>
          </a:r>
          <a:endParaRPr lang="pt-BR" sz="1800" dirty="0"/>
        </a:p>
      </dgm:t>
    </dgm:pt>
    <dgm:pt modelId="{93A83C2F-F5A6-4B2E-AEFB-51FD2795315A}" type="parTrans" cxnId="{9801E4DC-92F4-4DF5-86A1-CF9F1359B3AC}">
      <dgm:prSet/>
      <dgm:spPr/>
      <dgm:t>
        <a:bodyPr/>
        <a:lstStyle/>
        <a:p>
          <a:endParaRPr lang="pt-BR"/>
        </a:p>
      </dgm:t>
    </dgm:pt>
    <dgm:pt modelId="{36CFDBCB-ABAE-4E49-92C4-B031656ABC5E}" type="sibTrans" cxnId="{9801E4DC-92F4-4DF5-86A1-CF9F1359B3AC}">
      <dgm:prSet/>
      <dgm:spPr/>
      <dgm:t>
        <a:bodyPr/>
        <a:lstStyle/>
        <a:p>
          <a:endParaRPr lang="pt-BR"/>
        </a:p>
      </dgm:t>
    </dgm:pt>
    <dgm:pt modelId="{FFAFA9AE-467D-400B-8F05-56031DC4C72F}">
      <dgm:prSet phldrT="[Texto]" custT="1"/>
      <dgm:spPr/>
      <dgm:t>
        <a:bodyPr/>
        <a:lstStyle/>
        <a:p>
          <a:r>
            <a:rPr lang="pt-BR" sz="1800" dirty="0" smtClean="0"/>
            <a:t>Focado nos acionistas (</a:t>
          </a:r>
          <a:r>
            <a:rPr lang="pt-BR" sz="1800" dirty="0" err="1" smtClean="0"/>
            <a:t>shareholders</a:t>
          </a:r>
          <a:r>
            <a:rPr lang="pt-BR" sz="1800" dirty="0" smtClean="0"/>
            <a:t>)</a:t>
          </a:r>
          <a:endParaRPr lang="pt-BR" sz="1800" dirty="0"/>
        </a:p>
      </dgm:t>
    </dgm:pt>
    <dgm:pt modelId="{BA2AD291-047E-4793-B7EE-86D6EAE241E7}" type="parTrans" cxnId="{81EBF6AB-CB6E-4AEB-A7F5-153A0203B8C9}">
      <dgm:prSet/>
      <dgm:spPr/>
      <dgm:t>
        <a:bodyPr/>
        <a:lstStyle/>
        <a:p>
          <a:endParaRPr lang="pt-BR"/>
        </a:p>
      </dgm:t>
    </dgm:pt>
    <dgm:pt modelId="{C62C95FB-8F69-40CA-8146-41921947E596}" type="sibTrans" cxnId="{81EBF6AB-CB6E-4AEB-A7F5-153A0203B8C9}">
      <dgm:prSet/>
      <dgm:spPr/>
      <dgm:t>
        <a:bodyPr/>
        <a:lstStyle/>
        <a:p>
          <a:endParaRPr lang="pt-BR"/>
        </a:p>
      </dgm:t>
    </dgm:pt>
    <dgm:pt modelId="{FB7DD9FE-FFDF-4493-AC21-435DC9FDC8B9}">
      <dgm:prSet phldrT="[Texto]" custT="1"/>
      <dgm:spPr/>
      <dgm:t>
        <a:bodyPr/>
        <a:lstStyle/>
        <a:p>
          <a:r>
            <a:rPr lang="pt-BR" sz="1800" dirty="0" smtClean="0"/>
            <a:t>Foco na aquisição do cliente</a:t>
          </a:r>
          <a:endParaRPr lang="pt-BR" sz="1800" dirty="0"/>
        </a:p>
      </dgm:t>
    </dgm:pt>
    <dgm:pt modelId="{0E272C19-BC9C-416F-B922-3A46B7B7ECD4}" type="parTrans" cxnId="{8A11F783-83CD-4DAF-9033-F86757E401A8}">
      <dgm:prSet/>
      <dgm:spPr/>
      <dgm:t>
        <a:bodyPr/>
        <a:lstStyle/>
        <a:p>
          <a:endParaRPr lang="pt-BR"/>
        </a:p>
      </dgm:t>
    </dgm:pt>
    <dgm:pt modelId="{97E69155-CF5B-43A0-9FDC-0CF424EF846B}" type="sibTrans" cxnId="{8A11F783-83CD-4DAF-9033-F86757E401A8}">
      <dgm:prSet/>
      <dgm:spPr/>
      <dgm:t>
        <a:bodyPr/>
        <a:lstStyle/>
        <a:p>
          <a:endParaRPr lang="pt-BR"/>
        </a:p>
      </dgm:t>
    </dgm:pt>
    <dgm:pt modelId="{4ACF8AE4-43DA-443F-9AA8-D6BA788715BF}">
      <dgm:prSet phldrT="[Texto]" custT="1"/>
      <dgm:spPr/>
      <dgm:t>
        <a:bodyPr/>
        <a:lstStyle/>
        <a:p>
          <a:r>
            <a:rPr lang="pt-BR" sz="1800" dirty="0" smtClean="0"/>
            <a:t>Sem medida de satisfação do cliente</a:t>
          </a:r>
          <a:endParaRPr lang="pt-BR" sz="1800" dirty="0"/>
        </a:p>
      </dgm:t>
    </dgm:pt>
    <dgm:pt modelId="{89722B52-63AF-4284-8A32-B769D741E255}" type="parTrans" cxnId="{AC5D6DDD-A210-4D60-BE84-0AB7ACF1020D}">
      <dgm:prSet/>
      <dgm:spPr/>
      <dgm:t>
        <a:bodyPr/>
        <a:lstStyle/>
        <a:p>
          <a:endParaRPr lang="pt-BR"/>
        </a:p>
      </dgm:t>
    </dgm:pt>
    <dgm:pt modelId="{66BFA290-97A2-4B49-BB97-6A52E6EB831E}" type="sibTrans" cxnId="{AC5D6DDD-A210-4D60-BE84-0AB7ACF1020D}">
      <dgm:prSet/>
      <dgm:spPr/>
      <dgm:t>
        <a:bodyPr/>
        <a:lstStyle/>
        <a:p>
          <a:endParaRPr lang="pt-BR"/>
        </a:p>
      </dgm:t>
    </dgm:pt>
    <dgm:pt modelId="{2F22A800-DDBF-4868-8715-F85D35F05062}" type="pres">
      <dgm:prSet presAssocID="{2E2ECB4F-6AE8-4107-A346-3ACC81B750F4}" presName="Name0" presStyleCnt="0">
        <dgm:presLayoutVars>
          <dgm:dir/>
          <dgm:animLvl val="lvl"/>
          <dgm:resizeHandles val="exact"/>
        </dgm:presLayoutVars>
      </dgm:prSet>
      <dgm:spPr/>
      <dgm:t>
        <a:bodyPr/>
        <a:lstStyle/>
        <a:p>
          <a:endParaRPr lang="pt-BR"/>
        </a:p>
      </dgm:t>
    </dgm:pt>
    <dgm:pt modelId="{ED69C3D4-1E4E-40DF-9864-3E72BB10DA9D}" type="pres">
      <dgm:prSet presAssocID="{EEA981DF-78E5-482B-91AA-46BCC9564FE8}" presName="composite" presStyleCnt="0"/>
      <dgm:spPr/>
    </dgm:pt>
    <dgm:pt modelId="{E402962C-63D9-402A-A09E-3B223CF84382}" type="pres">
      <dgm:prSet presAssocID="{EEA981DF-78E5-482B-91AA-46BCC9564FE8}" presName="parTx" presStyleLbl="alignNode1" presStyleIdx="0" presStyleCnt="2" custScaleX="127140">
        <dgm:presLayoutVars>
          <dgm:chMax val="0"/>
          <dgm:chPref val="0"/>
          <dgm:bulletEnabled val="1"/>
        </dgm:presLayoutVars>
      </dgm:prSet>
      <dgm:spPr/>
      <dgm:t>
        <a:bodyPr/>
        <a:lstStyle/>
        <a:p>
          <a:endParaRPr lang="pt-BR"/>
        </a:p>
      </dgm:t>
    </dgm:pt>
    <dgm:pt modelId="{D7F10413-3128-424D-9DA1-F9B1D9DDB22F}" type="pres">
      <dgm:prSet presAssocID="{EEA981DF-78E5-482B-91AA-46BCC9564FE8}" presName="desTx" presStyleLbl="alignAccFollowNode1" presStyleIdx="0" presStyleCnt="2" custScaleX="152378">
        <dgm:presLayoutVars>
          <dgm:bulletEnabled val="1"/>
        </dgm:presLayoutVars>
      </dgm:prSet>
      <dgm:spPr/>
      <dgm:t>
        <a:bodyPr/>
        <a:lstStyle/>
        <a:p>
          <a:endParaRPr lang="pt-BR"/>
        </a:p>
      </dgm:t>
    </dgm:pt>
    <dgm:pt modelId="{AF948AD5-15A5-422E-A700-6408DFF8AB0A}" type="pres">
      <dgm:prSet presAssocID="{217D5A39-E292-4191-8B54-8B6474CEA05E}" presName="space" presStyleCnt="0"/>
      <dgm:spPr/>
    </dgm:pt>
    <dgm:pt modelId="{99E4152F-3ADF-4825-9BFE-969DEEE4582C}" type="pres">
      <dgm:prSet presAssocID="{C888D011-0CD4-4A4D-BBD4-CD973FCDE8B6}" presName="composite" presStyleCnt="0"/>
      <dgm:spPr/>
    </dgm:pt>
    <dgm:pt modelId="{D9E14C69-D67F-495D-83FC-ABC669C3B0A7}" type="pres">
      <dgm:prSet presAssocID="{C888D011-0CD4-4A4D-BBD4-CD973FCDE8B6}" presName="parTx" presStyleLbl="alignNode1" presStyleIdx="1" presStyleCnt="2" custScaleX="122474">
        <dgm:presLayoutVars>
          <dgm:chMax val="0"/>
          <dgm:chPref val="0"/>
          <dgm:bulletEnabled val="1"/>
        </dgm:presLayoutVars>
      </dgm:prSet>
      <dgm:spPr/>
      <dgm:t>
        <a:bodyPr/>
        <a:lstStyle/>
        <a:p>
          <a:endParaRPr lang="pt-BR"/>
        </a:p>
      </dgm:t>
    </dgm:pt>
    <dgm:pt modelId="{09DCF099-868E-442E-8C36-696DFD8347C1}" type="pres">
      <dgm:prSet presAssocID="{C888D011-0CD4-4A4D-BBD4-CD973FCDE8B6}" presName="desTx" presStyleLbl="alignAccFollowNode1" presStyleIdx="1" presStyleCnt="2" custScaleX="173772">
        <dgm:presLayoutVars>
          <dgm:bulletEnabled val="1"/>
        </dgm:presLayoutVars>
      </dgm:prSet>
      <dgm:spPr/>
      <dgm:t>
        <a:bodyPr/>
        <a:lstStyle/>
        <a:p>
          <a:endParaRPr lang="pt-BR"/>
        </a:p>
      </dgm:t>
    </dgm:pt>
  </dgm:ptLst>
  <dgm:cxnLst>
    <dgm:cxn modelId="{A790A188-1861-4AD2-A224-6190FF770581}" type="presOf" srcId="{883EB8B3-EB92-43FD-853D-12F03F523F5E}" destId="{09DCF099-868E-442E-8C36-696DFD8347C1}" srcOrd="0" destOrd="4" presId="urn:microsoft.com/office/officeart/2005/8/layout/hList1"/>
    <dgm:cxn modelId="{10FAEB1D-0BDA-4FE6-90A1-60B14B8B05E7}" type="presOf" srcId="{D5BA46B4-2EAD-41A8-8AA4-9D87092A7893}" destId="{09DCF099-868E-442E-8C36-696DFD8347C1}" srcOrd="0" destOrd="2" presId="urn:microsoft.com/office/officeart/2005/8/layout/hList1"/>
    <dgm:cxn modelId="{1664D4F6-2ADC-4965-8D07-2ABAEB7BA443}" type="presOf" srcId="{C888D011-0CD4-4A4D-BBD4-CD973FCDE8B6}" destId="{D9E14C69-D67F-495D-83FC-ABC669C3B0A7}" srcOrd="0" destOrd="0" presId="urn:microsoft.com/office/officeart/2005/8/layout/hList1"/>
    <dgm:cxn modelId="{8DED7850-9B03-49F0-ACAE-167818B6CEB6}" type="presOf" srcId="{A2D3976D-D5EB-438C-9211-F4F81060EB14}" destId="{09DCF099-868E-442E-8C36-696DFD8347C1}" srcOrd="0" destOrd="5" presId="urn:microsoft.com/office/officeart/2005/8/layout/hList1"/>
    <dgm:cxn modelId="{1F73112A-37C6-418A-9042-F021FFE117DA}" srcId="{C888D011-0CD4-4A4D-BBD4-CD973FCDE8B6}" destId="{D5BA46B4-2EAD-41A8-8AA4-9D87092A7893}" srcOrd="2" destOrd="0" parTransId="{78E42D23-4739-4BE9-BC4B-DC1090E061A9}" sibTransId="{9744C58C-8330-476A-A01E-907343224254}"/>
    <dgm:cxn modelId="{9960CAAF-1205-49DA-92BC-3CD89FC6A8CB}" type="presOf" srcId="{2870834A-9DC1-4EF9-B419-726A0D4F5974}" destId="{D7F10413-3128-424D-9DA1-F9B1D9DDB22F}" srcOrd="0" destOrd="1" presId="urn:microsoft.com/office/officeart/2005/8/layout/hList1"/>
    <dgm:cxn modelId="{7BB73F54-A266-4EAA-896F-9A3A3DC66C87}" type="presOf" srcId="{02E0B286-E2CB-437C-8CCC-A8D55F77D2B2}" destId="{09DCF099-868E-442E-8C36-696DFD8347C1}" srcOrd="0" destOrd="3" presId="urn:microsoft.com/office/officeart/2005/8/layout/hList1"/>
    <dgm:cxn modelId="{71913055-AF89-4FC0-8378-64F46B7002C8}" type="presOf" srcId="{F1A76AFF-E569-433E-96B1-FC2661826A9C}" destId="{09DCF099-868E-442E-8C36-696DFD8347C1}" srcOrd="0" destOrd="0" presId="urn:microsoft.com/office/officeart/2005/8/layout/hList1"/>
    <dgm:cxn modelId="{FE7C0055-F3A7-48A5-9C8D-C865AF49C2C6}" srcId="{C888D011-0CD4-4A4D-BBD4-CD973FCDE8B6}" destId="{02E0B286-E2CB-437C-8CCC-A8D55F77D2B2}" srcOrd="3" destOrd="0" parTransId="{72C24103-F86B-4F66-953E-FEFF8AE1D655}" sibTransId="{D54717C5-B68E-4571-9BB4-1BEFBBE899C8}"/>
    <dgm:cxn modelId="{A84D6CE7-33B1-46A0-A774-A795D9638F06}" type="presOf" srcId="{4ACF8AE4-43DA-443F-9AA8-D6BA788715BF}" destId="{D7F10413-3128-424D-9DA1-F9B1D9DDB22F}" srcOrd="0" destOrd="5" presId="urn:microsoft.com/office/officeart/2005/8/layout/hList1"/>
    <dgm:cxn modelId="{9FA2FD42-329F-40E4-9737-DEEF5020B4D2}" type="presOf" srcId="{FFAFA9AE-467D-400B-8F05-56031DC4C72F}" destId="{D7F10413-3128-424D-9DA1-F9B1D9DDB22F}" srcOrd="0" destOrd="2" presId="urn:microsoft.com/office/officeart/2005/8/layout/hList1"/>
    <dgm:cxn modelId="{9801E4DC-92F4-4DF5-86A1-CF9F1359B3AC}" srcId="{C888D011-0CD4-4A4D-BBD4-CD973FCDE8B6}" destId="{A2D3976D-D5EB-438C-9211-F4F81060EB14}" srcOrd="5" destOrd="0" parTransId="{93A83C2F-F5A6-4B2E-AEFB-51FD2795315A}" sibTransId="{36CFDBCB-ABAE-4E49-92C4-B031656ABC5E}"/>
    <dgm:cxn modelId="{716E781F-47AF-48C1-B92A-AC23CCF5D89A}" srcId="{C888D011-0CD4-4A4D-BBD4-CD973FCDE8B6}" destId="{9628ED89-857A-4CBF-BF2E-671784986A22}" srcOrd="1" destOrd="0" parTransId="{7ACC4D5F-A4B1-4415-B05D-BEF6247A5681}" sibTransId="{7641B8AC-DAC4-4EC4-B56B-6E169384F5F2}"/>
    <dgm:cxn modelId="{17766108-8C37-4E35-8573-8AF751B6E663}" srcId="{2E2ECB4F-6AE8-4107-A346-3ACC81B750F4}" destId="{EEA981DF-78E5-482B-91AA-46BCC9564FE8}" srcOrd="0" destOrd="0" parTransId="{4D1F43B2-309A-456B-A1D1-2B3000BEDDDF}" sibTransId="{217D5A39-E292-4191-8B54-8B6474CEA05E}"/>
    <dgm:cxn modelId="{81EBF6AB-CB6E-4AEB-A7F5-153A0203B8C9}" srcId="{EEA981DF-78E5-482B-91AA-46BCC9564FE8}" destId="{FFAFA9AE-467D-400B-8F05-56031DC4C72F}" srcOrd="2" destOrd="0" parTransId="{BA2AD291-047E-4793-B7EE-86D6EAE241E7}" sibTransId="{C62C95FB-8F69-40CA-8146-41921947E596}"/>
    <dgm:cxn modelId="{537ACB55-B641-44CE-9500-C165844E5AD0}" type="presOf" srcId="{00ED4271-1FCD-45C6-9D55-6ADECF1E07B0}" destId="{D7F10413-3128-424D-9DA1-F9B1D9DDB22F}" srcOrd="0" destOrd="0" presId="urn:microsoft.com/office/officeart/2005/8/layout/hList1"/>
    <dgm:cxn modelId="{8A11F783-83CD-4DAF-9033-F86757E401A8}" srcId="{EEA981DF-78E5-482B-91AA-46BCC9564FE8}" destId="{FB7DD9FE-FFDF-4493-AC21-435DC9FDC8B9}" srcOrd="4" destOrd="0" parTransId="{0E272C19-BC9C-416F-B922-3A46B7B7ECD4}" sibTransId="{97E69155-CF5B-43A0-9FDC-0CF424EF846B}"/>
    <dgm:cxn modelId="{BEECEE2A-E55D-451C-86D3-32F9FF41495E}" srcId="{EEA981DF-78E5-482B-91AA-46BCC9564FE8}" destId="{58EF7401-5523-4B82-A2EE-AC3B87CD8661}" srcOrd="3" destOrd="0" parTransId="{F19C8C13-FF76-430E-9DB6-D47B4BB49B33}" sibTransId="{83489A01-2AE1-4055-BC68-7AAFBAC9647F}"/>
    <dgm:cxn modelId="{0A9CC8E2-AE54-4461-9448-D831B4B80BE7}" srcId="{C888D011-0CD4-4A4D-BBD4-CD973FCDE8B6}" destId="{F1A76AFF-E569-433E-96B1-FC2661826A9C}" srcOrd="0" destOrd="0" parTransId="{E57F51D3-2F6A-4897-A27B-4BC1F5E55FDE}" sibTransId="{BA8884B8-CDD6-444E-8A3F-B8074E46831B}"/>
    <dgm:cxn modelId="{EACA8167-1C6F-4CC5-9099-D2CBB7738608}" srcId="{C888D011-0CD4-4A4D-BBD4-CD973FCDE8B6}" destId="{883EB8B3-EB92-43FD-853D-12F03F523F5E}" srcOrd="4" destOrd="0" parTransId="{19D202B0-1DDB-4CFC-AAA2-62D3C3B3FAA1}" sibTransId="{3356D4D1-0212-4157-A67A-A847C8E583FB}"/>
    <dgm:cxn modelId="{DFC8A6B8-4591-4D7C-B9C8-90A0B373B024}" srcId="{EEA981DF-78E5-482B-91AA-46BCC9564FE8}" destId="{2870834A-9DC1-4EF9-B419-726A0D4F5974}" srcOrd="1" destOrd="0" parTransId="{7FC70F25-1D27-4815-9A22-AB8B4310B59B}" sibTransId="{74390097-1C9E-4971-82A0-5A8C933CA387}"/>
    <dgm:cxn modelId="{82255490-A722-4482-9BD5-9A227DEE504B}" type="presOf" srcId="{58EF7401-5523-4B82-A2EE-AC3B87CD8661}" destId="{D7F10413-3128-424D-9DA1-F9B1D9DDB22F}" srcOrd="0" destOrd="3" presId="urn:microsoft.com/office/officeart/2005/8/layout/hList1"/>
    <dgm:cxn modelId="{99535466-3E05-48AB-9504-56FFB6AEBD9A}" type="presOf" srcId="{EEA981DF-78E5-482B-91AA-46BCC9564FE8}" destId="{E402962C-63D9-402A-A09E-3B223CF84382}" srcOrd="0" destOrd="0" presId="urn:microsoft.com/office/officeart/2005/8/layout/hList1"/>
    <dgm:cxn modelId="{AC5D6DDD-A210-4D60-BE84-0AB7ACF1020D}" srcId="{EEA981DF-78E5-482B-91AA-46BCC9564FE8}" destId="{4ACF8AE4-43DA-443F-9AA8-D6BA788715BF}" srcOrd="5" destOrd="0" parTransId="{89722B52-63AF-4284-8A32-B769D741E255}" sibTransId="{66BFA290-97A2-4B49-BB97-6A52E6EB831E}"/>
    <dgm:cxn modelId="{C23A4346-8CA1-4360-82EF-B3D6E6039366}" srcId="{2E2ECB4F-6AE8-4107-A346-3ACC81B750F4}" destId="{C888D011-0CD4-4A4D-BBD4-CD973FCDE8B6}" srcOrd="1" destOrd="0" parTransId="{803FC08A-6277-45AB-8F31-0BB0A27F6F96}" sibTransId="{B5D67596-511E-4796-8A12-22917E4D0439}"/>
    <dgm:cxn modelId="{B2A278C3-8816-4E8E-9C1E-E3D2F03B9CE1}" type="presOf" srcId="{9628ED89-857A-4CBF-BF2E-671784986A22}" destId="{09DCF099-868E-442E-8C36-696DFD8347C1}" srcOrd="0" destOrd="1" presId="urn:microsoft.com/office/officeart/2005/8/layout/hList1"/>
    <dgm:cxn modelId="{6FFAFD03-398A-4E34-84AE-EAC796429705}" type="presOf" srcId="{2E2ECB4F-6AE8-4107-A346-3ACC81B750F4}" destId="{2F22A800-DDBF-4868-8715-F85D35F05062}" srcOrd="0" destOrd="0" presId="urn:microsoft.com/office/officeart/2005/8/layout/hList1"/>
    <dgm:cxn modelId="{6247FDB9-3F0A-4FFD-8C89-9B1475BF40FD}" srcId="{EEA981DF-78E5-482B-91AA-46BCC9564FE8}" destId="{00ED4271-1FCD-45C6-9D55-6ADECF1E07B0}" srcOrd="0" destOrd="0" parTransId="{2B9D19FA-7B3F-4217-9DA4-C50D09CA187F}" sibTransId="{DBA7CF6F-6F5C-477F-8451-A90F6A53038F}"/>
    <dgm:cxn modelId="{54CD9E24-FCFB-4748-B4E7-6D4A8E2C15E8}" type="presOf" srcId="{FB7DD9FE-FFDF-4493-AC21-435DC9FDC8B9}" destId="{D7F10413-3128-424D-9DA1-F9B1D9DDB22F}" srcOrd="0" destOrd="4" presId="urn:microsoft.com/office/officeart/2005/8/layout/hList1"/>
    <dgm:cxn modelId="{456BD901-CE80-4406-9ABB-7650027C4CDD}" type="presParOf" srcId="{2F22A800-DDBF-4868-8715-F85D35F05062}" destId="{ED69C3D4-1E4E-40DF-9864-3E72BB10DA9D}" srcOrd="0" destOrd="0" presId="urn:microsoft.com/office/officeart/2005/8/layout/hList1"/>
    <dgm:cxn modelId="{9D54B3EB-8848-41AB-A978-CFDBB28B6887}" type="presParOf" srcId="{ED69C3D4-1E4E-40DF-9864-3E72BB10DA9D}" destId="{E402962C-63D9-402A-A09E-3B223CF84382}" srcOrd="0" destOrd="0" presId="urn:microsoft.com/office/officeart/2005/8/layout/hList1"/>
    <dgm:cxn modelId="{CF97CC2D-7A54-4484-9D0C-DB03D8B29485}" type="presParOf" srcId="{ED69C3D4-1E4E-40DF-9864-3E72BB10DA9D}" destId="{D7F10413-3128-424D-9DA1-F9B1D9DDB22F}" srcOrd="1" destOrd="0" presId="urn:microsoft.com/office/officeart/2005/8/layout/hList1"/>
    <dgm:cxn modelId="{F00190AA-5E2A-46C6-8DD0-041509D92014}" type="presParOf" srcId="{2F22A800-DDBF-4868-8715-F85D35F05062}" destId="{AF948AD5-15A5-422E-A700-6408DFF8AB0A}" srcOrd="1" destOrd="0" presId="urn:microsoft.com/office/officeart/2005/8/layout/hList1"/>
    <dgm:cxn modelId="{BCD489F5-EB2C-429D-BB82-06E5A3B9EBAB}" type="presParOf" srcId="{2F22A800-DDBF-4868-8715-F85D35F05062}" destId="{99E4152F-3ADF-4825-9BFE-969DEEE4582C}" srcOrd="2" destOrd="0" presId="urn:microsoft.com/office/officeart/2005/8/layout/hList1"/>
    <dgm:cxn modelId="{973FF19B-7800-48FB-8616-B249C1813EA1}" type="presParOf" srcId="{99E4152F-3ADF-4825-9BFE-969DEEE4582C}" destId="{D9E14C69-D67F-495D-83FC-ABC669C3B0A7}" srcOrd="0" destOrd="0" presId="urn:microsoft.com/office/officeart/2005/8/layout/hList1"/>
    <dgm:cxn modelId="{E4FD14F4-0828-4AC4-BDD8-90AF274FBCC4}" type="presParOf" srcId="{99E4152F-3ADF-4825-9BFE-969DEEE4582C}" destId="{09DCF099-868E-442E-8C36-696DFD8347C1}"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C612F25-8A86-46CE-A79D-05A4EE79E8A2}"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pt-BR"/>
        </a:p>
      </dgm:t>
    </dgm:pt>
    <dgm:pt modelId="{82A3E914-2267-4A92-8B10-06B43C836671}">
      <dgm:prSet/>
      <dgm:spPr/>
      <dgm:t>
        <a:bodyPr/>
        <a:lstStyle/>
        <a:p>
          <a:pPr rtl="0"/>
          <a:r>
            <a:rPr lang="pt-BR" b="1" u="sng" smtClean="0"/>
            <a:t>Product (Produto):</a:t>
          </a:r>
          <a:r>
            <a:rPr lang="pt-BR" smtClean="0"/>
            <a:t> </a:t>
          </a:r>
          <a:endParaRPr lang="pt-BR"/>
        </a:p>
      </dgm:t>
    </dgm:pt>
    <dgm:pt modelId="{5E901117-EF9E-48BB-A495-3F6FBDEF1FBC}" type="parTrans" cxnId="{2313FCBF-B3FF-4CAF-9063-485BCEDA4803}">
      <dgm:prSet/>
      <dgm:spPr/>
      <dgm:t>
        <a:bodyPr/>
        <a:lstStyle/>
        <a:p>
          <a:endParaRPr lang="pt-BR"/>
        </a:p>
      </dgm:t>
    </dgm:pt>
    <dgm:pt modelId="{DB799344-02BA-402F-B0BC-D5D782560798}" type="sibTrans" cxnId="{2313FCBF-B3FF-4CAF-9063-485BCEDA4803}">
      <dgm:prSet/>
      <dgm:spPr/>
      <dgm:t>
        <a:bodyPr/>
        <a:lstStyle/>
        <a:p>
          <a:endParaRPr lang="pt-BR"/>
        </a:p>
      </dgm:t>
    </dgm:pt>
    <dgm:pt modelId="{78B687B8-8D11-452D-BB26-7AA90523E409}">
      <dgm:prSet/>
      <dgm:spPr/>
      <dgm:t>
        <a:bodyPr/>
        <a:lstStyle/>
        <a:p>
          <a:pPr rtl="0"/>
          <a:r>
            <a:rPr lang="pt-BR" smtClean="0"/>
            <a:t>o produto deve, com obrigatoriedade, ser o produto desejado pelo cliente, dentro das suas expectativas e que satisfaçam às suas necessidades.</a:t>
          </a:r>
          <a:endParaRPr lang="pt-BR"/>
        </a:p>
      </dgm:t>
    </dgm:pt>
    <dgm:pt modelId="{3CE576A9-F09A-4D75-A173-4BF6A2E2E93B}" type="parTrans" cxnId="{6F01C40A-5E95-4425-A62A-AB00453D3F52}">
      <dgm:prSet/>
      <dgm:spPr/>
      <dgm:t>
        <a:bodyPr/>
        <a:lstStyle/>
        <a:p>
          <a:endParaRPr lang="pt-BR"/>
        </a:p>
      </dgm:t>
    </dgm:pt>
    <dgm:pt modelId="{3F725A5C-B19F-4E4E-A8B6-7EE813E89EFF}" type="sibTrans" cxnId="{6F01C40A-5E95-4425-A62A-AB00453D3F52}">
      <dgm:prSet/>
      <dgm:spPr/>
      <dgm:t>
        <a:bodyPr/>
        <a:lstStyle/>
        <a:p>
          <a:endParaRPr lang="pt-BR"/>
        </a:p>
      </dgm:t>
    </dgm:pt>
    <dgm:pt modelId="{17217222-D53E-46EA-96D2-A5A598374F9E}">
      <dgm:prSet/>
      <dgm:spPr/>
      <dgm:t>
        <a:bodyPr/>
        <a:lstStyle/>
        <a:p>
          <a:pPr rtl="0"/>
          <a:r>
            <a:rPr lang="pt-BR" b="1" u="sng" smtClean="0"/>
            <a:t>Price (Preço):</a:t>
          </a:r>
          <a:r>
            <a:rPr lang="pt-BR" smtClean="0"/>
            <a:t> </a:t>
          </a:r>
          <a:endParaRPr lang="pt-BR"/>
        </a:p>
      </dgm:t>
    </dgm:pt>
    <dgm:pt modelId="{DF57DB46-E50C-4FE9-87BB-8AEB69B1A4BA}" type="parTrans" cxnId="{7DF5B3BE-C906-42B3-88C9-FC460FA8D460}">
      <dgm:prSet/>
      <dgm:spPr/>
      <dgm:t>
        <a:bodyPr/>
        <a:lstStyle/>
        <a:p>
          <a:endParaRPr lang="pt-BR"/>
        </a:p>
      </dgm:t>
    </dgm:pt>
    <dgm:pt modelId="{B82A2707-3D1B-463B-B74B-955682C87074}" type="sibTrans" cxnId="{7DF5B3BE-C906-42B3-88C9-FC460FA8D460}">
      <dgm:prSet/>
      <dgm:spPr/>
      <dgm:t>
        <a:bodyPr/>
        <a:lstStyle/>
        <a:p>
          <a:endParaRPr lang="pt-BR"/>
        </a:p>
      </dgm:t>
    </dgm:pt>
    <dgm:pt modelId="{B2D48C0E-FB0D-4ACB-8D5D-9797BC2D5AF4}">
      <dgm:prSet/>
      <dgm:spPr/>
      <dgm:t>
        <a:bodyPr/>
        <a:lstStyle/>
        <a:p>
          <a:pPr rtl="0"/>
          <a:r>
            <a:rPr lang="pt-BR" dirty="0" smtClean="0"/>
            <a:t>o cliente procurará um preço justo, que não deve ser nem muito elevado . De modo que o cliente considere que não vale a pena comprá-lo, nem tão baixo que o leve a pensar que há algo de errado com o produto, a ponto de recusá-lo.</a:t>
          </a:r>
          <a:endParaRPr lang="pt-BR" dirty="0"/>
        </a:p>
      </dgm:t>
    </dgm:pt>
    <dgm:pt modelId="{3ABD4400-5D89-4EC9-8B14-357BA67FFD97}" type="parTrans" cxnId="{CE6A9B14-9C63-42AC-BE53-A6955E8B424E}">
      <dgm:prSet/>
      <dgm:spPr/>
      <dgm:t>
        <a:bodyPr/>
        <a:lstStyle/>
        <a:p>
          <a:endParaRPr lang="pt-BR"/>
        </a:p>
      </dgm:t>
    </dgm:pt>
    <dgm:pt modelId="{7DCDA646-0446-465E-ABAD-EA0D0F04A8A3}" type="sibTrans" cxnId="{CE6A9B14-9C63-42AC-BE53-A6955E8B424E}">
      <dgm:prSet/>
      <dgm:spPr/>
      <dgm:t>
        <a:bodyPr/>
        <a:lstStyle/>
        <a:p>
          <a:endParaRPr lang="pt-BR"/>
        </a:p>
      </dgm:t>
    </dgm:pt>
    <dgm:pt modelId="{BCF36C0E-3699-4C9C-AD1A-224678D9B9C4}">
      <dgm:prSet/>
      <dgm:spPr/>
      <dgm:t>
        <a:bodyPr/>
        <a:lstStyle/>
        <a:p>
          <a:pPr rtl="0"/>
          <a:r>
            <a:rPr lang="pt-BR" b="1" smtClean="0"/>
            <a:t>Place (Ponto ou Distribuição):</a:t>
          </a:r>
          <a:r>
            <a:rPr lang="pt-BR" smtClean="0"/>
            <a:t> </a:t>
          </a:r>
          <a:endParaRPr lang="pt-BR"/>
        </a:p>
      </dgm:t>
    </dgm:pt>
    <dgm:pt modelId="{D11FF876-B321-4A1B-A9BA-A1880AD3D450}" type="parTrans" cxnId="{A8A26AE1-C341-47DE-9350-8E1A868737FC}">
      <dgm:prSet/>
      <dgm:spPr/>
      <dgm:t>
        <a:bodyPr/>
        <a:lstStyle/>
        <a:p>
          <a:endParaRPr lang="pt-BR"/>
        </a:p>
      </dgm:t>
    </dgm:pt>
    <dgm:pt modelId="{B7C6AC4A-4AA4-4B1A-8F4B-FD56A71098D5}" type="sibTrans" cxnId="{A8A26AE1-C341-47DE-9350-8E1A868737FC}">
      <dgm:prSet/>
      <dgm:spPr/>
      <dgm:t>
        <a:bodyPr/>
        <a:lstStyle/>
        <a:p>
          <a:endParaRPr lang="pt-BR"/>
        </a:p>
      </dgm:t>
    </dgm:pt>
    <dgm:pt modelId="{86FCEE9D-D2B5-4F26-8544-106CE8245459}">
      <dgm:prSet/>
      <dgm:spPr/>
      <dgm:t>
        <a:bodyPr/>
        <a:lstStyle/>
        <a:p>
          <a:pPr rtl="0"/>
          <a:r>
            <a:rPr lang="pt-BR" smtClean="0"/>
            <a:t>o produto desejado com um preço justo deve estar ao acesso do cliente, isto é, num local em que ele possa comprá-lo no momento que desejar.</a:t>
          </a:r>
          <a:endParaRPr lang="pt-BR"/>
        </a:p>
      </dgm:t>
    </dgm:pt>
    <dgm:pt modelId="{6C3AE819-C70B-4DA4-9141-E2C8C18D947B}" type="parTrans" cxnId="{ADC2637A-E721-401E-80E7-04B5E60F7360}">
      <dgm:prSet/>
      <dgm:spPr/>
      <dgm:t>
        <a:bodyPr/>
        <a:lstStyle/>
        <a:p>
          <a:endParaRPr lang="pt-BR"/>
        </a:p>
      </dgm:t>
    </dgm:pt>
    <dgm:pt modelId="{73E5AF56-2766-4899-90A5-337CDB9A557F}" type="sibTrans" cxnId="{ADC2637A-E721-401E-80E7-04B5E60F7360}">
      <dgm:prSet/>
      <dgm:spPr/>
      <dgm:t>
        <a:bodyPr/>
        <a:lstStyle/>
        <a:p>
          <a:endParaRPr lang="pt-BR"/>
        </a:p>
      </dgm:t>
    </dgm:pt>
    <dgm:pt modelId="{83871B18-C524-4C4B-A573-0BB7FAE59D9D}">
      <dgm:prSet/>
      <dgm:spPr/>
      <dgm:t>
        <a:bodyPr/>
        <a:lstStyle/>
        <a:p>
          <a:pPr rtl="0"/>
          <a:r>
            <a:rPr lang="pt-BR" b="1" smtClean="0"/>
            <a:t>Promotion (Composto Promocional): </a:t>
          </a:r>
          <a:endParaRPr lang="pt-BR"/>
        </a:p>
      </dgm:t>
    </dgm:pt>
    <dgm:pt modelId="{5DCC1FBF-9460-4D5A-B7B9-905355BAD4E5}" type="parTrans" cxnId="{5DF29608-C678-4E46-B911-D5ED74091910}">
      <dgm:prSet/>
      <dgm:spPr/>
      <dgm:t>
        <a:bodyPr/>
        <a:lstStyle/>
        <a:p>
          <a:endParaRPr lang="pt-BR"/>
        </a:p>
      </dgm:t>
    </dgm:pt>
    <dgm:pt modelId="{75CD4028-A48D-484A-B647-86E8A702EB4A}" type="sibTrans" cxnId="{5DF29608-C678-4E46-B911-D5ED74091910}">
      <dgm:prSet/>
      <dgm:spPr/>
      <dgm:t>
        <a:bodyPr/>
        <a:lstStyle/>
        <a:p>
          <a:endParaRPr lang="pt-BR"/>
        </a:p>
      </dgm:t>
    </dgm:pt>
    <dgm:pt modelId="{6761CC4F-CA91-48FB-9A55-BAC6D4CA47F7}">
      <dgm:prSet/>
      <dgm:spPr/>
      <dgm:t>
        <a:bodyPr/>
        <a:lstStyle/>
        <a:p>
          <a:pPr rtl="0"/>
          <a:r>
            <a:rPr lang="pt-BR" smtClean="0"/>
            <a:t>há um provérbio popular que diz: .A propaganda é a alma do negócio., e, realmente, ele tem toda a razão, pois se não divulgarmos o produto aos clientes eles não saberão da sua existência e não poderão adquiri-lo.</a:t>
          </a:r>
          <a:endParaRPr lang="pt-BR"/>
        </a:p>
      </dgm:t>
    </dgm:pt>
    <dgm:pt modelId="{B642D9C0-5700-4CA0-BFF7-DE1709B4E585}" type="parTrans" cxnId="{4295A4CF-06D0-4717-8D49-4B562770FDB8}">
      <dgm:prSet/>
      <dgm:spPr/>
      <dgm:t>
        <a:bodyPr/>
        <a:lstStyle/>
        <a:p>
          <a:endParaRPr lang="pt-BR"/>
        </a:p>
      </dgm:t>
    </dgm:pt>
    <dgm:pt modelId="{2BB80FDF-01E0-43E4-97DB-5681B2BDA255}" type="sibTrans" cxnId="{4295A4CF-06D0-4717-8D49-4B562770FDB8}">
      <dgm:prSet/>
      <dgm:spPr/>
      <dgm:t>
        <a:bodyPr/>
        <a:lstStyle/>
        <a:p>
          <a:endParaRPr lang="pt-BR"/>
        </a:p>
      </dgm:t>
    </dgm:pt>
    <dgm:pt modelId="{9CB271C7-9498-46FA-AAAB-0B46506187F6}" type="pres">
      <dgm:prSet presAssocID="{8C612F25-8A86-46CE-A79D-05A4EE79E8A2}" presName="linear" presStyleCnt="0">
        <dgm:presLayoutVars>
          <dgm:animLvl val="lvl"/>
          <dgm:resizeHandles val="exact"/>
        </dgm:presLayoutVars>
      </dgm:prSet>
      <dgm:spPr/>
      <dgm:t>
        <a:bodyPr/>
        <a:lstStyle/>
        <a:p>
          <a:endParaRPr lang="pt-BR"/>
        </a:p>
      </dgm:t>
    </dgm:pt>
    <dgm:pt modelId="{B5093E3A-01BE-47E5-9D4F-C652D5FF8CC6}" type="pres">
      <dgm:prSet presAssocID="{82A3E914-2267-4A92-8B10-06B43C836671}" presName="parentText" presStyleLbl="node1" presStyleIdx="0" presStyleCnt="4">
        <dgm:presLayoutVars>
          <dgm:chMax val="0"/>
          <dgm:bulletEnabled val="1"/>
        </dgm:presLayoutVars>
      </dgm:prSet>
      <dgm:spPr/>
      <dgm:t>
        <a:bodyPr/>
        <a:lstStyle/>
        <a:p>
          <a:endParaRPr lang="pt-BR"/>
        </a:p>
      </dgm:t>
    </dgm:pt>
    <dgm:pt modelId="{15075441-C6F4-42DD-85F9-7FAEC81CF929}" type="pres">
      <dgm:prSet presAssocID="{82A3E914-2267-4A92-8B10-06B43C836671}" presName="childText" presStyleLbl="revTx" presStyleIdx="0" presStyleCnt="4">
        <dgm:presLayoutVars>
          <dgm:bulletEnabled val="1"/>
        </dgm:presLayoutVars>
      </dgm:prSet>
      <dgm:spPr/>
      <dgm:t>
        <a:bodyPr/>
        <a:lstStyle/>
        <a:p>
          <a:endParaRPr lang="pt-BR"/>
        </a:p>
      </dgm:t>
    </dgm:pt>
    <dgm:pt modelId="{544FD104-7A6B-439A-855E-AFC1023B0AD5}" type="pres">
      <dgm:prSet presAssocID="{17217222-D53E-46EA-96D2-A5A598374F9E}" presName="parentText" presStyleLbl="node1" presStyleIdx="1" presStyleCnt="4">
        <dgm:presLayoutVars>
          <dgm:chMax val="0"/>
          <dgm:bulletEnabled val="1"/>
        </dgm:presLayoutVars>
      </dgm:prSet>
      <dgm:spPr/>
      <dgm:t>
        <a:bodyPr/>
        <a:lstStyle/>
        <a:p>
          <a:endParaRPr lang="pt-BR"/>
        </a:p>
      </dgm:t>
    </dgm:pt>
    <dgm:pt modelId="{8EDB3529-0F84-4AFD-885A-E7503B5E4BAE}" type="pres">
      <dgm:prSet presAssocID="{17217222-D53E-46EA-96D2-A5A598374F9E}" presName="childText" presStyleLbl="revTx" presStyleIdx="1" presStyleCnt="4">
        <dgm:presLayoutVars>
          <dgm:bulletEnabled val="1"/>
        </dgm:presLayoutVars>
      </dgm:prSet>
      <dgm:spPr/>
      <dgm:t>
        <a:bodyPr/>
        <a:lstStyle/>
        <a:p>
          <a:endParaRPr lang="pt-BR"/>
        </a:p>
      </dgm:t>
    </dgm:pt>
    <dgm:pt modelId="{CA272746-8436-4018-94C5-D215BC13F3C7}" type="pres">
      <dgm:prSet presAssocID="{BCF36C0E-3699-4C9C-AD1A-224678D9B9C4}" presName="parentText" presStyleLbl="node1" presStyleIdx="2" presStyleCnt="4">
        <dgm:presLayoutVars>
          <dgm:chMax val="0"/>
          <dgm:bulletEnabled val="1"/>
        </dgm:presLayoutVars>
      </dgm:prSet>
      <dgm:spPr/>
      <dgm:t>
        <a:bodyPr/>
        <a:lstStyle/>
        <a:p>
          <a:endParaRPr lang="pt-BR"/>
        </a:p>
      </dgm:t>
    </dgm:pt>
    <dgm:pt modelId="{B429C896-84CD-4601-AA9F-B61425A50F12}" type="pres">
      <dgm:prSet presAssocID="{BCF36C0E-3699-4C9C-AD1A-224678D9B9C4}" presName="childText" presStyleLbl="revTx" presStyleIdx="2" presStyleCnt="4">
        <dgm:presLayoutVars>
          <dgm:bulletEnabled val="1"/>
        </dgm:presLayoutVars>
      </dgm:prSet>
      <dgm:spPr/>
      <dgm:t>
        <a:bodyPr/>
        <a:lstStyle/>
        <a:p>
          <a:endParaRPr lang="pt-BR"/>
        </a:p>
      </dgm:t>
    </dgm:pt>
    <dgm:pt modelId="{8BE42B39-97FA-4B0E-B444-81466EC01077}" type="pres">
      <dgm:prSet presAssocID="{83871B18-C524-4C4B-A573-0BB7FAE59D9D}" presName="parentText" presStyleLbl="node1" presStyleIdx="3" presStyleCnt="4">
        <dgm:presLayoutVars>
          <dgm:chMax val="0"/>
          <dgm:bulletEnabled val="1"/>
        </dgm:presLayoutVars>
      </dgm:prSet>
      <dgm:spPr/>
      <dgm:t>
        <a:bodyPr/>
        <a:lstStyle/>
        <a:p>
          <a:endParaRPr lang="pt-BR"/>
        </a:p>
      </dgm:t>
    </dgm:pt>
    <dgm:pt modelId="{7D47D3EE-830B-436E-A96A-73EF599B92F8}" type="pres">
      <dgm:prSet presAssocID="{83871B18-C524-4C4B-A573-0BB7FAE59D9D}" presName="childText" presStyleLbl="revTx" presStyleIdx="3" presStyleCnt="4">
        <dgm:presLayoutVars>
          <dgm:bulletEnabled val="1"/>
        </dgm:presLayoutVars>
      </dgm:prSet>
      <dgm:spPr/>
      <dgm:t>
        <a:bodyPr/>
        <a:lstStyle/>
        <a:p>
          <a:endParaRPr lang="pt-BR"/>
        </a:p>
      </dgm:t>
    </dgm:pt>
  </dgm:ptLst>
  <dgm:cxnLst>
    <dgm:cxn modelId="{CD5FA659-7774-454B-BD9C-2FFAE52F04EC}" type="presOf" srcId="{78B687B8-8D11-452D-BB26-7AA90523E409}" destId="{15075441-C6F4-42DD-85F9-7FAEC81CF929}" srcOrd="0" destOrd="0" presId="urn:microsoft.com/office/officeart/2005/8/layout/vList2"/>
    <dgm:cxn modelId="{B51659A5-F294-49F4-A8A4-70FD15B4C29E}" type="presOf" srcId="{82A3E914-2267-4A92-8B10-06B43C836671}" destId="{B5093E3A-01BE-47E5-9D4F-C652D5FF8CC6}" srcOrd="0" destOrd="0" presId="urn:microsoft.com/office/officeart/2005/8/layout/vList2"/>
    <dgm:cxn modelId="{ADC2637A-E721-401E-80E7-04B5E60F7360}" srcId="{BCF36C0E-3699-4C9C-AD1A-224678D9B9C4}" destId="{86FCEE9D-D2B5-4F26-8544-106CE8245459}" srcOrd="0" destOrd="0" parTransId="{6C3AE819-C70B-4DA4-9141-E2C8C18D947B}" sibTransId="{73E5AF56-2766-4899-90A5-337CDB9A557F}"/>
    <dgm:cxn modelId="{A8A26AE1-C341-47DE-9350-8E1A868737FC}" srcId="{8C612F25-8A86-46CE-A79D-05A4EE79E8A2}" destId="{BCF36C0E-3699-4C9C-AD1A-224678D9B9C4}" srcOrd="2" destOrd="0" parTransId="{D11FF876-B321-4A1B-A9BA-A1880AD3D450}" sibTransId="{B7C6AC4A-4AA4-4B1A-8F4B-FD56A71098D5}"/>
    <dgm:cxn modelId="{572A57C4-48F3-4239-979E-4C9A4FFF2148}" type="presOf" srcId="{17217222-D53E-46EA-96D2-A5A598374F9E}" destId="{544FD104-7A6B-439A-855E-AFC1023B0AD5}" srcOrd="0" destOrd="0" presId="urn:microsoft.com/office/officeart/2005/8/layout/vList2"/>
    <dgm:cxn modelId="{2230A4D1-206B-48AD-8DE5-7B4A855AD406}" type="presOf" srcId="{6761CC4F-CA91-48FB-9A55-BAC6D4CA47F7}" destId="{7D47D3EE-830B-436E-A96A-73EF599B92F8}" srcOrd="0" destOrd="0" presId="urn:microsoft.com/office/officeart/2005/8/layout/vList2"/>
    <dgm:cxn modelId="{5DF29608-C678-4E46-B911-D5ED74091910}" srcId="{8C612F25-8A86-46CE-A79D-05A4EE79E8A2}" destId="{83871B18-C524-4C4B-A573-0BB7FAE59D9D}" srcOrd="3" destOrd="0" parTransId="{5DCC1FBF-9460-4D5A-B7B9-905355BAD4E5}" sibTransId="{75CD4028-A48D-484A-B647-86E8A702EB4A}"/>
    <dgm:cxn modelId="{6F01C40A-5E95-4425-A62A-AB00453D3F52}" srcId="{82A3E914-2267-4A92-8B10-06B43C836671}" destId="{78B687B8-8D11-452D-BB26-7AA90523E409}" srcOrd="0" destOrd="0" parTransId="{3CE576A9-F09A-4D75-A173-4BF6A2E2E93B}" sibTransId="{3F725A5C-B19F-4E4E-A8B6-7EE813E89EFF}"/>
    <dgm:cxn modelId="{050DDA6A-609C-4FDA-8CE7-65C11702794B}" type="presOf" srcId="{83871B18-C524-4C4B-A573-0BB7FAE59D9D}" destId="{8BE42B39-97FA-4B0E-B444-81466EC01077}" srcOrd="0" destOrd="0" presId="urn:microsoft.com/office/officeart/2005/8/layout/vList2"/>
    <dgm:cxn modelId="{00851E46-5E30-4308-A798-F1257850B93D}" type="presOf" srcId="{86FCEE9D-D2B5-4F26-8544-106CE8245459}" destId="{B429C896-84CD-4601-AA9F-B61425A50F12}" srcOrd="0" destOrd="0" presId="urn:microsoft.com/office/officeart/2005/8/layout/vList2"/>
    <dgm:cxn modelId="{7DF5B3BE-C906-42B3-88C9-FC460FA8D460}" srcId="{8C612F25-8A86-46CE-A79D-05A4EE79E8A2}" destId="{17217222-D53E-46EA-96D2-A5A598374F9E}" srcOrd="1" destOrd="0" parTransId="{DF57DB46-E50C-4FE9-87BB-8AEB69B1A4BA}" sibTransId="{B82A2707-3D1B-463B-B74B-955682C87074}"/>
    <dgm:cxn modelId="{6D53A652-4423-4EEE-807D-DF5928A55D7B}" type="presOf" srcId="{8C612F25-8A86-46CE-A79D-05A4EE79E8A2}" destId="{9CB271C7-9498-46FA-AAAB-0B46506187F6}" srcOrd="0" destOrd="0" presId="urn:microsoft.com/office/officeart/2005/8/layout/vList2"/>
    <dgm:cxn modelId="{CE80E29E-4D78-4DA3-9400-93718E2F85AC}" type="presOf" srcId="{B2D48C0E-FB0D-4ACB-8D5D-9797BC2D5AF4}" destId="{8EDB3529-0F84-4AFD-885A-E7503B5E4BAE}" srcOrd="0" destOrd="0" presId="urn:microsoft.com/office/officeart/2005/8/layout/vList2"/>
    <dgm:cxn modelId="{4295A4CF-06D0-4717-8D49-4B562770FDB8}" srcId="{83871B18-C524-4C4B-A573-0BB7FAE59D9D}" destId="{6761CC4F-CA91-48FB-9A55-BAC6D4CA47F7}" srcOrd="0" destOrd="0" parTransId="{B642D9C0-5700-4CA0-BFF7-DE1709B4E585}" sibTransId="{2BB80FDF-01E0-43E4-97DB-5681B2BDA255}"/>
    <dgm:cxn modelId="{CE6A9B14-9C63-42AC-BE53-A6955E8B424E}" srcId="{17217222-D53E-46EA-96D2-A5A598374F9E}" destId="{B2D48C0E-FB0D-4ACB-8D5D-9797BC2D5AF4}" srcOrd="0" destOrd="0" parTransId="{3ABD4400-5D89-4EC9-8B14-357BA67FFD97}" sibTransId="{7DCDA646-0446-465E-ABAD-EA0D0F04A8A3}"/>
    <dgm:cxn modelId="{33B99152-8D69-47E7-82C9-311E0DDBAF28}" type="presOf" srcId="{BCF36C0E-3699-4C9C-AD1A-224678D9B9C4}" destId="{CA272746-8436-4018-94C5-D215BC13F3C7}" srcOrd="0" destOrd="0" presId="urn:microsoft.com/office/officeart/2005/8/layout/vList2"/>
    <dgm:cxn modelId="{2313FCBF-B3FF-4CAF-9063-485BCEDA4803}" srcId="{8C612F25-8A86-46CE-A79D-05A4EE79E8A2}" destId="{82A3E914-2267-4A92-8B10-06B43C836671}" srcOrd="0" destOrd="0" parTransId="{5E901117-EF9E-48BB-A495-3F6FBDEF1FBC}" sibTransId="{DB799344-02BA-402F-B0BC-D5D782560798}"/>
    <dgm:cxn modelId="{2B4684BB-2081-4617-B910-656F59E406A7}" type="presParOf" srcId="{9CB271C7-9498-46FA-AAAB-0B46506187F6}" destId="{B5093E3A-01BE-47E5-9D4F-C652D5FF8CC6}" srcOrd="0" destOrd="0" presId="urn:microsoft.com/office/officeart/2005/8/layout/vList2"/>
    <dgm:cxn modelId="{6D11A4F4-F3F1-46DF-97C5-059D2CA5377D}" type="presParOf" srcId="{9CB271C7-9498-46FA-AAAB-0B46506187F6}" destId="{15075441-C6F4-42DD-85F9-7FAEC81CF929}" srcOrd="1" destOrd="0" presId="urn:microsoft.com/office/officeart/2005/8/layout/vList2"/>
    <dgm:cxn modelId="{F7FBE2CB-2BEE-4AE6-888C-22A2324480C7}" type="presParOf" srcId="{9CB271C7-9498-46FA-AAAB-0B46506187F6}" destId="{544FD104-7A6B-439A-855E-AFC1023B0AD5}" srcOrd="2" destOrd="0" presId="urn:microsoft.com/office/officeart/2005/8/layout/vList2"/>
    <dgm:cxn modelId="{5E97EC80-2F63-4F0D-B27E-35E6A7CF11C1}" type="presParOf" srcId="{9CB271C7-9498-46FA-AAAB-0B46506187F6}" destId="{8EDB3529-0F84-4AFD-885A-E7503B5E4BAE}" srcOrd="3" destOrd="0" presId="urn:microsoft.com/office/officeart/2005/8/layout/vList2"/>
    <dgm:cxn modelId="{718DCD0B-9812-4D5C-ABC9-8BA159F4A173}" type="presParOf" srcId="{9CB271C7-9498-46FA-AAAB-0B46506187F6}" destId="{CA272746-8436-4018-94C5-D215BC13F3C7}" srcOrd="4" destOrd="0" presId="urn:microsoft.com/office/officeart/2005/8/layout/vList2"/>
    <dgm:cxn modelId="{40C54FBD-FB8D-4D21-ABE9-91780FB5FA14}" type="presParOf" srcId="{9CB271C7-9498-46FA-AAAB-0B46506187F6}" destId="{B429C896-84CD-4601-AA9F-B61425A50F12}" srcOrd="5" destOrd="0" presId="urn:microsoft.com/office/officeart/2005/8/layout/vList2"/>
    <dgm:cxn modelId="{89FD9E7E-3EDB-40AF-A221-4747CF0ED41A}" type="presParOf" srcId="{9CB271C7-9498-46FA-AAAB-0B46506187F6}" destId="{8BE42B39-97FA-4B0E-B444-81466EC01077}" srcOrd="6" destOrd="0" presId="urn:microsoft.com/office/officeart/2005/8/layout/vList2"/>
    <dgm:cxn modelId="{3536B03A-D19F-4630-8057-72FDA4249333}" type="presParOf" srcId="{9CB271C7-9498-46FA-AAAB-0B46506187F6}" destId="{7D47D3EE-830B-436E-A96A-73EF599B92F8}"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E614733-1A91-4884-B6A3-6CE098EEBD45}"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pt-BR"/>
        </a:p>
      </dgm:t>
    </dgm:pt>
    <dgm:pt modelId="{3B39589C-F19C-469D-984F-6E536F096345}">
      <dgm:prSet/>
      <dgm:spPr/>
      <dgm:t>
        <a:bodyPr/>
        <a:lstStyle/>
        <a:p>
          <a:pPr rtl="0"/>
          <a:r>
            <a:rPr lang="pt-BR" b="1" dirty="0" smtClean="0">
              <a:effectLst>
                <a:outerShdw blurRad="38100" dist="38100" dir="2700000" algn="tl">
                  <a:srgbClr val="000000">
                    <a:alpha val="43137"/>
                  </a:srgbClr>
                </a:outerShdw>
              </a:effectLst>
            </a:rPr>
            <a:t>Produto:</a:t>
          </a:r>
          <a:r>
            <a:rPr lang="pt-BR" b="1" dirty="0" smtClean="0"/>
            <a:t>  </a:t>
          </a:r>
          <a:endParaRPr lang="pt-BR" b="1" dirty="0"/>
        </a:p>
      </dgm:t>
    </dgm:pt>
    <dgm:pt modelId="{D57658C4-52E2-4FB8-8894-5C1CABAB6C34}" type="parTrans" cxnId="{0FC9614E-2872-4D04-B8C1-6E8F43F3ADCA}">
      <dgm:prSet/>
      <dgm:spPr/>
      <dgm:t>
        <a:bodyPr/>
        <a:lstStyle/>
        <a:p>
          <a:endParaRPr lang="pt-BR"/>
        </a:p>
      </dgm:t>
    </dgm:pt>
    <dgm:pt modelId="{A949B875-98E3-4A00-8965-5EE93048762A}" type="sibTrans" cxnId="{0FC9614E-2872-4D04-B8C1-6E8F43F3ADCA}">
      <dgm:prSet/>
      <dgm:spPr/>
      <dgm:t>
        <a:bodyPr/>
        <a:lstStyle/>
        <a:p>
          <a:endParaRPr lang="pt-BR"/>
        </a:p>
      </dgm:t>
    </dgm:pt>
    <dgm:pt modelId="{7E6BC1F7-5348-4C60-BE02-FA494832CF43}">
      <dgm:prSet/>
      <dgm:spPr/>
      <dgm:t>
        <a:bodyPr/>
        <a:lstStyle/>
        <a:p>
          <a:pPr rtl="0"/>
          <a:r>
            <a:rPr lang="pt-BR" smtClean="0"/>
            <a:t>é algo que pode ser oferecido a um mercado para satisfazer a um desejo ou necessidade </a:t>
          </a:r>
          <a:endParaRPr lang="pt-BR"/>
        </a:p>
      </dgm:t>
    </dgm:pt>
    <dgm:pt modelId="{5FE41A57-196B-4070-A169-4905FFF51828}" type="parTrans" cxnId="{DBDFA11E-8441-49DA-8A32-09E6F767409F}">
      <dgm:prSet/>
      <dgm:spPr/>
      <dgm:t>
        <a:bodyPr/>
        <a:lstStyle/>
        <a:p>
          <a:endParaRPr lang="pt-BR"/>
        </a:p>
      </dgm:t>
    </dgm:pt>
    <dgm:pt modelId="{3B086385-031C-4A61-A020-25625C81E080}" type="sibTrans" cxnId="{DBDFA11E-8441-49DA-8A32-09E6F767409F}">
      <dgm:prSet/>
      <dgm:spPr/>
      <dgm:t>
        <a:bodyPr/>
        <a:lstStyle/>
        <a:p>
          <a:endParaRPr lang="pt-BR"/>
        </a:p>
      </dgm:t>
    </dgm:pt>
    <dgm:pt modelId="{45DC9BDA-3F64-45DC-92F0-D349B060BFAB}">
      <dgm:prSet/>
      <dgm:spPr/>
      <dgm:t>
        <a:bodyPr/>
        <a:lstStyle/>
        <a:p>
          <a:pPr rtl="0"/>
          <a:r>
            <a:rPr lang="pt-BR" b="1" dirty="0" smtClean="0"/>
            <a:t>Variedade de Produto, Qualidade, Design, Características, Nome da Marca, Embalagem, Tamanhos, Serviços, Garantias, Devoluções.</a:t>
          </a:r>
          <a:endParaRPr lang="pt-BR" dirty="0"/>
        </a:p>
      </dgm:t>
    </dgm:pt>
    <dgm:pt modelId="{E51E4E12-ABAE-4C75-889E-11C09078C584}" type="parTrans" cxnId="{F5387BCF-670C-46A8-834E-1494070C23BF}">
      <dgm:prSet/>
      <dgm:spPr/>
      <dgm:t>
        <a:bodyPr/>
        <a:lstStyle/>
        <a:p>
          <a:endParaRPr lang="pt-BR"/>
        </a:p>
      </dgm:t>
    </dgm:pt>
    <dgm:pt modelId="{DF9AC9EE-A4FA-4199-A734-A9973F823477}" type="sibTrans" cxnId="{F5387BCF-670C-46A8-834E-1494070C23BF}">
      <dgm:prSet/>
      <dgm:spPr/>
      <dgm:t>
        <a:bodyPr/>
        <a:lstStyle/>
        <a:p>
          <a:endParaRPr lang="pt-BR"/>
        </a:p>
      </dgm:t>
    </dgm:pt>
    <dgm:pt modelId="{6EBCE24F-9C06-4FD2-BB4A-BE6025D6DA64}">
      <dgm:prSet/>
      <dgm:spPr/>
      <dgm:t>
        <a:bodyPr/>
        <a:lstStyle/>
        <a:p>
          <a:pPr rtl="0"/>
          <a:r>
            <a:rPr lang="pt-BR" b="1" dirty="0" smtClean="0">
              <a:effectLst>
                <a:outerShdw blurRad="38100" dist="38100" dir="2700000" algn="tl">
                  <a:srgbClr val="000000">
                    <a:alpha val="43137"/>
                  </a:srgbClr>
                </a:outerShdw>
              </a:effectLst>
            </a:rPr>
            <a:t>Preço:</a:t>
          </a:r>
          <a:r>
            <a:rPr lang="pt-BR" b="1" dirty="0" smtClean="0"/>
            <a:t> </a:t>
          </a:r>
          <a:endParaRPr lang="pt-BR" dirty="0"/>
        </a:p>
      </dgm:t>
    </dgm:pt>
    <dgm:pt modelId="{35942836-5320-4312-9E63-855086D93060}" type="parTrans" cxnId="{E5707A9D-1127-4D67-87A5-8380FD865BA6}">
      <dgm:prSet/>
      <dgm:spPr/>
      <dgm:t>
        <a:bodyPr/>
        <a:lstStyle/>
        <a:p>
          <a:endParaRPr lang="pt-BR"/>
        </a:p>
      </dgm:t>
    </dgm:pt>
    <dgm:pt modelId="{3FAA4BE4-EA82-4893-83C3-32CCCBECAE5B}" type="sibTrans" cxnId="{E5707A9D-1127-4D67-87A5-8380FD865BA6}">
      <dgm:prSet/>
      <dgm:spPr/>
      <dgm:t>
        <a:bodyPr/>
        <a:lstStyle/>
        <a:p>
          <a:endParaRPr lang="pt-BR"/>
        </a:p>
      </dgm:t>
    </dgm:pt>
    <dgm:pt modelId="{DD8EDF41-2D53-4E36-91C6-3B4A49CA6946}">
      <dgm:prSet/>
      <dgm:spPr/>
      <dgm:t>
        <a:bodyPr/>
        <a:lstStyle/>
        <a:p>
          <a:pPr rtl="0"/>
          <a:r>
            <a:rPr lang="pt-BR" smtClean="0"/>
            <a:t>Preço é a quantia de dinheiro cobrada por um produto ou serviço ou a soma de valores que consumidores trocam pelos benefícios de possuir ou usar o produto ou serviço </a:t>
          </a:r>
          <a:endParaRPr lang="pt-BR"/>
        </a:p>
      </dgm:t>
    </dgm:pt>
    <dgm:pt modelId="{E3359D4B-F918-456F-8797-91BBCBDDC8A3}" type="parTrans" cxnId="{7466AB57-AC8A-4112-9729-A26F53D87B1D}">
      <dgm:prSet/>
      <dgm:spPr/>
      <dgm:t>
        <a:bodyPr/>
        <a:lstStyle/>
        <a:p>
          <a:endParaRPr lang="pt-BR"/>
        </a:p>
      </dgm:t>
    </dgm:pt>
    <dgm:pt modelId="{B81325CC-522A-4BF7-89F3-B9D976A0F3BA}" type="sibTrans" cxnId="{7466AB57-AC8A-4112-9729-A26F53D87B1D}">
      <dgm:prSet/>
      <dgm:spPr/>
      <dgm:t>
        <a:bodyPr/>
        <a:lstStyle/>
        <a:p>
          <a:endParaRPr lang="pt-BR"/>
        </a:p>
      </dgm:t>
    </dgm:pt>
    <dgm:pt modelId="{B53CD2A8-1D32-4367-832C-B952E970F332}">
      <dgm:prSet/>
      <dgm:spPr/>
      <dgm:t>
        <a:bodyPr/>
        <a:lstStyle/>
        <a:p>
          <a:pPr rtl="0"/>
          <a:r>
            <a:rPr lang="pt-BR" b="1" smtClean="0"/>
            <a:t>Lista de Preços, Descontos, Condições de Pagamento, Condições de Crédito.</a:t>
          </a:r>
          <a:endParaRPr lang="pt-BR"/>
        </a:p>
      </dgm:t>
    </dgm:pt>
    <dgm:pt modelId="{A6FF81F2-6B20-4E05-AEE4-BC0FB92A1996}" type="parTrans" cxnId="{13C3DEF1-B1B6-49F5-AF24-78807B62B484}">
      <dgm:prSet/>
      <dgm:spPr/>
      <dgm:t>
        <a:bodyPr/>
        <a:lstStyle/>
        <a:p>
          <a:endParaRPr lang="pt-BR"/>
        </a:p>
      </dgm:t>
    </dgm:pt>
    <dgm:pt modelId="{79CBABDB-527B-4BBD-AC86-C49456AB3884}" type="sibTrans" cxnId="{13C3DEF1-B1B6-49F5-AF24-78807B62B484}">
      <dgm:prSet/>
      <dgm:spPr/>
      <dgm:t>
        <a:bodyPr/>
        <a:lstStyle/>
        <a:p>
          <a:endParaRPr lang="pt-BR"/>
        </a:p>
      </dgm:t>
    </dgm:pt>
    <dgm:pt modelId="{02847887-C65A-4034-9B5B-DADCBB4FDA9B}">
      <dgm:prSet/>
      <dgm:spPr/>
      <dgm:t>
        <a:bodyPr/>
        <a:lstStyle/>
        <a:p>
          <a:pPr rtl="0"/>
          <a:r>
            <a:rPr lang="pt-BR" b="1" smtClean="0"/>
            <a:t>Promoção: </a:t>
          </a:r>
          <a:endParaRPr lang="pt-BR"/>
        </a:p>
      </dgm:t>
    </dgm:pt>
    <dgm:pt modelId="{6098DA29-3515-43B6-9283-1FEB9A4B7302}" type="parTrans" cxnId="{22FB717D-B64D-4B76-A589-CE7008FA2346}">
      <dgm:prSet/>
      <dgm:spPr/>
      <dgm:t>
        <a:bodyPr/>
        <a:lstStyle/>
        <a:p>
          <a:endParaRPr lang="pt-BR"/>
        </a:p>
      </dgm:t>
    </dgm:pt>
    <dgm:pt modelId="{470E06F8-488C-4B17-97C5-846CE62BCD35}" type="sibTrans" cxnId="{22FB717D-B64D-4B76-A589-CE7008FA2346}">
      <dgm:prSet/>
      <dgm:spPr/>
      <dgm:t>
        <a:bodyPr/>
        <a:lstStyle/>
        <a:p>
          <a:endParaRPr lang="pt-BR"/>
        </a:p>
      </dgm:t>
    </dgm:pt>
    <dgm:pt modelId="{36B6D030-30C8-4916-9819-EFA27C81ED0C}">
      <dgm:prSet/>
      <dgm:spPr/>
      <dgm:t>
        <a:bodyPr/>
        <a:lstStyle/>
        <a:p>
          <a:pPr rtl="0"/>
          <a:r>
            <a:rPr lang="pt-BR" smtClean="0"/>
            <a:t>Promoção indica um conjunto de meios utilizados pelas empresas para promover as suas comunicações, vendas e construção de relacionamentos com seus clientes, parceiros e público em geral. </a:t>
          </a:r>
          <a:endParaRPr lang="pt-BR"/>
        </a:p>
      </dgm:t>
    </dgm:pt>
    <dgm:pt modelId="{185FD3BC-F28D-48B6-BA6E-D5E5848D02D1}" type="parTrans" cxnId="{CBFF197C-9EE8-4F59-90B3-3F9A0039EE54}">
      <dgm:prSet/>
      <dgm:spPr/>
      <dgm:t>
        <a:bodyPr/>
        <a:lstStyle/>
        <a:p>
          <a:endParaRPr lang="pt-BR"/>
        </a:p>
      </dgm:t>
    </dgm:pt>
    <dgm:pt modelId="{12F74A18-A914-49B4-AFC4-936E860BA2D8}" type="sibTrans" cxnId="{CBFF197C-9EE8-4F59-90B3-3F9A0039EE54}">
      <dgm:prSet/>
      <dgm:spPr/>
      <dgm:t>
        <a:bodyPr/>
        <a:lstStyle/>
        <a:p>
          <a:endParaRPr lang="pt-BR"/>
        </a:p>
      </dgm:t>
    </dgm:pt>
    <dgm:pt modelId="{2E209EAE-1BC4-4E80-A405-405152719B4F}">
      <dgm:prSet/>
      <dgm:spPr/>
      <dgm:t>
        <a:bodyPr/>
        <a:lstStyle/>
        <a:p>
          <a:pPr rtl="0"/>
          <a:r>
            <a:rPr lang="pt-BR" b="1" smtClean="0"/>
            <a:t>Propaganda, Publicidade, Vendas Pessoais, Promoção de Vendas, Relações Públicas e MKT direto. </a:t>
          </a:r>
          <a:endParaRPr lang="pt-BR"/>
        </a:p>
      </dgm:t>
    </dgm:pt>
    <dgm:pt modelId="{DD653FAC-052A-4BF8-A068-AA7BCB64F3C3}" type="parTrans" cxnId="{A8ADD44C-2A1C-4EC9-B2B8-1A4A48F3F80A}">
      <dgm:prSet/>
      <dgm:spPr/>
      <dgm:t>
        <a:bodyPr/>
        <a:lstStyle/>
        <a:p>
          <a:endParaRPr lang="pt-BR"/>
        </a:p>
      </dgm:t>
    </dgm:pt>
    <dgm:pt modelId="{0A3888B9-06D9-4DDB-8684-D32CF35266FA}" type="sibTrans" cxnId="{A8ADD44C-2A1C-4EC9-B2B8-1A4A48F3F80A}">
      <dgm:prSet/>
      <dgm:spPr/>
      <dgm:t>
        <a:bodyPr/>
        <a:lstStyle/>
        <a:p>
          <a:endParaRPr lang="pt-BR"/>
        </a:p>
      </dgm:t>
    </dgm:pt>
    <dgm:pt modelId="{D8C0A588-6C0A-4C87-AC4F-DDF7D3953843}">
      <dgm:prSet/>
      <dgm:spPr/>
      <dgm:t>
        <a:bodyPr/>
        <a:lstStyle/>
        <a:p>
          <a:pPr rtl="0"/>
          <a:r>
            <a:rPr lang="pt-BR" b="0" dirty="0" smtClean="0">
              <a:effectLst>
                <a:outerShdw blurRad="38100" dist="38100" dir="2700000" algn="tl">
                  <a:srgbClr val="000000">
                    <a:alpha val="43137"/>
                  </a:srgbClr>
                </a:outerShdw>
              </a:effectLst>
            </a:rPr>
            <a:t>Praça, ponto de venda ou canal de distribuição : </a:t>
          </a:r>
          <a:endParaRPr lang="pt-BR" b="0" dirty="0">
            <a:effectLst>
              <a:outerShdw blurRad="38100" dist="38100" dir="2700000" algn="tl">
                <a:srgbClr val="000000">
                  <a:alpha val="43137"/>
                </a:srgbClr>
              </a:outerShdw>
            </a:effectLst>
          </a:endParaRPr>
        </a:p>
      </dgm:t>
    </dgm:pt>
    <dgm:pt modelId="{4778CD94-0C0A-4741-9BAC-BF0C09AC02AE}" type="parTrans" cxnId="{2D571C35-3B57-4A68-B518-DBB95E4B562E}">
      <dgm:prSet/>
      <dgm:spPr/>
      <dgm:t>
        <a:bodyPr/>
        <a:lstStyle/>
        <a:p>
          <a:endParaRPr lang="pt-BR"/>
        </a:p>
      </dgm:t>
    </dgm:pt>
    <dgm:pt modelId="{A7DF9A7F-65A9-4904-B6EC-4890CA46DF46}" type="sibTrans" cxnId="{2D571C35-3B57-4A68-B518-DBB95E4B562E}">
      <dgm:prSet/>
      <dgm:spPr/>
      <dgm:t>
        <a:bodyPr/>
        <a:lstStyle/>
        <a:p>
          <a:endParaRPr lang="pt-BR"/>
        </a:p>
      </dgm:t>
    </dgm:pt>
    <dgm:pt modelId="{EDA5769E-4AE2-43A0-B259-A756A4C83F06}">
      <dgm:prSet/>
      <dgm:spPr/>
      <dgm:t>
        <a:bodyPr/>
        <a:lstStyle/>
        <a:p>
          <a:pPr rtl="0"/>
          <a:r>
            <a:rPr lang="pt-BR" smtClean="0"/>
            <a:t>Praça, ponto de venda ou canal de distribuição indica o conjunto de organizações interdependentes envolvidas no processo de tornar um produto ou serviço disponível para uso ou consumo. </a:t>
          </a:r>
          <a:endParaRPr lang="pt-BR"/>
        </a:p>
      </dgm:t>
    </dgm:pt>
    <dgm:pt modelId="{4F1A9DFE-932C-4BFD-9798-6E5413720784}" type="parTrans" cxnId="{EB91815D-DE84-41EA-8A51-3E4C8E07F138}">
      <dgm:prSet/>
      <dgm:spPr/>
      <dgm:t>
        <a:bodyPr/>
        <a:lstStyle/>
        <a:p>
          <a:endParaRPr lang="pt-BR"/>
        </a:p>
      </dgm:t>
    </dgm:pt>
    <dgm:pt modelId="{DA90172D-E200-4DC6-A8FE-CC3128A203DC}" type="sibTrans" cxnId="{EB91815D-DE84-41EA-8A51-3E4C8E07F138}">
      <dgm:prSet/>
      <dgm:spPr/>
      <dgm:t>
        <a:bodyPr/>
        <a:lstStyle/>
        <a:p>
          <a:endParaRPr lang="pt-BR"/>
        </a:p>
      </dgm:t>
    </dgm:pt>
    <dgm:pt modelId="{BE0850BF-7A25-4F90-9009-3C1612FE1835}">
      <dgm:prSet/>
      <dgm:spPr/>
      <dgm:t>
        <a:bodyPr/>
        <a:lstStyle/>
        <a:p>
          <a:pPr rtl="0"/>
          <a:r>
            <a:rPr lang="pt-BR" smtClean="0"/>
            <a:t>Quais </a:t>
          </a:r>
          <a:r>
            <a:rPr lang="pt-BR" b="1" smtClean="0"/>
            <a:t>canais</a:t>
          </a:r>
          <a:r>
            <a:rPr lang="pt-BR" smtClean="0"/>
            <a:t> utilizar; qual </a:t>
          </a:r>
          <a:r>
            <a:rPr lang="pt-BR" b="1" smtClean="0"/>
            <a:t>cobertura</a:t>
          </a:r>
          <a:r>
            <a:rPr lang="pt-BR" smtClean="0"/>
            <a:t> (local, nacional, global); o </a:t>
          </a:r>
          <a:r>
            <a:rPr lang="pt-BR" b="1" smtClean="0"/>
            <a:t>sortimento</a:t>
          </a:r>
          <a:r>
            <a:rPr lang="pt-BR" smtClean="0"/>
            <a:t> (quais produtos em quais canais); as </a:t>
          </a:r>
          <a:r>
            <a:rPr lang="pt-BR" b="1" smtClean="0"/>
            <a:t>localizações dos pontos de venda</a:t>
          </a:r>
          <a:r>
            <a:rPr lang="pt-BR" smtClean="0"/>
            <a:t>; níveis de </a:t>
          </a:r>
          <a:r>
            <a:rPr lang="pt-BR" b="1" smtClean="0"/>
            <a:t>estoque </a:t>
          </a:r>
          <a:r>
            <a:rPr lang="pt-BR" smtClean="0"/>
            <a:t>adequados; quais sistemas de transportes e </a:t>
          </a:r>
          <a:r>
            <a:rPr lang="pt-BR" b="1" smtClean="0"/>
            <a:t>logística</a:t>
          </a:r>
          <a:r>
            <a:rPr lang="pt-BR" smtClean="0"/>
            <a:t>.</a:t>
          </a:r>
          <a:endParaRPr lang="pt-BR"/>
        </a:p>
      </dgm:t>
    </dgm:pt>
    <dgm:pt modelId="{C2856B5A-D6BF-45EA-AE10-ECB450399F88}" type="parTrans" cxnId="{9D556FBD-CE6A-4B29-AD3D-9A3403EFE522}">
      <dgm:prSet/>
      <dgm:spPr/>
      <dgm:t>
        <a:bodyPr/>
        <a:lstStyle/>
        <a:p>
          <a:endParaRPr lang="pt-BR"/>
        </a:p>
      </dgm:t>
    </dgm:pt>
    <dgm:pt modelId="{5DA2F5EA-CE92-430C-A030-B751B34A8250}" type="sibTrans" cxnId="{9D556FBD-CE6A-4B29-AD3D-9A3403EFE522}">
      <dgm:prSet/>
      <dgm:spPr/>
      <dgm:t>
        <a:bodyPr/>
        <a:lstStyle/>
        <a:p>
          <a:endParaRPr lang="pt-BR"/>
        </a:p>
      </dgm:t>
    </dgm:pt>
    <dgm:pt modelId="{1774DB38-68CF-4FD7-A161-F9659F9F05DA}" type="pres">
      <dgm:prSet presAssocID="{2E614733-1A91-4884-B6A3-6CE098EEBD45}" presName="linear" presStyleCnt="0">
        <dgm:presLayoutVars>
          <dgm:animLvl val="lvl"/>
          <dgm:resizeHandles val="exact"/>
        </dgm:presLayoutVars>
      </dgm:prSet>
      <dgm:spPr/>
      <dgm:t>
        <a:bodyPr/>
        <a:lstStyle/>
        <a:p>
          <a:endParaRPr lang="pt-BR"/>
        </a:p>
      </dgm:t>
    </dgm:pt>
    <dgm:pt modelId="{FEB696F3-A3CC-475E-AF75-EBA226C34758}" type="pres">
      <dgm:prSet presAssocID="{3B39589C-F19C-469D-984F-6E536F096345}" presName="parentText" presStyleLbl="node1" presStyleIdx="0" presStyleCnt="4">
        <dgm:presLayoutVars>
          <dgm:chMax val="0"/>
          <dgm:bulletEnabled val="1"/>
        </dgm:presLayoutVars>
      </dgm:prSet>
      <dgm:spPr/>
      <dgm:t>
        <a:bodyPr/>
        <a:lstStyle/>
        <a:p>
          <a:endParaRPr lang="pt-BR"/>
        </a:p>
      </dgm:t>
    </dgm:pt>
    <dgm:pt modelId="{87277942-8B91-455C-95D9-9C5AABDCE126}" type="pres">
      <dgm:prSet presAssocID="{3B39589C-F19C-469D-984F-6E536F096345}" presName="childText" presStyleLbl="revTx" presStyleIdx="0" presStyleCnt="4">
        <dgm:presLayoutVars>
          <dgm:bulletEnabled val="1"/>
        </dgm:presLayoutVars>
      </dgm:prSet>
      <dgm:spPr/>
      <dgm:t>
        <a:bodyPr/>
        <a:lstStyle/>
        <a:p>
          <a:endParaRPr lang="pt-BR"/>
        </a:p>
      </dgm:t>
    </dgm:pt>
    <dgm:pt modelId="{AE258EDE-8140-4419-B5A3-B4D60F034574}" type="pres">
      <dgm:prSet presAssocID="{6EBCE24F-9C06-4FD2-BB4A-BE6025D6DA64}" presName="parentText" presStyleLbl="node1" presStyleIdx="1" presStyleCnt="4">
        <dgm:presLayoutVars>
          <dgm:chMax val="0"/>
          <dgm:bulletEnabled val="1"/>
        </dgm:presLayoutVars>
      </dgm:prSet>
      <dgm:spPr/>
      <dgm:t>
        <a:bodyPr/>
        <a:lstStyle/>
        <a:p>
          <a:endParaRPr lang="pt-BR"/>
        </a:p>
      </dgm:t>
    </dgm:pt>
    <dgm:pt modelId="{EA4C9490-37EE-4013-B7E9-0ED95A538BDD}" type="pres">
      <dgm:prSet presAssocID="{6EBCE24F-9C06-4FD2-BB4A-BE6025D6DA64}" presName="childText" presStyleLbl="revTx" presStyleIdx="1" presStyleCnt="4">
        <dgm:presLayoutVars>
          <dgm:bulletEnabled val="1"/>
        </dgm:presLayoutVars>
      </dgm:prSet>
      <dgm:spPr/>
      <dgm:t>
        <a:bodyPr/>
        <a:lstStyle/>
        <a:p>
          <a:endParaRPr lang="pt-BR"/>
        </a:p>
      </dgm:t>
    </dgm:pt>
    <dgm:pt modelId="{6225CB08-4624-459B-9E4D-EC48605139F3}" type="pres">
      <dgm:prSet presAssocID="{02847887-C65A-4034-9B5B-DADCBB4FDA9B}" presName="parentText" presStyleLbl="node1" presStyleIdx="2" presStyleCnt="4">
        <dgm:presLayoutVars>
          <dgm:chMax val="0"/>
          <dgm:bulletEnabled val="1"/>
        </dgm:presLayoutVars>
      </dgm:prSet>
      <dgm:spPr/>
      <dgm:t>
        <a:bodyPr/>
        <a:lstStyle/>
        <a:p>
          <a:endParaRPr lang="pt-BR"/>
        </a:p>
      </dgm:t>
    </dgm:pt>
    <dgm:pt modelId="{E8C7FA11-EA33-4CBC-BFFF-87C59B182FF9}" type="pres">
      <dgm:prSet presAssocID="{02847887-C65A-4034-9B5B-DADCBB4FDA9B}" presName="childText" presStyleLbl="revTx" presStyleIdx="2" presStyleCnt="4">
        <dgm:presLayoutVars>
          <dgm:bulletEnabled val="1"/>
        </dgm:presLayoutVars>
      </dgm:prSet>
      <dgm:spPr/>
      <dgm:t>
        <a:bodyPr/>
        <a:lstStyle/>
        <a:p>
          <a:endParaRPr lang="pt-BR"/>
        </a:p>
      </dgm:t>
    </dgm:pt>
    <dgm:pt modelId="{52BB85C4-16E8-4EB9-922E-F34AB1FAA022}" type="pres">
      <dgm:prSet presAssocID="{D8C0A588-6C0A-4C87-AC4F-DDF7D3953843}" presName="parentText" presStyleLbl="node1" presStyleIdx="3" presStyleCnt="4">
        <dgm:presLayoutVars>
          <dgm:chMax val="0"/>
          <dgm:bulletEnabled val="1"/>
        </dgm:presLayoutVars>
      </dgm:prSet>
      <dgm:spPr/>
      <dgm:t>
        <a:bodyPr/>
        <a:lstStyle/>
        <a:p>
          <a:endParaRPr lang="pt-BR"/>
        </a:p>
      </dgm:t>
    </dgm:pt>
    <dgm:pt modelId="{318877AD-4CD1-4B48-9CDE-EA913A1C578C}" type="pres">
      <dgm:prSet presAssocID="{D8C0A588-6C0A-4C87-AC4F-DDF7D3953843}" presName="childText" presStyleLbl="revTx" presStyleIdx="3" presStyleCnt="4">
        <dgm:presLayoutVars>
          <dgm:bulletEnabled val="1"/>
        </dgm:presLayoutVars>
      </dgm:prSet>
      <dgm:spPr/>
      <dgm:t>
        <a:bodyPr/>
        <a:lstStyle/>
        <a:p>
          <a:endParaRPr lang="pt-BR"/>
        </a:p>
      </dgm:t>
    </dgm:pt>
  </dgm:ptLst>
  <dgm:cxnLst>
    <dgm:cxn modelId="{A8ADD44C-2A1C-4EC9-B2B8-1A4A48F3F80A}" srcId="{36B6D030-30C8-4916-9819-EFA27C81ED0C}" destId="{2E209EAE-1BC4-4E80-A405-405152719B4F}" srcOrd="0" destOrd="0" parTransId="{DD653FAC-052A-4BF8-A068-AA7BCB64F3C3}" sibTransId="{0A3888B9-06D9-4DDB-8684-D32CF35266FA}"/>
    <dgm:cxn modelId="{883A2D25-FDB3-492D-927B-F9B21E809C5E}" type="presOf" srcId="{45DC9BDA-3F64-45DC-92F0-D349B060BFAB}" destId="{87277942-8B91-455C-95D9-9C5AABDCE126}" srcOrd="0" destOrd="1" presId="urn:microsoft.com/office/officeart/2005/8/layout/vList2"/>
    <dgm:cxn modelId="{1C1F66DC-08C5-4387-B987-071DFAD939A0}" type="presOf" srcId="{36B6D030-30C8-4916-9819-EFA27C81ED0C}" destId="{E8C7FA11-EA33-4CBC-BFFF-87C59B182FF9}" srcOrd="0" destOrd="0" presId="urn:microsoft.com/office/officeart/2005/8/layout/vList2"/>
    <dgm:cxn modelId="{EB91815D-DE84-41EA-8A51-3E4C8E07F138}" srcId="{D8C0A588-6C0A-4C87-AC4F-DDF7D3953843}" destId="{EDA5769E-4AE2-43A0-B259-A756A4C83F06}" srcOrd="0" destOrd="0" parTransId="{4F1A9DFE-932C-4BFD-9798-6E5413720784}" sibTransId="{DA90172D-E200-4DC6-A8FE-CC3128A203DC}"/>
    <dgm:cxn modelId="{22FB717D-B64D-4B76-A589-CE7008FA2346}" srcId="{2E614733-1A91-4884-B6A3-6CE098EEBD45}" destId="{02847887-C65A-4034-9B5B-DADCBB4FDA9B}" srcOrd="2" destOrd="0" parTransId="{6098DA29-3515-43B6-9283-1FEB9A4B7302}" sibTransId="{470E06F8-488C-4B17-97C5-846CE62BCD35}"/>
    <dgm:cxn modelId="{E5E70D07-81E0-4C6C-B1F1-35CF7FE53F0D}" type="presOf" srcId="{EDA5769E-4AE2-43A0-B259-A756A4C83F06}" destId="{318877AD-4CD1-4B48-9CDE-EA913A1C578C}" srcOrd="0" destOrd="0" presId="urn:microsoft.com/office/officeart/2005/8/layout/vList2"/>
    <dgm:cxn modelId="{9D556FBD-CE6A-4B29-AD3D-9A3403EFE522}" srcId="{EDA5769E-4AE2-43A0-B259-A756A4C83F06}" destId="{BE0850BF-7A25-4F90-9009-3C1612FE1835}" srcOrd="0" destOrd="0" parTransId="{C2856B5A-D6BF-45EA-AE10-ECB450399F88}" sibTransId="{5DA2F5EA-CE92-430C-A030-B751B34A8250}"/>
    <dgm:cxn modelId="{1B08D8D4-F5EE-44E6-9B08-6655A01C31F6}" type="presOf" srcId="{6EBCE24F-9C06-4FD2-BB4A-BE6025D6DA64}" destId="{AE258EDE-8140-4419-B5A3-B4D60F034574}" srcOrd="0" destOrd="0" presId="urn:microsoft.com/office/officeart/2005/8/layout/vList2"/>
    <dgm:cxn modelId="{94BE14D1-9673-41C4-99EF-42C48B8B3135}" type="presOf" srcId="{DD8EDF41-2D53-4E36-91C6-3B4A49CA6946}" destId="{EA4C9490-37EE-4013-B7E9-0ED95A538BDD}" srcOrd="0" destOrd="0" presId="urn:microsoft.com/office/officeart/2005/8/layout/vList2"/>
    <dgm:cxn modelId="{2D571C35-3B57-4A68-B518-DBB95E4B562E}" srcId="{2E614733-1A91-4884-B6A3-6CE098EEBD45}" destId="{D8C0A588-6C0A-4C87-AC4F-DDF7D3953843}" srcOrd="3" destOrd="0" parTransId="{4778CD94-0C0A-4741-9BAC-BF0C09AC02AE}" sibTransId="{A7DF9A7F-65A9-4904-B6EC-4890CA46DF46}"/>
    <dgm:cxn modelId="{B359CE16-E3BF-46F2-B554-A95967F7E5F6}" type="presOf" srcId="{7E6BC1F7-5348-4C60-BE02-FA494832CF43}" destId="{87277942-8B91-455C-95D9-9C5AABDCE126}" srcOrd="0" destOrd="0" presId="urn:microsoft.com/office/officeart/2005/8/layout/vList2"/>
    <dgm:cxn modelId="{B81D193F-EC19-4A16-A443-344F5CDDD57C}" type="presOf" srcId="{D8C0A588-6C0A-4C87-AC4F-DDF7D3953843}" destId="{52BB85C4-16E8-4EB9-922E-F34AB1FAA022}" srcOrd="0" destOrd="0" presId="urn:microsoft.com/office/officeart/2005/8/layout/vList2"/>
    <dgm:cxn modelId="{F183CEA6-EA71-435E-8B27-0EC210FF29FC}" type="presOf" srcId="{BE0850BF-7A25-4F90-9009-3C1612FE1835}" destId="{318877AD-4CD1-4B48-9CDE-EA913A1C578C}" srcOrd="0" destOrd="1" presId="urn:microsoft.com/office/officeart/2005/8/layout/vList2"/>
    <dgm:cxn modelId="{0EADB476-C8ED-4B24-8A11-885B381A6D7E}" type="presOf" srcId="{B53CD2A8-1D32-4367-832C-B952E970F332}" destId="{EA4C9490-37EE-4013-B7E9-0ED95A538BDD}" srcOrd="0" destOrd="1" presId="urn:microsoft.com/office/officeart/2005/8/layout/vList2"/>
    <dgm:cxn modelId="{13C3DEF1-B1B6-49F5-AF24-78807B62B484}" srcId="{DD8EDF41-2D53-4E36-91C6-3B4A49CA6946}" destId="{B53CD2A8-1D32-4367-832C-B952E970F332}" srcOrd="0" destOrd="0" parTransId="{A6FF81F2-6B20-4E05-AEE4-BC0FB92A1996}" sibTransId="{79CBABDB-527B-4BBD-AC86-C49456AB3884}"/>
    <dgm:cxn modelId="{8D956652-ED94-48A6-8F7E-BB74E4F2FBF8}" type="presOf" srcId="{3B39589C-F19C-469D-984F-6E536F096345}" destId="{FEB696F3-A3CC-475E-AF75-EBA226C34758}" srcOrd="0" destOrd="0" presId="urn:microsoft.com/office/officeart/2005/8/layout/vList2"/>
    <dgm:cxn modelId="{D5405A5E-C555-4D03-BA43-6CB44C934119}" type="presOf" srcId="{2E209EAE-1BC4-4E80-A405-405152719B4F}" destId="{E8C7FA11-EA33-4CBC-BFFF-87C59B182FF9}" srcOrd="0" destOrd="1" presId="urn:microsoft.com/office/officeart/2005/8/layout/vList2"/>
    <dgm:cxn modelId="{E5707A9D-1127-4D67-87A5-8380FD865BA6}" srcId="{2E614733-1A91-4884-B6A3-6CE098EEBD45}" destId="{6EBCE24F-9C06-4FD2-BB4A-BE6025D6DA64}" srcOrd="1" destOrd="0" parTransId="{35942836-5320-4312-9E63-855086D93060}" sibTransId="{3FAA4BE4-EA82-4893-83C3-32CCCBECAE5B}"/>
    <dgm:cxn modelId="{CBFF197C-9EE8-4F59-90B3-3F9A0039EE54}" srcId="{02847887-C65A-4034-9B5B-DADCBB4FDA9B}" destId="{36B6D030-30C8-4916-9819-EFA27C81ED0C}" srcOrd="0" destOrd="0" parTransId="{185FD3BC-F28D-48B6-BA6E-D5E5848D02D1}" sibTransId="{12F74A18-A914-49B4-AFC4-936E860BA2D8}"/>
    <dgm:cxn modelId="{F5387BCF-670C-46A8-834E-1494070C23BF}" srcId="{7E6BC1F7-5348-4C60-BE02-FA494832CF43}" destId="{45DC9BDA-3F64-45DC-92F0-D349B060BFAB}" srcOrd="0" destOrd="0" parTransId="{E51E4E12-ABAE-4C75-889E-11C09078C584}" sibTransId="{DF9AC9EE-A4FA-4199-A734-A9973F823477}"/>
    <dgm:cxn modelId="{AC1E44E0-9D16-488F-93FC-CD81036DF14B}" type="presOf" srcId="{2E614733-1A91-4884-B6A3-6CE098EEBD45}" destId="{1774DB38-68CF-4FD7-A161-F9659F9F05DA}" srcOrd="0" destOrd="0" presId="urn:microsoft.com/office/officeart/2005/8/layout/vList2"/>
    <dgm:cxn modelId="{8B96085C-2BD4-4272-AA49-3761B2FDB540}" type="presOf" srcId="{02847887-C65A-4034-9B5B-DADCBB4FDA9B}" destId="{6225CB08-4624-459B-9E4D-EC48605139F3}" srcOrd="0" destOrd="0" presId="urn:microsoft.com/office/officeart/2005/8/layout/vList2"/>
    <dgm:cxn modelId="{DBDFA11E-8441-49DA-8A32-09E6F767409F}" srcId="{3B39589C-F19C-469D-984F-6E536F096345}" destId="{7E6BC1F7-5348-4C60-BE02-FA494832CF43}" srcOrd="0" destOrd="0" parTransId="{5FE41A57-196B-4070-A169-4905FFF51828}" sibTransId="{3B086385-031C-4A61-A020-25625C81E080}"/>
    <dgm:cxn modelId="{0FC9614E-2872-4D04-B8C1-6E8F43F3ADCA}" srcId="{2E614733-1A91-4884-B6A3-6CE098EEBD45}" destId="{3B39589C-F19C-469D-984F-6E536F096345}" srcOrd="0" destOrd="0" parTransId="{D57658C4-52E2-4FB8-8894-5C1CABAB6C34}" sibTransId="{A949B875-98E3-4A00-8965-5EE93048762A}"/>
    <dgm:cxn modelId="{7466AB57-AC8A-4112-9729-A26F53D87B1D}" srcId="{6EBCE24F-9C06-4FD2-BB4A-BE6025D6DA64}" destId="{DD8EDF41-2D53-4E36-91C6-3B4A49CA6946}" srcOrd="0" destOrd="0" parTransId="{E3359D4B-F918-456F-8797-91BBCBDDC8A3}" sibTransId="{B81325CC-522A-4BF7-89F3-B9D976A0F3BA}"/>
    <dgm:cxn modelId="{DE82A58D-0968-4804-AA3E-3120EBB13B14}" type="presParOf" srcId="{1774DB38-68CF-4FD7-A161-F9659F9F05DA}" destId="{FEB696F3-A3CC-475E-AF75-EBA226C34758}" srcOrd="0" destOrd="0" presId="urn:microsoft.com/office/officeart/2005/8/layout/vList2"/>
    <dgm:cxn modelId="{16B2EC94-48E1-4188-BFAE-3AA343FCFF48}" type="presParOf" srcId="{1774DB38-68CF-4FD7-A161-F9659F9F05DA}" destId="{87277942-8B91-455C-95D9-9C5AABDCE126}" srcOrd="1" destOrd="0" presId="urn:microsoft.com/office/officeart/2005/8/layout/vList2"/>
    <dgm:cxn modelId="{D14FBDEC-2502-4469-9F29-8A5971D6DDB7}" type="presParOf" srcId="{1774DB38-68CF-4FD7-A161-F9659F9F05DA}" destId="{AE258EDE-8140-4419-B5A3-B4D60F034574}" srcOrd="2" destOrd="0" presId="urn:microsoft.com/office/officeart/2005/8/layout/vList2"/>
    <dgm:cxn modelId="{67E06E9E-5527-4A4A-8CA4-0EE87A9914A9}" type="presParOf" srcId="{1774DB38-68CF-4FD7-A161-F9659F9F05DA}" destId="{EA4C9490-37EE-4013-B7E9-0ED95A538BDD}" srcOrd="3" destOrd="0" presId="urn:microsoft.com/office/officeart/2005/8/layout/vList2"/>
    <dgm:cxn modelId="{0B6FE19C-F67D-4730-8D79-8E65DED05EB2}" type="presParOf" srcId="{1774DB38-68CF-4FD7-A161-F9659F9F05DA}" destId="{6225CB08-4624-459B-9E4D-EC48605139F3}" srcOrd="4" destOrd="0" presId="urn:microsoft.com/office/officeart/2005/8/layout/vList2"/>
    <dgm:cxn modelId="{B4A33BCF-4A3A-46C3-9A18-A395B96E9FFC}" type="presParOf" srcId="{1774DB38-68CF-4FD7-A161-F9659F9F05DA}" destId="{E8C7FA11-EA33-4CBC-BFFF-87C59B182FF9}" srcOrd="5" destOrd="0" presId="urn:microsoft.com/office/officeart/2005/8/layout/vList2"/>
    <dgm:cxn modelId="{550A2217-0FA0-4735-9D12-39B980A5DE8E}" type="presParOf" srcId="{1774DB38-68CF-4FD7-A161-F9659F9F05DA}" destId="{52BB85C4-16E8-4EB9-922E-F34AB1FAA022}" srcOrd="6" destOrd="0" presId="urn:microsoft.com/office/officeart/2005/8/layout/vList2"/>
    <dgm:cxn modelId="{4F049B43-BF89-40DD-A470-7EEE2918F673}" type="presParOf" srcId="{1774DB38-68CF-4FD7-A161-F9659F9F05DA}" destId="{318877AD-4CD1-4B48-9CDE-EA913A1C578C}"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0BA1EC3-328A-4F08-92B7-9F78ABA10BB6}" type="doc">
      <dgm:prSet loTypeId="urn:microsoft.com/office/officeart/2005/8/layout/vList5" loCatId="list" qsTypeId="urn:microsoft.com/office/officeart/2005/8/quickstyle/simple1" qsCatId="simple" csTypeId="urn:microsoft.com/office/officeart/2005/8/colors/colorful4" csCatId="colorful" phldr="1"/>
      <dgm:spPr/>
      <dgm:t>
        <a:bodyPr/>
        <a:lstStyle/>
        <a:p>
          <a:endParaRPr lang="pt-BR"/>
        </a:p>
      </dgm:t>
    </dgm:pt>
    <dgm:pt modelId="{B024EA4E-D725-4384-9337-22483154E096}">
      <dgm:prSet custT="1"/>
      <dgm:spPr/>
      <dgm:t>
        <a:bodyPr/>
        <a:lstStyle/>
        <a:p>
          <a:pPr rtl="0"/>
          <a:r>
            <a:rPr lang="pt-BR" sz="2000" b="1" u="none" smtClean="0"/>
            <a:t>Necessidades, desejos e demandas</a:t>
          </a:r>
          <a:endParaRPr lang="pt-BR" sz="2000" u="none"/>
        </a:p>
      </dgm:t>
    </dgm:pt>
    <dgm:pt modelId="{B5F26AD9-89C9-4695-A4BB-76BCD708EFC9}" type="parTrans" cxnId="{1C92B21A-E0EF-4BE0-81FF-B9E1A3127069}">
      <dgm:prSet/>
      <dgm:spPr/>
      <dgm:t>
        <a:bodyPr/>
        <a:lstStyle/>
        <a:p>
          <a:endParaRPr lang="pt-BR" sz="2800" u="none"/>
        </a:p>
      </dgm:t>
    </dgm:pt>
    <dgm:pt modelId="{E5904B19-B905-4D6A-A538-F476F4491289}" type="sibTrans" cxnId="{1C92B21A-E0EF-4BE0-81FF-B9E1A3127069}">
      <dgm:prSet/>
      <dgm:spPr/>
      <dgm:t>
        <a:bodyPr/>
        <a:lstStyle/>
        <a:p>
          <a:endParaRPr lang="pt-BR" sz="2800" u="none"/>
        </a:p>
      </dgm:t>
    </dgm:pt>
    <dgm:pt modelId="{BE6B2551-AEF2-4BC0-9AE0-69BDCD8AECEA}">
      <dgm:prSet custT="1"/>
      <dgm:spPr>
        <a:solidFill>
          <a:srgbClr val="FF0000"/>
        </a:solidFill>
      </dgm:spPr>
      <dgm:t>
        <a:bodyPr/>
        <a:lstStyle/>
        <a:p>
          <a:pPr rtl="0"/>
          <a:r>
            <a:rPr lang="pt-BR" sz="2000" b="1" u="none" smtClean="0"/>
            <a:t>Mercado alvo, posicionamento e segmentação</a:t>
          </a:r>
          <a:endParaRPr lang="pt-BR" sz="2000" u="none"/>
        </a:p>
      </dgm:t>
    </dgm:pt>
    <dgm:pt modelId="{96D84913-16D0-491C-9D87-D16434D6A1C9}" type="parTrans" cxnId="{2E1916F0-5C54-46D1-AC34-CDE51C8666B5}">
      <dgm:prSet/>
      <dgm:spPr/>
      <dgm:t>
        <a:bodyPr/>
        <a:lstStyle/>
        <a:p>
          <a:endParaRPr lang="pt-BR" sz="2800" u="none"/>
        </a:p>
      </dgm:t>
    </dgm:pt>
    <dgm:pt modelId="{AEC8D6A9-2570-4FA9-B0C3-F236F4A57CD6}" type="sibTrans" cxnId="{2E1916F0-5C54-46D1-AC34-CDE51C8666B5}">
      <dgm:prSet/>
      <dgm:spPr/>
      <dgm:t>
        <a:bodyPr/>
        <a:lstStyle/>
        <a:p>
          <a:endParaRPr lang="pt-BR" sz="2800" u="none"/>
        </a:p>
      </dgm:t>
    </dgm:pt>
    <dgm:pt modelId="{234C004C-89B0-496D-B7DE-BE646CB9DC83}">
      <dgm:prSet custT="1"/>
      <dgm:spPr/>
      <dgm:t>
        <a:bodyPr/>
        <a:lstStyle/>
        <a:p>
          <a:pPr rtl="0"/>
          <a:r>
            <a:rPr lang="pt-BR" sz="2000" b="1" u="none" smtClean="0"/>
            <a:t>Oferta e marca</a:t>
          </a:r>
          <a:endParaRPr lang="pt-BR" sz="2000" u="none"/>
        </a:p>
      </dgm:t>
    </dgm:pt>
    <dgm:pt modelId="{1DB98A6B-A610-418C-8F96-0FEB0C7917CD}" type="parTrans" cxnId="{90245146-63F7-4951-AAE7-E968DA369B85}">
      <dgm:prSet/>
      <dgm:spPr/>
      <dgm:t>
        <a:bodyPr/>
        <a:lstStyle/>
        <a:p>
          <a:endParaRPr lang="pt-BR" sz="2800" u="none"/>
        </a:p>
      </dgm:t>
    </dgm:pt>
    <dgm:pt modelId="{6885432C-7147-45A1-A14E-EAFF7891735F}" type="sibTrans" cxnId="{90245146-63F7-4951-AAE7-E968DA369B85}">
      <dgm:prSet/>
      <dgm:spPr/>
      <dgm:t>
        <a:bodyPr/>
        <a:lstStyle/>
        <a:p>
          <a:endParaRPr lang="pt-BR" sz="2800" u="none"/>
        </a:p>
      </dgm:t>
    </dgm:pt>
    <dgm:pt modelId="{D9CFAE0C-3A94-4B4A-B9F6-5A8511BACA93}">
      <dgm:prSet custT="1"/>
      <dgm:spPr/>
      <dgm:t>
        <a:bodyPr/>
        <a:lstStyle/>
        <a:p>
          <a:pPr rtl="0"/>
          <a:r>
            <a:rPr lang="pt-BR" sz="2000" b="1" u="none" smtClean="0"/>
            <a:t>Valor e satisfação</a:t>
          </a:r>
          <a:endParaRPr lang="pt-BR" sz="2000" u="none"/>
        </a:p>
      </dgm:t>
    </dgm:pt>
    <dgm:pt modelId="{CAB5370B-E0D9-4515-A6A2-62A8E9942193}" type="parTrans" cxnId="{582C68DC-BBAB-4371-886E-CC7D37387DA3}">
      <dgm:prSet/>
      <dgm:spPr/>
      <dgm:t>
        <a:bodyPr/>
        <a:lstStyle/>
        <a:p>
          <a:endParaRPr lang="pt-BR" sz="2800" u="none"/>
        </a:p>
      </dgm:t>
    </dgm:pt>
    <dgm:pt modelId="{37AD6A0E-4679-45A1-8180-AD3E80BBE4B2}" type="sibTrans" cxnId="{582C68DC-BBAB-4371-886E-CC7D37387DA3}">
      <dgm:prSet/>
      <dgm:spPr/>
      <dgm:t>
        <a:bodyPr/>
        <a:lstStyle/>
        <a:p>
          <a:endParaRPr lang="pt-BR" sz="2800" u="none"/>
        </a:p>
      </dgm:t>
    </dgm:pt>
    <dgm:pt modelId="{BA1AAED7-3406-45FF-A539-7C9F3DF70405}">
      <dgm:prSet custT="1"/>
      <dgm:spPr/>
      <dgm:t>
        <a:bodyPr/>
        <a:lstStyle/>
        <a:p>
          <a:pPr rtl="0"/>
          <a:r>
            <a:rPr lang="pt-BR" sz="2000" b="1" u="none" smtClean="0"/>
            <a:t>Canais de mercado (marketing)</a:t>
          </a:r>
          <a:endParaRPr lang="pt-BR" sz="2000" u="none"/>
        </a:p>
      </dgm:t>
    </dgm:pt>
    <dgm:pt modelId="{40BF7C25-4F31-434C-87EC-F290AEB1492C}" type="parTrans" cxnId="{52598F02-058E-459D-B92E-2B814DD6B90B}">
      <dgm:prSet/>
      <dgm:spPr/>
      <dgm:t>
        <a:bodyPr/>
        <a:lstStyle/>
        <a:p>
          <a:endParaRPr lang="pt-BR" sz="2800" u="none"/>
        </a:p>
      </dgm:t>
    </dgm:pt>
    <dgm:pt modelId="{1D9F0A6E-6F33-451A-BB28-1731970B8F7D}" type="sibTrans" cxnId="{52598F02-058E-459D-B92E-2B814DD6B90B}">
      <dgm:prSet/>
      <dgm:spPr/>
      <dgm:t>
        <a:bodyPr/>
        <a:lstStyle/>
        <a:p>
          <a:endParaRPr lang="pt-BR" sz="2800" u="none"/>
        </a:p>
      </dgm:t>
    </dgm:pt>
    <dgm:pt modelId="{83B3823D-A9BA-4F6D-B1B1-47B501339086}">
      <dgm:prSet custT="1"/>
      <dgm:spPr/>
      <dgm:t>
        <a:bodyPr/>
        <a:lstStyle/>
        <a:p>
          <a:pPr rtl="0"/>
          <a:r>
            <a:rPr lang="pt-BR" sz="2000" b="1" u="none" smtClean="0"/>
            <a:t>Cadeia de suprimentos</a:t>
          </a:r>
          <a:endParaRPr lang="pt-BR" sz="2000" u="none"/>
        </a:p>
      </dgm:t>
    </dgm:pt>
    <dgm:pt modelId="{2BD625BB-AA47-4A3F-925F-338609D74D72}" type="parTrans" cxnId="{4A2BE38C-9469-4E5A-BB84-12BD309CCBAA}">
      <dgm:prSet/>
      <dgm:spPr/>
      <dgm:t>
        <a:bodyPr/>
        <a:lstStyle/>
        <a:p>
          <a:endParaRPr lang="pt-BR" sz="2800" u="none"/>
        </a:p>
      </dgm:t>
    </dgm:pt>
    <dgm:pt modelId="{09E2122A-C8E1-41B1-A830-7DAFE01145A9}" type="sibTrans" cxnId="{4A2BE38C-9469-4E5A-BB84-12BD309CCBAA}">
      <dgm:prSet/>
      <dgm:spPr/>
      <dgm:t>
        <a:bodyPr/>
        <a:lstStyle/>
        <a:p>
          <a:endParaRPr lang="pt-BR" sz="2800" u="none"/>
        </a:p>
      </dgm:t>
    </dgm:pt>
    <dgm:pt modelId="{D4D4C9D0-01C8-4769-8487-BEC2FC4B34DB}">
      <dgm:prSet custT="1"/>
      <dgm:spPr/>
      <dgm:t>
        <a:bodyPr/>
        <a:lstStyle/>
        <a:p>
          <a:pPr rtl="0"/>
          <a:r>
            <a:rPr lang="pt-BR" sz="2000" b="1" u="none" smtClean="0"/>
            <a:t>Competição</a:t>
          </a:r>
          <a:endParaRPr lang="pt-BR" sz="2000" u="none"/>
        </a:p>
      </dgm:t>
    </dgm:pt>
    <dgm:pt modelId="{2AB8EB69-9C2A-42B5-B4B9-F080480BCBB9}" type="parTrans" cxnId="{4DD8EC75-7540-4799-B3FD-DE537CEC1B21}">
      <dgm:prSet/>
      <dgm:spPr/>
      <dgm:t>
        <a:bodyPr/>
        <a:lstStyle/>
        <a:p>
          <a:endParaRPr lang="pt-BR" sz="2800" u="none"/>
        </a:p>
      </dgm:t>
    </dgm:pt>
    <dgm:pt modelId="{A29F9A44-3F12-4F42-AA78-7E8FE193EB5C}" type="sibTrans" cxnId="{4DD8EC75-7540-4799-B3FD-DE537CEC1B21}">
      <dgm:prSet/>
      <dgm:spPr/>
      <dgm:t>
        <a:bodyPr/>
        <a:lstStyle/>
        <a:p>
          <a:endParaRPr lang="pt-BR" sz="2800" u="none"/>
        </a:p>
      </dgm:t>
    </dgm:pt>
    <dgm:pt modelId="{69278FDA-B521-4C7F-96C4-3B91BA32E8B5}">
      <dgm:prSet custT="1"/>
      <dgm:spPr/>
      <dgm:t>
        <a:bodyPr/>
        <a:lstStyle/>
        <a:p>
          <a:pPr rtl="0"/>
          <a:r>
            <a:rPr lang="pt-BR" sz="2000" b="1" u="none" smtClean="0"/>
            <a:t>Ambiente de marketing</a:t>
          </a:r>
          <a:br>
            <a:rPr lang="pt-BR" sz="2000" b="1" u="none" smtClean="0"/>
          </a:br>
          <a:endParaRPr lang="pt-BR" sz="2000" u="none"/>
        </a:p>
      </dgm:t>
    </dgm:pt>
    <dgm:pt modelId="{0CAEA616-E984-4FC0-9188-ED7439B28094}" type="parTrans" cxnId="{64E196C2-49BB-42D1-858A-9843DD7E1109}">
      <dgm:prSet/>
      <dgm:spPr/>
      <dgm:t>
        <a:bodyPr/>
        <a:lstStyle/>
        <a:p>
          <a:endParaRPr lang="pt-BR" sz="2800" u="none"/>
        </a:p>
      </dgm:t>
    </dgm:pt>
    <dgm:pt modelId="{9F020A7C-AA1E-49A4-BC5F-626F3E8E6F8C}" type="sibTrans" cxnId="{64E196C2-49BB-42D1-858A-9843DD7E1109}">
      <dgm:prSet/>
      <dgm:spPr/>
      <dgm:t>
        <a:bodyPr/>
        <a:lstStyle/>
        <a:p>
          <a:endParaRPr lang="pt-BR" sz="2800" u="none"/>
        </a:p>
      </dgm:t>
    </dgm:pt>
    <dgm:pt modelId="{3E7D2061-EDF2-45D3-9CDD-4AD9C97D8FFA}" type="pres">
      <dgm:prSet presAssocID="{30BA1EC3-328A-4F08-92B7-9F78ABA10BB6}" presName="Name0" presStyleCnt="0">
        <dgm:presLayoutVars>
          <dgm:dir/>
          <dgm:animLvl val="lvl"/>
          <dgm:resizeHandles val="exact"/>
        </dgm:presLayoutVars>
      </dgm:prSet>
      <dgm:spPr/>
      <dgm:t>
        <a:bodyPr/>
        <a:lstStyle/>
        <a:p>
          <a:endParaRPr lang="pt-BR"/>
        </a:p>
      </dgm:t>
    </dgm:pt>
    <dgm:pt modelId="{9BE8ACA6-17B7-4D82-8DEE-793C1C29258D}" type="pres">
      <dgm:prSet presAssocID="{B024EA4E-D725-4384-9337-22483154E096}" presName="linNode" presStyleCnt="0"/>
      <dgm:spPr/>
    </dgm:pt>
    <dgm:pt modelId="{AC120029-162A-47B3-B16E-33701F8FF271}" type="pres">
      <dgm:prSet presAssocID="{B024EA4E-D725-4384-9337-22483154E096}" presName="parentText" presStyleLbl="node1" presStyleIdx="0" presStyleCnt="8" custScaleX="114717">
        <dgm:presLayoutVars>
          <dgm:chMax val="1"/>
          <dgm:bulletEnabled val="1"/>
        </dgm:presLayoutVars>
      </dgm:prSet>
      <dgm:spPr/>
      <dgm:t>
        <a:bodyPr/>
        <a:lstStyle/>
        <a:p>
          <a:endParaRPr lang="pt-BR"/>
        </a:p>
      </dgm:t>
    </dgm:pt>
    <dgm:pt modelId="{AC90F858-9699-45C9-8F9C-92DF22F561B0}" type="pres">
      <dgm:prSet presAssocID="{E5904B19-B905-4D6A-A538-F476F4491289}" presName="sp" presStyleCnt="0"/>
      <dgm:spPr/>
    </dgm:pt>
    <dgm:pt modelId="{0F51DF20-9CF9-46E6-AE62-41053B017563}" type="pres">
      <dgm:prSet presAssocID="{BE6B2551-AEF2-4BC0-9AE0-69BDCD8AECEA}" presName="linNode" presStyleCnt="0"/>
      <dgm:spPr/>
    </dgm:pt>
    <dgm:pt modelId="{A5D63E85-5756-4B81-81CE-AAD7E6B1AA8A}" type="pres">
      <dgm:prSet presAssocID="{BE6B2551-AEF2-4BC0-9AE0-69BDCD8AECEA}" presName="parentText" presStyleLbl="node1" presStyleIdx="1" presStyleCnt="8" custScaleX="134290">
        <dgm:presLayoutVars>
          <dgm:chMax val="1"/>
          <dgm:bulletEnabled val="1"/>
        </dgm:presLayoutVars>
      </dgm:prSet>
      <dgm:spPr/>
      <dgm:t>
        <a:bodyPr/>
        <a:lstStyle/>
        <a:p>
          <a:endParaRPr lang="pt-BR"/>
        </a:p>
      </dgm:t>
    </dgm:pt>
    <dgm:pt modelId="{659C5561-A28C-4D58-B3CA-CAF1CA6889AB}" type="pres">
      <dgm:prSet presAssocID="{AEC8D6A9-2570-4FA9-B0C3-F236F4A57CD6}" presName="sp" presStyleCnt="0"/>
      <dgm:spPr/>
    </dgm:pt>
    <dgm:pt modelId="{00CC1D9C-6CDC-48A6-8E5B-0351C997D275}" type="pres">
      <dgm:prSet presAssocID="{234C004C-89B0-496D-B7DE-BE646CB9DC83}" presName="linNode" presStyleCnt="0"/>
      <dgm:spPr/>
    </dgm:pt>
    <dgm:pt modelId="{8D609248-4FD6-4ECC-BD50-4EEC09D8589D}" type="pres">
      <dgm:prSet presAssocID="{234C004C-89B0-496D-B7DE-BE646CB9DC83}" presName="parentText" presStyleLbl="node1" presStyleIdx="2" presStyleCnt="8" custScaleX="153863">
        <dgm:presLayoutVars>
          <dgm:chMax val="1"/>
          <dgm:bulletEnabled val="1"/>
        </dgm:presLayoutVars>
      </dgm:prSet>
      <dgm:spPr/>
      <dgm:t>
        <a:bodyPr/>
        <a:lstStyle/>
        <a:p>
          <a:endParaRPr lang="pt-BR"/>
        </a:p>
      </dgm:t>
    </dgm:pt>
    <dgm:pt modelId="{73BC937A-564B-4A9C-B167-77D2B3533536}" type="pres">
      <dgm:prSet presAssocID="{6885432C-7147-45A1-A14E-EAFF7891735F}" presName="sp" presStyleCnt="0"/>
      <dgm:spPr/>
    </dgm:pt>
    <dgm:pt modelId="{ED3D1A85-5A99-42D0-B20B-1579A636CD4D}" type="pres">
      <dgm:prSet presAssocID="{D9CFAE0C-3A94-4B4A-B9F6-5A8511BACA93}" presName="linNode" presStyleCnt="0"/>
      <dgm:spPr/>
    </dgm:pt>
    <dgm:pt modelId="{12B601CA-BD17-4BF4-97F3-A03F6188B6DB}" type="pres">
      <dgm:prSet presAssocID="{D9CFAE0C-3A94-4B4A-B9F6-5A8511BACA93}" presName="parentText" presStyleLbl="node1" presStyleIdx="3" presStyleCnt="8" custScaleX="140324">
        <dgm:presLayoutVars>
          <dgm:chMax val="1"/>
          <dgm:bulletEnabled val="1"/>
        </dgm:presLayoutVars>
      </dgm:prSet>
      <dgm:spPr/>
      <dgm:t>
        <a:bodyPr/>
        <a:lstStyle/>
        <a:p>
          <a:endParaRPr lang="pt-BR"/>
        </a:p>
      </dgm:t>
    </dgm:pt>
    <dgm:pt modelId="{6B87BC61-525F-4529-8CFF-47AE51BD991F}" type="pres">
      <dgm:prSet presAssocID="{37AD6A0E-4679-45A1-8180-AD3E80BBE4B2}" presName="sp" presStyleCnt="0"/>
      <dgm:spPr/>
    </dgm:pt>
    <dgm:pt modelId="{B77A5BF3-93D6-4376-9E6F-5C6A558C4304}" type="pres">
      <dgm:prSet presAssocID="{BA1AAED7-3406-45FF-A539-7C9F3DF70405}" presName="linNode" presStyleCnt="0"/>
      <dgm:spPr/>
    </dgm:pt>
    <dgm:pt modelId="{546B5C75-E74C-4B02-A20E-9C35DEBD9855}" type="pres">
      <dgm:prSet presAssocID="{BA1AAED7-3406-45FF-A539-7C9F3DF70405}" presName="parentText" presStyleLbl="node1" presStyleIdx="4" presStyleCnt="8" custScaleX="136645">
        <dgm:presLayoutVars>
          <dgm:chMax val="1"/>
          <dgm:bulletEnabled val="1"/>
        </dgm:presLayoutVars>
      </dgm:prSet>
      <dgm:spPr/>
      <dgm:t>
        <a:bodyPr/>
        <a:lstStyle/>
        <a:p>
          <a:endParaRPr lang="pt-BR"/>
        </a:p>
      </dgm:t>
    </dgm:pt>
    <dgm:pt modelId="{CBA2E8A2-D73E-4EC2-80B7-8B06C5186B94}" type="pres">
      <dgm:prSet presAssocID="{1D9F0A6E-6F33-451A-BB28-1731970B8F7D}" presName="sp" presStyleCnt="0"/>
      <dgm:spPr/>
    </dgm:pt>
    <dgm:pt modelId="{5B2AA8B8-B950-409C-A459-D54DD52D1441}" type="pres">
      <dgm:prSet presAssocID="{83B3823D-A9BA-4F6D-B1B1-47B501339086}" presName="linNode" presStyleCnt="0"/>
      <dgm:spPr/>
    </dgm:pt>
    <dgm:pt modelId="{DB6E2771-02B0-4056-93EA-7895218B3A3C}" type="pres">
      <dgm:prSet presAssocID="{83B3823D-A9BA-4F6D-B1B1-47B501339086}" presName="parentText" presStyleLbl="node1" presStyleIdx="5" presStyleCnt="8" custScaleX="155040">
        <dgm:presLayoutVars>
          <dgm:chMax val="1"/>
          <dgm:bulletEnabled val="1"/>
        </dgm:presLayoutVars>
      </dgm:prSet>
      <dgm:spPr/>
      <dgm:t>
        <a:bodyPr/>
        <a:lstStyle/>
        <a:p>
          <a:endParaRPr lang="pt-BR"/>
        </a:p>
      </dgm:t>
    </dgm:pt>
    <dgm:pt modelId="{2F0F812A-8BBD-4699-AD6B-567E75347FD8}" type="pres">
      <dgm:prSet presAssocID="{09E2122A-C8E1-41B1-A830-7DAFE01145A9}" presName="sp" presStyleCnt="0"/>
      <dgm:spPr/>
    </dgm:pt>
    <dgm:pt modelId="{80C6FBAC-FC96-4AF6-9A86-F03572CF4A7E}" type="pres">
      <dgm:prSet presAssocID="{D4D4C9D0-01C8-4769-8487-BEC2FC4B34DB}" presName="linNode" presStyleCnt="0"/>
      <dgm:spPr/>
    </dgm:pt>
    <dgm:pt modelId="{1C8762EF-CA88-4A53-995B-7E1C5EF183FB}" type="pres">
      <dgm:prSet presAssocID="{D4D4C9D0-01C8-4769-8487-BEC2FC4B34DB}" presName="parentText" presStyleLbl="node1" presStyleIdx="6" presStyleCnt="8" custScaleX="141501">
        <dgm:presLayoutVars>
          <dgm:chMax val="1"/>
          <dgm:bulletEnabled val="1"/>
        </dgm:presLayoutVars>
      </dgm:prSet>
      <dgm:spPr/>
      <dgm:t>
        <a:bodyPr/>
        <a:lstStyle/>
        <a:p>
          <a:endParaRPr lang="pt-BR"/>
        </a:p>
      </dgm:t>
    </dgm:pt>
    <dgm:pt modelId="{6431624A-3FC4-4E59-B3F2-E107692DE1FD}" type="pres">
      <dgm:prSet presAssocID="{A29F9A44-3F12-4F42-AA78-7E8FE193EB5C}" presName="sp" presStyleCnt="0"/>
      <dgm:spPr/>
    </dgm:pt>
    <dgm:pt modelId="{07B1EE74-A164-4319-9F64-05C43293E3A8}" type="pres">
      <dgm:prSet presAssocID="{69278FDA-B521-4C7F-96C4-3B91BA32E8B5}" presName="linNode" presStyleCnt="0"/>
      <dgm:spPr/>
    </dgm:pt>
    <dgm:pt modelId="{E54A4331-684D-49FA-BB86-D4BD515DDDBF}" type="pres">
      <dgm:prSet presAssocID="{69278FDA-B521-4C7F-96C4-3B91BA32E8B5}" presName="parentText" presStyleLbl="node1" presStyleIdx="7" presStyleCnt="8" custScaleX="148859">
        <dgm:presLayoutVars>
          <dgm:chMax val="1"/>
          <dgm:bulletEnabled val="1"/>
        </dgm:presLayoutVars>
      </dgm:prSet>
      <dgm:spPr/>
      <dgm:t>
        <a:bodyPr/>
        <a:lstStyle/>
        <a:p>
          <a:endParaRPr lang="pt-BR"/>
        </a:p>
      </dgm:t>
    </dgm:pt>
  </dgm:ptLst>
  <dgm:cxnLst>
    <dgm:cxn modelId="{582C68DC-BBAB-4371-886E-CC7D37387DA3}" srcId="{30BA1EC3-328A-4F08-92B7-9F78ABA10BB6}" destId="{D9CFAE0C-3A94-4B4A-B9F6-5A8511BACA93}" srcOrd="3" destOrd="0" parTransId="{CAB5370B-E0D9-4515-A6A2-62A8E9942193}" sibTransId="{37AD6A0E-4679-45A1-8180-AD3E80BBE4B2}"/>
    <dgm:cxn modelId="{4C90AB49-D997-4844-8A9B-A75C156045A5}" type="presOf" srcId="{69278FDA-B521-4C7F-96C4-3B91BA32E8B5}" destId="{E54A4331-684D-49FA-BB86-D4BD515DDDBF}" srcOrd="0" destOrd="0" presId="urn:microsoft.com/office/officeart/2005/8/layout/vList5"/>
    <dgm:cxn modelId="{E06AD2F4-B806-4AC0-BFE3-82425DE92D1E}" type="presOf" srcId="{83B3823D-A9BA-4F6D-B1B1-47B501339086}" destId="{DB6E2771-02B0-4056-93EA-7895218B3A3C}" srcOrd="0" destOrd="0" presId="urn:microsoft.com/office/officeart/2005/8/layout/vList5"/>
    <dgm:cxn modelId="{C87B995E-6CE9-4117-90C4-051A42BC1148}" type="presOf" srcId="{BA1AAED7-3406-45FF-A539-7C9F3DF70405}" destId="{546B5C75-E74C-4B02-A20E-9C35DEBD9855}" srcOrd="0" destOrd="0" presId="urn:microsoft.com/office/officeart/2005/8/layout/vList5"/>
    <dgm:cxn modelId="{2E1916F0-5C54-46D1-AC34-CDE51C8666B5}" srcId="{30BA1EC3-328A-4F08-92B7-9F78ABA10BB6}" destId="{BE6B2551-AEF2-4BC0-9AE0-69BDCD8AECEA}" srcOrd="1" destOrd="0" parTransId="{96D84913-16D0-491C-9D87-D16434D6A1C9}" sibTransId="{AEC8D6A9-2570-4FA9-B0C3-F236F4A57CD6}"/>
    <dgm:cxn modelId="{2AB58747-61E7-4520-B3AF-FEAE01E01A70}" type="presOf" srcId="{234C004C-89B0-496D-B7DE-BE646CB9DC83}" destId="{8D609248-4FD6-4ECC-BD50-4EEC09D8589D}" srcOrd="0" destOrd="0" presId="urn:microsoft.com/office/officeart/2005/8/layout/vList5"/>
    <dgm:cxn modelId="{52598F02-058E-459D-B92E-2B814DD6B90B}" srcId="{30BA1EC3-328A-4F08-92B7-9F78ABA10BB6}" destId="{BA1AAED7-3406-45FF-A539-7C9F3DF70405}" srcOrd="4" destOrd="0" parTransId="{40BF7C25-4F31-434C-87EC-F290AEB1492C}" sibTransId="{1D9F0A6E-6F33-451A-BB28-1731970B8F7D}"/>
    <dgm:cxn modelId="{90245146-63F7-4951-AAE7-E968DA369B85}" srcId="{30BA1EC3-328A-4F08-92B7-9F78ABA10BB6}" destId="{234C004C-89B0-496D-B7DE-BE646CB9DC83}" srcOrd="2" destOrd="0" parTransId="{1DB98A6B-A610-418C-8F96-0FEB0C7917CD}" sibTransId="{6885432C-7147-45A1-A14E-EAFF7891735F}"/>
    <dgm:cxn modelId="{172F9F79-DD7B-43DA-922B-A3A96FE604FB}" type="presOf" srcId="{D4D4C9D0-01C8-4769-8487-BEC2FC4B34DB}" destId="{1C8762EF-CA88-4A53-995B-7E1C5EF183FB}" srcOrd="0" destOrd="0" presId="urn:microsoft.com/office/officeart/2005/8/layout/vList5"/>
    <dgm:cxn modelId="{4DD8EC75-7540-4799-B3FD-DE537CEC1B21}" srcId="{30BA1EC3-328A-4F08-92B7-9F78ABA10BB6}" destId="{D4D4C9D0-01C8-4769-8487-BEC2FC4B34DB}" srcOrd="6" destOrd="0" parTransId="{2AB8EB69-9C2A-42B5-B4B9-F080480BCBB9}" sibTransId="{A29F9A44-3F12-4F42-AA78-7E8FE193EB5C}"/>
    <dgm:cxn modelId="{22B558B6-4F89-4DFC-ADF4-1970ECB51543}" type="presOf" srcId="{D9CFAE0C-3A94-4B4A-B9F6-5A8511BACA93}" destId="{12B601CA-BD17-4BF4-97F3-A03F6188B6DB}" srcOrd="0" destOrd="0" presId="urn:microsoft.com/office/officeart/2005/8/layout/vList5"/>
    <dgm:cxn modelId="{8B76A3DD-39E8-4F78-8892-9505DB1887B4}" type="presOf" srcId="{BE6B2551-AEF2-4BC0-9AE0-69BDCD8AECEA}" destId="{A5D63E85-5756-4B81-81CE-AAD7E6B1AA8A}" srcOrd="0" destOrd="0" presId="urn:microsoft.com/office/officeart/2005/8/layout/vList5"/>
    <dgm:cxn modelId="{1C92B21A-E0EF-4BE0-81FF-B9E1A3127069}" srcId="{30BA1EC3-328A-4F08-92B7-9F78ABA10BB6}" destId="{B024EA4E-D725-4384-9337-22483154E096}" srcOrd="0" destOrd="0" parTransId="{B5F26AD9-89C9-4695-A4BB-76BCD708EFC9}" sibTransId="{E5904B19-B905-4D6A-A538-F476F4491289}"/>
    <dgm:cxn modelId="{39FDF45D-C013-47BF-AC76-33CF8130206B}" type="presOf" srcId="{B024EA4E-D725-4384-9337-22483154E096}" destId="{AC120029-162A-47B3-B16E-33701F8FF271}" srcOrd="0" destOrd="0" presId="urn:microsoft.com/office/officeart/2005/8/layout/vList5"/>
    <dgm:cxn modelId="{64E196C2-49BB-42D1-858A-9843DD7E1109}" srcId="{30BA1EC3-328A-4F08-92B7-9F78ABA10BB6}" destId="{69278FDA-B521-4C7F-96C4-3B91BA32E8B5}" srcOrd="7" destOrd="0" parTransId="{0CAEA616-E984-4FC0-9188-ED7439B28094}" sibTransId="{9F020A7C-AA1E-49A4-BC5F-626F3E8E6F8C}"/>
    <dgm:cxn modelId="{0C7D553F-F385-4D35-A784-2BA52CC3A6F4}" type="presOf" srcId="{30BA1EC3-328A-4F08-92B7-9F78ABA10BB6}" destId="{3E7D2061-EDF2-45D3-9CDD-4AD9C97D8FFA}" srcOrd="0" destOrd="0" presId="urn:microsoft.com/office/officeart/2005/8/layout/vList5"/>
    <dgm:cxn modelId="{4A2BE38C-9469-4E5A-BB84-12BD309CCBAA}" srcId="{30BA1EC3-328A-4F08-92B7-9F78ABA10BB6}" destId="{83B3823D-A9BA-4F6D-B1B1-47B501339086}" srcOrd="5" destOrd="0" parTransId="{2BD625BB-AA47-4A3F-925F-338609D74D72}" sibTransId="{09E2122A-C8E1-41B1-A830-7DAFE01145A9}"/>
    <dgm:cxn modelId="{758106E0-A3D1-48AA-AE66-6288FBBB6A0C}" type="presParOf" srcId="{3E7D2061-EDF2-45D3-9CDD-4AD9C97D8FFA}" destId="{9BE8ACA6-17B7-4D82-8DEE-793C1C29258D}" srcOrd="0" destOrd="0" presId="urn:microsoft.com/office/officeart/2005/8/layout/vList5"/>
    <dgm:cxn modelId="{10E846E7-A68E-4935-BED9-E2F38EAF1285}" type="presParOf" srcId="{9BE8ACA6-17B7-4D82-8DEE-793C1C29258D}" destId="{AC120029-162A-47B3-B16E-33701F8FF271}" srcOrd="0" destOrd="0" presId="urn:microsoft.com/office/officeart/2005/8/layout/vList5"/>
    <dgm:cxn modelId="{D636B40E-F3A7-4006-AE42-21865A1740C8}" type="presParOf" srcId="{3E7D2061-EDF2-45D3-9CDD-4AD9C97D8FFA}" destId="{AC90F858-9699-45C9-8F9C-92DF22F561B0}" srcOrd="1" destOrd="0" presId="urn:microsoft.com/office/officeart/2005/8/layout/vList5"/>
    <dgm:cxn modelId="{EE6EC47E-F8DF-4478-B734-AFD6CB5C552C}" type="presParOf" srcId="{3E7D2061-EDF2-45D3-9CDD-4AD9C97D8FFA}" destId="{0F51DF20-9CF9-46E6-AE62-41053B017563}" srcOrd="2" destOrd="0" presId="urn:microsoft.com/office/officeart/2005/8/layout/vList5"/>
    <dgm:cxn modelId="{D4DAD12A-D71F-4933-84EE-EF36D5FF1EE6}" type="presParOf" srcId="{0F51DF20-9CF9-46E6-AE62-41053B017563}" destId="{A5D63E85-5756-4B81-81CE-AAD7E6B1AA8A}" srcOrd="0" destOrd="0" presId="urn:microsoft.com/office/officeart/2005/8/layout/vList5"/>
    <dgm:cxn modelId="{D4A2D5D3-4EA1-498C-913D-3EF2502D91AC}" type="presParOf" srcId="{3E7D2061-EDF2-45D3-9CDD-4AD9C97D8FFA}" destId="{659C5561-A28C-4D58-B3CA-CAF1CA6889AB}" srcOrd="3" destOrd="0" presId="urn:microsoft.com/office/officeart/2005/8/layout/vList5"/>
    <dgm:cxn modelId="{F726EB9B-CA08-480A-BF5A-DD1939E95EEA}" type="presParOf" srcId="{3E7D2061-EDF2-45D3-9CDD-4AD9C97D8FFA}" destId="{00CC1D9C-6CDC-48A6-8E5B-0351C997D275}" srcOrd="4" destOrd="0" presId="urn:microsoft.com/office/officeart/2005/8/layout/vList5"/>
    <dgm:cxn modelId="{4D49910B-F35F-49E6-A996-5C2E7F0A5C2E}" type="presParOf" srcId="{00CC1D9C-6CDC-48A6-8E5B-0351C997D275}" destId="{8D609248-4FD6-4ECC-BD50-4EEC09D8589D}" srcOrd="0" destOrd="0" presId="urn:microsoft.com/office/officeart/2005/8/layout/vList5"/>
    <dgm:cxn modelId="{D7AD82E6-0737-4995-B32E-741CF19ECBA1}" type="presParOf" srcId="{3E7D2061-EDF2-45D3-9CDD-4AD9C97D8FFA}" destId="{73BC937A-564B-4A9C-B167-77D2B3533536}" srcOrd="5" destOrd="0" presId="urn:microsoft.com/office/officeart/2005/8/layout/vList5"/>
    <dgm:cxn modelId="{97019220-DFD3-433C-B2DF-A39A18181E2D}" type="presParOf" srcId="{3E7D2061-EDF2-45D3-9CDD-4AD9C97D8FFA}" destId="{ED3D1A85-5A99-42D0-B20B-1579A636CD4D}" srcOrd="6" destOrd="0" presId="urn:microsoft.com/office/officeart/2005/8/layout/vList5"/>
    <dgm:cxn modelId="{E215599C-5DE1-446C-8A55-5D190521DD7E}" type="presParOf" srcId="{ED3D1A85-5A99-42D0-B20B-1579A636CD4D}" destId="{12B601CA-BD17-4BF4-97F3-A03F6188B6DB}" srcOrd="0" destOrd="0" presId="urn:microsoft.com/office/officeart/2005/8/layout/vList5"/>
    <dgm:cxn modelId="{F5203F55-6E29-423A-A472-CBA36A8912C4}" type="presParOf" srcId="{3E7D2061-EDF2-45D3-9CDD-4AD9C97D8FFA}" destId="{6B87BC61-525F-4529-8CFF-47AE51BD991F}" srcOrd="7" destOrd="0" presId="urn:microsoft.com/office/officeart/2005/8/layout/vList5"/>
    <dgm:cxn modelId="{7AAD4A5F-4FF1-41F0-A5CA-74B5249FE3DC}" type="presParOf" srcId="{3E7D2061-EDF2-45D3-9CDD-4AD9C97D8FFA}" destId="{B77A5BF3-93D6-4376-9E6F-5C6A558C4304}" srcOrd="8" destOrd="0" presId="urn:microsoft.com/office/officeart/2005/8/layout/vList5"/>
    <dgm:cxn modelId="{323C7259-D2A9-4269-9566-98A8FB24D08A}" type="presParOf" srcId="{B77A5BF3-93D6-4376-9E6F-5C6A558C4304}" destId="{546B5C75-E74C-4B02-A20E-9C35DEBD9855}" srcOrd="0" destOrd="0" presId="urn:microsoft.com/office/officeart/2005/8/layout/vList5"/>
    <dgm:cxn modelId="{C5CD5AFE-1EC3-40FC-866D-7F382DA5DD7B}" type="presParOf" srcId="{3E7D2061-EDF2-45D3-9CDD-4AD9C97D8FFA}" destId="{CBA2E8A2-D73E-4EC2-80B7-8B06C5186B94}" srcOrd="9" destOrd="0" presId="urn:microsoft.com/office/officeart/2005/8/layout/vList5"/>
    <dgm:cxn modelId="{251BB8DB-BF4D-498C-836B-F7D86476D0B9}" type="presParOf" srcId="{3E7D2061-EDF2-45D3-9CDD-4AD9C97D8FFA}" destId="{5B2AA8B8-B950-409C-A459-D54DD52D1441}" srcOrd="10" destOrd="0" presId="urn:microsoft.com/office/officeart/2005/8/layout/vList5"/>
    <dgm:cxn modelId="{E72C2753-632B-4F35-BBEB-80071AADED5F}" type="presParOf" srcId="{5B2AA8B8-B950-409C-A459-D54DD52D1441}" destId="{DB6E2771-02B0-4056-93EA-7895218B3A3C}" srcOrd="0" destOrd="0" presId="urn:microsoft.com/office/officeart/2005/8/layout/vList5"/>
    <dgm:cxn modelId="{11B855C9-9969-4F87-B2F0-7D19B25876FD}" type="presParOf" srcId="{3E7D2061-EDF2-45D3-9CDD-4AD9C97D8FFA}" destId="{2F0F812A-8BBD-4699-AD6B-567E75347FD8}" srcOrd="11" destOrd="0" presId="urn:microsoft.com/office/officeart/2005/8/layout/vList5"/>
    <dgm:cxn modelId="{A3E77DF6-7304-44FA-A097-D61BFEDCEB00}" type="presParOf" srcId="{3E7D2061-EDF2-45D3-9CDD-4AD9C97D8FFA}" destId="{80C6FBAC-FC96-4AF6-9A86-F03572CF4A7E}" srcOrd="12" destOrd="0" presId="urn:microsoft.com/office/officeart/2005/8/layout/vList5"/>
    <dgm:cxn modelId="{9B3A2E4D-BA07-4BFF-B60F-707C22215028}" type="presParOf" srcId="{80C6FBAC-FC96-4AF6-9A86-F03572CF4A7E}" destId="{1C8762EF-CA88-4A53-995B-7E1C5EF183FB}" srcOrd="0" destOrd="0" presId="urn:microsoft.com/office/officeart/2005/8/layout/vList5"/>
    <dgm:cxn modelId="{D54A6AC1-4A3C-4CA0-8BCC-EA8A9695A115}" type="presParOf" srcId="{3E7D2061-EDF2-45D3-9CDD-4AD9C97D8FFA}" destId="{6431624A-3FC4-4E59-B3F2-E107692DE1FD}" srcOrd="13" destOrd="0" presId="urn:microsoft.com/office/officeart/2005/8/layout/vList5"/>
    <dgm:cxn modelId="{FCC1B9F1-DA71-411D-80C5-17103169F301}" type="presParOf" srcId="{3E7D2061-EDF2-45D3-9CDD-4AD9C97D8FFA}" destId="{07B1EE74-A164-4319-9F64-05C43293E3A8}" srcOrd="14" destOrd="0" presId="urn:microsoft.com/office/officeart/2005/8/layout/vList5"/>
    <dgm:cxn modelId="{D1553AA8-449B-47DD-9032-82DFAF084FF4}" type="presParOf" srcId="{07B1EE74-A164-4319-9F64-05C43293E3A8}" destId="{E54A4331-684D-49FA-BB86-D4BD515DDDBF}"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0BA1EC3-328A-4F08-92B7-9F78ABA10BB6}" type="doc">
      <dgm:prSet loTypeId="urn:microsoft.com/office/officeart/2005/8/layout/vList5" loCatId="list" qsTypeId="urn:microsoft.com/office/officeart/2005/8/quickstyle/simple1" qsCatId="simple" csTypeId="urn:microsoft.com/office/officeart/2005/8/colors/colorful3" csCatId="colorful" phldr="1"/>
      <dgm:spPr/>
      <dgm:t>
        <a:bodyPr/>
        <a:lstStyle/>
        <a:p>
          <a:endParaRPr lang="pt-BR"/>
        </a:p>
      </dgm:t>
    </dgm:pt>
    <dgm:pt modelId="{B024EA4E-D725-4384-9337-22483154E096}">
      <dgm:prSet custT="1"/>
      <dgm:spPr/>
      <dgm:t>
        <a:bodyPr/>
        <a:lstStyle/>
        <a:p>
          <a:pPr rtl="0"/>
          <a:r>
            <a:rPr lang="pt-BR" sz="2000" b="1" u="none" dirty="0" smtClean="0">
              <a:effectLst>
                <a:outerShdw blurRad="38100" dist="38100" dir="2700000" algn="tl">
                  <a:srgbClr val="000000">
                    <a:alpha val="43137"/>
                  </a:srgbClr>
                </a:outerShdw>
              </a:effectLst>
            </a:rPr>
            <a:t>Necessidades, desejos e demandas</a:t>
          </a:r>
          <a:endParaRPr lang="pt-BR" sz="2000" u="none" dirty="0">
            <a:effectLst>
              <a:outerShdw blurRad="38100" dist="38100" dir="2700000" algn="tl">
                <a:srgbClr val="000000">
                  <a:alpha val="43137"/>
                </a:srgbClr>
              </a:outerShdw>
            </a:effectLst>
          </a:endParaRPr>
        </a:p>
      </dgm:t>
    </dgm:pt>
    <dgm:pt modelId="{B5F26AD9-89C9-4695-A4BB-76BCD708EFC9}" type="parTrans" cxnId="{1C92B21A-E0EF-4BE0-81FF-B9E1A3127069}">
      <dgm:prSet/>
      <dgm:spPr/>
      <dgm:t>
        <a:bodyPr/>
        <a:lstStyle/>
        <a:p>
          <a:endParaRPr lang="pt-BR" sz="2800" u="none"/>
        </a:p>
      </dgm:t>
    </dgm:pt>
    <dgm:pt modelId="{E5904B19-B905-4D6A-A538-F476F4491289}" type="sibTrans" cxnId="{1C92B21A-E0EF-4BE0-81FF-B9E1A3127069}">
      <dgm:prSet/>
      <dgm:spPr/>
      <dgm:t>
        <a:bodyPr/>
        <a:lstStyle/>
        <a:p>
          <a:endParaRPr lang="pt-BR" sz="2800" u="none"/>
        </a:p>
      </dgm:t>
    </dgm:pt>
    <dgm:pt modelId="{A7B4E6D0-65E5-4F37-BC5C-983EFEF8EB0C}">
      <dgm:prSet custT="1"/>
      <dgm:spPr/>
      <dgm:t>
        <a:bodyPr/>
        <a:lstStyle/>
        <a:p>
          <a:pPr rtl="0"/>
          <a:r>
            <a:rPr lang="pt-BR" sz="2000" dirty="0" smtClean="0"/>
            <a:t>O marketing tem sua origem no fato de que os seres humanos têm necessidades e desejos. </a:t>
          </a:r>
          <a:endParaRPr lang="pt-BR" sz="2000" u="none" dirty="0">
            <a:effectLst>
              <a:outerShdw blurRad="38100" dist="38100" dir="2700000" algn="tl">
                <a:srgbClr val="000000">
                  <a:alpha val="43137"/>
                </a:srgbClr>
              </a:outerShdw>
            </a:effectLst>
          </a:endParaRPr>
        </a:p>
      </dgm:t>
    </dgm:pt>
    <dgm:pt modelId="{5031C115-B907-46FA-BCE2-AF541C960209}" type="parTrans" cxnId="{07ECF8FD-CBE6-41E5-9658-CE16939459F4}">
      <dgm:prSet/>
      <dgm:spPr/>
      <dgm:t>
        <a:bodyPr/>
        <a:lstStyle/>
        <a:p>
          <a:endParaRPr lang="pt-BR"/>
        </a:p>
      </dgm:t>
    </dgm:pt>
    <dgm:pt modelId="{FAD85611-53CC-4A69-ABA9-E74980B4FDAE}" type="sibTrans" cxnId="{07ECF8FD-CBE6-41E5-9658-CE16939459F4}">
      <dgm:prSet/>
      <dgm:spPr/>
      <dgm:t>
        <a:bodyPr/>
        <a:lstStyle/>
        <a:p>
          <a:endParaRPr lang="pt-BR"/>
        </a:p>
      </dgm:t>
    </dgm:pt>
    <dgm:pt modelId="{764BC603-BA32-413A-87BC-A45078DCC568}">
      <dgm:prSet custT="1"/>
      <dgm:spPr/>
      <dgm:t>
        <a:bodyPr/>
        <a:lstStyle/>
        <a:p>
          <a:pPr rtl="0"/>
          <a:r>
            <a:rPr lang="pt-BR" sz="2000" dirty="0" smtClean="0"/>
            <a:t>O profissional de marketing precisa tentar compreender as </a:t>
          </a:r>
          <a:r>
            <a:rPr lang="pt-BR" sz="2000" b="1" dirty="0" smtClean="0"/>
            <a:t>necessidades</a:t>
          </a:r>
          <a:r>
            <a:rPr lang="pt-BR" sz="2000" dirty="0" smtClean="0"/>
            <a:t> do mercado-alvo, seus </a:t>
          </a:r>
          <a:r>
            <a:rPr lang="pt-BR" sz="2000" b="1" dirty="0" smtClean="0"/>
            <a:t>desejos</a:t>
          </a:r>
          <a:r>
            <a:rPr lang="pt-BR" sz="2000" dirty="0" smtClean="0"/>
            <a:t> e </a:t>
          </a:r>
          <a:r>
            <a:rPr lang="pt-BR" sz="2000" b="1" dirty="0" smtClean="0"/>
            <a:t>demandas</a:t>
          </a:r>
          <a:r>
            <a:rPr lang="pt-BR" sz="2000" dirty="0" smtClean="0"/>
            <a:t>. </a:t>
          </a:r>
          <a:endParaRPr lang="pt-BR" sz="2000" u="none" dirty="0">
            <a:effectLst>
              <a:outerShdw blurRad="38100" dist="38100" dir="2700000" algn="tl">
                <a:srgbClr val="000000">
                  <a:alpha val="43137"/>
                </a:srgbClr>
              </a:outerShdw>
            </a:effectLst>
          </a:endParaRPr>
        </a:p>
      </dgm:t>
    </dgm:pt>
    <dgm:pt modelId="{F6A4A9F0-39DC-4AD3-8B9E-E16CFB36FB86}" type="parTrans" cxnId="{8C313DD7-53DF-4BB1-8DA9-25F62D80F974}">
      <dgm:prSet/>
      <dgm:spPr/>
      <dgm:t>
        <a:bodyPr/>
        <a:lstStyle/>
        <a:p>
          <a:endParaRPr lang="pt-BR"/>
        </a:p>
      </dgm:t>
    </dgm:pt>
    <dgm:pt modelId="{7D1E23EE-6247-448B-B503-22FB28EF5088}" type="sibTrans" cxnId="{8C313DD7-53DF-4BB1-8DA9-25F62D80F974}">
      <dgm:prSet/>
      <dgm:spPr/>
      <dgm:t>
        <a:bodyPr/>
        <a:lstStyle/>
        <a:p>
          <a:endParaRPr lang="pt-BR"/>
        </a:p>
      </dgm:t>
    </dgm:pt>
    <dgm:pt modelId="{3E7D2061-EDF2-45D3-9CDD-4AD9C97D8FFA}" type="pres">
      <dgm:prSet presAssocID="{30BA1EC3-328A-4F08-92B7-9F78ABA10BB6}" presName="Name0" presStyleCnt="0">
        <dgm:presLayoutVars>
          <dgm:dir/>
          <dgm:animLvl val="lvl"/>
          <dgm:resizeHandles val="exact"/>
        </dgm:presLayoutVars>
      </dgm:prSet>
      <dgm:spPr/>
      <dgm:t>
        <a:bodyPr/>
        <a:lstStyle/>
        <a:p>
          <a:endParaRPr lang="pt-BR"/>
        </a:p>
      </dgm:t>
    </dgm:pt>
    <dgm:pt modelId="{9BE8ACA6-17B7-4D82-8DEE-793C1C29258D}" type="pres">
      <dgm:prSet presAssocID="{B024EA4E-D725-4384-9337-22483154E096}" presName="linNode" presStyleCnt="0"/>
      <dgm:spPr/>
    </dgm:pt>
    <dgm:pt modelId="{AC120029-162A-47B3-B16E-33701F8FF271}" type="pres">
      <dgm:prSet presAssocID="{B024EA4E-D725-4384-9337-22483154E096}" presName="parentText" presStyleLbl="node1" presStyleIdx="0" presStyleCnt="1" custScaleX="114717">
        <dgm:presLayoutVars>
          <dgm:chMax val="1"/>
          <dgm:bulletEnabled val="1"/>
        </dgm:presLayoutVars>
      </dgm:prSet>
      <dgm:spPr/>
      <dgm:t>
        <a:bodyPr/>
        <a:lstStyle/>
        <a:p>
          <a:endParaRPr lang="pt-BR"/>
        </a:p>
      </dgm:t>
    </dgm:pt>
    <dgm:pt modelId="{751B718B-DD16-4DED-A8D9-49A13F7A0B27}" type="pres">
      <dgm:prSet presAssocID="{B024EA4E-D725-4384-9337-22483154E096}" presName="descendantText" presStyleLbl="alignAccFollowNode1" presStyleIdx="0" presStyleCnt="1">
        <dgm:presLayoutVars>
          <dgm:bulletEnabled val="1"/>
        </dgm:presLayoutVars>
      </dgm:prSet>
      <dgm:spPr/>
      <dgm:t>
        <a:bodyPr/>
        <a:lstStyle/>
        <a:p>
          <a:endParaRPr lang="pt-BR"/>
        </a:p>
      </dgm:t>
    </dgm:pt>
  </dgm:ptLst>
  <dgm:cxnLst>
    <dgm:cxn modelId="{1215EEE3-F134-408D-84B0-0CADB614D930}" type="presOf" srcId="{764BC603-BA32-413A-87BC-A45078DCC568}" destId="{751B718B-DD16-4DED-A8D9-49A13F7A0B27}" srcOrd="0" destOrd="1" presId="urn:microsoft.com/office/officeart/2005/8/layout/vList5"/>
    <dgm:cxn modelId="{1C92B21A-E0EF-4BE0-81FF-B9E1A3127069}" srcId="{30BA1EC3-328A-4F08-92B7-9F78ABA10BB6}" destId="{B024EA4E-D725-4384-9337-22483154E096}" srcOrd="0" destOrd="0" parTransId="{B5F26AD9-89C9-4695-A4BB-76BCD708EFC9}" sibTransId="{E5904B19-B905-4D6A-A538-F476F4491289}"/>
    <dgm:cxn modelId="{A3DF992F-C35F-44D0-9729-9446D0A26F08}" type="presOf" srcId="{A7B4E6D0-65E5-4F37-BC5C-983EFEF8EB0C}" destId="{751B718B-DD16-4DED-A8D9-49A13F7A0B27}" srcOrd="0" destOrd="0" presId="urn:microsoft.com/office/officeart/2005/8/layout/vList5"/>
    <dgm:cxn modelId="{07ECF8FD-CBE6-41E5-9658-CE16939459F4}" srcId="{B024EA4E-D725-4384-9337-22483154E096}" destId="{A7B4E6D0-65E5-4F37-BC5C-983EFEF8EB0C}" srcOrd="0" destOrd="0" parTransId="{5031C115-B907-46FA-BCE2-AF541C960209}" sibTransId="{FAD85611-53CC-4A69-ABA9-E74980B4FDAE}"/>
    <dgm:cxn modelId="{52F4F5FC-8432-423E-8EB6-11CD1104282D}" type="presOf" srcId="{30BA1EC3-328A-4F08-92B7-9F78ABA10BB6}" destId="{3E7D2061-EDF2-45D3-9CDD-4AD9C97D8FFA}" srcOrd="0" destOrd="0" presId="urn:microsoft.com/office/officeart/2005/8/layout/vList5"/>
    <dgm:cxn modelId="{8C313DD7-53DF-4BB1-8DA9-25F62D80F974}" srcId="{B024EA4E-D725-4384-9337-22483154E096}" destId="{764BC603-BA32-413A-87BC-A45078DCC568}" srcOrd="1" destOrd="0" parTransId="{F6A4A9F0-39DC-4AD3-8B9E-E16CFB36FB86}" sibTransId="{7D1E23EE-6247-448B-B503-22FB28EF5088}"/>
    <dgm:cxn modelId="{80CE3C2D-0A71-4C86-A27E-231868944A6D}" type="presOf" srcId="{B024EA4E-D725-4384-9337-22483154E096}" destId="{AC120029-162A-47B3-B16E-33701F8FF271}" srcOrd="0" destOrd="0" presId="urn:microsoft.com/office/officeart/2005/8/layout/vList5"/>
    <dgm:cxn modelId="{F4181863-446E-438F-82FF-5A06188F50D8}" type="presParOf" srcId="{3E7D2061-EDF2-45D3-9CDD-4AD9C97D8FFA}" destId="{9BE8ACA6-17B7-4D82-8DEE-793C1C29258D}" srcOrd="0" destOrd="0" presId="urn:microsoft.com/office/officeart/2005/8/layout/vList5"/>
    <dgm:cxn modelId="{3ABEDECC-CBE8-47F4-BAC2-D86C2D7CB8D5}" type="presParOf" srcId="{9BE8ACA6-17B7-4D82-8DEE-793C1C29258D}" destId="{AC120029-162A-47B3-B16E-33701F8FF271}" srcOrd="0" destOrd="0" presId="urn:microsoft.com/office/officeart/2005/8/layout/vList5"/>
    <dgm:cxn modelId="{97BB5116-EFDA-4CCA-A4E1-249C190F037C}" type="presParOf" srcId="{9BE8ACA6-17B7-4D82-8DEE-793C1C29258D}" destId="{751B718B-DD16-4DED-A8D9-49A13F7A0B27}"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0BA1EC3-328A-4F08-92B7-9F78ABA10BB6}" type="doc">
      <dgm:prSet loTypeId="urn:microsoft.com/office/officeart/2005/8/layout/vList5" loCatId="list" qsTypeId="urn:microsoft.com/office/officeart/2005/8/quickstyle/simple1" qsCatId="simple" csTypeId="urn:microsoft.com/office/officeart/2005/8/colors/accent1_5" csCatId="accent1" phldr="1"/>
      <dgm:spPr/>
      <dgm:t>
        <a:bodyPr/>
        <a:lstStyle/>
        <a:p>
          <a:endParaRPr lang="pt-BR"/>
        </a:p>
      </dgm:t>
    </dgm:pt>
    <dgm:pt modelId="{BE6B2551-AEF2-4BC0-9AE0-69BDCD8AECEA}">
      <dgm:prSet custT="1"/>
      <dgm:spPr/>
      <dgm:t>
        <a:bodyPr anchor="t"/>
        <a:lstStyle/>
        <a:p>
          <a:pPr rtl="0"/>
          <a:r>
            <a:rPr lang="pt-BR" sz="2800" b="1" u="none" dirty="0" smtClean="0"/>
            <a:t>Segmentação &amp;  mercado alvo</a:t>
          </a:r>
          <a:endParaRPr lang="pt-BR" sz="2800" u="none" dirty="0"/>
        </a:p>
      </dgm:t>
    </dgm:pt>
    <dgm:pt modelId="{96D84913-16D0-491C-9D87-D16434D6A1C9}" type="parTrans" cxnId="{2E1916F0-5C54-46D1-AC34-CDE51C8666B5}">
      <dgm:prSet/>
      <dgm:spPr/>
      <dgm:t>
        <a:bodyPr/>
        <a:lstStyle/>
        <a:p>
          <a:endParaRPr lang="pt-BR" sz="2800" u="none"/>
        </a:p>
      </dgm:t>
    </dgm:pt>
    <dgm:pt modelId="{AEC8D6A9-2570-4FA9-B0C3-F236F4A57CD6}" type="sibTrans" cxnId="{2E1916F0-5C54-46D1-AC34-CDE51C8666B5}">
      <dgm:prSet/>
      <dgm:spPr/>
      <dgm:t>
        <a:bodyPr/>
        <a:lstStyle/>
        <a:p>
          <a:endParaRPr lang="pt-BR" sz="2800" u="none"/>
        </a:p>
      </dgm:t>
    </dgm:pt>
    <dgm:pt modelId="{7C67B278-2DEC-499B-8978-EDF403DD6434}">
      <dgm:prSet custT="1"/>
      <dgm:spPr/>
      <dgm:t>
        <a:bodyPr/>
        <a:lstStyle/>
        <a:p>
          <a:pPr rtl="0"/>
          <a:r>
            <a:rPr lang="pt-BR" sz="1800" dirty="0" smtClean="0"/>
            <a:t>Nem todos querem o mesmo produto (não é todos que querem o mesmo cereal) Os profissionais de marketing iniciam dividindo o mercado em </a:t>
          </a:r>
          <a:r>
            <a:rPr lang="pt-BR" sz="1800" b="1" u="sng" dirty="0" smtClean="0">
              <a:effectLst>
                <a:outerShdw blurRad="38100" dist="38100" dir="2700000" algn="tl">
                  <a:srgbClr val="000000">
                    <a:alpha val="43137"/>
                  </a:srgbClr>
                </a:outerShdw>
              </a:effectLst>
            </a:rPr>
            <a:t>segmentos</a:t>
          </a:r>
          <a:r>
            <a:rPr lang="pt-BR" sz="1800" dirty="0" smtClean="0"/>
            <a:t>. Eles identificam e distinguem determinados grupo de compradores que pode preferir ou demandar produtos e serviços variados por demografia, psicográficos e diferentes comportamento entre os compradores.</a:t>
          </a:r>
          <a:endParaRPr lang="pt-BR" sz="1800" u="none" dirty="0"/>
        </a:p>
      </dgm:t>
    </dgm:pt>
    <dgm:pt modelId="{77492AC6-9C47-4515-8141-2AA542F921A1}" type="parTrans" cxnId="{2A561AE8-06A4-4E60-A432-2EA1BC1DA5C1}">
      <dgm:prSet/>
      <dgm:spPr/>
      <dgm:t>
        <a:bodyPr/>
        <a:lstStyle/>
        <a:p>
          <a:endParaRPr lang="pt-BR"/>
        </a:p>
      </dgm:t>
    </dgm:pt>
    <dgm:pt modelId="{F6FE45FF-D6A2-46AA-AD94-1D75FD298196}" type="sibTrans" cxnId="{2A561AE8-06A4-4E60-A432-2EA1BC1DA5C1}">
      <dgm:prSet/>
      <dgm:spPr/>
      <dgm:t>
        <a:bodyPr/>
        <a:lstStyle/>
        <a:p>
          <a:endParaRPr lang="pt-BR"/>
        </a:p>
      </dgm:t>
    </dgm:pt>
    <dgm:pt modelId="{1E24F6D3-7069-4A91-9783-FF85CEC79849}">
      <dgm:prSet custT="1"/>
      <dgm:spPr/>
      <dgm:t>
        <a:bodyPr/>
        <a:lstStyle/>
        <a:p>
          <a:r>
            <a:rPr lang="pt-BR" sz="1800" dirty="0" smtClean="0"/>
            <a:t>Após identificar </a:t>
          </a:r>
          <a:r>
            <a:rPr lang="pt-BR" sz="1800" dirty="0" smtClean="0">
              <a:effectLst>
                <a:outerShdw blurRad="38100" dist="38100" dir="2700000" algn="tl">
                  <a:srgbClr val="000000">
                    <a:alpha val="43137"/>
                  </a:srgbClr>
                </a:outerShdw>
              </a:effectLst>
            </a:rPr>
            <a:t>os segmentos de mercados</a:t>
          </a:r>
          <a:r>
            <a:rPr lang="pt-BR" sz="1800" dirty="0" smtClean="0"/>
            <a:t>, os profissionais de marketing decidem quais apresentam as melhores oportunidades – o que é o </a:t>
          </a:r>
          <a:r>
            <a:rPr lang="pt-BR" sz="1800" b="1" dirty="0" smtClean="0">
              <a:effectLst>
                <a:outerShdw blurRad="38100" dist="38100" dir="2700000" algn="tl">
                  <a:srgbClr val="000000">
                    <a:alpha val="43137"/>
                  </a:srgbClr>
                </a:outerShdw>
              </a:effectLst>
            </a:rPr>
            <a:t>mercado –alvo</a:t>
          </a:r>
          <a:r>
            <a:rPr lang="pt-BR" sz="1800" dirty="0" smtClean="0"/>
            <a:t>. </a:t>
          </a:r>
        </a:p>
      </dgm:t>
    </dgm:pt>
    <dgm:pt modelId="{FB30F0DD-AEA5-427E-BA7C-B9A583A1AC10}" type="parTrans" cxnId="{347FF565-45D0-454E-B542-C3152F5F0F43}">
      <dgm:prSet/>
      <dgm:spPr/>
      <dgm:t>
        <a:bodyPr/>
        <a:lstStyle/>
        <a:p>
          <a:endParaRPr lang="pt-BR"/>
        </a:p>
      </dgm:t>
    </dgm:pt>
    <dgm:pt modelId="{0733D97A-E20A-4C18-AAF6-DE6EAADE0D4F}" type="sibTrans" cxnId="{347FF565-45D0-454E-B542-C3152F5F0F43}">
      <dgm:prSet/>
      <dgm:spPr/>
      <dgm:t>
        <a:bodyPr/>
        <a:lstStyle/>
        <a:p>
          <a:endParaRPr lang="pt-BR"/>
        </a:p>
      </dgm:t>
    </dgm:pt>
    <dgm:pt modelId="{3E7D2061-EDF2-45D3-9CDD-4AD9C97D8FFA}" type="pres">
      <dgm:prSet presAssocID="{30BA1EC3-328A-4F08-92B7-9F78ABA10BB6}" presName="Name0" presStyleCnt="0">
        <dgm:presLayoutVars>
          <dgm:dir/>
          <dgm:animLvl val="lvl"/>
          <dgm:resizeHandles val="exact"/>
        </dgm:presLayoutVars>
      </dgm:prSet>
      <dgm:spPr/>
      <dgm:t>
        <a:bodyPr/>
        <a:lstStyle/>
        <a:p>
          <a:endParaRPr lang="pt-BR"/>
        </a:p>
      </dgm:t>
    </dgm:pt>
    <dgm:pt modelId="{0F51DF20-9CF9-46E6-AE62-41053B017563}" type="pres">
      <dgm:prSet presAssocID="{BE6B2551-AEF2-4BC0-9AE0-69BDCD8AECEA}" presName="linNode" presStyleCnt="0"/>
      <dgm:spPr/>
    </dgm:pt>
    <dgm:pt modelId="{A5D63E85-5756-4B81-81CE-AAD7E6B1AA8A}" type="pres">
      <dgm:prSet presAssocID="{BE6B2551-AEF2-4BC0-9AE0-69BDCD8AECEA}" presName="parentText" presStyleLbl="node1" presStyleIdx="0" presStyleCnt="1" custScaleX="134290">
        <dgm:presLayoutVars>
          <dgm:chMax val="1"/>
          <dgm:bulletEnabled val="1"/>
        </dgm:presLayoutVars>
      </dgm:prSet>
      <dgm:spPr/>
      <dgm:t>
        <a:bodyPr/>
        <a:lstStyle/>
        <a:p>
          <a:endParaRPr lang="pt-BR"/>
        </a:p>
      </dgm:t>
    </dgm:pt>
    <dgm:pt modelId="{FDBC70F7-A047-4B6B-A6E1-093E51AAB659}" type="pres">
      <dgm:prSet presAssocID="{BE6B2551-AEF2-4BC0-9AE0-69BDCD8AECEA}" presName="descendantText" presStyleLbl="alignAccFollowNode1" presStyleIdx="0" presStyleCnt="1" custScaleX="100203" custScaleY="125122">
        <dgm:presLayoutVars>
          <dgm:bulletEnabled val="1"/>
        </dgm:presLayoutVars>
      </dgm:prSet>
      <dgm:spPr/>
      <dgm:t>
        <a:bodyPr/>
        <a:lstStyle/>
        <a:p>
          <a:endParaRPr lang="pt-BR"/>
        </a:p>
      </dgm:t>
    </dgm:pt>
  </dgm:ptLst>
  <dgm:cxnLst>
    <dgm:cxn modelId="{B70D1380-0BE1-4FAA-A580-93EFFC6300DF}" type="presOf" srcId="{7C67B278-2DEC-499B-8978-EDF403DD6434}" destId="{FDBC70F7-A047-4B6B-A6E1-093E51AAB659}" srcOrd="0" destOrd="0" presId="urn:microsoft.com/office/officeart/2005/8/layout/vList5"/>
    <dgm:cxn modelId="{347FF565-45D0-454E-B542-C3152F5F0F43}" srcId="{BE6B2551-AEF2-4BC0-9AE0-69BDCD8AECEA}" destId="{1E24F6D3-7069-4A91-9783-FF85CEC79849}" srcOrd="1" destOrd="0" parTransId="{FB30F0DD-AEA5-427E-BA7C-B9A583A1AC10}" sibTransId="{0733D97A-E20A-4C18-AAF6-DE6EAADE0D4F}"/>
    <dgm:cxn modelId="{2A561AE8-06A4-4E60-A432-2EA1BC1DA5C1}" srcId="{BE6B2551-AEF2-4BC0-9AE0-69BDCD8AECEA}" destId="{7C67B278-2DEC-499B-8978-EDF403DD6434}" srcOrd="0" destOrd="0" parTransId="{77492AC6-9C47-4515-8141-2AA542F921A1}" sibTransId="{F6FE45FF-D6A2-46AA-AD94-1D75FD298196}"/>
    <dgm:cxn modelId="{A74F824C-6108-486B-AB3B-2BB845B216F2}" type="presOf" srcId="{1E24F6D3-7069-4A91-9783-FF85CEC79849}" destId="{FDBC70F7-A047-4B6B-A6E1-093E51AAB659}" srcOrd="0" destOrd="1" presId="urn:microsoft.com/office/officeart/2005/8/layout/vList5"/>
    <dgm:cxn modelId="{2E1916F0-5C54-46D1-AC34-CDE51C8666B5}" srcId="{30BA1EC3-328A-4F08-92B7-9F78ABA10BB6}" destId="{BE6B2551-AEF2-4BC0-9AE0-69BDCD8AECEA}" srcOrd="0" destOrd="0" parTransId="{96D84913-16D0-491C-9D87-D16434D6A1C9}" sibTransId="{AEC8D6A9-2570-4FA9-B0C3-F236F4A57CD6}"/>
    <dgm:cxn modelId="{B4FE091E-58AD-4217-B32E-6EB8F33796DB}" type="presOf" srcId="{30BA1EC3-328A-4F08-92B7-9F78ABA10BB6}" destId="{3E7D2061-EDF2-45D3-9CDD-4AD9C97D8FFA}" srcOrd="0" destOrd="0" presId="urn:microsoft.com/office/officeart/2005/8/layout/vList5"/>
    <dgm:cxn modelId="{8546133F-4E35-4F86-85E8-4E92DFB3D2BB}" type="presOf" srcId="{BE6B2551-AEF2-4BC0-9AE0-69BDCD8AECEA}" destId="{A5D63E85-5756-4B81-81CE-AAD7E6B1AA8A}" srcOrd="0" destOrd="0" presId="urn:microsoft.com/office/officeart/2005/8/layout/vList5"/>
    <dgm:cxn modelId="{FDBB62D0-9138-45C4-BFEB-A91C05E11140}" type="presParOf" srcId="{3E7D2061-EDF2-45D3-9CDD-4AD9C97D8FFA}" destId="{0F51DF20-9CF9-46E6-AE62-41053B017563}" srcOrd="0" destOrd="0" presId="urn:microsoft.com/office/officeart/2005/8/layout/vList5"/>
    <dgm:cxn modelId="{558C8E40-941C-43C7-AD41-5FF946697E09}" type="presParOf" srcId="{0F51DF20-9CF9-46E6-AE62-41053B017563}" destId="{A5D63E85-5756-4B81-81CE-AAD7E6B1AA8A}" srcOrd="0" destOrd="0" presId="urn:microsoft.com/office/officeart/2005/8/layout/vList5"/>
    <dgm:cxn modelId="{23F749B9-BB1C-4106-B970-70F69FA69DB7}" type="presParOf" srcId="{0F51DF20-9CF9-46E6-AE62-41053B017563}" destId="{FDBC70F7-A047-4B6B-A6E1-093E51AAB659}"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A5B9770-DA35-476D-A7EC-D3F9CB1A7BD3}"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pt-BR"/>
        </a:p>
      </dgm:t>
    </dgm:pt>
    <dgm:pt modelId="{04ABC8D2-08A6-411A-8730-A6773EDAE411}">
      <dgm:prSet/>
      <dgm:spPr/>
      <dgm:t>
        <a:bodyPr/>
        <a:lstStyle/>
        <a:p>
          <a:pPr rtl="0"/>
          <a:r>
            <a:rPr lang="pt-BR" b="1" u="sng" dirty="0" smtClean="0"/>
            <a:t>Oferta &amp; marca: </a:t>
          </a:r>
          <a:endParaRPr lang="pt-BR" dirty="0"/>
        </a:p>
      </dgm:t>
    </dgm:pt>
    <dgm:pt modelId="{48ED257E-F08E-441A-8941-847FC5A70E66}" type="parTrans" cxnId="{CDD3DBE5-8AA9-4CA9-A567-5BF44D622EEB}">
      <dgm:prSet/>
      <dgm:spPr/>
      <dgm:t>
        <a:bodyPr/>
        <a:lstStyle/>
        <a:p>
          <a:endParaRPr lang="pt-BR"/>
        </a:p>
      </dgm:t>
    </dgm:pt>
    <dgm:pt modelId="{21CC154B-4294-48C7-8ED6-7DDA69851480}" type="sibTrans" cxnId="{CDD3DBE5-8AA9-4CA9-A567-5BF44D622EEB}">
      <dgm:prSet/>
      <dgm:spPr/>
      <dgm:t>
        <a:bodyPr/>
        <a:lstStyle/>
        <a:p>
          <a:endParaRPr lang="pt-BR"/>
        </a:p>
      </dgm:t>
    </dgm:pt>
    <dgm:pt modelId="{1C040935-1A9A-4DA6-9B2D-B032F69B7090}">
      <dgm:prSet/>
      <dgm:spPr/>
      <dgm:t>
        <a:bodyPr/>
        <a:lstStyle/>
        <a:p>
          <a:pPr rtl="0"/>
          <a:r>
            <a:rPr lang="pt-BR" sz="1700" dirty="0" smtClean="0"/>
            <a:t>As pessoas satisfazem as suas necessidades e os seus desejos com produtos. Um produto é qualquer oferta que possa satisfazer uma necessidade ou um desejo. </a:t>
          </a:r>
          <a:endParaRPr lang="pt-BR" sz="1700" dirty="0"/>
        </a:p>
      </dgm:t>
    </dgm:pt>
    <dgm:pt modelId="{5E494C9C-59AB-4D7B-A5AA-BC6090F98DB7}" type="parTrans" cxnId="{349D59EB-1073-47C1-B688-5FBA49F29527}">
      <dgm:prSet/>
      <dgm:spPr/>
      <dgm:t>
        <a:bodyPr/>
        <a:lstStyle/>
        <a:p>
          <a:endParaRPr lang="pt-BR"/>
        </a:p>
      </dgm:t>
    </dgm:pt>
    <dgm:pt modelId="{9A67BCC6-FB6D-4303-90E6-F58ABE27E87A}" type="sibTrans" cxnId="{349D59EB-1073-47C1-B688-5FBA49F29527}">
      <dgm:prSet/>
      <dgm:spPr/>
      <dgm:t>
        <a:bodyPr/>
        <a:lstStyle/>
        <a:p>
          <a:endParaRPr lang="pt-BR"/>
        </a:p>
      </dgm:t>
    </dgm:pt>
    <dgm:pt modelId="{F10347E0-3345-4415-B431-B2EF482056FF}">
      <dgm:prSet custT="1"/>
      <dgm:spPr/>
      <dgm:t>
        <a:bodyPr/>
        <a:lstStyle/>
        <a:p>
          <a:pPr rtl="0"/>
          <a:r>
            <a:rPr lang="pt-BR" sz="2400" b="1" dirty="0" smtClean="0"/>
            <a:t>Uma marca é uma oferta de fonte conhecida. </a:t>
          </a:r>
          <a:endParaRPr lang="pt-BR" sz="2400" b="1" dirty="0"/>
        </a:p>
      </dgm:t>
    </dgm:pt>
    <dgm:pt modelId="{DD6FF13D-4735-4587-A2CA-F5C3B86B8453}" type="parTrans" cxnId="{2A96BF9D-199C-48C1-A3F5-B161031BB748}">
      <dgm:prSet/>
      <dgm:spPr/>
      <dgm:t>
        <a:bodyPr/>
        <a:lstStyle/>
        <a:p>
          <a:endParaRPr lang="pt-BR"/>
        </a:p>
      </dgm:t>
    </dgm:pt>
    <dgm:pt modelId="{CE160403-5E93-4DA2-9842-EED9EE1F7A89}" type="sibTrans" cxnId="{2A96BF9D-199C-48C1-A3F5-B161031BB748}">
      <dgm:prSet/>
      <dgm:spPr/>
      <dgm:t>
        <a:bodyPr/>
        <a:lstStyle/>
        <a:p>
          <a:endParaRPr lang="pt-BR"/>
        </a:p>
      </dgm:t>
    </dgm:pt>
    <dgm:pt modelId="{76993A2C-D61D-43B4-839F-D6CFB19A3ED9}">
      <dgm:prSet/>
      <dgm:spPr/>
      <dgm:t>
        <a:bodyPr/>
        <a:lstStyle/>
        <a:p>
          <a:pPr rtl="0"/>
          <a:r>
            <a:rPr lang="pt-BR" sz="1700" dirty="0" smtClean="0"/>
            <a:t>Uma marca (como McDonald’s, por exemplo) encerra muitas associações: hambúrguer, limpeza, conveniência, serviço cortes e o símbolo dos arcos dourados da marca ; essas associações formam a imagem de marca.</a:t>
          </a:r>
          <a:endParaRPr lang="pt-BR" sz="1700" dirty="0"/>
        </a:p>
      </dgm:t>
    </dgm:pt>
    <dgm:pt modelId="{D97E0829-E3CA-4B0A-B1D2-F1AA75F90E9C}" type="parTrans" cxnId="{2CE5DC9F-4C9A-47BF-AD04-EF16F6CCACFD}">
      <dgm:prSet/>
      <dgm:spPr/>
      <dgm:t>
        <a:bodyPr/>
        <a:lstStyle/>
        <a:p>
          <a:endParaRPr lang="pt-BR"/>
        </a:p>
      </dgm:t>
    </dgm:pt>
    <dgm:pt modelId="{69457514-4C10-454F-85AA-A737669BD022}" type="sibTrans" cxnId="{2CE5DC9F-4C9A-47BF-AD04-EF16F6CCACFD}">
      <dgm:prSet/>
      <dgm:spPr/>
      <dgm:t>
        <a:bodyPr/>
        <a:lstStyle/>
        <a:p>
          <a:endParaRPr lang="pt-BR"/>
        </a:p>
      </dgm:t>
    </dgm:pt>
    <dgm:pt modelId="{270B81F5-3BF2-4C38-BB07-0887C7C08EA2}" type="pres">
      <dgm:prSet presAssocID="{FA5B9770-DA35-476D-A7EC-D3F9CB1A7BD3}" presName="Name0" presStyleCnt="0">
        <dgm:presLayoutVars>
          <dgm:dir/>
          <dgm:animLvl val="lvl"/>
          <dgm:resizeHandles val="exact"/>
        </dgm:presLayoutVars>
      </dgm:prSet>
      <dgm:spPr/>
      <dgm:t>
        <a:bodyPr/>
        <a:lstStyle/>
        <a:p>
          <a:endParaRPr lang="pt-BR"/>
        </a:p>
      </dgm:t>
    </dgm:pt>
    <dgm:pt modelId="{7B18AE38-09E3-4226-825D-E7D6594B4E75}" type="pres">
      <dgm:prSet presAssocID="{04ABC8D2-08A6-411A-8730-A6773EDAE411}" presName="linNode" presStyleCnt="0"/>
      <dgm:spPr/>
    </dgm:pt>
    <dgm:pt modelId="{677DE136-E7E3-4B28-AD3F-1EC31C1AD83D}" type="pres">
      <dgm:prSet presAssocID="{04ABC8D2-08A6-411A-8730-A6773EDAE411}" presName="parentText" presStyleLbl="node1" presStyleIdx="0" presStyleCnt="1">
        <dgm:presLayoutVars>
          <dgm:chMax val="1"/>
          <dgm:bulletEnabled val="1"/>
        </dgm:presLayoutVars>
      </dgm:prSet>
      <dgm:spPr/>
      <dgm:t>
        <a:bodyPr/>
        <a:lstStyle/>
        <a:p>
          <a:endParaRPr lang="pt-BR"/>
        </a:p>
      </dgm:t>
    </dgm:pt>
    <dgm:pt modelId="{BC9B7115-7C91-43AC-8C9A-B2DEF6F6E834}" type="pres">
      <dgm:prSet presAssocID="{04ABC8D2-08A6-411A-8730-A6773EDAE411}" presName="descendantText" presStyleLbl="alignAccFollowNode1" presStyleIdx="0" presStyleCnt="1" custScaleY="119561">
        <dgm:presLayoutVars>
          <dgm:bulletEnabled val="1"/>
        </dgm:presLayoutVars>
      </dgm:prSet>
      <dgm:spPr/>
      <dgm:t>
        <a:bodyPr/>
        <a:lstStyle/>
        <a:p>
          <a:endParaRPr lang="pt-BR"/>
        </a:p>
      </dgm:t>
    </dgm:pt>
  </dgm:ptLst>
  <dgm:cxnLst>
    <dgm:cxn modelId="{2CE5DC9F-4C9A-47BF-AD04-EF16F6CCACFD}" srcId="{04ABC8D2-08A6-411A-8730-A6773EDAE411}" destId="{76993A2C-D61D-43B4-839F-D6CFB19A3ED9}" srcOrd="2" destOrd="0" parTransId="{D97E0829-E3CA-4B0A-B1D2-F1AA75F90E9C}" sibTransId="{69457514-4C10-454F-85AA-A737669BD022}"/>
    <dgm:cxn modelId="{D3200482-EBF6-47D7-AD49-9101603B719F}" type="presOf" srcId="{F10347E0-3345-4415-B431-B2EF482056FF}" destId="{BC9B7115-7C91-43AC-8C9A-B2DEF6F6E834}" srcOrd="0" destOrd="1" presId="urn:microsoft.com/office/officeart/2005/8/layout/vList5"/>
    <dgm:cxn modelId="{80C906B7-9132-4FA1-8B28-5D262B4BD131}" type="presOf" srcId="{76993A2C-D61D-43B4-839F-D6CFB19A3ED9}" destId="{BC9B7115-7C91-43AC-8C9A-B2DEF6F6E834}" srcOrd="0" destOrd="2" presId="urn:microsoft.com/office/officeart/2005/8/layout/vList5"/>
    <dgm:cxn modelId="{CDD3DBE5-8AA9-4CA9-A567-5BF44D622EEB}" srcId="{FA5B9770-DA35-476D-A7EC-D3F9CB1A7BD3}" destId="{04ABC8D2-08A6-411A-8730-A6773EDAE411}" srcOrd="0" destOrd="0" parTransId="{48ED257E-F08E-441A-8941-847FC5A70E66}" sibTransId="{21CC154B-4294-48C7-8ED6-7DDA69851480}"/>
    <dgm:cxn modelId="{2A96BF9D-199C-48C1-A3F5-B161031BB748}" srcId="{04ABC8D2-08A6-411A-8730-A6773EDAE411}" destId="{F10347E0-3345-4415-B431-B2EF482056FF}" srcOrd="1" destOrd="0" parTransId="{DD6FF13D-4735-4587-A2CA-F5C3B86B8453}" sibTransId="{CE160403-5E93-4DA2-9842-EED9EE1F7A89}"/>
    <dgm:cxn modelId="{9F3AE105-F7DB-4766-AA1C-147FE2BF81BD}" type="presOf" srcId="{FA5B9770-DA35-476D-A7EC-D3F9CB1A7BD3}" destId="{270B81F5-3BF2-4C38-BB07-0887C7C08EA2}" srcOrd="0" destOrd="0" presId="urn:microsoft.com/office/officeart/2005/8/layout/vList5"/>
    <dgm:cxn modelId="{349D59EB-1073-47C1-B688-5FBA49F29527}" srcId="{04ABC8D2-08A6-411A-8730-A6773EDAE411}" destId="{1C040935-1A9A-4DA6-9B2D-B032F69B7090}" srcOrd="0" destOrd="0" parTransId="{5E494C9C-59AB-4D7B-A5AA-BC6090F98DB7}" sibTransId="{9A67BCC6-FB6D-4303-90E6-F58ABE27E87A}"/>
    <dgm:cxn modelId="{E5E19C90-D373-41F1-A86C-5C1AAED13C1F}" type="presOf" srcId="{04ABC8D2-08A6-411A-8730-A6773EDAE411}" destId="{677DE136-E7E3-4B28-AD3F-1EC31C1AD83D}" srcOrd="0" destOrd="0" presId="urn:microsoft.com/office/officeart/2005/8/layout/vList5"/>
    <dgm:cxn modelId="{D2846024-A5E1-44CD-9DE2-54293767E013}" type="presOf" srcId="{1C040935-1A9A-4DA6-9B2D-B032F69B7090}" destId="{BC9B7115-7C91-43AC-8C9A-B2DEF6F6E834}" srcOrd="0" destOrd="0" presId="urn:microsoft.com/office/officeart/2005/8/layout/vList5"/>
    <dgm:cxn modelId="{EF9DE85E-568F-4030-A8FF-8B83DADCDF11}" type="presParOf" srcId="{270B81F5-3BF2-4C38-BB07-0887C7C08EA2}" destId="{7B18AE38-09E3-4226-825D-E7D6594B4E75}" srcOrd="0" destOrd="0" presId="urn:microsoft.com/office/officeart/2005/8/layout/vList5"/>
    <dgm:cxn modelId="{C8988849-87F1-4763-B009-4A7765003328}" type="presParOf" srcId="{7B18AE38-09E3-4226-825D-E7D6594B4E75}" destId="{677DE136-E7E3-4B28-AD3F-1EC31C1AD83D}" srcOrd="0" destOrd="0" presId="urn:microsoft.com/office/officeart/2005/8/layout/vList5"/>
    <dgm:cxn modelId="{66814B35-FDEB-41A9-BA39-2BB9E153D920}" type="presParOf" srcId="{7B18AE38-09E3-4226-825D-E7D6594B4E75}" destId="{BC9B7115-7C91-43AC-8C9A-B2DEF6F6E834}"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2BEE094-57C2-4DC8-9D2E-80575AF981C6}" type="doc">
      <dgm:prSet loTypeId="urn:microsoft.com/office/officeart/2005/8/layout/vList5" loCatId="list" qsTypeId="urn:microsoft.com/office/officeart/2005/8/quickstyle/simple1" qsCatId="simple" csTypeId="urn:microsoft.com/office/officeart/2005/8/colors/colorful3" csCatId="colorful" phldr="1"/>
      <dgm:spPr/>
      <dgm:t>
        <a:bodyPr/>
        <a:lstStyle/>
        <a:p>
          <a:endParaRPr lang="pt-BR"/>
        </a:p>
      </dgm:t>
    </dgm:pt>
    <dgm:pt modelId="{680CF551-88F2-4314-A2D4-DCAAAD0E9807}">
      <dgm:prSet/>
      <dgm:spPr/>
      <dgm:t>
        <a:bodyPr/>
        <a:lstStyle/>
        <a:p>
          <a:pPr rtl="0"/>
          <a:r>
            <a:rPr lang="pt-BR" b="1" u="sng" dirty="0" smtClean="0"/>
            <a:t>Valor e satisfação: </a:t>
          </a:r>
          <a:endParaRPr lang="pt-BR" dirty="0"/>
        </a:p>
      </dgm:t>
    </dgm:pt>
    <dgm:pt modelId="{0D1214D5-2346-434D-AE87-C901573253EE}" type="parTrans" cxnId="{331C0A6B-70DD-48A8-B3D6-44A3EBC85B77}">
      <dgm:prSet/>
      <dgm:spPr/>
      <dgm:t>
        <a:bodyPr/>
        <a:lstStyle/>
        <a:p>
          <a:endParaRPr lang="pt-BR"/>
        </a:p>
      </dgm:t>
    </dgm:pt>
    <dgm:pt modelId="{42090786-C0C2-4B00-ABE0-E0D212F11E6F}" type="sibTrans" cxnId="{331C0A6B-70DD-48A8-B3D6-44A3EBC85B77}">
      <dgm:prSet/>
      <dgm:spPr/>
      <dgm:t>
        <a:bodyPr/>
        <a:lstStyle/>
        <a:p>
          <a:endParaRPr lang="pt-BR"/>
        </a:p>
      </dgm:t>
    </dgm:pt>
    <dgm:pt modelId="{850C2424-7FF4-45FA-B664-E4FAB9852A57}">
      <dgm:prSet/>
      <dgm:spPr/>
      <dgm:t>
        <a:bodyPr/>
        <a:lstStyle/>
        <a:p>
          <a:pPr rtl="0"/>
          <a:r>
            <a:rPr lang="pt-BR" sz="1700" b="1" dirty="0" smtClean="0"/>
            <a:t>O produto ou oferta alcançará êxito se proporcionar valor e satisfação ao comprador-alvo. </a:t>
          </a:r>
          <a:endParaRPr lang="pt-BR" sz="1700" b="1" dirty="0"/>
        </a:p>
      </dgm:t>
    </dgm:pt>
    <dgm:pt modelId="{09A77304-9C72-4069-9253-3FD3AE8996FD}" type="parTrans" cxnId="{27A7E937-9675-4785-B4E7-4008CE592BD3}">
      <dgm:prSet/>
      <dgm:spPr/>
      <dgm:t>
        <a:bodyPr/>
        <a:lstStyle/>
        <a:p>
          <a:endParaRPr lang="pt-BR"/>
        </a:p>
      </dgm:t>
    </dgm:pt>
    <dgm:pt modelId="{BDF61237-F514-4839-B232-31B3C4D5A56D}" type="sibTrans" cxnId="{27A7E937-9675-4785-B4E7-4008CE592BD3}">
      <dgm:prSet/>
      <dgm:spPr/>
      <dgm:t>
        <a:bodyPr/>
        <a:lstStyle/>
        <a:p>
          <a:endParaRPr lang="pt-BR"/>
        </a:p>
      </dgm:t>
    </dgm:pt>
    <dgm:pt modelId="{7B6572B9-DCA3-40B4-ADF9-EEA162264A06}">
      <dgm:prSet custT="1"/>
      <dgm:spPr/>
      <dgm:t>
        <a:bodyPr/>
        <a:lstStyle/>
        <a:p>
          <a:pPr rtl="0"/>
          <a:r>
            <a:rPr lang="pt-BR" sz="1700" dirty="0" smtClean="0"/>
            <a:t>O comprador escolhe entre diferentes ofertas com base naquilo que parece proporcionar o maior valor. Definimos </a:t>
          </a:r>
          <a:r>
            <a:rPr lang="pt-BR" sz="2400" b="1" dirty="0" smtClean="0"/>
            <a:t>valor como a razão entre o que o cliente recebe e o que ele dá</a:t>
          </a:r>
          <a:r>
            <a:rPr lang="pt-BR" sz="1700" dirty="0" smtClean="0"/>
            <a:t>. O cliente recebe benefícios e assume custos, que podem ser monetários, do tempo, de energia e psicológicos.</a:t>
          </a:r>
          <a:endParaRPr lang="pt-BR" sz="1700" dirty="0"/>
        </a:p>
      </dgm:t>
    </dgm:pt>
    <dgm:pt modelId="{F382613D-4E58-43A8-9292-9824EBABC4BE}" type="parTrans" cxnId="{7FF0AE96-FF1F-481F-B25F-48A6A6CA78AA}">
      <dgm:prSet/>
      <dgm:spPr/>
      <dgm:t>
        <a:bodyPr/>
        <a:lstStyle/>
        <a:p>
          <a:endParaRPr lang="pt-BR"/>
        </a:p>
      </dgm:t>
    </dgm:pt>
    <dgm:pt modelId="{E469D92B-152B-4CB2-9EB6-69C2F54FB4A7}" type="sibTrans" cxnId="{7FF0AE96-FF1F-481F-B25F-48A6A6CA78AA}">
      <dgm:prSet/>
      <dgm:spPr/>
      <dgm:t>
        <a:bodyPr/>
        <a:lstStyle/>
        <a:p>
          <a:endParaRPr lang="pt-BR"/>
        </a:p>
      </dgm:t>
    </dgm:pt>
    <dgm:pt modelId="{DF6CDE07-E58F-4BAE-9E82-AEAEC5C7464B}" type="pres">
      <dgm:prSet presAssocID="{22BEE094-57C2-4DC8-9D2E-80575AF981C6}" presName="Name0" presStyleCnt="0">
        <dgm:presLayoutVars>
          <dgm:dir/>
          <dgm:animLvl val="lvl"/>
          <dgm:resizeHandles val="exact"/>
        </dgm:presLayoutVars>
      </dgm:prSet>
      <dgm:spPr/>
      <dgm:t>
        <a:bodyPr/>
        <a:lstStyle/>
        <a:p>
          <a:endParaRPr lang="pt-BR"/>
        </a:p>
      </dgm:t>
    </dgm:pt>
    <dgm:pt modelId="{E364D0AF-E807-4EE0-99B0-725D5BACFAF9}" type="pres">
      <dgm:prSet presAssocID="{680CF551-88F2-4314-A2D4-DCAAAD0E9807}" presName="linNode" presStyleCnt="0"/>
      <dgm:spPr/>
    </dgm:pt>
    <dgm:pt modelId="{6389B734-60A4-4FFA-A6A6-64EBE43B32DB}" type="pres">
      <dgm:prSet presAssocID="{680CF551-88F2-4314-A2D4-DCAAAD0E9807}" presName="parentText" presStyleLbl="node1" presStyleIdx="0" presStyleCnt="1">
        <dgm:presLayoutVars>
          <dgm:chMax val="1"/>
          <dgm:bulletEnabled val="1"/>
        </dgm:presLayoutVars>
      </dgm:prSet>
      <dgm:spPr/>
      <dgm:t>
        <a:bodyPr/>
        <a:lstStyle/>
        <a:p>
          <a:endParaRPr lang="pt-BR"/>
        </a:p>
      </dgm:t>
    </dgm:pt>
    <dgm:pt modelId="{91D09588-F63D-4248-B3AA-1950A593F24D}" type="pres">
      <dgm:prSet presAssocID="{680CF551-88F2-4314-A2D4-DCAAAD0E9807}" presName="descendantText" presStyleLbl="alignAccFollowNode1" presStyleIdx="0" presStyleCnt="1" custScaleY="125122">
        <dgm:presLayoutVars>
          <dgm:bulletEnabled val="1"/>
        </dgm:presLayoutVars>
      </dgm:prSet>
      <dgm:spPr/>
      <dgm:t>
        <a:bodyPr/>
        <a:lstStyle/>
        <a:p>
          <a:endParaRPr lang="pt-BR"/>
        </a:p>
      </dgm:t>
    </dgm:pt>
  </dgm:ptLst>
  <dgm:cxnLst>
    <dgm:cxn modelId="{B666AA8B-DD6E-4013-835D-374B36EEFC7B}" type="presOf" srcId="{680CF551-88F2-4314-A2D4-DCAAAD0E9807}" destId="{6389B734-60A4-4FFA-A6A6-64EBE43B32DB}" srcOrd="0" destOrd="0" presId="urn:microsoft.com/office/officeart/2005/8/layout/vList5"/>
    <dgm:cxn modelId="{331C0A6B-70DD-48A8-B3D6-44A3EBC85B77}" srcId="{22BEE094-57C2-4DC8-9D2E-80575AF981C6}" destId="{680CF551-88F2-4314-A2D4-DCAAAD0E9807}" srcOrd="0" destOrd="0" parTransId="{0D1214D5-2346-434D-AE87-C901573253EE}" sibTransId="{42090786-C0C2-4B00-ABE0-E0D212F11E6F}"/>
    <dgm:cxn modelId="{27A7E937-9675-4785-B4E7-4008CE592BD3}" srcId="{680CF551-88F2-4314-A2D4-DCAAAD0E9807}" destId="{850C2424-7FF4-45FA-B664-E4FAB9852A57}" srcOrd="0" destOrd="0" parTransId="{09A77304-9C72-4069-9253-3FD3AE8996FD}" sibTransId="{BDF61237-F514-4839-B232-31B3C4D5A56D}"/>
    <dgm:cxn modelId="{2FF3CB39-D1D7-4C45-98A2-A6A755D746C1}" type="presOf" srcId="{22BEE094-57C2-4DC8-9D2E-80575AF981C6}" destId="{DF6CDE07-E58F-4BAE-9E82-AEAEC5C7464B}" srcOrd="0" destOrd="0" presId="urn:microsoft.com/office/officeart/2005/8/layout/vList5"/>
    <dgm:cxn modelId="{8830DB8D-6879-428E-B6EF-E811C0ABC969}" type="presOf" srcId="{850C2424-7FF4-45FA-B664-E4FAB9852A57}" destId="{91D09588-F63D-4248-B3AA-1950A593F24D}" srcOrd="0" destOrd="0" presId="urn:microsoft.com/office/officeart/2005/8/layout/vList5"/>
    <dgm:cxn modelId="{7FF0AE96-FF1F-481F-B25F-48A6A6CA78AA}" srcId="{680CF551-88F2-4314-A2D4-DCAAAD0E9807}" destId="{7B6572B9-DCA3-40B4-ADF9-EEA162264A06}" srcOrd="1" destOrd="0" parTransId="{F382613D-4E58-43A8-9292-9824EBABC4BE}" sibTransId="{E469D92B-152B-4CB2-9EB6-69C2F54FB4A7}"/>
    <dgm:cxn modelId="{E27E07F7-8CB3-4466-904B-7E42DD1C982A}" type="presOf" srcId="{7B6572B9-DCA3-40B4-ADF9-EEA162264A06}" destId="{91D09588-F63D-4248-B3AA-1950A593F24D}" srcOrd="0" destOrd="1" presId="urn:microsoft.com/office/officeart/2005/8/layout/vList5"/>
    <dgm:cxn modelId="{BD887B52-86DA-45E6-915F-88970BBD3093}" type="presParOf" srcId="{DF6CDE07-E58F-4BAE-9E82-AEAEC5C7464B}" destId="{E364D0AF-E807-4EE0-99B0-725D5BACFAF9}" srcOrd="0" destOrd="0" presId="urn:microsoft.com/office/officeart/2005/8/layout/vList5"/>
    <dgm:cxn modelId="{641E82E1-B7A6-4196-A283-083A05DED274}" type="presParOf" srcId="{E364D0AF-E807-4EE0-99B0-725D5BACFAF9}" destId="{6389B734-60A4-4FFA-A6A6-64EBE43B32DB}" srcOrd="0" destOrd="0" presId="urn:microsoft.com/office/officeart/2005/8/layout/vList5"/>
    <dgm:cxn modelId="{3FFCED26-33EB-430B-A0C9-7DDC6E0027C4}" type="presParOf" srcId="{E364D0AF-E807-4EE0-99B0-725D5BACFAF9}" destId="{91D09588-F63D-4248-B3AA-1950A593F24D}"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F9286C-79B0-4F1D-BC13-F75EFE877745}">
      <dsp:nvSpPr>
        <dsp:cNvPr id="0" name=""/>
        <dsp:cNvSpPr/>
      </dsp:nvSpPr>
      <dsp:spPr>
        <a:xfrm>
          <a:off x="0" y="157341"/>
          <a:ext cx="7344816" cy="17111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pt-BR" sz="2400" kern="1200" dirty="0" smtClean="0"/>
            <a:t>A definição da AMA (American Marketing </a:t>
          </a:r>
          <a:r>
            <a:rPr lang="pt-BR" sz="2400" kern="1200" dirty="0" err="1" smtClean="0"/>
            <a:t>Association</a:t>
          </a:r>
          <a:r>
            <a:rPr lang="pt-BR" sz="2400" kern="1200" dirty="0" smtClean="0"/>
            <a:t>) é que </a:t>
          </a:r>
          <a:r>
            <a:rPr lang="pt-BR" sz="2400" b="1" kern="1200" dirty="0" smtClean="0">
              <a:effectLst>
                <a:outerShdw blurRad="38100" dist="38100" dir="2700000" algn="tl">
                  <a:srgbClr val="000000">
                    <a:alpha val="43137"/>
                  </a:srgbClr>
                </a:outerShdw>
              </a:effectLst>
            </a:rPr>
            <a:t>“</a:t>
          </a:r>
          <a:r>
            <a:rPr lang="pt-BR" sz="2400" b="1" i="1" kern="1200" dirty="0" smtClean="0">
              <a:effectLst>
                <a:outerShdw blurRad="38100" dist="38100" dir="2700000" algn="tl">
                  <a:srgbClr val="000000">
                    <a:alpha val="43137"/>
                  </a:srgbClr>
                </a:outerShdw>
              </a:effectLst>
            </a:rPr>
            <a:t>Marketing é o processo de planejar e executar a concepção, precificação, promoção e distribuição de produtos, serviços e ideias</a:t>
          </a:r>
          <a:r>
            <a:rPr lang="pt-BR" sz="2400" b="1" kern="1200" dirty="0" smtClean="0">
              <a:effectLst>
                <a:outerShdw blurRad="38100" dist="38100" dir="2700000" algn="tl">
                  <a:srgbClr val="000000">
                    <a:alpha val="43137"/>
                  </a:srgbClr>
                </a:outerShdw>
              </a:effectLst>
            </a:rPr>
            <a:t>”</a:t>
          </a:r>
          <a:r>
            <a:rPr lang="pt-BR" sz="2400" kern="1200" dirty="0" smtClean="0"/>
            <a:t>.</a:t>
          </a:r>
          <a:endParaRPr lang="pt-BR" sz="2400" kern="1200" dirty="0"/>
        </a:p>
      </dsp:txBody>
      <dsp:txXfrm>
        <a:off x="83530" y="240871"/>
        <a:ext cx="7177756" cy="154406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FBB418-0A0E-454B-A0AB-332546254E1B}">
      <dsp:nvSpPr>
        <dsp:cNvPr id="0" name=""/>
        <dsp:cNvSpPr/>
      </dsp:nvSpPr>
      <dsp:spPr>
        <a:xfrm rot="10800000">
          <a:off x="906543" y="161"/>
          <a:ext cx="7351942" cy="1313244"/>
        </a:xfrm>
        <a:prstGeom prst="homePlat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9104" tIns="60960" rIns="113792" bIns="60960" numCol="1" spcCol="1270" anchor="ctr" anchorCtr="0">
          <a:noAutofit/>
        </a:bodyPr>
        <a:lstStyle/>
        <a:p>
          <a:pPr lvl="0" algn="ctr" defTabSz="711200" rtl="0">
            <a:lnSpc>
              <a:spcPct val="90000"/>
            </a:lnSpc>
            <a:spcBef>
              <a:spcPct val="0"/>
            </a:spcBef>
            <a:spcAft>
              <a:spcPct val="35000"/>
            </a:spcAft>
          </a:pPr>
          <a:r>
            <a:rPr lang="pt-BR" sz="1600" kern="1200" dirty="0" smtClean="0"/>
            <a:t>O </a:t>
          </a:r>
          <a:r>
            <a:rPr lang="pt-BR" sz="1600" b="1" i="1" u="sng" kern="1200" dirty="0" smtClean="0"/>
            <a:t>Canal de Comunicação</a:t>
          </a:r>
          <a:r>
            <a:rPr lang="pt-BR" sz="1600" i="1" kern="1200" dirty="0" smtClean="0"/>
            <a:t> – enviar/receber as ‘mensagens’ dos compradores-alvos</a:t>
          </a:r>
          <a:r>
            <a:rPr lang="pt-BR" sz="1600" kern="1200" dirty="0" smtClean="0"/>
            <a:t> e inclui jornais, revistas, radio, televisão, correio, telefone, </a:t>
          </a:r>
          <a:r>
            <a:rPr lang="pt-BR" sz="1600" kern="1200" dirty="0" err="1" smtClean="0"/>
            <a:t>posters</a:t>
          </a:r>
          <a:r>
            <a:rPr lang="pt-BR" sz="1600" kern="1200" dirty="0" smtClean="0"/>
            <a:t> e internet. Os profissionais de marketing aumentaram muito o canal de comunicação como e-mail, blog, </a:t>
          </a:r>
          <a:r>
            <a:rPr lang="pt-BR" sz="1600" kern="1200" dirty="0" err="1" smtClean="0"/>
            <a:t>and</a:t>
          </a:r>
          <a:r>
            <a:rPr lang="pt-BR" sz="1600" kern="1200" dirty="0" smtClean="0"/>
            <a:t> serviços grátis </a:t>
          </a:r>
          <a:r>
            <a:rPr lang="pt-BR" sz="1600" kern="1200" dirty="0" err="1" smtClean="0"/>
            <a:t>dao</a:t>
          </a:r>
          <a:r>
            <a:rPr lang="pt-BR" sz="1600" kern="1200" dirty="0" smtClean="0"/>
            <a:t> consumidor...</a:t>
          </a:r>
          <a:endParaRPr lang="pt-BR" sz="1600" kern="1200" dirty="0"/>
        </a:p>
      </dsp:txBody>
      <dsp:txXfrm rot="10800000">
        <a:off x="1234854" y="161"/>
        <a:ext cx="7023631" cy="1313244"/>
      </dsp:txXfrm>
    </dsp:sp>
    <dsp:sp modelId="{989400F8-8CF2-4B83-80E7-42FF6399C1E0}">
      <dsp:nvSpPr>
        <dsp:cNvPr id="0" name=""/>
        <dsp:cNvSpPr/>
      </dsp:nvSpPr>
      <dsp:spPr>
        <a:xfrm>
          <a:off x="337614" y="3"/>
          <a:ext cx="1313244" cy="1313244"/>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4B894B7-5A42-4F6F-B2F8-42D5F7FC40B5}">
      <dsp:nvSpPr>
        <dsp:cNvPr id="0" name=""/>
        <dsp:cNvSpPr/>
      </dsp:nvSpPr>
      <dsp:spPr>
        <a:xfrm rot="10800000">
          <a:off x="1187611" y="1728190"/>
          <a:ext cx="6976212" cy="1313244"/>
        </a:xfrm>
        <a:prstGeom prst="homePlate">
          <a:avLst/>
        </a:prstGeom>
        <a:solidFill>
          <a:schemeClr val="accent2">
            <a:hueOff val="-3670562"/>
            <a:satOff val="16196"/>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9104" tIns="57150" rIns="106680" bIns="57150" numCol="1" spcCol="1270" anchor="ctr" anchorCtr="0">
          <a:noAutofit/>
        </a:bodyPr>
        <a:lstStyle/>
        <a:p>
          <a:pPr lvl="0" algn="ctr" defTabSz="666750" rtl="0">
            <a:lnSpc>
              <a:spcPct val="90000"/>
            </a:lnSpc>
            <a:spcBef>
              <a:spcPct val="0"/>
            </a:spcBef>
            <a:spcAft>
              <a:spcPct val="35000"/>
            </a:spcAft>
          </a:pPr>
          <a:r>
            <a:rPr lang="pt-BR" sz="1500" kern="1200" dirty="0" smtClean="0"/>
            <a:t>Os profissionais de marketing usam </a:t>
          </a:r>
          <a:r>
            <a:rPr lang="pt-BR" sz="1500" b="1" u="sng" kern="1200" dirty="0" smtClean="0"/>
            <a:t>o </a:t>
          </a:r>
          <a:r>
            <a:rPr lang="pt-BR" sz="1600" b="1" u="sng" kern="1200" dirty="0" smtClean="0"/>
            <a:t>canal de distribuição</a:t>
          </a:r>
          <a:r>
            <a:rPr lang="pt-BR" sz="1600" kern="1200" dirty="0" smtClean="0"/>
            <a:t> </a:t>
          </a:r>
          <a:r>
            <a:rPr lang="pt-BR" sz="1500" kern="1200" dirty="0" smtClean="0"/>
            <a:t>para mostrar, vender e entregar o produto físico ou serviço para o comprador ou usuário. Estes canais podem ser diretamente via internet, correio, celular ou telefone ou indiretamente através de distribuidores, atacadistas, varejistas, agentes como intermediários. </a:t>
          </a:r>
          <a:endParaRPr lang="pt-BR" sz="1500" kern="1200" dirty="0"/>
        </a:p>
      </dsp:txBody>
      <dsp:txXfrm rot="10800000">
        <a:off x="1515922" y="1728190"/>
        <a:ext cx="6647901" cy="1313244"/>
      </dsp:txXfrm>
    </dsp:sp>
    <dsp:sp modelId="{1FF07170-0B75-4EE0-90AC-CBBF252A2199}">
      <dsp:nvSpPr>
        <dsp:cNvPr id="0" name=""/>
        <dsp:cNvSpPr/>
      </dsp:nvSpPr>
      <dsp:spPr>
        <a:xfrm>
          <a:off x="323519" y="1656185"/>
          <a:ext cx="1313244" cy="1313244"/>
        </a:xfrm>
        <a:prstGeom prst="ellipse">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92BDD07-C8A9-47AC-8228-02AF80A5A88C}">
      <dsp:nvSpPr>
        <dsp:cNvPr id="0" name=""/>
        <dsp:cNvSpPr/>
      </dsp:nvSpPr>
      <dsp:spPr>
        <a:xfrm rot="10800000">
          <a:off x="1296335" y="3410677"/>
          <a:ext cx="6832220" cy="1313244"/>
        </a:xfrm>
        <a:prstGeom prst="homePlate">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9104" tIns="53340" rIns="99568" bIns="53340" numCol="1" spcCol="1270" anchor="ctr" anchorCtr="0">
          <a:noAutofit/>
        </a:bodyPr>
        <a:lstStyle/>
        <a:p>
          <a:pPr lvl="0" algn="ctr" defTabSz="622300" rtl="0">
            <a:lnSpc>
              <a:spcPct val="90000"/>
            </a:lnSpc>
            <a:spcBef>
              <a:spcPct val="0"/>
            </a:spcBef>
            <a:spcAft>
              <a:spcPct val="35000"/>
            </a:spcAft>
          </a:pPr>
          <a:r>
            <a:rPr lang="pt-BR" sz="1400" kern="1200" dirty="0" smtClean="0"/>
            <a:t>Para executar a transação com potenciais compradores, os profissionais de marketing também usam o </a:t>
          </a:r>
          <a:r>
            <a:rPr lang="pt-BR" sz="1600" b="1" u="sng" kern="1200" dirty="0" smtClean="0"/>
            <a:t>canal de serviços </a:t>
          </a:r>
          <a:r>
            <a:rPr lang="pt-BR" sz="1400" kern="1200" dirty="0" smtClean="0"/>
            <a:t>que inclui armazéns, transportadoras, bancos e companhias de seguros. Os profissionais claramente possuem um desafio em escolher a melhor </a:t>
          </a:r>
          <a:r>
            <a:rPr lang="pt-BR" sz="1400" kern="1200" dirty="0" err="1" smtClean="0"/>
            <a:t>mix</a:t>
          </a:r>
          <a:r>
            <a:rPr lang="pt-BR" sz="1400" kern="1200" dirty="0" smtClean="0"/>
            <a:t> dos três canais: comunicação, distribuição e serviços na sua oferta. </a:t>
          </a:r>
          <a:endParaRPr lang="pt-BR" sz="1400" kern="1200" dirty="0"/>
        </a:p>
      </dsp:txBody>
      <dsp:txXfrm rot="10800000">
        <a:off x="1624646" y="3410677"/>
        <a:ext cx="6503909" cy="1313244"/>
      </dsp:txXfrm>
    </dsp:sp>
    <dsp:sp modelId="{5AD18E29-A828-42E7-B12F-2091912C0C7C}">
      <dsp:nvSpPr>
        <dsp:cNvPr id="0" name=""/>
        <dsp:cNvSpPr/>
      </dsp:nvSpPr>
      <dsp:spPr>
        <a:xfrm>
          <a:off x="539550" y="3384372"/>
          <a:ext cx="1313244" cy="1313244"/>
        </a:xfrm>
        <a:prstGeom prst="ellipse">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FCDDF6-8413-48D0-9115-17B8C55C45A6}">
      <dsp:nvSpPr>
        <dsp:cNvPr id="0" name=""/>
        <dsp:cNvSpPr/>
      </dsp:nvSpPr>
      <dsp:spPr>
        <a:xfrm rot="5400000">
          <a:off x="4206816" y="-783781"/>
          <a:ext cx="3068716" cy="540345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rtl="0">
            <a:lnSpc>
              <a:spcPct val="90000"/>
            </a:lnSpc>
            <a:spcBef>
              <a:spcPct val="0"/>
            </a:spcBef>
            <a:spcAft>
              <a:spcPct val="15000"/>
            </a:spcAft>
            <a:buChar char="••"/>
          </a:pPr>
          <a:r>
            <a:rPr lang="pt-BR" sz="1600" kern="1200" dirty="0" smtClean="0"/>
            <a:t>Enquanto os canais de marketing ligam a empresa aos compradores-alvo, a cadeia de suprimento (</a:t>
          </a:r>
          <a:r>
            <a:rPr lang="pt-BR" sz="1600" kern="1200" dirty="0" err="1" smtClean="0"/>
            <a:t>supply</a:t>
          </a:r>
          <a:r>
            <a:rPr lang="pt-BR" sz="1600" kern="1200" dirty="0" smtClean="0"/>
            <a:t> </a:t>
          </a:r>
          <a:r>
            <a:rPr lang="pt-BR" sz="1600" kern="1200" dirty="0" err="1" smtClean="0"/>
            <a:t>chain</a:t>
          </a:r>
          <a:r>
            <a:rPr lang="pt-BR" sz="1600" kern="1200" dirty="0" smtClean="0"/>
            <a:t>) é um canal mais longo, que se estende das matérias-primas aos componentes dos produtos finais – que são levados aos compradores finais.</a:t>
          </a:r>
          <a:endParaRPr lang="pt-BR" sz="1600" kern="1200" dirty="0"/>
        </a:p>
        <a:p>
          <a:pPr marL="171450" lvl="1" indent="-171450" algn="l" defTabSz="711200" rtl="0">
            <a:lnSpc>
              <a:spcPct val="90000"/>
            </a:lnSpc>
            <a:spcBef>
              <a:spcPct val="0"/>
            </a:spcBef>
            <a:spcAft>
              <a:spcPct val="15000"/>
            </a:spcAft>
            <a:buChar char="••"/>
          </a:pPr>
          <a:r>
            <a:rPr lang="pt-BR" sz="1600" kern="1200" dirty="0" smtClean="0"/>
            <a:t> A cadeia de suprimentos representa um sistema de entrega de valor. Cada empresa captura apenas uma determinada porcentagem do valor total gerado pela cadeia. Quando uma companhia adquire um competidor ou se integra para frente ou para trás, seu objetivo é capturar um maior percentual do valor gerado pela cadeia.</a:t>
          </a:r>
          <a:endParaRPr lang="pt-BR" sz="1600" kern="1200" dirty="0"/>
        </a:p>
      </dsp:txBody>
      <dsp:txXfrm rot="-5400000">
        <a:off x="3039445" y="533392"/>
        <a:ext cx="5253656" cy="2769112"/>
      </dsp:txXfrm>
    </dsp:sp>
    <dsp:sp modelId="{DD3620FC-4556-453D-9D31-7B231456FA47}">
      <dsp:nvSpPr>
        <dsp:cNvPr id="0" name=""/>
        <dsp:cNvSpPr/>
      </dsp:nvSpPr>
      <dsp:spPr>
        <a:xfrm>
          <a:off x="0" y="0"/>
          <a:ext cx="3039445" cy="383589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72390" rIns="144780" bIns="72390" numCol="1" spcCol="1270" anchor="ctr" anchorCtr="0">
          <a:noAutofit/>
        </a:bodyPr>
        <a:lstStyle/>
        <a:p>
          <a:pPr lvl="0" algn="ctr" defTabSz="1689100" rtl="0">
            <a:lnSpc>
              <a:spcPct val="90000"/>
            </a:lnSpc>
            <a:spcBef>
              <a:spcPct val="0"/>
            </a:spcBef>
            <a:spcAft>
              <a:spcPct val="35000"/>
            </a:spcAft>
          </a:pPr>
          <a:r>
            <a:rPr lang="pt-BR" sz="3800" b="1" u="sng" kern="1200" smtClean="0"/>
            <a:t>Cadeia de suprimento: </a:t>
          </a:r>
          <a:endParaRPr lang="pt-BR" sz="3800" kern="1200"/>
        </a:p>
      </dsp:txBody>
      <dsp:txXfrm>
        <a:off x="148373" y="148373"/>
        <a:ext cx="2742699" cy="353915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7BEEF0-D24E-41F0-A62E-CFD986DD8E8E}">
      <dsp:nvSpPr>
        <dsp:cNvPr id="0" name=""/>
        <dsp:cNvSpPr/>
      </dsp:nvSpPr>
      <dsp:spPr>
        <a:xfrm>
          <a:off x="-4992946" y="-831103"/>
          <a:ext cx="6462806" cy="6462806"/>
        </a:xfrm>
        <a:prstGeom prst="blockArc">
          <a:avLst>
            <a:gd name="adj1" fmla="val 18900000"/>
            <a:gd name="adj2" fmla="val 2700000"/>
            <a:gd name="adj3" fmla="val 334"/>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A0CF5BB-C5F9-4E9B-9B47-C1AFED1D7814}">
      <dsp:nvSpPr>
        <dsp:cNvPr id="0" name=""/>
        <dsp:cNvSpPr/>
      </dsp:nvSpPr>
      <dsp:spPr>
        <a:xfrm>
          <a:off x="1427289" y="1258468"/>
          <a:ext cx="6768774" cy="228366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238" tIns="60960" rIns="60960" bIns="60960" numCol="1" spcCol="1270" anchor="t" anchorCtr="0">
          <a:noAutofit/>
        </a:bodyPr>
        <a:lstStyle/>
        <a:p>
          <a:pPr lvl="0" algn="l" defTabSz="1066800" rtl="0">
            <a:lnSpc>
              <a:spcPct val="90000"/>
            </a:lnSpc>
            <a:spcBef>
              <a:spcPct val="0"/>
            </a:spcBef>
            <a:spcAft>
              <a:spcPct val="35000"/>
            </a:spcAft>
          </a:pPr>
          <a:r>
            <a:rPr lang="pt-BR" sz="2400" b="1" u="sng" kern="1200" smtClean="0"/>
            <a:t>Concorrência: </a:t>
          </a:r>
          <a:endParaRPr lang="pt-BR" sz="2400" kern="1200"/>
        </a:p>
        <a:p>
          <a:pPr marL="171450" lvl="1" indent="-171450" algn="l" defTabSz="844550" rtl="0">
            <a:lnSpc>
              <a:spcPct val="90000"/>
            </a:lnSpc>
            <a:spcBef>
              <a:spcPct val="0"/>
            </a:spcBef>
            <a:spcAft>
              <a:spcPct val="15000"/>
            </a:spcAft>
            <a:buChar char="••"/>
          </a:pPr>
          <a:r>
            <a:rPr lang="pt-BR" sz="1900" kern="1200" smtClean="0"/>
            <a:t>Inclui todas as ofertas e substitutos rivais atuais e potenciais. A definição dos níveis de concorrência representam os graus em que os produtos são passíveis de substituição: concorrência de marca, setorial, de forma e genérica.</a:t>
          </a:r>
          <a:endParaRPr lang="pt-BR" sz="1900" kern="1200"/>
        </a:p>
      </dsp:txBody>
      <dsp:txXfrm>
        <a:off x="1427289" y="1258468"/>
        <a:ext cx="6768774" cy="2283662"/>
      </dsp:txXfrm>
    </dsp:sp>
    <dsp:sp modelId="{E0BEDB61-0F76-40F4-9FAB-53B3515074D1}">
      <dsp:nvSpPr>
        <dsp:cNvPr id="0" name=""/>
        <dsp:cNvSpPr/>
      </dsp:nvSpPr>
      <dsp:spPr>
        <a:xfrm>
          <a:off x="0" y="973010"/>
          <a:ext cx="2854578" cy="2854578"/>
        </a:xfrm>
        <a:prstGeom prst="ellipse">
          <a:avLst/>
        </a:prstGeom>
        <a:blipFill rotWithShape="0">
          <a:blip xmlns:r="http://schemas.openxmlformats.org/officeDocument/2006/relationships" r:embed="rId1"/>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048D62-A4B9-42E5-8809-575B8F5233FE}">
      <dsp:nvSpPr>
        <dsp:cNvPr id="0" name=""/>
        <dsp:cNvSpPr/>
      </dsp:nvSpPr>
      <dsp:spPr>
        <a:xfrm>
          <a:off x="-121231" y="11"/>
          <a:ext cx="3240379" cy="4536504"/>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9D40D87-BA4B-4B83-9E53-2D35C6B59CB5}">
      <dsp:nvSpPr>
        <dsp:cNvPr id="0" name=""/>
        <dsp:cNvSpPr/>
      </dsp:nvSpPr>
      <dsp:spPr>
        <a:xfrm>
          <a:off x="1245128" y="0"/>
          <a:ext cx="6914578" cy="4536504"/>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pt-BR" sz="3200" b="1" u="sng" kern="1200" dirty="0" smtClean="0"/>
            <a:t>Ambiente de marketing: </a:t>
          </a:r>
        </a:p>
        <a:p>
          <a:pPr lvl="0" algn="ctr" defTabSz="1422400" rtl="0">
            <a:lnSpc>
              <a:spcPct val="90000"/>
            </a:lnSpc>
            <a:spcBef>
              <a:spcPct val="0"/>
            </a:spcBef>
            <a:spcAft>
              <a:spcPct val="35000"/>
            </a:spcAft>
          </a:pPr>
          <a:r>
            <a:rPr lang="pt-BR" sz="3200" i="1" kern="1200" dirty="0" smtClean="0"/>
            <a:t>O ambiente de marketing é constituído pelo ambiente da tarefa e o ambiente geral</a:t>
          </a:r>
          <a:r>
            <a:rPr lang="pt-BR" sz="3500" i="1" kern="1200" dirty="0" smtClean="0"/>
            <a:t>. </a:t>
          </a:r>
          <a:endParaRPr lang="pt-BR" sz="3500" i="1" kern="1200" dirty="0"/>
        </a:p>
      </dsp:txBody>
      <dsp:txXfrm>
        <a:off x="1245128" y="0"/>
        <a:ext cx="3457289" cy="4536504"/>
      </dsp:txXfrm>
    </dsp:sp>
    <dsp:sp modelId="{7239ADAF-AAC2-4C64-98F1-0764F090ACB4}">
      <dsp:nvSpPr>
        <dsp:cNvPr id="0" name=""/>
        <dsp:cNvSpPr/>
      </dsp:nvSpPr>
      <dsp:spPr>
        <a:xfrm>
          <a:off x="4613823" y="0"/>
          <a:ext cx="3557317" cy="4536504"/>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71450" lvl="1" indent="-171450" algn="l" defTabSz="711200" rtl="0">
            <a:lnSpc>
              <a:spcPct val="90000"/>
            </a:lnSpc>
            <a:spcBef>
              <a:spcPct val="0"/>
            </a:spcBef>
            <a:spcAft>
              <a:spcPct val="15000"/>
            </a:spcAft>
            <a:buChar char="••"/>
          </a:pPr>
          <a:r>
            <a:rPr lang="pt-BR" sz="1600" kern="1200" dirty="0" smtClean="0"/>
            <a:t>O </a:t>
          </a:r>
          <a:r>
            <a:rPr lang="pt-BR" sz="1600" b="1" kern="1200" dirty="0" smtClean="0"/>
            <a:t>ambiente de tarefa </a:t>
          </a:r>
          <a:r>
            <a:rPr lang="pt-BR" sz="1600" kern="1200" dirty="0" smtClean="0"/>
            <a:t>inclui os participantes imediatos envolvidos na produção, distribuição e promoção da oferta. Os participantes principais são a empresa, os fornecedores, os distribuidores, os revendedores e os clientes-alvo. </a:t>
          </a:r>
          <a:endParaRPr lang="pt-BR" sz="1600" kern="1200" dirty="0"/>
        </a:p>
        <a:p>
          <a:pPr marL="171450" lvl="1" indent="-171450" algn="l" defTabSz="711200" rtl="0">
            <a:lnSpc>
              <a:spcPct val="90000"/>
            </a:lnSpc>
            <a:spcBef>
              <a:spcPct val="0"/>
            </a:spcBef>
            <a:spcAft>
              <a:spcPct val="15000"/>
            </a:spcAft>
            <a:buChar char="••"/>
          </a:pPr>
          <a:r>
            <a:rPr lang="pt-BR" sz="1600" kern="1200" dirty="0" smtClean="0"/>
            <a:t>O </a:t>
          </a:r>
          <a:r>
            <a:rPr lang="pt-BR" sz="1600" b="1" kern="1200" dirty="0" smtClean="0"/>
            <a:t>ambiente geral </a:t>
          </a:r>
          <a:r>
            <a:rPr lang="pt-BR" sz="1600" kern="1200" dirty="0" smtClean="0"/>
            <a:t>é constituído pelo ambiente demográfico, ambiente econômico, ambiente natural, ambiente tecnológico, ambiente político-legal e ambiente </a:t>
          </a:r>
          <a:r>
            <a:rPr lang="pt-BR" sz="1600" kern="1200" dirty="0" err="1" smtClean="0"/>
            <a:t>sócio-cultural</a:t>
          </a:r>
          <a:r>
            <a:rPr lang="pt-BR" sz="1600" kern="1200" dirty="0" smtClean="0"/>
            <a:t>. Esses ambientes contêm forças que podem produzir impactos importantes sobre os participantes do ambiente de tarefa.</a:t>
          </a:r>
          <a:endParaRPr lang="pt-BR" sz="1600" kern="1200" dirty="0"/>
        </a:p>
      </dsp:txBody>
      <dsp:txXfrm>
        <a:off x="4613823" y="0"/>
        <a:ext cx="3557317" cy="4536504"/>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6A0156-FB88-4ADB-A105-2C2531C89DAB}">
      <dsp:nvSpPr>
        <dsp:cNvPr id="0" name=""/>
        <dsp:cNvSpPr/>
      </dsp:nvSpPr>
      <dsp:spPr>
        <a:xfrm rot="5400000">
          <a:off x="3328261" y="-482078"/>
          <a:ext cx="4532078" cy="5500660"/>
        </a:xfrm>
        <a:prstGeom prst="round2Same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rtl="0">
            <a:lnSpc>
              <a:spcPct val="90000"/>
            </a:lnSpc>
            <a:spcBef>
              <a:spcPct val="0"/>
            </a:spcBef>
            <a:spcAft>
              <a:spcPct val="15000"/>
            </a:spcAft>
            <a:buChar char="••"/>
          </a:pPr>
          <a:r>
            <a:rPr lang="pt-BR" sz="1800" b="1" i="0" kern="1200" dirty="0" smtClean="0"/>
            <a:t>Uma organização que está preparada para atingir seus objetivos diante da concorrência deve sempre buscar atender aos desejos e necessidades do consumidor, em muitos casos ainda pode-se perceber que algumas organizações ainda direcionam seu foco para: Produção; Produto; Distribuição; Armazenagem; Propaganda; Custo; Preço; e Lucro.</a:t>
          </a:r>
          <a:endParaRPr lang="pt-BR" sz="1800" b="1" kern="1200" dirty="0"/>
        </a:p>
        <a:p>
          <a:pPr marL="171450" lvl="1" indent="-171450" algn="l" defTabSz="711200">
            <a:lnSpc>
              <a:spcPct val="90000"/>
            </a:lnSpc>
            <a:spcBef>
              <a:spcPct val="0"/>
            </a:spcBef>
            <a:spcAft>
              <a:spcPct val="15000"/>
            </a:spcAft>
            <a:buChar char="••"/>
          </a:pPr>
          <a:r>
            <a:rPr lang="pt-BR" sz="1600" b="0" i="0" kern="1200" dirty="0" smtClean="0"/>
            <a:t>Cada um destes modelos pode ser a razão de existir de cada empresa, e quando uma empresa consegue unir todas e atender aos desejos e necessidades do consumidor, pode estar no caminho certo para atingir exatamente o ponto que o cliente procura em produtos e serviços.</a:t>
          </a:r>
          <a:br>
            <a:rPr lang="pt-BR" sz="1600" b="0" i="0" kern="1200" dirty="0" smtClean="0"/>
          </a:br>
          <a:r>
            <a:rPr lang="pt-BR" sz="1600" b="0" i="0" kern="1200" dirty="0" smtClean="0"/>
            <a:t>O planejamento é fundamental para que o foco seja determinado com maior precisão, as Pesquisas devem dar aos profissionais de Marketing as Informações necessárias para que sejam satisfeitos os desejos e necessidades do consumidor.</a:t>
          </a:r>
          <a:endParaRPr lang="pt-BR" sz="1600" b="0" i="0" kern="1200" dirty="0"/>
        </a:p>
      </dsp:txBody>
      <dsp:txXfrm rot="-5400000">
        <a:off x="2843970" y="223451"/>
        <a:ext cx="5279422" cy="4089602"/>
      </dsp:txXfrm>
    </dsp:sp>
    <dsp:sp modelId="{28ACCE0C-270B-4E2A-A22E-50384C3F8FB1}">
      <dsp:nvSpPr>
        <dsp:cNvPr id="0" name=""/>
        <dsp:cNvSpPr/>
      </dsp:nvSpPr>
      <dsp:spPr>
        <a:xfrm>
          <a:off x="258553" y="4428"/>
          <a:ext cx="2585417" cy="4527646"/>
        </a:xfrm>
        <a:prstGeom prst="roundRect">
          <a:avLst/>
        </a:prstGeom>
        <a:solidFill>
          <a:schemeClr val="accent4">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pt-BR" sz="2400" b="1" u="sng" kern="1200" dirty="0" smtClean="0"/>
            <a:t>Foco: </a:t>
          </a:r>
        </a:p>
        <a:p>
          <a:pPr lvl="0" algn="ctr" defTabSz="1066800" rtl="0">
            <a:lnSpc>
              <a:spcPct val="90000"/>
            </a:lnSpc>
            <a:spcBef>
              <a:spcPct val="0"/>
            </a:spcBef>
            <a:spcAft>
              <a:spcPct val="35000"/>
            </a:spcAft>
          </a:pPr>
          <a:r>
            <a:rPr lang="pt-BR" sz="2400" b="0" i="0" kern="1200" dirty="0" smtClean="0">
              <a:solidFill>
                <a:schemeClr val="bg1"/>
              </a:solidFill>
              <a:effectLst>
                <a:outerShdw blurRad="38100" dist="38100" dir="2700000" algn="tl">
                  <a:srgbClr val="000000">
                    <a:alpha val="43137"/>
                  </a:srgbClr>
                </a:outerShdw>
              </a:effectLst>
            </a:rPr>
            <a:t>Foco é um dos principais fatores que motivam as empresas a buscar cada vez mais uma fatia maior de mercado.</a:t>
          </a:r>
          <a:r>
            <a:rPr lang="pt-BR" sz="2800" i="1" kern="1200" dirty="0" smtClean="0">
              <a:solidFill>
                <a:schemeClr val="bg1"/>
              </a:solidFill>
              <a:effectLst>
                <a:outerShdw blurRad="38100" dist="38100" dir="2700000" algn="tl">
                  <a:srgbClr val="000000">
                    <a:alpha val="43137"/>
                  </a:srgbClr>
                </a:outerShdw>
              </a:effectLst>
            </a:rPr>
            <a:t> </a:t>
          </a:r>
          <a:endParaRPr lang="pt-BR" sz="2800" i="1" kern="1200" dirty="0">
            <a:solidFill>
              <a:schemeClr val="bg1"/>
            </a:solidFill>
            <a:effectLst>
              <a:outerShdw blurRad="38100" dist="38100" dir="2700000" algn="tl">
                <a:srgbClr val="000000">
                  <a:alpha val="43137"/>
                </a:srgbClr>
              </a:outerShdw>
            </a:effectLst>
          </a:endParaRPr>
        </a:p>
      </dsp:txBody>
      <dsp:txXfrm>
        <a:off x="384763" y="130638"/>
        <a:ext cx="2332997" cy="4275226"/>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1F92D7-B1F0-4347-B3C7-B987FD6F7E39}">
      <dsp:nvSpPr>
        <dsp:cNvPr id="0" name=""/>
        <dsp:cNvSpPr/>
      </dsp:nvSpPr>
      <dsp:spPr>
        <a:xfrm rot="10800000">
          <a:off x="432061" y="587"/>
          <a:ext cx="7920882" cy="1202784"/>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0394" tIns="60960" rIns="113792" bIns="60960" numCol="1" spcCol="1270" anchor="t" anchorCtr="0">
          <a:noAutofit/>
        </a:bodyPr>
        <a:lstStyle/>
        <a:p>
          <a:pPr lvl="0" algn="l" defTabSz="844550" rtl="0">
            <a:lnSpc>
              <a:spcPct val="90000"/>
            </a:lnSpc>
            <a:spcBef>
              <a:spcPct val="0"/>
            </a:spcBef>
            <a:spcAft>
              <a:spcPct val="35000"/>
            </a:spcAft>
          </a:pPr>
          <a:r>
            <a:rPr lang="pt-BR" sz="1900" b="1" kern="1200" smtClean="0"/>
            <a:t>Marketing: </a:t>
          </a:r>
          <a:endParaRPr lang="pt-BR" sz="1900" kern="1200"/>
        </a:p>
        <a:p>
          <a:pPr marL="171450" lvl="1" indent="-171450" algn="l" defTabSz="711200" rtl="0">
            <a:lnSpc>
              <a:spcPct val="90000"/>
            </a:lnSpc>
            <a:spcBef>
              <a:spcPct val="0"/>
            </a:spcBef>
            <a:spcAft>
              <a:spcPct val="15000"/>
            </a:spcAft>
            <a:buChar char="••"/>
          </a:pPr>
          <a:r>
            <a:rPr lang="pt-BR" sz="1600" kern="1200" dirty="0" smtClean="0"/>
            <a:t>“</a:t>
          </a:r>
          <a:r>
            <a:rPr lang="pt-BR" sz="1600" i="1" kern="1200" dirty="0" smtClean="0"/>
            <a:t>a chave para alcançar metas organizacionais está em a empresa ser mais efetiva que a concorrência na criação, entrega e comunicação de valor para o cliente de seus mercados-alvo selecionados.”</a:t>
          </a:r>
          <a:endParaRPr lang="pt-BR" sz="1600" kern="1200" dirty="0"/>
        </a:p>
      </dsp:txBody>
      <dsp:txXfrm rot="10800000">
        <a:off x="732757" y="587"/>
        <a:ext cx="7620186" cy="1202784"/>
      </dsp:txXfrm>
    </dsp:sp>
    <dsp:sp modelId="{183D56F8-D83D-4442-B7D4-C9DF605E2224}">
      <dsp:nvSpPr>
        <dsp:cNvPr id="0" name=""/>
        <dsp:cNvSpPr/>
      </dsp:nvSpPr>
      <dsp:spPr>
        <a:xfrm>
          <a:off x="0" y="0"/>
          <a:ext cx="1202784" cy="1202784"/>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97A8CE-B14B-4A8A-9B3F-278A1703419D}">
      <dsp:nvSpPr>
        <dsp:cNvPr id="0" name=""/>
        <dsp:cNvSpPr/>
      </dsp:nvSpPr>
      <dsp:spPr>
        <a:xfrm rot="10800000">
          <a:off x="251528" y="0"/>
          <a:ext cx="8640942" cy="1512156"/>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6173" tIns="60960" rIns="113792" bIns="60960" numCol="1" spcCol="1270" anchor="ctr" anchorCtr="0">
          <a:noAutofit/>
        </a:bodyPr>
        <a:lstStyle/>
        <a:p>
          <a:pPr lvl="0" algn="ctr" defTabSz="711200" rtl="0">
            <a:lnSpc>
              <a:spcPct val="90000"/>
            </a:lnSpc>
            <a:spcBef>
              <a:spcPct val="0"/>
            </a:spcBef>
            <a:spcAft>
              <a:spcPct val="35000"/>
            </a:spcAft>
          </a:pPr>
          <a:r>
            <a:rPr lang="pt-BR" sz="1600" b="1" kern="1200" dirty="0" smtClean="0"/>
            <a:t>Vendas:  </a:t>
          </a:r>
          <a:r>
            <a:rPr lang="pt-BR" sz="1600" kern="1200" dirty="0" smtClean="0"/>
            <a:t>os consumidores e as empresas, por vontade própria, normalmente não compram os produtos da organização em quantidade suficiente. A organização deve, portanto, empreender um esforço agressivo de vendas e promoção. Esse conceito pressupõe que os consumidores devem ser persuadidos a comprar e a </a:t>
          </a:r>
          <a:r>
            <a:rPr lang="pt-BR" sz="1600" kern="1200" dirty="0" err="1" smtClean="0"/>
            <a:t>a</a:t>
          </a:r>
          <a:r>
            <a:rPr lang="pt-BR" sz="1600" kern="1200" dirty="0" smtClean="0"/>
            <a:t> empresa possui uma bateria efetiva de ferramentas de venda e promoção para estimular mais compras.</a:t>
          </a:r>
          <a:endParaRPr lang="pt-BR" sz="1600" kern="1200" dirty="0"/>
        </a:p>
      </dsp:txBody>
      <dsp:txXfrm rot="10800000">
        <a:off x="629567" y="0"/>
        <a:ext cx="8262903" cy="1512156"/>
      </dsp:txXfrm>
    </dsp:sp>
    <dsp:sp modelId="{A02C30AD-E126-4377-921E-9BD257F7ADE2}">
      <dsp:nvSpPr>
        <dsp:cNvPr id="0" name=""/>
        <dsp:cNvSpPr/>
      </dsp:nvSpPr>
      <dsp:spPr>
        <a:xfrm>
          <a:off x="0" y="0"/>
          <a:ext cx="1250655" cy="1510691"/>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382854-5678-49D4-9689-8FECE4B5C988}">
      <dsp:nvSpPr>
        <dsp:cNvPr id="0" name=""/>
        <dsp:cNvSpPr/>
      </dsp:nvSpPr>
      <dsp:spPr>
        <a:xfrm rot="10800000">
          <a:off x="544226" y="524"/>
          <a:ext cx="7575964" cy="1072973"/>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3151" tIns="106680" rIns="199136" bIns="106680" numCol="1" spcCol="1270" anchor="ctr" anchorCtr="0">
          <a:noAutofit/>
        </a:bodyPr>
        <a:lstStyle/>
        <a:p>
          <a:pPr lvl="0" algn="ctr" defTabSz="1244600" rtl="0">
            <a:lnSpc>
              <a:spcPct val="90000"/>
            </a:lnSpc>
            <a:spcBef>
              <a:spcPct val="0"/>
            </a:spcBef>
            <a:spcAft>
              <a:spcPct val="35000"/>
            </a:spcAft>
          </a:pPr>
          <a:r>
            <a:rPr lang="pt-BR" sz="2800" b="1" kern="1200" baseline="3000" dirty="0" smtClean="0"/>
            <a:t>Produto: </a:t>
          </a:r>
          <a:r>
            <a:rPr lang="pt-BR" sz="1700" kern="1200" dirty="0" smtClean="0"/>
            <a:t>“os consumidores dão preferência a produtos que ofereçam qualidade e desempenho superiores ou que tenham características inovadoras” – ressalta Kotler. A </a:t>
          </a:r>
          <a:r>
            <a:rPr lang="pt-BR" sz="1700" kern="1200" dirty="0" err="1" smtClean="0"/>
            <a:t>idéia</a:t>
          </a:r>
          <a:r>
            <a:rPr lang="pt-BR" sz="1700" kern="1200" dirty="0" smtClean="0"/>
            <a:t> é que “um bom produto se vende sozinho”.</a:t>
          </a:r>
          <a:endParaRPr lang="pt-BR" sz="2800" kern="1200" dirty="0"/>
        </a:p>
      </dsp:txBody>
      <dsp:txXfrm rot="10800000">
        <a:off x="812469" y="524"/>
        <a:ext cx="7307721" cy="1072973"/>
      </dsp:txXfrm>
    </dsp:sp>
    <dsp:sp modelId="{6EC4B158-F311-4DB5-80B8-175A51A711ED}">
      <dsp:nvSpPr>
        <dsp:cNvPr id="0" name=""/>
        <dsp:cNvSpPr/>
      </dsp:nvSpPr>
      <dsp:spPr>
        <a:xfrm>
          <a:off x="0" y="0"/>
          <a:ext cx="1072973" cy="1072973"/>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1556C4-FB91-4B59-A159-C1B139B4F338}">
      <dsp:nvSpPr>
        <dsp:cNvPr id="0" name=""/>
        <dsp:cNvSpPr/>
      </dsp:nvSpPr>
      <dsp:spPr>
        <a:xfrm rot="10800000">
          <a:off x="333574" y="0"/>
          <a:ext cx="7793282" cy="1046224"/>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1356" tIns="60960" rIns="113792" bIns="60960" numCol="1" spcCol="1270" anchor="ctr" anchorCtr="0">
          <a:noAutofit/>
        </a:bodyPr>
        <a:lstStyle/>
        <a:p>
          <a:pPr lvl="0" algn="ctr" defTabSz="711200" rtl="0">
            <a:lnSpc>
              <a:spcPct val="90000"/>
            </a:lnSpc>
            <a:spcBef>
              <a:spcPct val="0"/>
            </a:spcBef>
            <a:spcAft>
              <a:spcPct val="35000"/>
            </a:spcAft>
          </a:pPr>
          <a:r>
            <a:rPr lang="pt-BR" sz="1600" b="1" kern="1200" dirty="0" smtClean="0"/>
            <a:t>Produção:  </a:t>
          </a:r>
          <a:r>
            <a:rPr lang="pt-BR" sz="1600" kern="1200" dirty="0" smtClean="0"/>
            <a:t>Kotler descreve : “a orientação de produção é um dos conceitos mais antigos nas relações comerciais. A orientação de produção sustenta que os consumidores dão preferência a produtos fáceis de encontrar e de baixo custo.”</a:t>
          </a:r>
          <a:endParaRPr lang="pt-BR" sz="1600" kern="1200" dirty="0"/>
        </a:p>
      </dsp:txBody>
      <dsp:txXfrm rot="10800000">
        <a:off x="595130" y="0"/>
        <a:ext cx="7531726" cy="1046224"/>
      </dsp:txXfrm>
    </dsp:sp>
    <dsp:sp modelId="{9BDC3654-B8C9-4EDA-8147-6AEE8F786E90}">
      <dsp:nvSpPr>
        <dsp:cNvPr id="0" name=""/>
        <dsp:cNvSpPr/>
      </dsp:nvSpPr>
      <dsp:spPr>
        <a:xfrm>
          <a:off x="0" y="0"/>
          <a:ext cx="1046224" cy="1046224"/>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94B15D-84B0-4320-B5CF-1F9FC1D391EF}">
      <dsp:nvSpPr>
        <dsp:cNvPr id="0" name=""/>
        <dsp:cNvSpPr/>
      </dsp:nvSpPr>
      <dsp:spPr>
        <a:xfrm rot="10800000">
          <a:off x="1928672" y="2457"/>
          <a:ext cx="6267696" cy="1399867"/>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17303" tIns="64770" rIns="120904" bIns="64770" numCol="1" spcCol="1270" anchor="t" anchorCtr="0">
          <a:noAutofit/>
        </a:bodyPr>
        <a:lstStyle/>
        <a:p>
          <a:pPr lvl="0" algn="l" defTabSz="755650" rtl="0">
            <a:lnSpc>
              <a:spcPct val="90000"/>
            </a:lnSpc>
            <a:spcBef>
              <a:spcPct val="0"/>
            </a:spcBef>
            <a:spcAft>
              <a:spcPct val="35000"/>
            </a:spcAft>
          </a:pPr>
          <a:r>
            <a:rPr lang="pt-BR" sz="1700" b="1" kern="1200" dirty="0" smtClean="0"/>
            <a:t>Conceito de produção:</a:t>
          </a:r>
          <a:r>
            <a:rPr lang="pt-BR" sz="1700" kern="1200" dirty="0" smtClean="0"/>
            <a:t> </a:t>
          </a:r>
          <a:endParaRPr lang="pt-BR" sz="1700" kern="1200" dirty="0"/>
        </a:p>
        <a:p>
          <a:pPr marL="114300" lvl="1" indent="-114300" algn="l" defTabSz="577850" rtl="0">
            <a:lnSpc>
              <a:spcPct val="90000"/>
            </a:lnSpc>
            <a:spcBef>
              <a:spcPct val="0"/>
            </a:spcBef>
            <a:spcAft>
              <a:spcPct val="15000"/>
            </a:spcAft>
            <a:buChar char="••"/>
          </a:pPr>
          <a:r>
            <a:rPr lang="pt-BR" sz="1300" kern="1200" dirty="0" smtClean="0"/>
            <a:t>Gerentes de empresas orientadas para a produção concentram-se em alcançar alta eficiência de produção, baixos custos e distribuição em massa. Eles supõem que os consumidores estejam interessados principalmente em disponibilidade de produtos e preços baixos.” (agricultura/commodities)</a:t>
          </a:r>
          <a:endParaRPr lang="pt-BR" sz="1300" kern="1200" dirty="0"/>
        </a:p>
      </dsp:txBody>
      <dsp:txXfrm rot="10800000">
        <a:off x="2278639" y="2457"/>
        <a:ext cx="5917729" cy="1399867"/>
      </dsp:txXfrm>
    </dsp:sp>
    <dsp:sp modelId="{93DAC87A-3095-4048-A67D-4BA857C461D6}">
      <dsp:nvSpPr>
        <dsp:cNvPr id="0" name=""/>
        <dsp:cNvSpPr/>
      </dsp:nvSpPr>
      <dsp:spPr>
        <a:xfrm>
          <a:off x="1228738" y="2457"/>
          <a:ext cx="1399867" cy="1399867"/>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BC715BC-2BB8-43DD-ABF4-7E6ACB2BBCCA}">
      <dsp:nvSpPr>
        <dsp:cNvPr id="0" name=""/>
        <dsp:cNvSpPr/>
      </dsp:nvSpPr>
      <dsp:spPr>
        <a:xfrm rot="10800000">
          <a:off x="1928672" y="1820196"/>
          <a:ext cx="6267696" cy="1399867"/>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17303" tIns="64770" rIns="120904" bIns="64770" numCol="1" spcCol="1270" anchor="t" anchorCtr="0">
          <a:noAutofit/>
        </a:bodyPr>
        <a:lstStyle/>
        <a:p>
          <a:pPr lvl="0" algn="l" defTabSz="755650" rtl="0">
            <a:lnSpc>
              <a:spcPct val="90000"/>
            </a:lnSpc>
            <a:spcBef>
              <a:spcPct val="0"/>
            </a:spcBef>
            <a:spcAft>
              <a:spcPct val="35000"/>
            </a:spcAft>
          </a:pPr>
          <a:r>
            <a:rPr lang="pt-BR" sz="1700" b="1" kern="1200" smtClean="0"/>
            <a:t>Conceito do produto:</a:t>
          </a:r>
          <a:r>
            <a:rPr lang="pt-BR" sz="1700" kern="1200" smtClean="0"/>
            <a:t>  </a:t>
          </a:r>
          <a:endParaRPr lang="pt-BR" sz="1700" kern="1200"/>
        </a:p>
        <a:p>
          <a:pPr marL="114300" lvl="1" indent="-114300" algn="l" defTabSz="577850" rtl="0">
            <a:lnSpc>
              <a:spcPct val="90000"/>
            </a:lnSpc>
            <a:spcBef>
              <a:spcPct val="0"/>
            </a:spcBef>
            <a:spcAft>
              <a:spcPct val="15000"/>
            </a:spcAft>
            <a:buChar char="••"/>
          </a:pPr>
          <a:r>
            <a:rPr lang="pt-BR" sz="1300" kern="1200" dirty="0" smtClean="0"/>
            <a:t>propõe que os consumidores são mais favoráveis a produtos que tem maior qualidade, desempenho ou a características inovadoras.  Mas, cuidado, ele não se vende sozinho, ele necessita de preços, distribuição, propaganda </a:t>
          </a:r>
          <a:r>
            <a:rPr lang="pt-BR" sz="1300" kern="1200" dirty="0" err="1" smtClean="0"/>
            <a:t>etc</a:t>
          </a:r>
          <a:r>
            <a:rPr lang="pt-BR" sz="1300" kern="1200" dirty="0" smtClean="0"/>
            <a:t> (produtos de tecnologia)</a:t>
          </a:r>
          <a:endParaRPr lang="pt-BR" sz="1300" kern="1200" dirty="0"/>
        </a:p>
      </dsp:txBody>
      <dsp:txXfrm rot="10800000">
        <a:off x="2278639" y="1820196"/>
        <a:ext cx="5917729" cy="1399867"/>
      </dsp:txXfrm>
    </dsp:sp>
    <dsp:sp modelId="{7D17D4C1-365D-43BE-828E-7DA298DA4C77}">
      <dsp:nvSpPr>
        <dsp:cNvPr id="0" name=""/>
        <dsp:cNvSpPr/>
      </dsp:nvSpPr>
      <dsp:spPr>
        <a:xfrm>
          <a:off x="1228738" y="1820196"/>
          <a:ext cx="1399867" cy="1399867"/>
        </a:xfrm>
        <a:prstGeom prst="ellipse">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0E45CBD-8C99-42B9-A622-4095F59D44AE}">
      <dsp:nvSpPr>
        <dsp:cNvPr id="0" name=""/>
        <dsp:cNvSpPr/>
      </dsp:nvSpPr>
      <dsp:spPr>
        <a:xfrm rot="10800000">
          <a:off x="1928672" y="3637935"/>
          <a:ext cx="6267696" cy="1399867"/>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17303" tIns="64770" rIns="120904" bIns="64770" numCol="1" spcCol="1270" anchor="t" anchorCtr="0">
          <a:noAutofit/>
        </a:bodyPr>
        <a:lstStyle/>
        <a:p>
          <a:pPr lvl="0" algn="l" defTabSz="755650" rtl="0">
            <a:lnSpc>
              <a:spcPct val="90000"/>
            </a:lnSpc>
            <a:spcBef>
              <a:spcPct val="0"/>
            </a:spcBef>
            <a:spcAft>
              <a:spcPct val="35000"/>
            </a:spcAft>
          </a:pPr>
          <a:r>
            <a:rPr lang="pt-BR" sz="1700" b="1" u="sng" kern="1200" dirty="0" smtClean="0"/>
            <a:t>Conceito de venda: </a:t>
          </a:r>
          <a:endParaRPr lang="pt-BR" sz="1700" kern="1200" dirty="0"/>
        </a:p>
        <a:p>
          <a:pPr marL="114300" lvl="1" indent="-114300" algn="l" defTabSz="577850" rtl="0">
            <a:lnSpc>
              <a:spcPct val="90000"/>
            </a:lnSpc>
            <a:spcBef>
              <a:spcPct val="0"/>
            </a:spcBef>
            <a:spcAft>
              <a:spcPct val="15000"/>
            </a:spcAft>
            <a:buChar char="••"/>
          </a:pPr>
          <a:r>
            <a:rPr lang="pt-BR" sz="1300" i="1" kern="1200" dirty="0" smtClean="0"/>
            <a:t>O marketing fundamentado em venda agressiva leva a altos riscos. Pressupõe-se que clientes persuadidos a comprar um produto gostarão dele; e caso isso não ocorra, imagina-se que esses clientes não falarão mal dele e tampouco reclamarão junto a um órgão de defesa de consumidor, esquecendo-se de sua decepção e voltando a comprar o produto</a:t>
          </a:r>
          <a:endParaRPr lang="pt-BR" sz="1300" kern="1200" dirty="0"/>
        </a:p>
      </dsp:txBody>
      <dsp:txXfrm rot="10800000">
        <a:off x="2278639" y="3637935"/>
        <a:ext cx="5917729" cy="1399867"/>
      </dsp:txXfrm>
    </dsp:sp>
    <dsp:sp modelId="{5EBCB1EC-E047-4506-8AB2-1EABEB5E8FF6}">
      <dsp:nvSpPr>
        <dsp:cNvPr id="0" name=""/>
        <dsp:cNvSpPr/>
      </dsp:nvSpPr>
      <dsp:spPr>
        <a:xfrm>
          <a:off x="1228738" y="3637935"/>
          <a:ext cx="1399867" cy="1399867"/>
        </a:xfrm>
        <a:prstGeom prst="ellipse">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72522EE-49D2-4CFD-A114-50D3C2FF7BB3}">
      <dsp:nvSpPr>
        <dsp:cNvPr id="0" name=""/>
        <dsp:cNvSpPr/>
      </dsp:nvSpPr>
      <dsp:spPr>
        <a:xfrm rot="10800000">
          <a:off x="1928672" y="5455674"/>
          <a:ext cx="6267696" cy="1399867"/>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17303" tIns="64770" rIns="120904" bIns="64770" numCol="1" spcCol="1270" anchor="t" anchorCtr="0">
          <a:noAutofit/>
        </a:bodyPr>
        <a:lstStyle/>
        <a:p>
          <a:pPr lvl="0" algn="l" defTabSz="755650" rtl="0">
            <a:lnSpc>
              <a:spcPct val="90000"/>
            </a:lnSpc>
            <a:spcBef>
              <a:spcPct val="0"/>
            </a:spcBef>
            <a:spcAft>
              <a:spcPct val="35000"/>
            </a:spcAft>
          </a:pPr>
          <a:r>
            <a:rPr lang="pt-BR" sz="1700" b="1" u="sng" kern="1200" smtClean="0"/>
            <a:t>Conceito de marketing:</a:t>
          </a:r>
          <a:r>
            <a:rPr lang="pt-BR" sz="1700" kern="1200" smtClean="0"/>
            <a:t> </a:t>
          </a:r>
          <a:endParaRPr lang="pt-BR" sz="1700" kern="1200"/>
        </a:p>
        <a:p>
          <a:pPr marL="114300" lvl="1" indent="-114300" algn="l" defTabSz="577850" rtl="0">
            <a:lnSpc>
              <a:spcPct val="90000"/>
            </a:lnSpc>
            <a:spcBef>
              <a:spcPct val="0"/>
            </a:spcBef>
            <a:spcAft>
              <a:spcPct val="15000"/>
            </a:spcAft>
            <a:buChar char="••"/>
          </a:pPr>
          <a:r>
            <a:rPr lang="pt-BR" sz="1300" kern="1200" dirty="0" smtClean="0"/>
            <a:t>tem o cliente como foco central. A tarefa é não encontrar o comprador certo para o seu produto, mas o produto certo para o seus clientes.  Focado em sa</a:t>
          </a:r>
          <a:r>
            <a:rPr lang="pt-BR" sz="1300" i="1" kern="1200" dirty="0" smtClean="0"/>
            <a:t>tisfazer as necessidades do cliente por meio do produto e de todo um conjunto de coisas associado a sua criação, entrega e consumo final.” </a:t>
          </a:r>
          <a:endParaRPr lang="pt-BR" sz="1300" kern="1200" dirty="0"/>
        </a:p>
      </dsp:txBody>
      <dsp:txXfrm rot="10800000">
        <a:off x="2278639" y="5455674"/>
        <a:ext cx="5917729" cy="1399867"/>
      </dsp:txXfrm>
    </dsp:sp>
    <dsp:sp modelId="{CB265755-338D-4F57-A742-D07F76655084}">
      <dsp:nvSpPr>
        <dsp:cNvPr id="0" name=""/>
        <dsp:cNvSpPr/>
      </dsp:nvSpPr>
      <dsp:spPr>
        <a:xfrm>
          <a:off x="1228738" y="5455674"/>
          <a:ext cx="1399867" cy="1399867"/>
        </a:xfrm>
        <a:prstGeom prst="ellipse">
          <a:avLst/>
        </a:prstGeom>
        <a:blipFill rotWithShape="1">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02962C-63D9-402A-A09E-3B223CF84382}">
      <dsp:nvSpPr>
        <dsp:cNvPr id="0" name=""/>
        <dsp:cNvSpPr/>
      </dsp:nvSpPr>
      <dsp:spPr>
        <a:xfrm>
          <a:off x="321139" y="-273381"/>
          <a:ext cx="3185647" cy="546763"/>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pt-BR" sz="2400" kern="1200" dirty="0" smtClean="0">
              <a:effectLst>
                <a:outerShdw blurRad="38100" dist="38100" dir="2700000" algn="tl">
                  <a:srgbClr val="000000">
                    <a:alpha val="43137"/>
                  </a:srgbClr>
                </a:outerShdw>
              </a:effectLst>
            </a:rPr>
            <a:t>Velha Economia</a:t>
          </a:r>
          <a:endParaRPr lang="pt-BR" sz="2400" kern="1200" dirty="0">
            <a:effectLst>
              <a:outerShdw blurRad="38100" dist="38100" dir="2700000" algn="tl">
                <a:srgbClr val="000000">
                  <a:alpha val="43137"/>
                </a:srgbClr>
              </a:outerShdw>
            </a:effectLst>
          </a:endParaRPr>
        </a:p>
      </dsp:txBody>
      <dsp:txXfrm>
        <a:off x="321139" y="-273381"/>
        <a:ext cx="3185647" cy="546763"/>
      </dsp:txXfrm>
    </dsp:sp>
    <dsp:sp modelId="{D7F10413-3128-424D-9DA1-F9B1D9DDB22F}">
      <dsp:nvSpPr>
        <dsp:cNvPr id="0" name=""/>
        <dsp:cNvSpPr/>
      </dsp:nvSpPr>
      <dsp:spPr>
        <a:xfrm>
          <a:off x="4955" y="273381"/>
          <a:ext cx="3818015" cy="3384376"/>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pt-BR" sz="1800" kern="1200" dirty="0" smtClean="0"/>
            <a:t>Organizada por unidade de produto</a:t>
          </a:r>
          <a:endParaRPr lang="pt-BR" sz="1800" kern="1200" dirty="0"/>
        </a:p>
        <a:p>
          <a:pPr marL="171450" lvl="1" indent="-171450" algn="l" defTabSz="800100">
            <a:lnSpc>
              <a:spcPct val="90000"/>
            </a:lnSpc>
            <a:spcBef>
              <a:spcPct val="0"/>
            </a:spcBef>
            <a:spcAft>
              <a:spcPct val="15000"/>
            </a:spcAft>
            <a:buChar char="••"/>
          </a:pPr>
          <a:r>
            <a:rPr lang="pt-BR" sz="1800" kern="1200" dirty="0" smtClean="0"/>
            <a:t>Foco nas transações lucrativas</a:t>
          </a:r>
          <a:endParaRPr lang="pt-BR" sz="1800" kern="1200" dirty="0"/>
        </a:p>
        <a:p>
          <a:pPr marL="171450" lvl="1" indent="-171450" algn="l" defTabSz="800100">
            <a:lnSpc>
              <a:spcPct val="90000"/>
            </a:lnSpc>
            <a:spcBef>
              <a:spcPct val="0"/>
            </a:spcBef>
            <a:spcAft>
              <a:spcPct val="15000"/>
            </a:spcAft>
            <a:buChar char="••"/>
          </a:pPr>
          <a:r>
            <a:rPr lang="pt-BR" sz="1800" kern="1200" dirty="0" smtClean="0"/>
            <a:t>Focado nos acionistas (</a:t>
          </a:r>
          <a:r>
            <a:rPr lang="pt-BR" sz="1800" kern="1200" dirty="0" err="1" smtClean="0"/>
            <a:t>shareholders</a:t>
          </a:r>
          <a:r>
            <a:rPr lang="pt-BR" sz="1800" kern="1200" dirty="0" smtClean="0"/>
            <a:t>)</a:t>
          </a:r>
          <a:endParaRPr lang="pt-BR" sz="1800" kern="1200" dirty="0"/>
        </a:p>
        <a:p>
          <a:pPr marL="171450" lvl="1" indent="-171450" algn="l" defTabSz="800100">
            <a:lnSpc>
              <a:spcPct val="90000"/>
            </a:lnSpc>
            <a:spcBef>
              <a:spcPct val="0"/>
            </a:spcBef>
            <a:spcAft>
              <a:spcPct val="15000"/>
            </a:spcAft>
            <a:buChar char="••"/>
          </a:pPr>
          <a:r>
            <a:rPr lang="pt-BR" sz="1800" kern="1200" dirty="0" smtClean="0"/>
            <a:t>Construção de marcas através da propaganda</a:t>
          </a:r>
          <a:endParaRPr lang="pt-BR" sz="1800" kern="1200" dirty="0"/>
        </a:p>
        <a:p>
          <a:pPr marL="171450" lvl="1" indent="-171450" algn="l" defTabSz="800100">
            <a:lnSpc>
              <a:spcPct val="90000"/>
            </a:lnSpc>
            <a:spcBef>
              <a:spcPct val="0"/>
            </a:spcBef>
            <a:spcAft>
              <a:spcPct val="15000"/>
            </a:spcAft>
            <a:buChar char="••"/>
          </a:pPr>
          <a:r>
            <a:rPr lang="pt-BR" sz="1800" kern="1200" dirty="0" smtClean="0"/>
            <a:t>Foco na aquisição do cliente</a:t>
          </a:r>
          <a:endParaRPr lang="pt-BR" sz="1800" kern="1200" dirty="0"/>
        </a:p>
        <a:p>
          <a:pPr marL="171450" lvl="1" indent="-171450" algn="l" defTabSz="800100">
            <a:lnSpc>
              <a:spcPct val="90000"/>
            </a:lnSpc>
            <a:spcBef>
              <a:spcPct val="0"/>
            </a:spcBef>
            <a:spcAft>
              <a:spcPct val="15000"/>
            </a:spcAft>
            <a:buChar char="••"/>
          </a:pPr>
          <a:r>
            <a:rPr lang="pt-BR" sz="1800" kern="1200" dirty="0" smtClean="0"/>
            <a:t>Sem medida de satisfação do cliente</a:t>
          </a:r>
          <a:endParaRPr lang="pt-BR" sz="1800" kern="1200" dirty="0"/>
        </a:p>
      </dsp:txBody>
      <dsp:txXfrm>
        <a:off x="4955" y="273381"/>
        <a:ext cx="3818015" cy="3384376"/>
      </dsp:txXfrm>
    </dsp:sp>
    <dsp:sp modelId="{D9E14C69-D67F-495D-83FC-ABC669C3B0A7}">
      <dsp:nvSpPr>
        <dsp:cNvPr id="0" name=""/>
        <dsp:cNvSpPr/>
      </dsp:nvSpPr>
      <dsp:spPr>
        <a:xfrm>
          <a:off x="4816082" y="-273381"/>
          <a:ext cx="3068734" cy="546763"/>
        </a:xfrm>
        <a:prstGeom prst="rect">
          <a:avLst/>
        </a:prstGeom>
        <a:solidFill>
          <a:schemeClr val="accent2">
            <a:hueOff val="-7341125"/>
            <a:satOff val="32393"/>
            <a:lumOff val="-5490"/>
            <a:alphaOff val="0"/>
          </a:schemeClr>
        </a:solidFill>
        <a:ln w="25400" cap="flat" cmpd="sng" algn="ctr">
          <a:solidFill>
            <a:schemeClr val="accent2">
              <a:hueOff val="-7341125"/>
              <a:satOff val="32393"/>
              <a:lumOff val="-549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pt-BR" sz="2400" kern="1200" dirty="0" smtClean="0">
              <a:effectLst>
                <a:outerShdw blurRad="38100" dist="38100" dir="2700000" algn="tl">
                  <a:srgbClr val="000000">
                    <a:alpha val="43137"/>
                  </a:srgbClr>
                </a:outerShdw>
              </a:effectLst>
            </a:rPr>
            <a:t>Nova Economia</a:t>
          </a:r>
          <a:endParaRPr lang="pt-BR" sz="2400" kern="1200" dirty="0">
            <a:effectLst>
              <a:outerShdw blurRad="38100" dist="38100" dir="2700000" algn="tl">
                <a:srgbClr val="000000">
                  <a:alpha val="43137"/>
                </a:srgbClr>
              </a:outerShdw>
            </a:effectLst>
          </a:endParaRPr>
        </a:p>
      </dsp:txBody>
      <dsp:txXfrm>
        <a:off x="4816082" y="-273381"/>
        <a:ext cx="3068734" cy="546763"/>
      </dsp:txXfrm>
    </dsp:sp>
    <dsp:sp modelId="{09DCF099-868E-442E-8C36-696DFD8347C1}">
      <dsp:nvSpPr>
        <dsp:cNvPr id="0" name=""/>
        <dsp:cNvSpPr/>
      </dsp:nvSpPr>
      <dsp:spPr>
        <a:xfrm>
          <a:off x="4173415" y="273381"/>
          <a:ext cx="4354068" cy="3384376"/>
        </a:xfrm>
        <a:prstGeom prst="rect">
          <a:avLst/>
        </a:prstGeom>
        <a:solidFill>
          <a:schemeClr val="accent2">
            <a:tint val="40000"/>
            <a:alpha val="90000"/>
            <a:hueOff val="-7405413"/>
            <a:satOff val="26847"/>
            <a:lumOff val="-714"/>
            <a:alphaOff val="0"/>
          </a:schemeClr>
        </a:solidFill>
        <a:ln w="25400" cap="flat" cmpd="sng" algn="ctr">
          <a:solidFill>
            <a:schemeClr val="accent2">
              <a:tint val="40000"/>
              <a:alpha val="90000"/>
              <a:hueOff val="-7405413"/>
              <a:satOff val="26847"/>
              <a:lumOff val="-71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pt-BR" sz="1800" kern="1200" dirty="0" smtClean="0"/>
            <a:t>Organizada por segmentação de clientes</a:t>
          </a:r>
          <a:endParaRPr lang="pt-BR" sz="1800" kern="1200" dirty="0"/>
        </a:p>
        <a:p>
          <a:pPr marL="171450" lvl="1" indent="-171450" algn="l" defTabSz="800100">
            <a:lnSpc>
              <a:spcPct val="90000"/>
            </a:lnSpc>
            <a:spcBef>
              <a:spcPct val="0"/>
            </a:spcBef>
            <a:spcAft>
              <a:spcPct val="15000"/>
            </a:spcAft>
            <a:buChar char="••"/>
          </a:pPr>
          <a:r>
            <a:rPr lang="pt-BR" sz="1800" kern="1200" dirty="0" smtClean="0"/>
            <a:t>Focada no valor do cliente</a:t>
          </a:r>
          <a:endParaRPr lang="pt-BR" sz="1800" kern="1200" dirty="0"/>
        </a:p>
        <a:p>
          <a:pPr marL="171450" lvl="1" indent="-171450" algn="l" defTabSz="800100">
            <a:lnSpc>
              <a:spcPct val="90000"/>
            </a:lnSpc>
            <a:spcBef>
              <a:spcPct val="0"/>
            </a:spcBef>
            <a:spcAft>
              <a:spcPct val="15000"/>
            </a:spcAft>
            <a:buChar char="••"/>
          </a:pPr>
          <a:r>
            <a:rPr lang="pt-BR" sz="1800" kern="1200" dirty="0" smtClean="0"/>
            <a:t>Foco nos colaboradores (</a:t>
          </a:r>
          <a:r>
            <a:rPr lang="pt-BR" sz="1800" kern="1200" dirty="0" err="1" smtClean="0"/>
            <a:t>stakeholders</a:t>
          </a:r>
          <a:r>
            <a:rPr lang="pt-BR" sz="1800" kern="1200" dirty="0" smtClean="0"/>
            <a:t>)</a:t>
          </a:r>
          <a:endParaRPr lang="pt-BR" sz="1800" kern="1200" dirty="0"/>
        </a:p>
        <a:p>
          <a:pPr marL="171450" lvl="1" indent="-171450" algn="l" defTabSz="800100">
            <a:lnSpc>
              <a:spcPct val="90000"/>
            </a:lnSpc>
            <a:spcBef>
              <a:spcPct val="0"/>
            </a:spcBef>
            <a:spcAft>
              <a:spcPct val="15000"/>
            </a:spcAft>
            <a:buChar char="••"/>
          </a:pPr>
          <a:r>
            <a:rPr lang="pt-BR" sz="1800" kern="1200" dirty="0" smtClean="0"/>
            <a:t>Marcas construídas através do comportamento/atitude/reputação</a:t>
          </a:r>
          <a:endParaRPr lang="pt-BR" sz="1800" kern="1200" dirty="0"/>
        </a:p>
        <a:p>
          <a:pPr marL="171450" lvl="1" indent="-171450" algn="l" defTabSz="800100">
            <a:lnSpc>
              <a:spcPct val="90000"/>
            </a:lnSpc>
            <a:spcBef>
              <a:spcPct val="0"/>
            </a:spcBef>
            <a:spcAft>
              <a:spcPct val="15000"/>
            </a:spcAft>
            <a:buChar char="••"/>
          </a:pPr>
          <a:r>
            <a:rPr lang="pt-BR" sz="1800" kern="1200" dirty="0" smtClean="0"/>
            <a:t>Focada na fidelização e no crescimento do cliente</a:t>
          </a:r>
          <a:endParaRPr lang="pt-BR" sz="1800" kern="1200" dirty="0"/>
        </a:p>
        <a:p>
          <a:pPr marL="171450" lvl="1" indent="-171450" algn="l" defTabSz="800100">
            <a:lnSpc>
              <a:spcPct val="90000"/>
            </a:lnSpc>
            <a:spcBef>
              <a:spcPct val="0"/>
            </a:spcBef>
            <a:spcAft>
              <a:spcPct val="15000"/>
            </a:spcAft>
            <a:buChar char="••"/>
          </a:pPr>
          <a:r>
            <a:rPr lang="pt-BR" sz="1800" kern="1200" dirty="0" smtClean="0"/>
            <a:t> Medidas de satisfação do cliente e taxa de fidelização</a:t>
          </a:r>
          <a:endParaRPr lang="pt-BR" sz="1800" kern="1200" dirty="0"/>
        </a:p>
      </dsp:txBody>
      <dsp:txXfrm>
        <a:off x="4173415" y="273381"/>
        <a:ext cx="4354068" cy="338437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093E3A-01BE-47E5-9D4F-C652D5FF8CC6}">
      <dsp:nvSpPr>
        <dsp:cNvPr id="0" name=""/>
        <dsp:cNvSpPr/>
      </dsp:nvSpPr>
      <dsp:spPr>
        <a:xfrm>
          <a:off x="0" y="35684"/>
          <a:ext cx="7620000" cy="52767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pt-BR" sz="2200" b="1" u="sng" kern="1200" smtClean="0"/>
            <a:t>Product (Produto):</a:t>
          </a:r>
          <a:r>
            <a:rPr lang="pt-BR" sz="2200" kern="1200" smtClean="0"/>
            <a:t> </a:t>
          </a:r>
          <a:endParaRPr lang="pt-BR" sz="2200" kern="1200"/>
        </a:p>
      </dsp:txBody>
      <dsp:txXfrm>
        <a:off x="25759" y="61443"/>
        <a:ext cx="7568482" cy="476152"/>
      </dsp:txXfrm>
    </dsp:sp>
    <dsp:sp modelId="{15075441-C6F4-42DD-85F9-7FAEC81CF929}">
      <dsp:nvSpPr>
        <dsp:cNvPr id="0" name=""/>
        <dsp:cNvSpPr/>
      </dsp:nvSpPr>
      <dsp:spPr>
        <a:xfrm>
          <a:off x="0" y="563354"/>
          <a:ext cx="7620000" cy="5350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935" tIns="27940" rIns="156464" bIns="27940" numCol="1" spcCol="1270" anchor="t" anchorCtr="0">
          <a:noAutofit/>
        </a:bodyPr>
        <a:lstStyle/>
        <a:p>
          <a:pPr marL="171450" lvl="1" indent="-171450" algn="l" defTabSz="755650" rtl="0">
            <a:lnSpc>
              <a:spcPct val="90000"/>
            </a:lnSpc>
            <a:spcBef>
              <a:spcPct val="0"/>
            </a:spcBef>
            <a:spcAft>
              <a:spcPct val="20000"/>
            </a:spcAft>
            <a:buChar char="••"/>
          </a:pPr>
          <a:r>
            <a:rPr lang="pt-BR" sz="1700" kern="1200" smtClean="0"/>
            <a:t>o produto deve, com obrigatoriedade, ser o produto desejado pelo cliente, dentro das suas expectativas e que satisfaçam às suas necessidades.</a:t>
          </a:r>
          <a:endParaRPr lang="pt-BR" sz="1700" kern="1200"/>
        </a:p>
      </dsp:txBody>
      <dsp:txXfrm>
        <a:off x="0" y="563354"/>
        <a:ext cx="7620000" cy="535095"/>
      </dsp:txXfrm>
    </dsp:sp>
    <dsp:sp modelId="{544FD104-7A6B-439A-855E-AFC1023B0AD5}">
      <dsp:nvSpPr>
        <dsp:cNvPr id="0" name=""/>
        <dsp:cNvSpPr/>
      </dsp:nvSpPr>
      <dsp:spPr>
        <a:xfrm>
          <a:off x="0" y="1098450"/>
          <a:ext cx="7620000" cy="527670"/>
        </a:xfrm>
        <a:prstGeom prst="roundRect">
          <a:avLst/>
        </a:prstGeom>
        <a:solidFill>
          <a:schemeClr val="accent2">
            <a:hueOff val="-2447042"/>
            <a:satOff val="10798"/>
            <a:lumOff val="-18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pt-BR" sz="2200" b="1" u="sng" kern="1200" smtClean="0"/>
            <a:t>Price (Preço):</a:t>
          </a:r>
          <a:r>
            <a:rPr lang="pt-BR" sz="2200" kern="1200" smtClean="0"/>
            <a:t> </a:t>
          </a:r>
          <a:endParaRPr lang="pt-BR" sz="2200" kern="1200"/>
        </a:p>
      </dsp:txBody>
      <dsp:txXfrm>
        <a:off x="25759" y="1124209"/>
        <a:ext cx="7568482" cy="476152"/>
      </dsp:txXfrm>
    </dsp:sp>
    <dsp:sp modelId="{8EDB3529-0F84-4AFD-885A-E7503B5E4BAE}">
      <dsp:nvSpPr>
        <dsp:cNvPr id="0" name=""/>
        <dsp:cNvSpPr/>
      </dsp:nvSpPr>
      <dsp:spPr>
        <a:xfrm>
          <a:off x="0" y="1626120"/>
          <a:ext cx="7620000" cy="774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935" tIns="27940" rIns="156464" bIns="27940" numCol="1" spcCol="1270" anchor="t" anchorCtr="0">
          <a:noAutofit/>
        </a:bodyPr>
        <a:lstStyle/>
        <a:p>
          <a:pPr marL="171450" lvl="1" indent="-171450" algn="l" defTabSz="755650" rtl="0">
            <a:lnSpc>
              <a:spcPct val="90000"/>
            </a:lnSpc>
            <a:spcBef>
              <a:spcPct val="0"/>
            </a:spcBef>
            <a:spcAft>
              <a:spcPct val="20000"/>
            </a:spcAft>
            <a:buChar char="••"/>
          </a:pPr>
          <a:r>
            <a:rPr lang="pt-BR" sz="1700" kern="1200" dirty="0" smtClean="0"/>
            <a:t>o cliente procurará um preço justo, que não deve ser nem muito elevado . De modo que o cliente considere que não vale a pena comprá-lo, nem tão baixo que o leve a pensar que há algo de errado com o produto, a ponto de recusá-lo.</a:t>
          </a:r>
          <a:endParaRPr lang="pt-BR" sz="1700" kern="1200" dirty="0"/>
        </a:p>
      </dsp:txBody>
      <dsp:txXfrm>
        <a:off x="0" y="1626120"/>
        <a:ext cx="7620000" cy="774180"/>
      </dsp:txXfrm>
    </dsp:sp>
    <dsp:sp modelId="{CA272746-8436-4018-94C5-D215BC13F3C7}">
      <dsp:nvSpPr>
        <dsp:cNvPr id="0" name=""/>
        <dsp:cNvSpPr/>
      </dsp:nvSpPr>
      <dsp:spPr>
        <a:xfrm>
          <a:off x="0" y="2400300"/>
          <a:ext cx="7620000" cy="527670"/>
        </a:xfrm>
        <a:prstGeom prst="roundRect">
          <a:avLst/>
        </a:prstGeom>
        <a:solidFill>
          <a:schemeClr val="accent2">
            <a:hueOff val="-4894083"/>
            <a:satOff val="21595"/>
            <a:lumOff val="-366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pt-BR" sz="2200" b="1" kern="1200" smtClean="0"/>
            <a:t>Place (Ponto ou Distribuição):</a:t>
          </a:r>
          <a:r>
            <a:rPr lang="pt-BR" sz="2200" kern="1200" smtClean="0"/>
            <a:t> </a:t>
          </a:r>
          <a:endParaRPr lang="pt-BR" sz="2200" kern="1200"/>
        </a:p>
      </dsp:txBody>
      <dsp:txXfrm>
        <a:off x="25759" y="2426059"/>
        <a:ext cx="7568482" cy="476152"/>
      </dsp:txXfrm>
    </dsp:sp>
    <dsp:sp modelId="{B429C896-84CD-4601-AA9F-B61425A50F12}">
      <dsp:nvSpPr>
        <dsp:cNvPr id="0" name=""/>
        <dsp:cNvSpPr/>
      </dsp:nvSpPr>
      <dsp:spPr>
        <a:xfrm>
          <a:off x="0" y="2927970"/>
          <a:ext cx="7620000" cy="5350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935" tIns="27940" rIns="156464" bIns="27940" numCol="1" spcCol="1270" anchor="t" anchorCtr="0">
          <a:noAutofit/>
        </a:bodyPr>
        <a:lstStyle/>
        <a:p>
          <a:pPr marL="171450" lvl="1" indent="-171450" algn="l" defTabSz="755650" rtl="0">
            <a:lnSpc>
              <a:spcPct val="90000"/>
            </a:lnSpc>
            <a:spcBef>
              <a:spcPct val="0"/>
            </a:spcBef>
            <a:spcAft>
              <a:spcPct val="20000"/>
            </a:spcAft>
            <a:buChar char="••"/>
          </a:pPr>
          <a:r>
            <a:rPr lang="pt-BR" sz="1700" kern="1200" smtClean="0"/>
            <a:t>o produto desejado com um preço justo deve estar ao acesso do cliente, isto é, num local em que ele possa comprá-lo no momento que desejar.</a:t>
          </a:r>
          <a:endParaRPr lang="pt-BR" sz="1700" kern="1200"/>
        </a:p>
      </dsp:txBody>
      <dsp:txXfrm>
        <a:off x="0" y="2927970"/>
        <a:ext cx="7620000" cy="535095"/>
      </dsp:txXfrm>
    </dsp:sp>
    <dsp:sp modelId="{8BE42B39-97FA-4B0E-B444-81466EC01077}">
      <dsp:nvSpPr>
        <dsp:cNvPr id="0" name=""/>
        <dsp:cNvSpPr/>
      </dsp:nvSpPr>
      <dsp:spPr>
        <a:xfrm>
          <a:off x="0" y="3463065"/>
          <a:ext cx="7620000" cy="527670"/>
        </a:xfrm>
        <a:prstGeom prst="roundRect">
          <a:avLst/>
        </a:prstGeom>
        <a:solidFill>
          <a:schemeClr val="accent2">
            <a:hueOff val="-7341125"/>
            <a:satOff val="32393"/>
            <a:lumOff val="-549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pt-BR" sz="2200" b="1" kern="1200" smtClean="0"/>
            <a:t>Promotion (Composto Promocional): </a:t>
          </a:r>
          <a:endParaRPr lang="pt-BR" sz="2200" kern="1200"/>
        </a:p>
      </dsp:txBody>
      <dsp:txXfrm>
        <a:off x="25759" y="3488824"/>
        <a:ext cx="7568482" cy="476152"/>
      </dsp:txXfrm>
    </dsp:sp>
    <dsp:sp modelId="{7D47D3EE-830B-436E-A96A-73EF599B92F8}">
      <dsp:nvSpPr>
        <dsp:cNvPr id="0" name=""/>
        <dsp:cNvSpPr/>
      </dsp:nvSpPr>
      <dsp:spPr>
        <a:xfrm>
          <a:off x="0" y="3990735"/>
          <a:ext cx="7620000" cy="774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935" tIns="27940" rIns="156464" bIns="27940" numCol="1" spcCol="1270" anchor="t" anchorCtr="0">
          <a:noAutofit/>
        </a:bodyPr>
        <a:lstStyle/>
        <a:p>
          <a:pPr marL="171450" lvl="1" indent="-171450" algn="l" defTabSz="755650" rtl="0">
            <a:lnSpc>
              <a:spcPct val="90000"/>
            </a:lnSpc>
            <a:spcBef>
              <a:spcPct val="0"/>
            </a:spcBef>
            <a:spcAft>
              <a:spcPct val="20000"/>
            </a:spcAft>
            <a:buChar char="••"/>
          </a:pPr>
          <a:r>
            <a:rPr lang="pt-BR" sz="1700" kern="1200" smtClean="0"/>
            <a:t>há um provérbio popular que diz: .A propaganda é a alma do negócio., e, realmente, ele tem toda a razão, pois se não divulgarmos o produto aos clientes eles não saberão da sua existência e não poderão adquiri-lo.</a:t>
          </a:r>
          <a:endParaRPr lang="pt-BR" sz="1700" kern="1200"/>
        </a:p>
      </dsp:txBody>
      <dsp:txXfrm>
        <a:off x="0" y="3990735"/>
        <a:ext cx="7620000" cy="7741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B696F3-A3CC-475E-AF75-EBA226C34758}">
      <dsp:nvSpPr>
        <dsp:cNvPr id="0" name=""/>
        <dsp:cNvSpPr/>
      </dsp:nvSpPr>
      <dsp:spPr>
        <a:xfrm>
          <a:off x="0" y="85478"/>
          <a:ext cx="7969696" cy="43173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pt-BR" sz="1800" b="1" kern="1200" dirty="0" smtClean="0">
              <a:effectLst>
                <a:outerShdw blurRad="38100" dist="38100" dir="2700000" algn="tl">
                  <a:srgbClr val="000000">
                    <a:alpha val="43137"/>
                  </a:srgbClr>
                </a:outerShdw>
              </a:effectLst>
            </a:rPr>
            <a:t>Produto:</a:t>
          </a:r>
          <a:r>
            <a:rPr lang="pt-BR" sz="1800" b="1" kern="1200" dirty="0" smtClean="0"/>
            <a:t>  </a:t>
          </a:r>
          <a:endParaRPr lang="pt-BR" sz="1800" b="1" kern="1200" dirty="0"/>
        </a:p>
      </dsp:txBody>
      <dsp:txXfrm>
        <a:off x="21075" y="106553"/>
        <a:ext cx="7927546" cy="389580"/>
      </dsp:txXfrm>
    </dsp:sp>
    <dsp:sp modelId="{87277942-8B91-455C-95D9-9C5AABDCE126}">
      <dsp:nvSpPr>
        <dsp:cNvPr id="0" name=""/>
        <dsp:cNvSpPr/>
      </dsp:nvSpPr>
      <dsp:spPr>
        <a:xfrm>
          <a:off x="0" y="517208"/>
          <a:ext cx="7969696" cy="689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3038" tIns="22860" rIns="128016" bIns="22860" numCol="1" spcCol="1270" anchor="t" anchorCtr="0">
          <a:noAutofit/>
        </a:bodyPr>
        <a:lstStyle/>
        <a:p>
          <a:pPr marL="114300" lvl="1" indent="-114300" algn="l" defTabSz="622300" rtl="0">
            <a:lnSpc>
              <a:spcPct val="90000"/>
            </a:lnSpc>
            <a:spcBef>
              <a:spcPct val="0"/>
            </a:spcBef>
            <a:spcAft>
              <a:spcPct val="20000"/>
            </a:spcAft>
            <a:buChar char="••"/>
          </a:pPr>
          <a:r>
            <a:rPr lang="pt-BR" sz="1400" kern="1200" smtClean="0"/>
            <a:t>é algo que pode ser oferecido a um mercado para satisfazer a um desejo ou necessidade </a:t>
          </a:r>
          <a:endParaRPr lang="pt-BR" sz="1400" kern="1200"/>
        </a:p>
        <a:p>
          <a:pPr marL="228600" lvl="2" indent="-114300" algn="l" defTabSz="622300" rtl="0">
            <a:lnSpc>
              <a:spcPct val="90000"/>
            </a:lnSpc>
            <a:spcBef>
              <a:spcPct val="0"/>
            </a:spcBef>
            <a:spcAft>
              <a:spcPct val="20000"/>
            </a:spcAft>
            <a:buChar char="••"/>
          </a:pPr>
          <a:r>
            <a:rPr lang="pt-BR" sz="1400" b="1" kern="1200" dirty="0" smtClean="0"/>
            <a:t>Variedade de Produto, Qualidade, Design, Características, Nome da Marca, Embalagem, Tamanhos, Serviços, Garantias, Devoluções.</a:t>
          </a:r>
          <a:endParaRPr lang="pt-BR" sz="1400" kern="1200" dirty="0"/>
        </a:p>
      </dsp:txBody>
      <dsp:txXfrm>
        <a:off x="0" y="517208"/>
        <a:ext cx="7969696" cy="689310"/>
      </dsp:txXfrm>
    </dsp:sp>
    <dsp:sp modelId="{AE258EDE-8140-4419-B5A3-B4D60F034574}">
      <dsp:nvSpPr>
        <dsp:cNvPr id="0" name=""/>
        <dsp:cNvSpPr/>
      </dsp:nvSpPr>
      <dsp:spPr>
        <a:xfrm>
          <a:off x="0" y="1206518"/>
          <a:ext cx="7969696" cy="431730"/>
        </a:xfrm>
        <a:prstGeom prst="roundRect">
          <a:avLst/>
        </a:prstGeom>
        <a:solidFill>
          <a:schemeClr val="accent2">
            <a:hueOff val="-2447042"/>
            <a:satOff val="10798"/>
            <a:lumOff val="-18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pt-BR" sz="1800" b="1" kern="1200" dirty="0" smtClean="0">
              <a:effectLst>
                <a:outerShdw blurRad="38100" dist="38100" dir="2700000" algn="tl">
                  <a:srgbClr val="000000">
                    <a:alpha val="43137"/>
                  </a:srgbClr>
                </a:outerShdw>
              </a:effectLst>
            </a:rPr>
            <a:t>Preço:</a:t>
          </a:r>
          <a:r>
            <a:rPr lang="pt-BR" sz="1800" b="1" kern="1200" dirty="0" smtClean="0"/>
            <a:t> </a:t>
          </a:r>
          <a:endParaRPr lang="pt-BR" sz="1800" kern="1200" dirty="0"/>
        </a:p>
      </dsp:txBody>
      <dsp:txXfrm>
        <a:off x="21075" y="1227593"/>
        <a:ext cx="7927546" cy="389580"/>
      </dsp:txXfrm>
    </dsp:sp>
    <dsp:sp modelId="{EA4C9490-37EE-4013-B7E9-0ED95A538BDD}">
      <dsp:nvSpPr>
        <dsp:cNvPr id="0" name=""/>
        <dsp:cNvSpPr/>
      </dsp:nvSpPr>
      <dsp:spPr>
        <a:xfrm>
          <a:off x="0" y="1638248"/>
          <a:ext cx="7969696" cy="689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3038" tIns="22860" rIns="128016" bIns="22860" numCol="1" spcCol="1270" anchor="t" anchorCtr="0">
          <a:noAutofit/>
        </a:bodyPr>
        <a:lstStyle/>
        <a:p>
          <a:pPr marL="114300" lvl="1" indent="-114300" algn="l" defTabSz="622300" rtl="0">
            <a:lnSpc>
              <a:spcPct val="90000"/>
            </a:lnSpc>
            <a:spcBef>
              <a:spcPct val="0"/>
            </a:spcBef>
            <a:spcAft>
              <a:spcPct val="20000"/>
            </a:spcAft>
            <a:buChar char="••"/>
          </a:pPr>
          <a:r>
            <a:rPr lang="pt-BR" sz="1400" kern="1200" smtClean="0"/>
            <a:t>Preço é a quantia de dinheiro cobrada por um produto ou serviço ou a soma de valores que consumidores trocam pelos benefícios de possuir ou usar o produto ou serviço </a:t>
          </a:r>
          <a:endParaRPr lang="pt-BR" sz="1400" kern="1200"/>
        </a:p>
        <a:p>
          <a:pPr marL="228600" lvl="2" indent="-114300" algn="l" defTabSz="622300" rtl="0">
            <a:lnSpc>
              <a:spcPct val="90000"/>
            </a:lnSpc>
            <a:spcBef>
              <a:spcPct val="0"/>
            </a:spcBef>
            <a:spcAft>
              <a:spcPct val="20000"/>
            </a:spcAft>
            <a:buChar char="••"/>
          </a:pPr>
          <a:r>
            <a:rPr lang="pt-BR" sz="1400" b="1" kern="1200" smtClean="0"/>
            <a:t>Lista de Preços, Descontos, Condições de Pagamento, Condições de Crédito.</a:t>
          </a:r>
          <a:endParaRPr lang="pt-BR" sz="1400" kern="1200"/>
        </a:p>
      </dsp:txBody>
      <dsp:txXfrm>
        <a:off x="0" y="1638248"/>
        <a:ext cx="7969696" cy="689310"/>
      </dsp:txXfrm>
    </dsp:sp>
    <dsp:sp modelId="{6225CB08-4624-459B-9E4D-EC48605139F3}">
      <dsp:nvSpPr>
        <dsp:cNvPr id="0" name=""/>
        <dsp:cNvSpPr/>
      </dsp:nvSpPr>
      <dsp:spPr>
        <a:xfrm>
          <a:off x="0" y="2327559"/>
          <a:ext cx="7969696" cy="431730"/>
        </a:xfrm>
        <a:prstGeom prst="roundRect">
          <a:avLst/>
        </a:prstGeom>
        <a:solidFill>
          <a:schemeClr val="accent2">
            <a:hueOff val="-4894083"/>
            <a:satOff val="21595"/>
            <a:lumOff val="-366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pt-BR" sz="1800" b="1" kern="1200" smtClean="0"/>
            <a:t>Promoção: </a:t>
          </a:r>
          <a:endParaRPr lang="pt-BR" sz="1800" kern="1200"/>
        </a:p>
      </dsp:txBody>
      <dsp:txXfrm>
        <a:off x="21075" y="2348634"/>
        <a:ext cx="7927546" cy="389580"/>
      </dsp:txXfrm>
    </dsp:sp>
    <dsp:sp modelId="{E8C7FA11-EA33-4CBC-BFFF-87C59B182FF9}">
      <dsp:nvSpPr>
        <dsp:cNvPr id="0" name=""/>
        <dsp:cNvSpPr/>
      </dsp:nvSpPr>
      <dsp:spPr>
        <a:xfrm>
          <a:off x="0" y="2759289"/>
          <a:ext cx="7969696" cy="8756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3038" tIns="22860" rIns="128016" bIns="22860" numCol="1" spcCol="1270" anchor="t" anchorCtr="0">
          <a:noAutofit/>
        </a:bodyPr>
        <a:lstStyle/>
        <a:p>
          <a:pPr marL="114300" lvl="1" indent="-114300" algn="l" defTabSz="622300" rtl="0">
            <a:lnSpc>
              <a:spcPct val="90000"/>
            </a:lnSpc>
            <a:spcBef>
              <a:spcPct val="0"/>
            </a:spcBef>
            <a:spcAft>
              <a:spcPct val="20000"/>
            </a:spcAft>
            <a:buChar char="••"/>
          </a:pPr>
          <a:r>
            <a:rPr lang="pt-BR" sz="1400" kern="1200" smtClean="0"/>
            <a:t>Promoção indica um conjunto de meios utilizados pelas empresas para promover as suas comunicações, vendas e construção de relacionamentos com seus clientes, parceiros e público em geral. </a:t>
          </a:r>
          <a:endParaRPr lang="pt-BR" sz="1400" kern="1200"/>
        </a:p>
        <a:p>
          <a:pPr marL="228600" lvl="2" indent="-114300" algn="l" defTabSz="622300" rtl="0">
            <a:lnSpc>
              <a:spcPct val="90000"/>
            </a:lnSpc>
            <a:spcBef>
              <a:spcPct val="0"/>
            </a:spcBef>
            <a:spcAft>
              <a:spcPct val="20000"/>
            </a:spcAft>
            <a:buChar char="••"/>
          </a:pPr>
          <a:r>
            <a:rPr lang="pt-BR" sz="1400" b="1" kern="1200" smtClean="0"/>
            <a:t>Propaganda, Publicidade, Vendas Pessoais, Promoção de Vendas, Relações Públicas e MKT direto. </a:t>
          </a:r>
          <a:endParaRPr lang="pt-BR" sz="1400" kern="1200"/>
        </a:p>
      </dsp:txBody>
      <dsp:txXfrm>
        <a:off x="0" y="2759289"/>
        <a:ext cx="7969696" cy="875610"/>
      </dsp:txXfrm>
    </dsp:sp>
    <dsp:sp modelId="{52BB85C4-16E8-4EB9-922E-F34AB1FAA022}">
      <dsp:nvSpPr>
        <dsp:cNvPr id="0" name=""/>
        <dsp:cNvSpPr/>
      </dsp:nvSpPr>
      <dsp:spPr>
        <a:xfrm>
          <a:off x="0" y="3634899"/>
          <a:ext cx="7969696" cy="431730"/>
        </a:xfrm>
        <a:prstGeom prst="roundRect">
          <a:avLst/>
        </a:prstGeom>
        <a:solidFill>
          <a:schemeClr val="accent2">
            <a:hueOff val="-7341125"/>
            <a:satOff val="32393"/>
            <a:lumOff val="-549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pt-BR" sz="1800" b="0" kern="1200" dirty="0" smtClean="0">
              <a:effectLst>
                <a:outerShdw blurRad="38100" dist="38100" dir="2700000" algn="tl">
                  <a:srgbClr val="000000">
                    <a:alpha val="43137"/>
                  </a:srgbClr>
                </a:outerShdw>
              </a:effectLst>
            </a:rPr>
            <a:t>Praça, ponto de venda ou canal de distribuição : </a:t>
          </a:r>
          <a:endParaRPr lang="pt-BR" sz="1800" b="0" kern="1200" dirty="0">
            <a:effectLst>
              <a:outerShdw blurRad="38100" dist="38100" dir="2700000" algn="tl">
                <a:srgbClr val="000000">
                  <a:alpha val="43137"/>
                </a:srgbClr>
              </a:outerShdw>
            </a:effectLst>
          </a:endParaRPr>
        </a:p>
      </dsp:txBody>
      <dsp:txXfrm>
        <a:off x="21075" y="3655974"/>
        <a:ext cx="7927546" cy="389580"/>
      </dsp:txXfrm>
    </dsp:sp>
    <dsp:sp modelId="{318877AD-4CD1-4B48-9CDE-EA913A1C578C}">
      <dsp:nvSpPr>
        <dsp:cNvPr id="0" name=""/>
        <dsp:cNvSpPr/>
      </dsp:nvSpPr>
      <dsp:spPr>
        <a:xfrm>
          <a:off x="0" y="4066629"/>
          <a:ext cx="7969696" cy="10805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3038" tIns="22860" rIns="128016" bIns="22860" numCol="1" spcCol="1270" anchor="t" anchorCtr="0">
          <a:noAutofit/>
        </a:bodyPr>
        <a:lstStyle/>
        <a:p>
          <a:pPr marL="114300" lvl="1" indent="-114300" algn="l" defTabSz="622300" rtl="0">
            <a:lnSpc>
              <a:spcPct val="90000"/>
            </a:lnSpc>
            <a:spcBef>
              <a:spcPct val="0"/>
            </a:spcBef>
            <a:spcAft>
              <a:spcPct val="20000"/>
            </a:spcAft>
            <a:buChar char="••"/>
          </a:pPr>
          <a:r>
            <a:rPr lang="pt-BR" sz="1400" kern="1200" smtClean="0"/>
            <a:t>Praça, ponto de venda ou canal de distribuição indica o conjunto de organizações interdependentes envolvidas no processo de tornar um produto ou serviço disponível para uso ou consumo. </a:t>
          </a:r>
          <a:endParaRPr lang="pt-BR" sz="1400" kern="1200"/>
        </a:p>
        <a:p>
          <a:pPr marL="228600" lvl="2" indent="-114300" algn="l" defTabSz="622300" rtl="0">
            <a:lnSpc>
              <a:spcPct val="90000"/>
            </a:lnSpc>
            <a:spcBef>
              <a:spcPct val="0"/>
            </a:spcBef>
            <a:spcAft>
              <a:spcPct val="20000"/>
            </a:spcAft>
            <a:buChar char="••"/>
          </a:pPr>
          <a:r>
            <a:rPr lang="pt-BR" sz="1400" kern="1200" smtClean="0"/>
            <a:t>Quais </a:t>
          </a:r>
          <a:r>
            <a:rPr lang="pt-BR" sz="1400" b="1" kern="1200" smtClean="0"/>
            <a:t>canais</a:t>
          </a:r>
          <a:r>
            <a:rPr lang="pt-BR" sz="1400" kern="1200" smtClean="0"/>
            <a:t> utilizar; qual </a:t>
          </a:r>
          <a:r>
            <a:rPr lang="pt-BR" sz="1400" b="1" kern="1200" smtClean="0"/>
            <a:t>cobertura</a:t>
          </a:r>
          <a:r>
            <a:rPr lang="pt-BR" sz="1400" kern="1200" smtClean="0"/>
            <a:t> (local, nacional, global); o </a:t>
          </a:r>
          <a:r>
            <a:rPr lang="pt-BR" sz="1400" b="1" kern="1200" smtClean="0"/>
            <a:t>sortimento</a:t>
          </a:r>
          <a:r>
            <a:rPr lang="pt-BR" sz="1400" kern="1200" smtClean="0"/>
            <a:t> (quais produtos em quais canais); as </a:t>
          </a:r>
          <a:r>
            <a:rPr lang="pt-BR" sz="1400" b="1" kern="1200" smtClean="0"/>
            <a:t>localizações dos pontos de venda</a:t>
          </a:r>
          <a:r>
            <a:rPr lang="pt-BR" sz="1400" kern="1200" smtClean="0"/>
            <a:t>; níveis de </a:t>
          </a:r>
          <a:r>
            <a:rPr lang="pt-BR" sz="1400" b="1" kern="1200" smtClean="0"/>
            <a:t>estoque </a:t>
          </a:r>
          <a:r>
            <a:rPr lang="pt-BR" sz="1400" kern="1200" smtClean="0"/>
            <a:t>adequados; quais sistemas de transportes e </a:t>
          </a:r>
          <a:r>
            <a:rPr lang="pt-BR" sz="1400" b="1" kern="1200" smtClean="0"/>
            <a:t>logística</a:t>
          </a:r>
          <a:r>
            <a:rPr lang="pt-BR" sz="1400" kern="1200" smtClean="0"/>
            <a:t>.</a:t>
          </a:r>
          <a:endParaRPr lang="pt-BR" sz="1400" kern="1200"/>
        </a:p>
      </dsp:txBody>
      <dsp:txXfrm>
        <a:off x="0" y="4066629"/>
        <a:ext cx="7969696" cy="108054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120029-162A-47B3-B16E-33701F8FF271}">
      <dsp:nvSpPr>
        <dsp:cNvPr id="0" name=""/>
        <dsp:cNvSpPr/>
      </dsp:nvSpPr>
      <dsp:spPr>
        <a:xfrm>
          <a:off x="2020165" y="205"/>
          <a:ext cx="3776300" cy="620858"/>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pt-BR" sz="2000" b="1" u="none" kern="1200" smtClean="0"/>
            <a:t>Necessidades, desejos e demandas</a:t>
          </a:r>
          <a:endParaRPr lang="pt-BR" sz="2000" u="none" kern="1200"/>
        </a:p>
      </dsp:txBody>
      <dsp:txXfrm>
        <a:off x="2050473" y="30513"/>
        <a:ext cx="3715684" cy="560242"/>
      </dsp:txXfrm>
    </dsp:sp>
    <dsp:sp modelId="{A5D63E85-5756-4B81-81CE-AAD7E6B1AA8A}">
      <dsp:nvSpPr>
        <dsp:cNvPr id="0" name=""/>
        <dsp:cNvSpPr/>
      </dsp:nvSpPr>
      <dsp:spPr>
        <a:xfrm>
          <a:off x="2020165" y="652106"/>
          <a:ext cx="4420611" cy="620858"/>
        </a:xfrm>
        <a:prstGeom prst="roundRect">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pt-BR" sz="2000" b="1" u="none" kern="1200" smtClean="0"/>
            <a:t>Mercado alvo, posicionamento e segmentação</a:t>
          </a:r>
          <a:endParaRPr lang="pt-BR" sz="2000" u="none" kern="1200"/>
        </a:p>
      </dsp:txBody>
      <dsp:txXfrm>
        <a:off x="2050473" y="682414"/>
        <a:ext cx="4359995" cy="560242"/>
      </dsp:txXfrm>
    </dsp:sp>
    <dsp:sp modelId="{8D609248-4FD6-4ECC-BD50-4EEC09D8589D}">
      <dsp:nvSpPr>
        <dsp:cNvPr id="0" name=""/>
        <dsp:cNvSpPr/>
      </dsp:nvSpPr>
      <dsp:spPr>
        <a:xfrm>
          <a:off x="2020165" y="1304007"/>
          <a:ext cx="5064923" cy="620858"/>
        </a:xfrm>
        <a:prstGeom prst="roundRect">
          <a:avLst/>
        </a:prstGeom>
        <a:solidFill>
          <a:schemeClr val="accent4">
            <a:hueOff val="-2010450"/>
            <a:satOff val="12068"/>
            <a:lumOff val="-106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pt-BR" sz="2000" b="1" u="none" kern="1200" smtClean="0"/>
            <a:t>Oferta e marca</a:t>
          </a:r>
          <a:endParaRPr lang="pt-BR" sz="2000" u="none" kern="1200"/>
        </a:p>
      </dsp:txBody>
      <dsp:txXfrm>
        <a:off x="2050473" y="1334315"/>
        <a:ext cx="5004307" cy="560242"/>
      </dsp:txXfrm>
    </dsp:sp>
    <dsp:sp modelId="{12B601CA-BD17-4BF4-97F3-A03F6188B6DB}">
      <dsp:nvSpPr>
        <dsp:cNvPr id="0" name=""/>
        <dsp:cNvSpPr/>
      </dsp:nvSpPr>
      <dsp:spPr>
        <a:xfrm>
          <a:off x="2020165" y="1955908"/>
          <a:ext cx="4619241" cy="620858"/>
        </a:xfrm>
        <a:prstGeom prst="roundRect">
          <a:avLst/>
        </a:prstGeom>
        <a:solidFill>
          <a:schemeClr val="accent4">
            <a:hueOff val="-3015675"/>
            <a:satOff val="18102"/>
            <a:lumOff val="-159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pt-BR" sz="2000" b="1" u="none" kern="1200" smtClean="0"/>
            <a:t>Valor e satisfação</a:t>
          </a:r>
          <a:endParaRPr lang="pt-BR" sz="2000" u="none" kern="1200"/>
        </a:p>
      </dsp:txBody>
      <dsp:txXfrm>
        <a:off x="2050473" y="1986216"/>
        <a:ext cx="4558625" cy="560242"/>
      </dsp:txXfrm>
    </dsp:sp>
    <dsp:sp modelId="{546B5C75-E74C-4B02-A20E-9C35DEBD9855}">
      <dsp:nvSpPr>
        <dsp:cNvPr id="0" name=""/>
        <dsp:cNvSpPr/>
      </dsp:nvSpPr>
      <dsp:spPr>
        <a:xfrm>
          <a:off x="2020165" y="2607809"/>
          <a:ext cx="4498134" cy="620858"/>
        </a:xfrm>
        <a:prstGeom prst="roundRect">
          <a:avLst/>
        </a:prstGeom>
        <a:solidFill>
          <a:schemeClr val="accent4">
            <a:hueOff val="-4020900"/>
            <a:satOff val="24136"/>
            <a:lumOff val="-212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pt-BR" sz="2000" b="1" u="none" kern="1200" smtClean="0"/>
            <a:t>Canais de mercado (marketing)</a:t>
          </a:r>
          <a:endParaRPr lang="pt-BR" sz="2000" u="none" kern="1200"/>
        </a:p>
      </dsp:txBody>
      <dsp:txXfrm>
        <a:off x="2050473" y="2638117"/>
        <a:ext cx="4437518" cy="560242"/>
      </dsp:txXfrm>
    </dsp:sp>
    <dsp:sp modelId="{DB6E2771-02B0-4056-93EA-7895218B3A3C}">
      <dsp:nvSpPr>
        <dsp:cNvPr id="0" name=""/>
        <dsp:cNvSpPr/>
      </dsp:nvSpPr>
      <dsp:spPr>
        <a:xfrm>
          <a:off x="2020165" y="3259710"/>
          <a:ext cx="5103668" cy="620858"/>
        </a:xfrm>
        <a:prstGeom prst="roundRect">
          <a:avLst/>
        </a:prstGeom>
        <a:solidFill>
          <a:schemeClr val="accent4">
            <a:hueOff val="-5026125"/>
            <a:satOff val="30170"/>
            <a:lumOff val="-266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pt-BR" sz="2000" b="1" u="none" kern="1200" smtClean="0"/>
            <a:t>Cadeia de suprimentos</a:t>
          </a:r>
          <a:endParaRPr lang="pt-BR" sz="2000" u="none" kern="1200"/>
        </a:p>
      </dsp:txBody>
      <dsp:txXfrm>
        <a:off x="2050473" y="3290018"/>
        <a:ext cx="5043052" cy="560242"/>
      </dsp:txXfrm>
    </dsp:sp>
    <dsp:sp modelId="{1C8762EF-CA88-4A53-995B-7E1C5EF183FB}">
      <dsp:nvSpPr>
        <dsp:cNvPr id="0" name=""/>
        <dsp:cNvSpPr/>
      </dsp:nvSpPr>
      <dsp:spPr>
        <a:xfrm>
          <a:off x="2020165" y="3911611"/>
          <a:ext cx="4657986" cy="620858"/>
        </a:xfrm>
        <a:prstGeom prst="roundRect">
          <a:avLst/>
        </a:prstGeom>
        <a:solidFill>
          <a:schemeClr val="accent4">
            <a:hueOff val="-6031350"/>
            <a:satOff val="36204"/>
            <a:lumOff val="-319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pt-BR" sz="2000" b="1" u="none" kern="1200" smtClean="0"/>
            <a:t>Competição</a:t>
          </a:r>
          <a:endParaRPr lang="pt-BR" sz="2000" u="none" kern="1200"/>
        </a:p>
      </dsp:txBody>
      <dsp:txXfrm>
        <a:off x="2050473" y="3941919"/>
        <a:ext cx="4597370" cy="560242"/>
      </dsp:txXfrm>
    </dsp:sp>
    <dsp:sp modelId="{E54A4331-684D-49FA-BB86-D4BD515DDDBF}">
      <dsp:nvSpPr>
        <dsp:cNvPr id="0" name=""/>
        <dsp:cNvSpPr/>
      </dsp:nvSpPr>
      <dsp:spPr>
        <a:xfrm>
          <a:off x="2020165" y="4563512"/>
          <a:ext cx="4900200" cy="620858"/>
        </a:xfrm>
        <a:prstGeom prst="roundRect">
          <a:avLst/>
        </a:prstGeom>
        <a:solidFill>
          <a:schemeClr val="accent4">
            <a:hueOff val="-7036575"/>
            <a:satOff val="42238"/>
            <a:lumOff val="-37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pt-BR" sz="2000" b="1" u="none" kern="1200" smtClean="0"/>
            <a:t>Ambiente de marketing</a:t>
          </a:r>
          <a:br>
            <a:rPr lang="pt-BR" sz="2000" b="1" u="none" kern="1200" smtClean="0"/>
          </a:br>
          <a:endParaRPr lang="pt-BR" sz="2000" u="none" kern="1200"/>
        </a:p>
      </dsp:txBody>
      <dsp:txXfrm>
        <a:off x="2050473" y="4593820"/>
        <a:ext cx="4839584" cy="56024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1B718B-DD16-4DED-A8D9-49A13F7A0B27}">
      <dsp:nvSpPr>
        <dsp:cNvPr id="0" name=""/>
        <dsp:cNvSpPr/>
      </dsp:nvSpPr>
      <dsp:spPr>
        <a:xfrm rot="5400000">
          <a:off x="4323399" y="-715128"/>
          <a:ext cx="2880320" cy="5030658"/>
        </a:xfrm>
        <a:prstGeom prst="round2Same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rtl="0">
            <a:lnSpc>
              <a:spcPct val="90000"/>
            </a:lnSpc>
            <a:spcBef>
              <a:spcPct val="0"/>
            </a:spcBef>
            <a:spcAft>
              <a:spcPct val="15000"/>
            </a:spcAft>
            <a:buChar char="••"/>
          </a:pPr>
          <a:r>
            <a:rPr lang="pt-BR" sz="2000" kern="1200" dirty="0" smtClean="0"/>
            <a:t>O marketing tem sua origem no fato de que os seres humanos têm necessidades e desejos. </a:t>
          </a:r>
          <a:endParaRPr lang="pt-BR" sz="2000" u="none" kern="1200" dirty="0">
            <a:effectLst>
              <a:outerShdw blurRad="38100" dist="38100" dir="2700000" algn="tl">
                <a:srgbClr val="000000">
                  <a:alpha val="43137"/>
                </a:srgbClr>
              </a:outerShdw>
            </a:effectLst>
          </a:endParaRPr>
        </a:p>
        <a:p>
          <a:pPr marL="228600" lvl="1" indent="-228600" algn="l" defTabSz="889000" rtl="0">
            <a:lnSpc>
              <a:spcPct val="90000"/>
            </a:lnSpc>
            <a:spcBef>
              <a:spcPct val="0"/>
            </a:spcBef>
            <a:spcAft>
              <a:spcPct val="15000"/>
            </a:spcAft>
            <a:buChar char="••"/>
          </a:pPr>
          <a:r>
            <a:rPr lang="pt-BR" sz="2000" kern="1200" dirty="0" smtClean="0"/>
            <a:t>O profissional de marketing precisa tentar compreender as </a:t>
          </a:r>
          <a:r>
            <a:rPr lang="pt-BR" sz="2000" b="1" kern="1200" dirty="0" smtClean="0"/>
            <a:t>necessidades</a:t>
          </a:r>
          <a:r>
            <a:rPr lang="pt-BR" sz="2000" kern="1200" dirty="0" smtClean="0"/>
            <a:t> do mercado-alvo, seus </a:t>
          </a:r>
          <a:r>
            <a:rPr lang="pt-BR" sz="2000" b="1" kern="1200" dirty="0" smtClean="0"/>
            <a:t>desejos</a:t>
          </a:r>
          <a:r>
            <a:rPr lang="pt-BR" sz="2000" kern="1200" dirty="0" smtClean="0"/>
            <a:t> e </a:t>
          </a:r>
          <a:r>
            <a:rPr lang="pt-BR" sz="2000" b="1" kern="1200" dirty="0" smtClean="0"/>
            <a:t>demandas</a:t>
          </a:r>
          <a:r>
            <a:rPr lang="pt-BR" sz="2000" kern="1200" dirty="0" smtClean="0"/>
            <a:t>. </a:t>
          </a:r>
          <a:endParaRPr lang="pt-BR" sz="2000" u="none" kern="1200" dirty="0">
            <a:effectLst>
              <a:outerShdw blurRad="38100" dist="38100" dir="2700000" algn="tl">
                <a:srgbClr val="000000">
                  <a:alpha val="43137"/>
                </a:srgbClr>
              </a:outerShdw>
            </a:effectLst>
          </a:endParaRPr>
        </a:p>
      </dsp:txBody>
      <dsp:txXfrm rot="-5400000">
        <a:off x="3248230" y="500647"/>
        <a:ext cx="4890052" cy="2599108"/>
      </dsp:txXfrm>
    </dsp:sp>
    <dsp:sp modelId="{AC120029-162A-47B3-B16E-33701F8FF271}">
      <dsp:nvSpPr>
        <dsp:cNvPr id="0" name=""/>
        <dsp:cNvSpPr/>
      </dsp:nvSpPr>
      <dsp:spPr>
        <a:xfrm>
          <a:off x="2030" y="0"/>
          <a:ext cx="3246199" cy="3600401"/>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pt-BR" sz="2000" b="1" u="none" kern="1200" dirty="0" smtClean="0">
              <a:effectLst>
                <a:outerShdw blurRad="38100" dist="38100" dir="2700000" algn="tl">
                  <a:srgbClr val="000000">
                    <a:alpha val="43137"/>
                  </a:srgbClr>
                </a:outerShdw>
              </a:effectLst>
            </a:rPr>
            <a:t>Necessidades, desejos e demandas</a:t>
          </a:r>
          <a:endParaRPr lang="pt-BR" sz="2000" u="none" kern="1200" dirty="0">
            <a:effectLst>
              <a:outerShdw blurRad="38100" dist="38100" dir="2700000" algn="tl">
                <a:srgbClr val="000000">
                  <a:alpha val="43137"/>
                </a:srgbClr>
              </a:outerShdw>
            </a:effectLst>
          </a:endParaRPr>
        </a:p>
      </dsp:txBody>
      <dsp:txXfrm>
        <a:off x="160496" y="158466"/>
        <a:ext cx="2929267" cy="328346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BC70F7-A047-4B6B-A6E1-093E51AAB659}">
      <dsp:nvSpPr>
        <dsp:cNvPr id="0" name=""/>
        <dsp:cNvSpPr/>
      </dsp:nvSpPr>
      <dsp:spPr>
        <a:xfrm rot="5400000">
          <a:off x="2930473" y="520606"/>
          <a:ext cx="5616616" cy="457541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rtl="0">
            <a:lnSpc>
              <a:spcPct val="90000"/>
            </a:lnSpc>
            <a:spcBef>
              <a:spcPct val="0"/>
            </a:spcBef>
            <a:spcAft>
              <a:spcPct val="15000"/>
            </a:spcAft>
            <a:buChar char="••"/>
          </a:pPr>
          <a:r>
            <a:rPr lang="pt-BR" sz="1800" kern="1200" dirty="0" smtClean="0"/>
            <a:t>Nem todos querem o mesmo produto (não é todos que querem o mesmo cereal) Os profissionais de marketing iniciam dividindo o mercado em </a:t>
          </a:r>
          <a:r>
            <a:rPr lang="pt-BR" sz="1800" b="1" u="sng" kern="1200" dirty="0" smtClean="0">
              <a:effectLst>
                <a:outerShdw blurRad="38100" dist="38100" dir="2700000" algn="tl">
                  <a:srgbClr val="000000">
                    <a:alpha val="43137"/>
                  </a:srgbClr>
                </a:outerShdw>
              </a:effectLst>
            </a:rPr>
            <a:t>segmentos</a:t>
          </a:r>
          <a:r>
            <a:rPr lang="pt-BR" sz="1800" kern="1200" dirty="0" smtClean="0"/>
            <a:t>. Eles identificam e distinguem determinados grupo de compradores que pode preferir ou demandar produtos e serviços variados por demografia, psicográficos e diferentes comportamento entre os compradores.</a:t>
          </a:r>
          <a:endParaRPr lang="pt-BR" sz="1800" u="none" kern="1200" dirty="0"/>
        </a:p>
        <a:p>
          <a:pPr marL="171450" lvl="1" indent="-171450" algn="l" defTabSz="800100">
            <a:lnSpc>
              <a:spcPct val="90000"/>
            </a:lnSpc>
            <a:spcBef>
              <a:spcPct val="0"/>
            </a:spcBef>
            <a:spcAft>
              <a:spcPct val="15000"/>
            </a:spcAft>
            <a:buChar char="••"/>
          </a:pPr>
          <a:r>
            <a:rPr lang="pt-BR" sz="1800" kern="1200" dirty="0" smtClean="0"/>
            <a:t>Após identificar </a:t>
          </a:r>
          <a:r>
            <a:rPr lang="pt-BR" sz="1800" kern="1200" dirty="0" smtClean="0">
              <a:effectLst>
                <a:outerShdw blurRad="38100" dist="38100" dir="2700000" algn="tl">
                  <a:srgbClr val="000000">
                    <a:alpha val="43137"/>
                  </a:srgbClr>
                </a:outerShdw>
              </a:effectLst>
            </a:rPr>
            <a:t>os segmentos de mercados</a:t>
          </a:r>
          <a:r>
            <a:rPr lang="pt-BR" sz="1800" kern="1200" dirty="0" smtClean="0"/>
            <a:t>, os profissionais de marketing decidem quais apresentam as melhores oportunidades – o que é o </a:t>
          </a:r>
          <a:r>
            <a:rPr lang="pt-BR" sz="1800" b="1" kern="1200" dirty="0" smtClean="0">
              <a:effectLst>
                <a:outerShdw blurRad="38100" dist="38100" dir="2700000" algn="tl">
                  <a:srgbClr val="000000">
                    <a:alpha val="43137"/>
                  </a:srgbClr>
                </a:outerShdw>
              </a:effectLst>
            </a:rPr>
            <a:t>mercado –alvo</a:t>
          </a:r>
          <a:r>
            <a:rPr lang="pt-BR" sz="1800" kern="1200" dirty="0" smtClean="0"/>
            <a:t>. </a:t>
          </a:r>
        </a:p>
      </dsp:txBody>
      <dsp:txXfrm rot="-5400000">
        <a:off x="3451075" y="223358"/>
        <a:ext cx="4352059" cy="5169910"/>
      </dsp:txXfrm>
    </dsp:sp>
    <dsp:sp modelId="{A5D63E85-5756-4B81-81CE-AAD7E6B1AA8A}">
      <dsp:nvSpPr>
        <dsp:cNvPr id="0" name=""/>
        <dsp:cNvSpPr/>
      </dsp:nvSpPr>
      <dsp:spPr>
        <a:xfrm>
          <a:off x="1896" y="2742"/>
          <a:ext cx="3449179" cy="5611140"/>
        </a:xfrm>
        <a:prstGeom prst="roundRect">
          <a:avLst/>
        </a:prstGeom>
        <a:solidFill>
          <a:schemeClr val="accent1">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t" anchorCtr="0">
          <a:noAutofit/>
        </a:bodyPr>
        <a:lstStyle/>
        <a:p>
          <a:pPr lvl="0" algn="ctr" defTabSz="1244600" rtl="0">
            <a:lnSpc>
              <a:spcPct val="90000"/>
            </a:lnSpc>
            <a:spcBef>
              <a:spcPct val="0"/>
            </a:spcBef>
            <a:spcAft>
              <a:spcPct val="35000"/>
            </a:spcAft>
          </a:pPr>
          <a:r>
            <a:rPr lang="pt-BR" sz="2800" b="1" u="none" kern="1200" dirty="0" smtClean="0"/>
            <a:t>Segmentação &amp;  mercado alvo</a:t>
          </a:r>
          <a:endParaRPr lang="pt-BR" sz="2800" u="none" kern="1200" dirty="0"/>
        </a:p>
      </dsp:txBody>
      <dsp:txXfrm>
        <a:off x="170271" y="171117"/>
        <a:ext cx="3112429" cy="527439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9B7115-7C91-43AC-8C9A-B2DEF6F6E834}">
      <dsp:nvSpPr>
        <dsp:cNvPr id="0" name=""/>
        <dsp:cNvSpPr/>
      </dsp:nvSpPr>
      <dsp:spPr>
        <a:xfrm rot="5400000">
          <a:off x="3984921" y="-983627"/>
          <a:ext cx="3096338" cy="5207615"/>
        </a:xfrm>
        <a:prstGeom prst="round2Same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55650" rtl="0">
            <a:lnSpc>
              <a:spcPct val="90000"/>
            </a:lnSpc>
            <a:spcBef>
              <a:spcPct val="0"/>
            </a:spcBef>
            <a:spcAft>
              <a:spcPct val="15000"/>
            </a:spcAft>
            <a:buChar char="••"/>
          </a:pPr>
          <a:r>
            <a:rPr lang="pt-BR" sz="1700" kern="1200" dirty="0" smtClean="0"/>
            <a:t>As pessoas satisfazem as suas necessidades e os seus desejos com produtos. Um produto é qualquer oferta que possa satisfazer uma necessidade ou um desejo. </a:t>
          </a:r>
          <a:endParaRPr lang="pt-BR" sz="1700" kern="1200" dirty="0"/>
        </a:p>
        <a:p>
          <a:pPr marL="228600" lvl="1" indent="-228600" algn="l" defTabSz="1066800" rtl="0">
            <a:lnSpc>
              <a:spcPct val="90000"/>
            </a:lnSpc>
            <a:spcBef>
              <a:spcPct val="0"/>
            </a:spcBef>
            <a:spcAft>
              <a:spcPct val="15000"/>
            </a:spcAft>
            <a:buChar char="••"/>
          </a:pPr>
          <a:r>
            <a:rPr lang="pt-BR" sz="2400" b="1" kern="1200" dirty="0" smtClean="0"/>
            <a:t>Uma marca é uma oferta de fonte conhecida. </a:t>
          </a:r>
          <a:endParaRPr lang="pt-BR" sz="2400" b="1" kern="1200" dirty="0"/>
        </a:p>
        <a:p>
          <a:pPr marL="171450" lvl="1" indent="-171450" algn="l" defTabSz="755650" rtl="0">
            <a:lnSpc>
              <a:spcPct val="90000"/>
            </a:lnSpc>
            <a:spcBef>
              <a:spcPct val="0"/>
            </a:spcBef>
            <a:spcAft>
              <a:spcPct val="15000"/>
            </a:spcAft>
            <a:buChar char="••"/>
          </a:pPr>
          <a:r>
            <a:rPr lang="pt-BR" sz="1700" kern="1200" dirty="0" smtClean="0"/>
            <a:t>Uma marca (como McDonald’s, por exemplo) encerra muitas associações: hambúrguer, limpeza, conveniência, serviço cortes e o símbolo dos arcos dourados da marca ; essas associações formam a imagem de marca.</a:t>
          </a:r>
          <a:endParaRPr lang="pt-BR" sz="1700" kern="1200" dirty="0"/>
        </a:p>
      </dsp:txBody>
      <dsp:txXfrm rot="-5400000">
        <a:off x="2929283" y="223162"/>
        <a:ext cx="5056464" cy="2794036"/>
      </dsp:txXfrm>
    </dsp:sp>
    <dsp:sp modelId="{677DE136-E7E3-4B28-AD3F-1EC31C1AD83D}">
      <dsp:nvSpPr>
        <dsp:cNvPr id="0" name=""/>
        <dsp:cNvSpPr/>
      </dsp:nvSpPr>
      <dsp:spPr>
        <a:xfrm>
          <a:off x="0" y="1582"/>
          <a:ext cx="2929283" cy="323719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114300" rIns="228600" bIns="114300" numCol="1" spcCol="1270" anchor="ctr" anchorCtr="0">
          <a:noAutofit/>
        </a:bodyPr>
        <a:lstStyle/>
        <a:p>
          <a:pPr lvl="0" algn="ctr" defTabSz="2667000" rtl="0">
            <a:lnSpc>
              <a:spcPct val="90000"/>
            </a:lnSpc>
            <a:spcBef>
              <a:spcPct val="0"/>
            </a:spcBef>
            <a:spcAft>
              <a:spcPct val="35000"/>
            </a:spcAft>
          </a:pPr>
          <a:r>
            <a:rPr lang="pt-BR" sz="6000" b="1" u="sng" kern="1200" dirty="0" smtClean="0"/>
            <a:t>Oferta &amp; marca: </a:t>
          </a:r>
          <a:endParaRPr lang="pt-BR" sz="6000" kern="1200" dirty="0"/>
        </a:p>
      </dsp:txBody>
      <dsp:txXfrm>
        <a:off x="142996" y="144578"/>
        <a:ext cx="2643291" cy="295120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D09588-F63D-4248-B3AA-1950A593F24D}">
      <dsp:nvSpPr>
        <dsp:cNvPr id="0" name=""/>
        <dsp:cNvSpPr/>
      </dsp:nvSpPr>
      <dsp:spPr>
        <a:xfrm rot="5400000">
          <a:off x="3623161" y="-822428"/>
          <a:ext cx="3327463" cy="4972326"/>
        </a:xfrm>
        <a:prstGeom prst="round2Same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55650" rtl="0">
            <a:lnSpc>
              <a:spcPct val="90000"/>
            </a:lnSpc>
            <a:spcBef>
              <a:spcPct val="0"/>
            </a:spcBef>
            <a:spcAft>
              <a:spcPct val="15000"/>
            </a:spcAft>
            <a:buChar char="••"/>
          </a:pPr>
          <a:r>
            <a:rPr lang="pt-BR" sz="1700" b="1" kern="1200" dirty="0" smtClean="0"/>
            <a:t>O produto ou oferta alcançará êxito se proporcionar valor e satisfação ao comprador-alvo. </a:t>
          </a:r>
          <a:endParaRPr lang="pt-BR" sz="1700" b="1" kern="1200" dirty="0"/>
        </a:p>
        <a:p>
          <a:pPr marL="171450" lvl="1" indent="-171450" algn="l" defTabSz="755650" rtl="0">
            <a:lnSpc>
              <a:spcPct val="90000"/>
            </a:lnSpc>
            <a:spcBef>
              <a:spcPct val="0"/>
            </a:spcBef>
            <a:spcAft>
              <a:spcPct val="15000"/>
            </a:spcAft>
            <a:buChar char="••"/>
          </a:pPr>
          <a:r>
            <a:rPr lang="pt-BR" sz="1700" kern="1200" dirty="0" smtClean="0"/>
            <a:t>O comprador escolhe entre diferentes ofertas com base naquilo que parece proporcionar o maior valor. Definimos </a:t>
          </a:r>
          <a:r>
            <a:rPr lang="pt-BR" sz="2400" b="1" kern="1200" dirty="0" smtClean="0"/>
            <a:t>valor como a razão entre o que o cliente recebe e o que ele dá</a:t>
          </a:r>
          <a:r>
            <a:rPr lang="pt-BR" sz="1700" kern="1200" dirty="0" smtClean="0"/>
            <a:t>. O cliente recebe benefícios e assume custos, que podem ser monetários, do tempo, de energia e psicológicos.</a:t>
          </a:r>
          <a:endParaRPr lang="pt-BR" sz="1700" kern="1200" dirty="0"/>
        </a:p>
      </dsp:txBody>
      <dsp:txXfrm rot="-5400000">
        <a:off x="2800730" y="162436"/>
        <a:ext cx="4809893" cy="3002597"/>
      </dsp:txXfrm>
    </dsp:sp>
    <dsp:sp modelId="{6389B734-60A4-4FFA-A6A6-64EBE43B32DB}">
      <dsp:nvSpPr>
        <dsp:cNvPr id="0" name=""/>
        <dsp:cNvSpPr/>
      </dsp:nvSpPr>
      <dsp:spPr>
        <a:xfrm>
          <a:off x="3797" y="1624"/>
          <a:ext cx="2796933" cy="3324219"/>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74295" rIns="148590" bIns="74295" numCol="1" spcCol="1270" anchor="ctr" anchorCtr="0">
          <a:noAutofit/>
        </a:bodyPr>
        <a:lstStyle/>
        <a:p>
          <a:pPr lvl="0" algn="ctr" defTabSz="1733550" rtl="0">
            <a:lnSpc>
              <a:spcPct val="90000"/>
            </a:lnSpc>
            <a:spcBef>
              <a:spcPct val="0"/>
            </a:spcBef>
            <a:spcAft>
              <a:spcPct val="35000"/>
            </a:spcAft>
          </a:pPr>
          <a:r>
            <a:rPr lang="pt-BR" sz="3900" b="1" u="sng" kern="1200" dirty="0" smtClean="0"/>
            <a:t>Valor e satisfação: </a:t>
          </a:r>
          <a:endParaRPr lang="pt-BR" sz="3900" kern="1200" dirty="0"/>
        </a:p>
      </dsp:txBody>
      <dsp:txXfrm>
        <a:off x="140332" y="138159"/>
        <a:ext cx="2523863" cy="305114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1" y="1"/>
            <a:ext cx="2972421" cy="499402"/>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884027" y="1"/>
            <a:ext cx="2972421" cy="499402"/>
          </a:xfrm>
          <a:prstGeom prst="rect">
            <a:avLst/>
          </a:prstGeom>
        </p:spPr>
        <p:txBody>
          <a:bodyPr vert="horz" lIns="91440" tIns="45720" rIns="91440" bIns="45720" rtlCol="0"/>
          <a:lstStyle>
            <a:lvl1pPr algn="r">
              <a:defRPr sz="1200"/>
            </a:lvl1pPr>
          </a:lstStyle>
          <a:p>
            <a:fld id="{7561A234-A49E-4AB6-A867-E8FFA8DC2043}" type="datetimeFigureOut">
              <a:rPr lang="pt-BR" smtClean="0"/>
              <a:t>19/03/2019</a:t>
            </a:fld>
            <a:endParaRPr lang="pt-BR"/>
          </a:p>
        </p:txBody>
      </p:sp>
      <p:sp>
        <p:nvSpPr>
          <p:cNvPr id="4" name="Espaço Reservado para Rodapé 3"/>
          <p:cNvSpPr>
            <a:spLocks noGrp="1"/>
          </p:cNvSpPr>
          <p:nvPr>
            <p:ph type="ftr" sz="quarter" idx="2"/>
          </p:nvPr>
        </p:nvSpPr>
        <p:spPr>
          <a:xfrm>
            <a:off x="1" y="9447873"/>
            <a:ext cx="2972421" cy="499402"/>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84027" y="9447873"/>
            <a:ext cx="2972421" cy="499402"/>
          </a:xfrm>
          <a:prstGeom prst="rect">
            <a:avLst/>
          </a:prstGeom>
        </p:spPr>
        <p:txBody>
          <a:bodyPr vert="horz" lIns="91440" tIns="45720" rIns="91440" bIns="45720" rtlCol="0" anchor="b"/>
          <a:lstStyle>
            <a:lvl1pPr algn="r">
              <a:defRPr sz="1200"/>
            </a:lvl1pPr>
          </a:lstStyle>
          <a:p>
            <a:fld id="{7C6D8A5B-E6EE-44E1-B86A-23B8A53690C8}" type="slidenum">
              <a:rPr lang="pt-BR" smtClean="0"/>
              <a:t>‹nº›</a:t>
            </a:fld>
            <a:endParaRPr lang="pt-BR"/>
          </a:p>
        </p:txBody>
      </p:sp>
    </p:spTree>
    <p:extLst>
      <p:ext uri="{BB962C8B-B14F-4D97-AF65-F5344CB8AC3E}">
        <p14:creationId xmlns:p14="http://schemas.microsoft.com/office/powerpoint/2010/main" val="35694618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1" y="0"/>
            <a:ext cx="2972421" cy="497704"/>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027" y="0"/>
            <a:ext cx="2972421" cy="497704"/>
          </a:xfrm>
          <a:prstGeom prst="rect">
            <a:avLst/>
          </a:prstGeom>
        </p:spPr>
        <p:txBody>
          <a:bodyPr vert="horz" lIns="91440" tIns="45720" rIns="91440" bIns="45720" rtlCol="0"/>
          <a:lstStyle>
            <a:lvl1pPr algn="r">
              <a:defRPr sz="1200"/>
            </a:lvl1pPr>
          </a:lstStyle>
          <a:p>
            <a:fld id="{B52A9AA7-EB8B-4F1D-9521-5A124D2362EC}" type="datetimeFigureOut">
              <a:rPr lang="pt-BR" smtClean="0"/>
              <a:t>19/03/2019</a:t>
            </a:fld>
            <a:endParaRPr lang="pt-BR"/>
          </a:p>
        </p:txBody>
      </p:sp>
      <p:sp>
        <p:nvSpPr>
          <p:cNvPr id="4" name="Espaço Reservado para Imagem de Slide 3"/>
          <p:cNvSpPr>
            <a:spLocks noGrp="1" noRot="1" noChangeAspect="1"/>
          </p:cNvSpPr>
          <p:nvPr>
            <p:ph type="sldImg" idx="2"/>
          </p:nvPr>
        </p:nvSpPr>
        <p:spPr>
          <a:xfrm>
            <a:off x="942975" y="746125"/>
            <a:ext cx="4972050" cy="3729038"/>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6421" y="4725635"/>
            <a:ext cx="5485158" cy="4475935"/>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1" y="9447873"/>
            <a:ext cx="2972421" cy="497704"/>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027" y="9447873"/>
            <a:ext cx="2972421" cy="497704"/>
          </a:xfrm>
          <a:prstGeom prst="rect">
            <a:avLst/>
          </a:prstGeom>
        </p:spPr>
        <p:txBody>
          <a:bodyPr vert="horz" lIns="91440" tIns="45720" rIns="91440" bIns="45720" rtlCol="0" anchor="b"/>
          <a:lstStyle>
            <a:lvl1pPr algn="r">
              <a:defRPr sz="1200"/>
            </a:lvl1pPr>
          </a:lstStyle>
          <a:p>
            <a:fld id="{381D5885-1FE2-4F45-A746-F06F248C1EA0}" type="slidenum">
              <a:rPr lang="pt-BR" smtClean="0"/>
              <a:t>‹nº›</a:t>
            </a:fld>
            <a:endParaRPr lang="pt-BR"/>
          </a:p>
        </p:txBody>
      </p:sp>
    </p:spTree>
    <p:extLst>
      <p:ext uri="{BB962C8B-B14F-4D97-AF65-F5344CB8AC3E}">
        <p14:creationId xmlns:p14="http://schemas.microsoft.com/office/powerpoint/2010/main" val="39539804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381D5885-1FE2-4F45-A746-F06F248C1EA0}" type="slidenum">
              <a:rPr lang="pt-BR" smtClean="0"/>
              <a:t>7</a:t>
            </a:fld>
            <a:endParaRPr lang="pt-BR"/>
          </a:p>
        </p:txBody>
      </p:sp>
    </p:spTree>
    <p:extLst>
      <p:ext uri="{BB962C8B-B14F-4D97-AF65-F5344CB8AC3E}">
        <p14:creationId xmlns:p14="http://schemas.microsoft.com/office/powerpoint/2010/main" val="19307480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pt-BR" smtClean="0"/>
              <a:t>Clique para editar o título mestre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en-US" dirty="0"/>
          </a:p>
        </p:txBody>
      </p:sp>
      <p:sp>
        <p:nvSpPr>
          <p:cNvPr id="4" name="Date Placeholder 3"/>
          <p:cNvSpPr>
            <a:spLocks noGrp="1"/>
          </p:cNvSpPr>
          <p:nvPr>
            <p:ph type="dt" sz="half" idx="10"/>
          </p:nvPr>
        </p:nvSpPr>
        <p:spPr/>
        <p:txBody>
          <a:bodyPr/>
          <a:lstStyle/>
          <a:p>
            <a:fld id="{04AF466F-BDA4-4F18-9C7B-FF0A9A1B0E80}" type="datetime1">
              <a:rPr lang="en-US" smtClean="0"/>
              <a:pPr/>
              <a:t>3/19/2019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a:p>
        </p:txBody>
      </p:sp>
      <p:sp>
        <p:nvSpPr>
          <p:cNvPr id="3" name="Vertical Text Placeholder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Date Placeholder 3"/>
          <p:cNvSpPr>
            <a:spLocks noGrp="1"/>
          </p:cNvSpPr>
          <p:nvPr>
            <p:ph type="dt" sz="half" idx="10"/>
          </p:nvPr>
        </p:nvSpPr>
        <p:spPr/>
        <p:txBody>
          <a:bodyPr/>
          <a:lstStyle/>
          <a:p>
            <a:fld id="{58FB4290-6522-4139-852E-05BD9E7F0D2E}" type="datetime1">
              <a:rPr lang="en-US" smtClean="0"/>
              <a:pPr/>
              <a:t>3/19/2019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pt-BR" smtClean="0"/>
              <a:t>Clique para editar o título mestre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Date Placeholder 3"/>
          <p:cNvSpPr>
            <a:spLocks noGrp="1"/>
          </p:cNvSpPr>
          <p:nvPr>
            <p:ph type="dt" sz="half" idx="10"/>
          </p:nvPr>
        </p:nvSpPr>
        <p:spPr/>
        <p:txBody>
          <a:bodyPr/>
          <a:lstStyle/>
          <a:p>
            <a:fld id="{AAB955F9-81EA-47C5-8059-9E5C2B437C70}" type="datetime1">
              <a:rPr lang="en-US" smtClean="0"/>
              <a:pPr/>
              <a:t>3/19/2019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a:p>
        </p:txBody>
      </p:sp>
      <p:sp>
        <p:nvSpPr>
          <p:cNvPr id="3" name="Content Placeholder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Date Placeholder 3"/>
          <p:cNvSpPr>
            <a:spLocks noGrp="1"/>
          </p:cNvSpPr>
          <p:nvPr>
            <p:ph type="dt" sz="half" idx="10"/>
          </p:nvPr>
        </p:nvSpPr>
        <p:spPr/>
        <p:txBody>
          <a:bodyPr/>
          <a:lstStyle/>
          <a:p>
            <a:fld id="{1CEF607B-A47E-422C-9BEF-122CCDB7C526}" type="datetime1">
              <a:rPr lang="en-US" smtClean="0"/>
              <a:pPr/>
              <a:t>3/19/2019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pt-BR" smtClean="0"/>
              <a:t>Clique para editar o título mestre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63A9A7CB-BEE6-4F99-898E-913F06E8E125}" type="datetime1">
              <a:rPr lang="en-US" smtClean="0"/>
              <a:pPr/>
              <a:t>3/19/2019</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2D2B3B-882E-40F3-A32F-6DD516915044}"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Date Placeholder 4"/>
          <p:cNvSpPr>
            <a:spLocks noGrp="1"/>
          </p:cNvSpPr>
          <p:nvPr>
            <p:ph type="dt" sz="half" idx="10"/>
          </p:nvPr>
        </p:nvSpPr>
        <p:spPr/>
        <p:txBody>
          <a:bodyPr/>
          <a:lstStyle/>
          <a:p>
            <a:fld id="{B6EE300C-6FC5-4FC3-AF1A-075E4F50620D}" type="datetime1">
              <a:rPr lang="en-US" smtClean="0"/>
              <a:pPr/>
              <a:t>3/19/2019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BR" smtClean="0"/>
              <a:t>Clique para editar o título mestre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7" name="Date Placeholder 6"/>
          <p:cNvSpPr>
            <a:spLocks noGrp="1"/>
          </p:cNvSpPr>
          <p:nvPr>
            <p:ph type="dt" sz="half" idx="10"/>
          </p:nvPr>
        </p:nvSpPr>
        <p:spPr/>
        <p:txBody>
          <a:bodyPr/>
          <a:lstStyle/>
          <a:p>
            <a:fld id="{F50D295D-4A77-4DEB-B04C-9F4282A8BC04}" type="datetime1">
              <a:rPr lang="en-US" smtClean="0"/>
              <a:pPr/>
              <a:t>3/19/2019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2D2B3B-882E-40F3-A32F-6DD516915044}"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a:p>
        </p:txBody>
      </p:sp>
      <p:sp>
        <p:nvSpPr>
          <p:cNvPr id="3" name="Date Placeholder 2"/>
          <p:cNvSpPr>
            <a:spLocks noGrp="1"/>
          </p:cNvSpPr>
          <p:nvPr>
            <p:ph type="dt" sz="half" idx="10"/>
          </p:nvPr>
        </p:nvSpPr>
        <p:spPr/>
        <p:txBody>
          <a:bodyPr/>
          <a:lstStyle/>
          <a:p>
            <a:fld id="{02B28685-4D0C-42D5-8013-B5904CD1FCBC}" type="datetime1">
              <a:rPr lang="en-US" smtClean="0"/>
              <a:pPr/>
              <a:t>3/19/2019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2D2B3B-882E-40F3-A32F-6DD516915044}"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F226C0-9885-4BA9-BBFA-A52CBFEBB775}" type="datetime1">
              <a:rPr lang="en-US" smtClean="0"/>
              <a:pPr/>
              <a:t>3/19/2019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2D2B3B-882E-40F3-A32F-6DD516915044}"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pt-BR" smtClean="0"/>
              <a:t>Clique para editar o título mestre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EBEE1B38-C5EB-4D66-9137-0AFE9CDEDE8F}" type="datetime1">
              <a:rPr lang="en-US" smtClean="0"/>
              <a:pPr/>
              <a:t>3/19/2019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‹nº›</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pt-BR" smtClean="0"/>
              <a:t>Clique para editar o título mestre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8" name="Date Placeholder 7"/>
          <p:cNvSpPr>
            <a:spLocks noGrp="1"/>
          </p:cNvSpPr>
          <p:nvPr>
            <p:ph type="dt" sz="half" idx="10"/>
          </p:nvPr>
        </p:nvSpPr>
        <p:spPr/>
        <p:txBody>
          <a:bodyPr/>
          <a:lstStyle/>
          <a:p>
            <a:fld id="{327B613C-1AD7-49D3-885D-F654C5CDBAA6}" type="datetime1">
              <a:rPr lang="en-US" smtClean="0"/>
              <a:pPr/>
              <a:t>3/19/2019</a:t>
            </a:fld>
            <a:endParaRPr lang="en-US" dirty="0"/>
          </a:p>
        </p:txBody>
      </p:sp>
      <p:sp>
        <p:nvSpPr>
          <p:cNvPr id="9" name="Slide Number Placeholder 8"/>
          <p:cNvSpPr>
            <a:spLocks noGrp="1"/>
          </p:cNvSpPr>
          <p:nvPr>
            <p:ph type="sldNum" sz="quarter" idx="11"/>
          </p:nvPr>
        </p:nvSpPr>
        <p:spPr/>
        <p:txBody>
          <a:bodyPr/>
          <a:lstStyle/>
          <a:p>
            <a:fld id="{6E2D2B3B-882E-40F3-A32F-6DD516915044}" type="slidenum">
              <a:rPr lang="en-US" smtClean="0"/>
              <a:pPr/>
              <a:t>‹nº›</a:t>
            </a:fld>
            <a:endParaRPr lang="en-US" dirty="0"/>
          </a:p>
        </p:txBody>
      </p:sp>
      <p:sp>
        <p:nvSpPr>
          <p:cNvPr id="10" name="Footer Placeholder 9"/>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pt-BR" smtClean="0"/>
              <a:t>Clique para editar o título mestre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6E2D2B3B-882E-40F3-A32F-6DD516915044}" type="slidenum">
              <a:rPr lang="en-US" smtClean="0"/>
              <a:pPr/>
              <a:t>‹nº›</a:t>
            </a:fld>
            <a:endParaRPr lang="en-US" dirty="0"/>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dirty="0"/>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327B613C-1AD7-49D3-885D-F654C5CDBAA6}" type="datetime1">
              <a:rPr lang="en-US" smtClean="0"/>
              <a:pPr/>
              <a:t>3/19/2019</a:t>
            </a:fld>
            <a:endParaRPr lang="en-US" dirty="0"/>
          </a:p>
        </p:txBody>
      </p:sp>
    </p:spTree>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 id="2147483960" r:id="rId10"/>
    <p:sldLayoutId id="2147483961" r:id="rId11"/>
  </p:sldLayoutIdLst>
  <p:hf hdr="0" ft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www.youtube.com/watch?v=TOJ2UqpctbA" TargetMode="External"/><Relationship Id="rId2" Type="http://schemas.openxmlformats.org/officeDocument/2006/relationships/hyperlink" Target="http://www.youtube.com/watch?v=YDQQKrG97zQ" TargetMode="External"/><Relationship Id="rId1" Type="http://schemas.openxmlformats.org/officeDocument/2006/relationships/slideLayout" Target="../slideLayouts/slideLayout2.xml"/><Relationship Id="rId5" Type="http://schemas.openxmlformats.org/officeDocument/2006/relationships/hyperlink" Target="http://www.youtube.com/watch?v=S_15THGZw1c" TargetMode="External"/><Relationship Id="rId4" Type="http://schemas.openxmlformats.org/officeDocument/2006/relationships/hyperlink" Target="http://www.youtube.com/watch?v=H27z853oD2A" TargetMode="Externa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6.jpe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hyperlink" Target="http://www.youtube.com/watch?v=RR2dhHnMYY8" TargetMode="External"/><Relationship Id="rId3" Type="http://schemas.openxmlformats.org/officeDocument/2006/relationships/diagramLayout" Target="../diagrams/layout7.xml"/><Relationship Id="rId7" Type="http://schemas.openxmlformats.org/officeDocument/2006/relationships/image" Target="../media/image7.jpe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9.jpeg"/><Relationship Id="rId2" Type="http://schemas.openxmlformats.org/officeDocument/2006/relationships/diagramData" Target="../diagrams/data8.xml"/><Relationship Id="rId1" Type="http://schemas.openxmlformats.org/officeDocument/2006/relationships/slideLayout" Target="../slideLayouts/slideLayout6.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hyperlink" Target="http://www.youtube.com/watch?v=fEaCEqc1zP0" TargetMode="External"/><Relationship Id="rId2" Type="http://schemas.openxmlformats.org/officeDocument/2006/relationships/diagramData" Target="../diagrams/data9.xml"/><Relationship Id="rId1" Type="http://schemas.openxmlformats.org/officeDocument/2006/relationships/slideLayout" Target="../slideLayouts/slideLayout6.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8" Type="http://schemas.openxmlformats.org/officeDocument/2006/relationships/hyperlink" Target="http://www.youtube.com/watch?v=OMA7mmYRWsA" TargetMode="External"/><Relationship Id="rId3" Type="http://schemas.openxmlformats.org/officeDocument/2006/relationships/diagramLayout" Target="../diagrams/layout11.xml"/><Relationship Id="rId7" Type="http://schemas.openxmlformats.org/officeDocument/2006/relationships/image" Target="../media/image13.png"/><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8" Type="http://schemas.openxmlformats.org/officeDocument/2006/relationships/diagramLayout" Target="../diagrams/layout16.xml"/><Relationship Id="rId13" Type="http://schemas.openxmlformats.org/officeDocument/2006/relationships/diagramLayout" Target="../diagrams/layout17.xml"/><Relationship Id="rId18" Type="http://schemas.openxmlformats.org/officeDocument/2006/relationships/diagramLayout" Target="../diagrams/layout18.xml"/><Relationship Id="rId3" Type="http://schemas.openxmlformats.org/officeDocument/2006/relationships/diagramLayout" Target="../diagrams/layout15.xml"/><Relationship Id="rId21" Type="http://schemas.microsoft.com/office/2007/relationships/diagramDrawing" Target="../diagrams/drawing18.xml"/><Relationship Id="rId7" Type="http://schemas.openxmlformats.org/officeDocument/2006/relationships/diagramData" Target="../diagrams/data16.xml"/><Relationship Id="rId12" Type="http://schemas.openxmlformats.org/officeDocument/2006/relationships/diagramData" Target="../diagrams/data17.xml"/><Relationship Id="rId17" Type="http://schemas.openxmlformats.org/officeDocument/2006/relationships/diagramData" Target="../diagrams/data18.xml"/><Relationship Id="rId2" Type="http://schemas.openxmlformats.org/officeDocument/2006/relationships/diagramData" Target="../diagrams/data15.xml"/><Relationship Id="rId16" Type="http://schemas.microsoft.com/office/2007/relationships/diagramDrawing" Target="../diagrams/drawing17.xml"/><Relationship Id="rId20" Type="http://schemas.openxmlformats.org/officeDocument/2006/relationships/diagramColors" Target="../diagrams/colors18.xml"/><Relationship Id="rId1" Type="http://schemas.openxmlformats.org/officeDocument/2006/relationships/slideLayout" Target="../slideLayouts/slideLayout2.xml"/><Relationship Id="rId6" Type="http://schemas.microsoft.com/office/2007/relationships/diagramDrawing" Target="../diagrams/drawing15.xml"/><Relationship Id="rId11" Type="http://schemas.microsoft.com/office/2007/relationships/diagramDrawing" Target="../diagrams/drawing16.xml"/><Relationship Id="rId5" Type="http://schemas.openxmlformats.org/officeDocument/2006/relationships/diagramColors" Target="../diagrams/colors15.xml"/><Relationship Id="rId15" Type="http://schemas.openxmlformats.org/officeDocument/2006/relationships/diagramColors" Target="../diagrams/colors17.xml"/><Relationship Id="rId10" Type="http://schemas.openxmlformats.org/officeDocument/2006/relationships/diagramColors" Target="../diagrams/colors16.xml"/><Relationship Id="rId19" Type="http://schemas.openxmlformats.org/officeDocument/2006/relationships/diagramQuickStyle" Target="../diagrams/quickStyle18.xml"/><Relationship Id="rId4" Type="http://schemas.openxmlformats.org/officeDocument/2006/relationships/diagramQuickStyle" Target="../diagrams/quickStyle15.xml"/><Relationship Id="rId9" Type="http://schemas.openxmlformats.org/officeDocument/2006/relationships/diagramQuickStyle" Target="../diagrams/quickStyle16.xml"/><Relationship Id="rId14" Type="http://schemas.openxmlformats.org/officeDocument/2006/relationships/diagramQuickStyle" Target="../diagrams/quickStyle17.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www.ignicaodigital.com.br/conheca-o-futuro-do-seu-mercado-com-as-5-forcas-de-porter/" TargetMode="External"/><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www.youtube.com/watch?v=Ff65BRbf_5E"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pensa.org.br/wp-content/uploads/2013/10/Economia-e-Gest%C3%A3o-dos-Neg%C3%B3cios-Agroalimentares1-1.pdf" TargetMode="Externa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hyperlink" Target="http://pensa.org.br/wp-content/uploads/2013/10/Economia-e-Gest%C3%A3o-dos-Neg%C3%B3cios-Agroalimentares1-1.pdf" TargetMode="External"/><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Layout" Target="../slideLayouts/slideLayout2.xml"/><Relationship Id="rId5" Type="http://schemas.openxmlformats.org/officeDocument/2006/relationships/image" Target="../media/image36.emf"/><Relationship Id="rId4" Type="http://schemas.openxmlformats.org/officeDocument/2006/relationships/image" Target="../media/image35.emf"/></Relationships>
</file>

<file path=ppt/slides/_rels/slide53.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3.emf"/><Relationship Id="rId1" Type="http://schemas.openxmlformats.org/officeDocument/2006/relationships/slideLayout" Target="../slideLayouts/slideLayout2.xml"/><Relationship Id="rId4" Type="http://schemas.openxmlformats.org/officeDocument/2006/relationships/image" Target="../media/image37.emf"/></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hyperlink" Target="http://www.youtube.com/watch?v=TOJ2UqpctbA" TargetMode="External"/><Relationship Id="rId2" Type="http://schemas.openxmlformats.org/officeDocument/2006/relationships/hyperlink" Target="http://www.youtube.com/watch?v=YDQQKrG97zQ" TargetMode="External"/><Relationship Id="rId1" Type="http://schemas.openxmlformats.org/officeDocument/2006/relationships/slideLayout" Target="../slideLayouts/slideLayout2.xml"/><Relationship Id="rId5" Type="http://schemas.openxmlformats.org/officeDocument/2006/relationships/hyperlink" Target="http://www.youtube.com/watch?v=S_15THGZw1c" TargetMode="External"/><Relationship Id="rId4" Type="http://schemas.openxmlformats.org/officeDocument/2006/relationships/hyperlink" Target="http://www.youtube.com/watch?v=H27z853oD2A" TargetMode="External"/></Relationships>
</file>

<file path=ppt/slides/_rels/slide56.xml.rels><?xml version="1.0" encoding="UTF-8" standalone="yes"?>
<Relationships xmlns="http://schemas.openxmlformats.org/package/2006/relationships"><Relationship Id="rId2" Type="http://schemas.openxmlformats.org/officeDocument/2006/relationships/hyperlink" Target="http://videos.ruralbr.com.br/canalrural/video/agrorevenda/2013/07/agrorevenda-destaca-poder-marketing-sensorial/32745"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www.youtube.com/watch?v=8RPeLujXhPI" TargetMode="External"/><Relationship Id="rId2" Type="http://schemas.openxmlformats.org/officeDocument/2006/relationships/hyperlink" Target="http://www.youtube.com/watch?v=FTP89DMWuZA" TargetMode="External"/><Relationship Id="rId1" Type="http://schemas.openxmlformats.org/officeDocument/2006/relationships/slideLayout" Target="../slideLayouts/slideLayout2.xml"/><Relationship Id="rId5" Type="http://schemas.openxmlformats.org/officeDocument/2006/relationships/hyperlink" Target="http://www.youtube.com/watch?v=OMA7mmYRWsA" TargetMode="External"/><Relationship Id="rId4" Type="http://schemas.openxmlformats.org/officeDocument/2006/relationships/hyperlink" Target="http://www.youtube.com/watch?v=RR2dhHnMYY8" TargetMode="Externa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11560" y="1484784"/>
            <a:ext cx="7543800" cy="2593975"/>
          </a:xfrm>
        </p:spPr>
        <p:txBody>
          <a:bodyPr/>
          <a:lstStyle/>
          <a:p>
            <a:r>
              <a:rPr lang="pt-BR" sz="5400" dirty="0"/>
              <a:t>Marketing na organização </a:t>
            </a:r>
            <a:r>
              <a:rPr lang="pt-BR" sz="5400" dirty="0" smtClean="0"/>
              <a:t>moderna – principais conceitos de marketing</a:t>
            </a:r>
            <a:endParaRPr lang="pt-BR" sz="5400" dirty="0"/>
          </a:p>
        </p:txBody>
      </p:sp>
      <p:sp>
        <p:nvSpPr>
          <p:cNvPr id="3" name="Subtítulo 2"/>
          <p:cNvSpPr>
            <a:spLocks noGrp="1"/>
          </p:cNvSpPr>
          <p:nvPr>
            <p:ph type="subTitle" idx="1"/>
          </p:nvPr>
        </p:nvSpPr>
        <p:spPr>
          <a:xfrm>
            <a:off x="333264" y="4221088"/>
            <a:ext cx="8100392" cy="1066800"/>
          </a:xfrm>
        </p:spPr>
        <p:txBody>
          <a:bodyPr>
            <a:noAutofit/>
          </a:bodyPr>
          <a:lstStyle/>
          <a:p>
            <a:r>
              <a:rPr lang="pt-BR" sz="1600" dirty="0" smtClean="0"/>
              <a:t>Fonte básica:</a:t>
            </a:r>
          </a:p>
          <a:p>
            <a:pPr marL="342900" indent="-342900">
              <a:buFont typeface="Arial" pitchFamily="34" charset="0"/>
              <a:buChar char="•"/>
            </a:pPr>
            <a:r>
              <a:rPr lang="pt-BR" sz="1600" dirty="0">
                <a:solidFill>
                  <a:schemeClr val="tx1"/>
                </a:solidFill>
              </a:rPr>
              <a:t>KOTLER, P.; KELLER, P. Marketing Management. Prentice-Hall, 14. edição, 2011.</a:t>
            </a:r>
          </a:p>
          <a:p>
            <a:pPr marL="342900" indent="-342900">
              <a:buFont typeface="Arial" pitchFamily="34" charset="0"/>
              <a:buChar char="•"/>
            </a:pPr>
            <a:r>
              <a:rPr lang="pt-BR" sz="1600" dirty="0" smtClean="0">
                <a:solidFill>
                  <a:schemeClr val="tx1"/>
                </a:solidFill>
              </a:rPr>
              <a:t>Administração </a:t>
            </a:r>
            <a:r>
              <a:rPr lang="pt-BR" sz="1600" dirty="0">
                <a:solidFill>
                  <a:schemeClr val="tx1"/>
                </a:solidFill>
              </a:rPr>
              <a:t>de Marketing </a:t>
            </a:r>
            <a:r>
              <a:rPr lang="pt-BR" sz="1600" dirty="0" smtClean="0">
                <a:solidFill>
                  <a:schemeClr val="tx1"/>
                </a:solidFill>
              </a:rPr>
              <a:t>de Claudio </a:t>
            </a:r>
            <a:r>
              <a:rPr lang="pt-BR" sz="1600" dirty="0" err="1">
                <a:solidFill>
                  <a:schemeClr val="tx1"/>
                </a:solidFill>
              </a:rPr>
              <a:t>Shimoyama</a:t>
            </a:r>
            <a:r>
              <a:rPr lang="pt-BR" sz="1600" dirty="0">
                <a:solidFill>
                  <a:schemeClr val="tx1"/>
                </a:solidFill>
              </a:rPr>
              <a:t> </a:t>
            </a:r>
            <a:r>
              <a:rPr lang="pt-BR" sz="1600" dirty="0" smtClean="0">
                <a:solidFill>
                  <a:schemeClr val="tx1"/>
                </a:solidFill>
              </a:rPr>
              <a:t>&amp; Douglas </a:t>
            </a:r>
            <a:r>
              <a:rPr lang="pt-BR" sz="1600" dirty="0">
                <a:solidFill>
                  <a:schemeClr val="tx1"/>
                </a:solidFill>
              </a:rPr>
              <a:t>Ricardo </a:t>
            </a:r>
            <a:r>
              <a:rPr lang="pt-BR" sz="1600" dirty="0" smtClean="0">
                <a:solidFill>
                  <a:schemeClr val="tx1"/>
                </a:solidFill>
              </a:rPr>
              <a:t>Zela (texto básico no STOA)</a:t>
            </a:r>
          </a:p>
          <a:p>
            <a:pPr marL="342900" indent="-342900">
              <a:buFont typeface="Arial" pitchFamily="34" charset="0"/>
              <a:buChar char="•"/>
            </a:pPr>
            <a:r>
              <a:rPr lang="pt-BR" sz="1600" dirty="0">
                <a:solidFill>
                  <a:schemeClr val="tx1"/>
                </a:solidFill>
              </a:rPr>
              <a:t>Administração </a:t>
            </a:r>
            <a:r>
              <a:rPr lang="pt-BR" sz="1600" dirty="0" smtClean="0">
                <a:solidFill>
                  <a:schemeClr val="tx1"/>
                </a:solidFill>
              </a:rPr>
              <a:t>Mercadológica (UVB) – Material do aluno (texto básico no STOA)</a:t>
            </a:r>
          </a:p>
          <a:p>
            <a:pPr marL="342900" indent="-342900">
              <a:buFont typeface="Arial" pitchFamily="34" charset="0"/>
              <a:buChar char="•"/>
            </a:pPr>
            <a:r>
              <a:rPr lang="pt-BR" sz="1600" dirty="0" smtClean="0">
                <a:solidFill>
                  <a:schemeClr val="tx1"/>
                </a:solidFill>
              </a:rPr>
              <a:t>Capítulo 6 - </a:t>
            </a:r>
            <a:r>
              <a:rPr lang="pt-BR" sz="1600" dirty="0"/>
              <a:t>Economia e Gestão dos Negócios Agroalimentares. Organizadores: </a:t>
            </a:r>
            <a:r>
              <a:rPr lang="pt-BR" sz="1600" dirty="0" err="1"/>
              <a:t>Decio</a:t>
            </a:r>
            <a:r>
              <a:rPr lang="pt-BR" sz="1600" dirty="0"/>
              <a:t> Zylbersztajn e Marcos Fava Neves. Editora: Pioneira Publicação: 2010 (link para </a:t>
            </a:r>
            <a:r>
              <a:rPr lang="pt-BR" sz="1600" dirty="0" smtClean="0"/>
              <a:t>Download no STOA)</a:t>
            </a:r>
            <a:endParaRPr lang="pt-BR" sz="1600" dirty="0" smtClean="0">
              <a:solidFill>
                <a:schemeClr val="tx1"/>
              </a:solidFill>
            </a:endParaRPr>
          </a:p>
          <a:p>
            <a:endParaRPr lang="pt-BR" sz="1600" dirty="0">
              <a:solidFill>
                <a:schemeClr val="tx1"/>
              </a:solidFill>
            </a:endParaRPr>
          </a:p>
        </p:txBody>
      </p:sp>
      <p:sp>
        <p:nvSpPr>
          <p:cNvPr id="4" name="Espaço Reservado para Número de Slide 3"/>
          <p:cNvSpPr>
            <a:spLocks noGrp="1"/>
          </p:cNvSpPr>
          <p:nvPr>
            <p:ph type="sldNum" sz="quarter" idx="12"/>
          </p:nvPr>
        </p:nvSpPr>
        <p:spPr/>
        <p:txBody>
          <a:bodyPr/>
          <a:lstStyle/>
          <a:p>
            <a:fld id="{6E2D2B3B-882E-40F3-A32F-6DD516915044}" type="slidenum">
              <a:rPr lang="en-US" smtClean="0"/>
              <a:pPr/>
              <a:t>1</a:t>
            </a:fld>
            <a:endParaRPr lang="en-US" dirty="0"/>
          </a:p>
        </p:txBody>
      </p:sp>
    </p:spTree>
    <p:extLst>
      <p:ext uri="{BB962C8B-B14F-4D97-AF65-F5344CB8AC3E}">
        <p14:creationId xmlns:p14="http://schemas.microsoft.com/office/powerpoint/2010/main" val="14611223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fld id="{6E2D2B3B-882E-40F3-A32F-6DD516915044}" type="slidenum">
              <a:rPr lang="en-US" smtClean="0"/>
              <a:pPr/>
              <a:t>10</a:t>
            </a:fld>
            <a:endParaRPr lang="en-US"/>
          </a:p>
        </p:txBody>
      </p:sp>
      <p:sp>
        <p:nvSpPr>
          <p:cNvPr id="2" name="CaixaDeTexto 1"/>
          <p:cNvSpPr txBox="1"/>
          <p:nvPr/>
        </p:nvSpPr>
        <p:spPr>
          <a:xfrm>
            <a:off x="4499992" y="5301208"/>
            <a:ext cx="3888432" cy="1569660"/>
          </a:xfrm>
          <a:prstGeom prst="rect">
            <a:avLst/>
          </a:prstGeom>
          <a:noFill/>
        </p:spPr>
        <p:txBody>
          <a:bodyPr wrap="square" rtlCol="0">
            <a:spAutoFit/>
          </a:bodyPr>
          <a:lstStyle/>
          <a:p>
            <a:r>
              <a:rPr lang="pt-BR" sz="1600" dirty="0" smtClean="0"/>
              <a:t>Empresas no qual o marketing </a:t>
            </a:r>
            <a:r>
              <a:rPr lang="pt-BR" sz="1600" dirty="0"/>
              <a:t>representa muito </a:t>
            </a:r>
            <a:r>
              <a:rPr lang="pt-BR" sz="1600" dirty="0" smtClean="0"/>
              <a:t>mais do </a:t>
            </a:r>
            <a:r>
              <a:rPr lang="pt-BR" sz="1600" dirty="0"/>
              <a:t>que ferramentas de promoção e vendas; trata-se de uma filosofia </a:t>
            </a:r>
            <a:r>
              <a:rPr lang="pt-BR" sz="1600" dirty="0" smtClean="0"/>
              <a:t>dentro da </a:t>
            </a:r>
            <a:r>
              <a:rPr lang="pt-BR" sz="1600" dirty="0"/>
              <a:t>organizações, filosofia esta que tem no cliente a principal razão da</a:t>
            </a:r>
          </a:p>
          <a:p>
            <a:r>
              <a:rPr lang="pt-BR" sz="1600" dirty="0"/>
              <a:t>existência da organização</a:t>
            </a:r>
          </a:p>
        </p:txBody>
      </p:sp>
      <p:sp>
        <p:nvSpPr>
          <p:cNvPr id="3" name="CaixaDeTexto 2"/>
          <p:cNvSpPr txBox="1"/>
          <p:nvPr/>
        </p:nvSpPr>
        <p:spPr>
          <a:xfrm>
            <a:off x="1259632" y="476672"/>
            <a:ext cx="3415102" cy="369332"/>
          </a:xfrm>
          <a:prstGeom prst="rect">
            <a:avLst/>
          </a:prstGeom>
          <a:noFill/>
        </p:spPr>
        <p:txBody>
          <a:bodyPr wrap="none" rtlCol="0">
            <a:spAutoFit/>
          </a:bodyPr>
          <a:lstStyle/>
          <a:p>
            <a:r>
              <a:rPr lang="pt-BR" dirty="0" smtClean="0"/>
              <a:t>Marketing: velha e nova economia</a:t>
            </a:r>
            <a:endParaRPr lang="pt-BR" dirty="0"/>
          </a:p>
        </p:txBody>
      </p:sp>
      <p:graphicFrame>
        <p:nvGraphicFramePr>
          <p:cNvPr id="6" name="Diagrama 5"/>
          <p:cNvGraphicFramePr/>
          <p:nvPr>
            <p:extLst>
              <p:ext uri="{D42A27DB-BD31-4B8C-83A1-F6EECF244321}">
                <p14:modId xmlns:p14="http://schemas.microsoft.com/office/powerpoint/2010/main" val="1878903599"/>
              </p:ext>
            </p:extLst>
          </p:nvPr>
        </p:nvGraphicFramePr>
        <p:xfrm>
          <a:off x="288032" y="1340768"/>
          <a:ext cx="8532440" cy="33843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eta para a direita 4"/>
          <p:cNvSpPr/>
          <p:nvPr/>
        </p:nvSpPr>
        <p:spPr>
          <a:xfrm rot="5400000">
            <a:off x="1763688" y="4509120"/>
            <a:ext cx="864096" cy="720080"/>
          </a:xfrm>
          <a:prstGeom prst="rightArrow">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CaixaDeTexto 6"/>
          <p:cNvSpPr txBox="1"/>
          <p:nvPr/>
        </p:nvSpPr>
        <p:spPr>
          <a:xfrm>
            <a:off x="323528" y="5323500"/>
            <a:ext cx="3816424" cy="1477328"/>
          </a:xfrm>
          <a:prstGeom prst="rect">
            <a:avLst/>
          </a:prstGeom>
          <a:noFill/>
        </p:spPr>
        <p:txBody>
          <a:bodyPr wrap="square" rtlCol="0">
            <a:spAutoFit/>
          </a:bodyPr>
          <a:lstStyle/>
          <a:p>
            <a:pPr algn="just"/>
            <a:r>
              <a:rPr lang="pt-BR" dirty="0" smtClean="0"/>
              <a:t>Economia </a:t>
            </a:r>
            <a:r>
              <a:rPr lang="pt-BR" dirty="0"/>
              <a:t>composta </a:t>
            </a:r>
            <a:r>
              <a:rPr lang="pt-BR" dirty="0" smtClean="0"/>
              <a:t>por monopólios </a:t>
            </a:r>
            <a:r>
              <a:rPr lang="pt-BR" dirty="0"/>
              <a:t>e oligopólios não competitivos (década de 60), em que o </a:t>
            </a:r>
            <a:r>
              <a:rPr lang="pt-BR" dirty="0" smtClean="0"/>
              <a:t>governo tinha </a:t>
            </a:r>
            <a:r>
              <a:rPr lang="pt-BR" dirty="0"/>
              <a:t>uma função muito mais de gestão do que de tutela da economia</a:t>
            </a:r>
          </a:p>
        </p:txBody>
      </p:sp>
      <p:sp>
        <p:nvSpPr>
          <p:cNvPr id="9" name="Seta para a direita 8"/>
          <p:cNvSpPr/>
          <p:nvPr/>
        </p:nvSpPr>
        <p:spPr>
          <a:xfrm rot="5400000">
            <a:off x="6187988" y="4549316"/>
            <a:ext cx="800472" cy="720080"/>
          </a:xfrm>
          <a:prstGeom prst="rightArrow">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41717436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pt-BR" sz="4000" dirty="0" smtClean="0"/>
              <a:t>GESTÃO DA DEMANDA</a:t>
            </a:r>
            <a:endParaRPr lang="pt-BR" sz="4000" dirty="0"/>
          </a:p>
        </p:txBody>
      </p:sp>
      <p:sp>
        <p:nvSpPr>
          <p:cNvPr id="6" name="Espaço Reservado para Texto 5"/>
          <p:cNvSpPr>
            <a:spLocks noGrp="1"/>
          </p:cNvSpPr>
          <p:nvPr>
            <p:ph type="body" idx="1"/>
          </p:nvPr>
        </p:nvSpPr>
        <p:spPr/>
        <p:txBody>
          <a:bodyPr/>
          <a:lstStyle/>
          <a:p>
            <a:r>
              <a:rPr lang="pt-BR" dirty="0" smtClean="0"/>
              <a:t>TAREFA PRINCIPAL DO MARKETING</a:t>
            </a:r>
            <a:endParaRPr lang="pt-BR" dirty="0"/>
          </a:p>
        </p:txBody>
      </p:sp>
      <p:sp>
        <p:nvSpPr>
          <p:cNvPr id="4" name="Espaço Reservado para Número de Slide 3"/>
          <p:cNvSpPr>
            <a:spLocks noGrp="1"/>
          </p:cNvSpPr>
          <p:nvPr>
            <p:ph type="sldNum" sz="quarter" idx="12"/>
          </p:nvPr>
        </p:nvSpPr>
        <p:spPr/>
        <p:txBody>
          <a:bodyPr/>
          <a:lstStyle/>
          <a:p>
            <a:fld id="{6E2D2B3B-882E-40F3-A32F-6DD516915044}" type="slidenum">
              <a:rPr lang="en-US" smtClean="0"/>
              <a:pPr/>
              <a:t>11</a:t>
            </a:fld>
            <a:endParaRPr lang="en-US"/>
          </a:p>
        </p:txBody>
      </p:sp>
    </p:spTree>
    <p:extLst>
      <p:ext uri="{BB962C8B-B14F-4D97-AF65-F5344CB8AC3E}">
        <p14:creationId xmlns:p14="http://schemas.microsoft.com/office/powerpoint/2010/main" val="19807021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96416" y="557808"/>
            <a:ext cx="7620000" cy="1143000"/>
          </a:xfrm>
        </p:spPr>
        <p:txBody>
          <a:bodyPr/>
          <a:lstStyle/>
          <a:p>
            <a:r>
              <a:rPr lang="pt-BR" dirty="0" smtClean="0"/>
              <a:t>A tarefas do Marketing</a:t>
            </a:r>
            <a:r>
              <a:rPr lang="pt-BR" dirty="0"/>
              <a:t/>
            </a:r>
            <a:br>
              <a:rPr lang="pt-BR" dirty="0"/>
            </a:br>
            <a:endParaRPr lang="pt-BR" dirty="0"/>
          </a:p>
        </p:txBody>
      </p:sp>
      <p:sp>
        <p:nvSpPr>
          <p:cNvPr id="3" name="Espaço Reservado para Conteúdo 2"/>
          <p:cNvSpPr>
            <a:spLocks noGrp="1"/>
          </p:cNvSpPr>
          <p:nvPr>
            <p:ph idx="1"/>
          </p:nvPr>
        </p:nvSpPr>
        <p:spPr/>
        <p:txBody>
          <a:bodyPr>
            <a:normAutofit/>
          </a:bodyPr>
          <a:lstStyle/>
          <a:p>
            <a:r>
              <a:rPr lang="pt-BR" sz="3200" dirty="0" smtClean="0"/>
              <a:t>A </a:t>
            </a:r>
            <a:r>
              <a:rPr lang="pt-BR" sz="3200" dirty="0"/>
              <a:t>tarefa fundamental do profissional de Marketing é a gestão da demanda.</a:t>
            </a:r>
          </a:p>
          <a:p>
            <a:pPr lvl="1"/>
            <a:r>
              <a:rPr lang="pt-BR" sz="3000" dirty="0"/>
              <a:t>Demanda é o desejo por um produto ou serviço que seja apoiado por </a:t>
            </a:r>
            <a:r>
              <a:rPr lang="pt-BR" sz="3000" dirty="0" smtClean="0"/>
              <a:t>uma possibilidade </a:t>
            </a:r>
            <a:r>
              <a:rPr lang="pt-BR" sz="3000" dirty="0"/>
              <a:t>de pagar.</a:t>
            </a:r>
          </a:p>
          <a:p>
            <a:r>
              <a:rPr lang="pt-BR" sz="3200" i="1" dirty="0" smtClean="0"/>
              <a:t>...sob apenas uma palavra (marketing), agrupavam-se </a:t>
            </a:r>
            <a:r>
              <a:rPr lang="pt-BR" sz="3200" b="1" i="1" dirty="0" smtClean="0">
                <a:effectLst>
                  <a:outerShdw blurRad="38100" dist="38100" dir="2700000" algn="tl">
                    <a:srgbClr val="000000">
                      <a:alpha val="43137"/>
                    </a:srgbClr>
                  </a:outerShdw>
                </a:effectLst>
              </a:rPr>
              <a:t>as atividades de venda, publicidade, distribuição e pesquisa de mercado. </a:t>
            </a:r>
          </a:p>
          <a:p>
            <a:pPr marL="114300" indent="0">
              <a:buNone/>
            </a:pPr>
            <a:endParaRPr lang="pt-BR" sz="3200" dirty="0" smtClean="0"/>
          </a:p>
          <a:p>
            <a:endParaRPr lang="pt-BR" sz="3200" dirty="0"/>
          </a:p>
        </p:txBody>
      </p:sp>
      <p:sp>
        <p:nvSpPr>
          <p:cNvPr id="4" name="Espaço Reservado para Número de Slide 3"/>
          <p:cNvSpPr>
            <a:spLocks noGrp="1"/>
          </p:cNvSpPr>
          <p:nvPr>
            <p:ph type="sldNum" sz="quarter" idx="12"/>
          </p:nvPr>
        </p:nvSpPr>
        <p:spPr/>
        <p:txBody>
          <a:bodyPr/>
          <a:lstStyle/>
          <a:p>
            <a:fld id="{6E2D2B3B-882E-40F3-A32F-6DD516915044}" type="slidenum">
              <a:rPr lang="en-US" smtClean="0"/>
              <a:pPr/>
              <a:t>12</a:t>
            </a:fld>
            <a:endParaRPr lang="en-US"/>
          </a:p>
        </p:txBody>
      </p:sp>
    </p:spTree>
    <p:extLst>
      <p:ext uri="{BB962C8B-B14F-4D97-AF65-F5344CB8AC3E}">
        <p14:creationId xmlns:p14="http://schemas.microsoft.com/office/powerpoint/2010/main" val="41359577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z="2400" dirty="0" smtClean="0"/>
              <a:t>Capítulo 6 - </a:t>
            </a:r>
            <a:r>
              <a:rPr lang="pt-BR" sz="2400" dirty="0"/>
              <a:t>Economia e Gestão dos Negócios Agroalimentares. Organizadores: </a:t>
            </a:r>
            <a:r>
              <a:rPr lang="pt-BR" sz="2400" dirty="0" err="1"/>
              <a:t>Decio</a:t>
            </a:r>
            <a:r>
              <a:rPr lang="pt-BR" sz="2400" dirty="0"/>
              <a:t> Zylbersztajn e Marcos Fava Neves. Editora: Pioneira Publicação: 2010 </a:t>
            </a:r>
          </a:p>
        </p:txBody>
      </p:sp>
      <p:sp>
        <p:nvSpPr>
          <p:cNvPr id="4" name="Espaço Reservado para Número de Slide 3"/>
          <p:cNvSpPr>
            <a:spLocks noGrp="1"/>
          </p:cNvSpPr>
          <p:nvPr>
            <p:ph type="sldNum" sz="quarter" idx="12"/>
          </p:nvPr>
        </p:nvSpPr>
        <p:spPr/>
        <p:txBody>
          <a:bodyPr/>
          <a:lstStyle/>
          <a:p>
            <a:fld id="{6E2D2B3B-882E-40F3-A32F-6DD516915044}" type="slidenum">
              <a:rPr lang="en-US" smtClean="0"/>
              <a:pPr/>
              <a:t>13</a:t>
            </a:fld>
            <a:endParaRPr lang="en-US"/>
          </a:p>
        </p:txBody>
      </p:sp>
      <p:pic>
        <p:nvPicPr>
          <p:cNvPr id="5" name="Imagem 4"/>
          <p:cNvPicPr>
            <a:picLocks noChangeAspect="1"/>
          </p:cNvPicPr>
          <p:nvPr/>
        </p:nvPicPr>
        <p:blipFill>
          <a:blip r:embed="rId2"/>
          <a:stretch>
            <a:fillRect/>
          </a:stretch>
        </p:blipFill>
        <p:spPr>
          <a:xfrm>
            <a:off x="-63842" y="1844824"/>
            <a:ext cx="9144000" cy="2597727"/>
          </a:xfrm>
          <a:prstGeom prst="rect">
            <a:avLst/>
          </a:prstGeom>
        </p:spPr>
      </p:pic>
    </p:spTree>
    <p:extLst>
      <p:ext uri="{BB962C8B-B14F-4D97-AF65-F5344CB8AC3E}">
        <p14:creationId xmlns:p14="http://schemas.microsoft.com/office/powerpoint/2010/main" val="34574121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683568" y="1196752"/>
            <a:ext cx="7543800" cy="2593975"/>
          </a:xfrm>
        </p:spPr>
        <p:txBody>
          <a:bodyPr/>
          <a:lstStyle/>
          <a:p>
            <a:r>
              <a:rPr lang="pt-BR" sz="3600" dirty="0"/>
              <a:t>Ferramentas do Marketing: os 4Ps</a:t>
            </a:r>
            <a:br>
              <a:rPr lang="pt-BR" sz="3600" dirty="0"/>
            </a:br>
            <a:r>
              <a:rPr lang="pt-BR" sz="2800" i="1" dirty="0"/>
              <a:t> </a:t>
            </a:r>
            <a:r>
              <a:rPr lang="pt-BR" sz="2800" i="1" dirty="0" smtClean="0"/>
              <a:t>Os </a:t>
            </a:r>
            <a:r>
              <a:rPr lang="pt-BR" sz="2800" i="1" dirty="0"/>
              <a:t>4Ps do Marketing representam as ferramentas de que os profissionais de marketing dispõem para gerir a demanda</a:t>
            </a:r>
            <a:r>
              <a:rPr lang="pt-BR" sz="2800" i="1" dirty="0" smtClean="0"/>
              <a:t>.</a:t>
            </a:r>
            <a:r>
              <a:rPr lang="pt-BR" sz="2800" i="1" dirty="0"/>
              <a:t/>
            </a:r>
            <a:br>
              <a:rPr lang="pt-BR" sz="2800" i="1" dirty="0"/>
            </a:br>
            <a:r>
              <a:rPr lang="pt-BR" sz="3600" dirty="0"/>
              <a:t>Produto, preço, promoção e ponto de venda/canal de distribuição</a:t>
            </a:r>
            <a:br>
              <a:rPr lang="pt-BR" sz="3600" dirty="0"/>
            </a:br>
            <a:endParaRPr lang="pt-BR" sz="3600" i="1" dirty="0"/>
          </a:p>
        </p:txBody>
      </p:sp>
      <p:sp>
        <p:nvSpPr>
          <p:cNvPr id="2" name="Espaço Reservado para Número de Slide 1"/>
          <p:cNvSpPr>
            <a:spLocks noGrp="1"/>
          </p:cNvSpPr>
          <p:nvPr>
            <p:ph type="sldNum" sz="quarter" idx="12"/>
          </p:nvPr>
        </p:nvSpPr>
        <p:spPr>
          <a:xfrm>
            <a:off x="8564177" y="5623986"/>
            <a:ext cx="548640" cy="396240"/>
          </a:xfrm>
        </p:spPr>
        <p:txBody>
          <a:bodyPr/>
          <a:lstStyle/>
          <a:p>
            <a:fld id="{6E2D2B3B-882E-40F3-A32F-6DD516915044}" type="slidenum">
              <a:rPr lang="en-US" smtClean="0"/>
              <a:pPr/>
              <a:t>14</a:t>
            </a:fld>
            <a:endParaRPr lang="en-US"/>
          </a:p>
        </p:txBody>
      </p:sp>
      <p:sp>
        <p:nvSpPr>
          <p:cNvPr id="6" name="CaixaDeTexto 5"/>
          <p:cNvSpPr txBox="1"/>
          <p:nvPr/>
        </p:nvSpPr>
        <p:spPr>
          <a:xfrm>
            <a:off x="3392865" y="3948157"/>
            <a:ext cx="1611467" cy="1754326"/>
          </a:xfrm>
          <a:prstGeom prst="rect">
            <a:avLst/>
          </a:prstGeom>
          <a:solidFill>
            <a:srgbClr val="92D050"/>
          </a:solidFill>
        </p:spPr>
        <p:style>
          <a:lnRef idx="1">
            <a:schemeClr val="accent6"/>
          </a:lnRef>
          <a:fillRef idx="3">
            <a:schemeClr val="accent6"/>
          </a:fillRef>
          <a:effectRef idx="2">
            <a:schemeClr val="accent6"/>
          </a:effectRef>
          <a:fontRef idx="minor">
            <a:schemeClr val="lt1"/>
          </a:fontRef>
        </p:style>
        <p:txBody>
          <a:bodyPr wrap="none" rtlCol="0">
            <a:spAutoFit/>
          </a:bodyPr>
          <a:lstStyle/>
          <a:p>
            <a:r>
              <a:rPr lang="pt-BR" b="1" dirty="0" smtClean="0">
                <a:solidFill>
                  <a:schemeClr val="tx2">
                    <a:lumMod val="75000"/>
                  </a:schemeClr>
                </a:solidFill>
                <a:effectLst>
                  <a:outerShdw blurRad="38100" dist="38100" dir="2700000" algn="tl">
                    <a:srgbClr val="000000">
                      <a:alpha val="43137"/>
                    </a:srgbClr>
                  </a:outerShdw>
                </a:effectLst>
              </a:rPr>
              <a:t>Marketing MIX</a:t>
            </a:r>
          </a:p>
          <a:p>
            <a:r>
              <a:rPr lang="pt-BR" b="1" dirty="0" smtClean="0">
                <a:effectLst>
                  <a:outerShdw blurRad="38100" dist="38100" dir="2700000" algn="tl">
                    <a:srgbClr val="000000">
                      <a:alpha val="43137"/>
                    </a:srgbClr>
                  </a:outerShdw>
                </a:effectLst>
              </a:rPr>
              <a:t>4 </a:t>
            </a:r>
            <a:r>
              <a:rPr lang="pt-BR" b="1" dirty="0" err="1" smtClean="0">
                <a:effectLst>
                  <a:outerShdw blurRad="38100" dist="38100" dir="2700000" algn="tl">
                    <a:srgbClr val="000000">
                      <a:alpha val="43137"/>
                    </a:srgbClr>
                  </a:outerShdw>
                </a:effectLst>
              </a:rPr>
              <a:t>Ps</a:t>
            </a:r>
            <a:endParaRPr lang="pt-BR" b="1" dirty="0" smtClean="0">
              <a:effectLst>
                <a:outerShdw blurRad="38100" dist="38100" dir="2700000" algn="tl">
                  <a:srgbClr val="000000">
                    <a:alpha val="43137"/>
                  </a:srgbClr>
                </a:outerShdw>
              </a:effectLst>
            </a:endParaRPr>
          </a:p>
          <a:p>
            <a:pPr marL="285750" indent="-285750">
              <a:buFont typeface="Arial" pitchFamily="34" charset="0"/>
              <a:buChar char="•"/>
            </a:pPr>
            <a:r>
              <a:rPr lang="pt-BR" dirty="0" smtClean="0"/>
              <a:t>Produto</a:t>
            </a:r>
          </a:p>
          <a:p>
            <a:pPr marL="285750" indent="-285750">
              <a:buFont typeface="Arial" pitchFamily="34" charset="0"/>
              <a:buChar char="•"/>
            </a:pPr>
            <a:r>
              <a:rPr lang="pt-BR" dirty="0" smtClean="0"/>
              <a:t>Praça</a:t>
            </a:r>
          </a:p>
          <a:p>
            <a:pPr marL="285750" indent="-285750">
              <a:buFont typeface="Arial" pitchFamily="34" charset="0"/>
              <a:buChar char="•"/>
            </a:pPr>
            <a:r>
              <a:rPr lang="pt-BR" dirty="0" smtClean="0"/>
              <a:t>Promoção</a:t>
            </a:r>
          </a:p>
          <a:p>
            <a:pPr marL="285750" indent="-285750">
              <a:buFont typeface="Arial" pitchFamily="34" charset="0"/>
              <a:buChar char="•"/>
            </a:pPr>
            <a:r>
              <a:rPr lang="pt-BR" dirty="0" smtClean="0"/>
              <a:t>Preço</a:t>
            </a:r>
            <a:endParaRPr lang="pt-BR" dirty="0"/>
          </a:p>
        </p:txBody>
      </p:sp>
      <p:sp>
        <p:nvSpPr>
          <p:cNvPr id="11" name="CaixaDeTexto 10"/>
          <p:cNvSpPr txBox="1"/>
          <p:nvPr/>
        </p:nvSpPr>
        <p:spPr>
          <a:xfrm>
            <a:off x="2672785" y="5822106"/>
            <a:ext cx="3411383" cy="646331"/>
          </a:xfrm>
          <a:prstGeom prst="rect">
            <a:avLst/>
          </a:prstGeom>
          <a:noFill/>
        </p:spPr>
        <p:txBody>
          <a:bodyPr wrap="none" rtlCol="0">
            <a:spAutoFit/>
          </a:bodyPr>
          <a:lstStyle/>
          <a:p>
            <a:pPr algn="ctr"/>
            <a:r>
              <a:rPr lang="pt-BR" b="1" i="1" dirty="0"/>
              <a:t> </a:t>
            </a:r>
            <a:r>
              <a:rPr lang="pt-BR" b="1" i="1" dirty="0" err="1"/>
              <a:t>product</a:t>
            </a:r>
            <a:r>
              <a:rPr lang="pt-BR" b="1" i="1" dirty="0"/>
              <a:t>, </a:t>
            </a:r>
            <a:r>
              <a:rPr lang="pt-BR" b="1" i="1" dirty="0" err="1"/>
              <a:t>price</a:t>
            </a:r>
            <a:r>
              <a:rPr lang="pt-BR" b="1" i="1" dirty="0"/>
              <a:t>, </a:t>
            </a:r>
            <a:r>
              <a:rPr lang="pt-BR" b="1" i="1" dirty="0" err="1"/>
              <a:t>place</a:t>
            </a:r>
            <a:r>
              <a:rPr lang="pt-BR" b="1" i="1" dirty="0"/>
              <a:t> e </a:t>
            </a:r>
            <a:r>
              <a:rPr lang="pt-BR" b="1" i="1" dirty="0" err="1" smtClean="0"/>
              <a:t>promotion</a:t>
            </a:r>
            <a:endParaRPr lang="pt-BR" b="1" i="1" dirty="0" smtClean="0"/>
          </a:p>
          <a:p>
            <a:pPr algn="ctr"/>
            <a:r>
              <a:rPr lang="pt-BR" b="1" i="1" dirty="0" smtClean="0"/>
              <a:t>(</a:t>
            </a:r>
            <a:r>
              <a:rPr lang="pt-BR" b="1" i="1" dirty="0" err="1" smtClean="0"/>
              <a:t>pro,pri,pla</a:t>
            </a:r>
            <a:r>
              <a:rPr lang="pt-BR" b="1" i="1" dirty="0" smtClean="0"/>
              <a:t> </a:t>
            </a:r>
            <a:r>
              <a:rPr lang="pt-BR" b="1" i="1" dirty="0" err="1" smtClean="0"/>
              <a:t>and</a:t>
            </a:r>
            <a:r>
              <a:rPr lang="pt-BR" b="1" i="1" dirty="0" smtClean="0"/>
              <a:t> pro)</a:t>
            </a:r>
            <a:endParaRPr lang="pt-BR" dirty="0"/>
          </a:p>
        </p:txBody>
      </p:sp>
    </p:spTree>
    <p:extLst>
      <p:ext uri="{BB962C8B-B14F-4D97-AF65-F5344CB8AC3E}">
        <p14:creationId xmlns:p14="http://schemas.microsoft.com/office/powerpoint/2010/main" val="16221431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Os 4 </a:t>
            </a:r>
            <a:r>
              <a:rPr lang="pt-BR" dirty="0" err="1" smtClean="0"/>
              <a:t>Ps</a:t>
            </a:r>
            <a:r>
              <a:rPr lang="pt-BR" dirty="0" smtClean="0"/>
              <a:t> (marketing </a:t>
            </a:r>
            <a:r>
              <a:rPr lang="pt-BR" dirty="0" err="1" smtClean="0"/>
              <a:t>mix</a:t>
            </a:r>
            <a:r>
              <a:rPr lang="pt-BR" dirty="0" smtClean="0"/>
              <a:t>)</a:t>
            </a:r>
            <a:endParaRPr lang="pt-BR" dirty="0"/>
          </a:p>
        </p:txBody>
      </p:sp>
      <p:sp>
        <p:nvSpPr>
          <p:cNvPr id="3" name="Espaço Reservado para Conteúdo 2"/>
          <p:cNvSpPr>
            <a:spLocks noGrp="1"/>
          </p:cNvSpPr>
          <p:nvPr>
            <p:ph idx="1"/>
          </p:nvPr>
        </p:nvSpPr>
        <p:spPr>
          <a:xfrm>
            <a:off x="323528" y="1868760"/>
            <a:ext cx="7620000" cy="4800600"/>
          </a:xfrm>
        </p:spPr>
        <p:txBody>
          <a:bodyPr>
            <a:normAutofit/>
          </a:bodyPr>
          <a:lstStyle/>
          <a:p>
            <a:r>
              <a:rPr lang="pt-BR" dirty="0" err="1" smtClean="0"/>
              <a:t>McCarty</a:t>
            </a:r>
            <a:r>
              <a:rPr lang="pt-BR" dirty="0" smtClean="0"/>
              <a:t> </a:t>
            </a:r>
            <a:r>
              <a:rPr lang="pt-BR" dirty="0"/>
              <a:t>classificou </a:t>
            </a:r>
            <a:r>
              <a:rPr lang="pt-BR" dirty="0" smtClean="0"/>
              <a:t>os </a:t>
            </a:r>
            <a:r>
              <a:rPr lang="pt-BR" dirty="0"/>
              <a:t>4Ps marketing: </a:t>
            </a:r>
            <a:r>
              <a:rPr lang="pt-BR" b="1" i="1" dirty="0"/>
              <a:t>produto, preço, praça, (ou ponto-de-venda) e promoção (do inglês </a:t>
            </a:r>
            <a:r>
              <a:rPr lang="pt-BR" b="1" i="1" dirty="0" err="1"/>
              <a:t>product</a:t>
            </a:r>
            <a:r>
              <a:rPr lang="pt-BR" b="1" i="1" dirty="0"/>
              <a:t>, </a:t>
            </a:r>
            <a:r>
              <a:rPr lang="pt-BR" b="1" i="1" dirty="0" err="1"/>
              <a:t>price</a:t>
            </a:r>
            <a:r>
              <a:rPr lang="pt-BR" b="1" i="1" dirty="0"/>
              <a:t>, </a:t>
            </a:r>
            <a:r>
              <a:rPr lang="pt-BR" b="1" i="1" dirty="0" err="1"/>
              <a:t>place</a:t>
            </a:r>
            <a:r>
              <a:rPr lang="pt-BR" b="1" i="1" dirty="0"/>
              <a:t> e </a:t>
            </a:r>
            <a:r>
              <a:rPr lang="pt-BR" b="1" i="1" dirty="0" err="1"/>
              <a:t>promotion</a:t>
            </a:r>
            <a:r>
              <a:rPr lang="pt-BR" dirty="0"/>
              <a:t>). </a:t>
            </a:r>
            <a:endParaRPr lang="pt-BR" dirty="0" smtClean="0"/>
          </a:p>
          <a:p>
            <a:r>
              <a:rPr lang="pt-BR" dirty="0" smtClean="0"/>
              <a:t>Profissionais </a:t>
            </a:r>
            <a:r>
              <a:rPr lang="pt-BR" dirty="0"/>
              <a:t>de marketing utilizam diversas ferramentas para obter as respostas desejadas de seus mercados-alvo. </a:t>
            </a:r>
            <a:r>
              <a:rPr lang="pt-BR" b="1" dirty="0"/>
              <a:t>Os 4Ps do Marketing representam as ferramentas de que os profissionais de marketing dispõem para gerir a demanda</a:t>
            </a:r>
            <a:r>
              <a:rPr lang="pt-BR" dirty="0"/>
              <a:t>. </a:t>
            </a:r>
            <a:endParaRPr lang="pt-BR" dirty="0" smtClean="0"/>
          </a:p>
          <a:p>
            <a:r>
              <a:rPr lang="pt-BR" dirty="0" smtClean="0"/>
              <a:t>Os 4Ps é </a:t>
            </a:r>
            <a:r>
              <a:rPr lang="pt-BR" dirty="0"/>
              <a:t>o conjunto de ferramentas que a empresa usa para atingir seus objetivos de marketing no mercado-alvo. </a:t>
            </a:r>
            <a:endParaRPr lang="pt-BR" dirty="0" smtClean="0"/>
          </a:p>
          <a:p>
            <a:r>
              <a:rPr lang="pt-BR" dirty="0" smtClean="0"/>
              <a:t>Veja </a:t>
            </a:r>
            <a:r>
              <a:rPr lang="pt-BR" dirty="0"/>
              <a:t>a definição segundo Kotler: </a:t>
            </a:r>
            <a:endParaRPr lang="pt-BR" dirty="0" smtClean="0"/>
          </a:p>
          <a:p>
            <a:pPr lvl="1"/>
            <a:r>
              <a:rPr lang="pt-BR" b="1" i="1" dirty="0" smtClean="0">
                <a:effectLst>
                  <a:outerShdw blurRad="38100" dist="38100" dir="2700000" algn="tl">
                    <a:srgbClr val="000000">
                      <a:alpha val="43137"/>
                    </a:srgbClr>
                  </a:outerShdw>
                </a:effectLst>
              </a:rPr>
              <a:t>é </a:t>
            </a:r>
            <a:r>
              <a:rPr lang="pt-BR" b="1" i="1" dirty="0">
                <a:effectLst>
                  <a:outerShdw blurRad="38100" dist="38100" dir="2700000" algn="tl">
                    <a:srgbClr val="000000">
                      <a:alpha val="43137"/>
                    </a:srgbClr>
                  </a:outerShdw>
                </a:effectLst>
              </a:rPr>
              <a:t>o conjunto de ferramentas de marketing que a empresa utiliza para prosseguir seus objetivos de marketing no mercado-alvo.”</a:t>
            </a:r>
          </a:p>
        </p:txBody>
      </p:sp>
      <p:sp>
        <p:nvSpPr>
          <p:cNvPr id="4" name="Espaço Reservado para Número de Slide 3"/>
          <p:cNvSpPr>
            <a:spLocks noGrp="1"/>
          </p:cNvSpPr>
          <p:nvPr>
            <p:ph type="sldNum" sz="quarter" idx="12"/>
          </p:nvPr>
        </p:nvSpPr>
        <p:spPr/>
        <p:txBody>
          <a:bodyPr/>
          <a:lstStyle/>
          <a:p>
            <a:fld id="{6E2D2B3B-882E-40F3-A32F-6DD516915044}" type="slidenum">
              <a:rPr lang="en-US" smtClean="0"/>
              <a:pPr/>
              <a:t>15</a:t>
            </a:fld>
            <a:endParaRPr lang="en-US"/>
          </a:p>
        </p:txBody>
      </p:sp>
      <p:sp>
        <p:nvSpPr>
          <p:cNvPr id="5" name="CaixaDeTexto 4"/>
          <p:cNvSpPr txBox="1"/>
          <p:nvPr/>
        </p:nvSpPr>
        <p:spPr>
          <a:xfrm>
            <a:off x="7425029" y="90498"/>
            <a:ext cx="1611467" cy="1754326"/>
          </a:xfrm>
          <a:prstGeom prst="rect">
            <a:avLst/>
          </a:prstGeom>
        </p:spPr>
        <p:style>
          <a:lnRef idx="0">
            <a:schemeClr val="accent3"/>
          </a:lnRef>
          <a:fillRef idx="3">
            <a:schemeClr val="accent3"/>
          </a:fillRef>
          <a:effectRef idx="3">
            <a:schemeClr val="accent3"/>
          </a:effectRef>
          <a:fontRef idx="minor">
            <a:schemeClr val="lt1"/>
          </a:fontRef>
        </p:style>
        <p:txBody>
          <a:bodyPr wrap="none" rtlCol="0">
            <a:spAutoFit/>
          </a:bodyPr>
          <a:lstStyle/>
          <a:p>
            <a:r>
              <a:rPr lang="pt-BR" b="1" dirty="0" smtClean="0">
                <a:solidFill>
                  <a:schemeClr val="tx2">
                    <a:lumMod val="75000"/>
                  </a:schemeClr>
                </a:solidFill>
                <a:effectLst>
                  <a:outerShdw blurRad="38100" dist="38100" dir="2700000" algn="tl">
                    <a:srgbClr val="000000">
                      <a:alpha val="43137"/>
                    </a:srgbClr>
                  </a:outerShdw>
                </a:effectLst>
              </a:rPr>
              <a:t>Marketing MIX</a:t>
            </a:r>
          </a:p>
          <a:p>
            <a:r>
              <a:rPr lang="pt-BR" b="1" dirty="0" smtClean="0">
                <a:effectLst>
                  <a:outerShdw blurRad="38100" dist="38100" dir="2700000" algn="tl">
                    <a:srgbClr val="000000">
                      <a:alpha val="43137"/>
                    </a:srgbClr>
                  </a:outerShdw>
                </a:effectLst>
              </a:rPr>
              <a:t>4 </a:t>
            </a:r>
            <a:r>
              <a:rPr lang="pt-BR" b="1" dirty="0" err="1" smtClean="0">
                <a:effectLst>
                  <a:outerShdw blurRad="38100" dist="38100" dir="2700000" algn="tl">
                    <a:srgbClr val="000000">
                      <a:alpha val="43137"/>
                    </a:srgbClr>
                  </a:outerShdw>
                </a:effectLst>
              </a:rPr>
              <a:t>Ps</a:t>
            </a:r>
            <a:endParaRPr lang="pt-BR" b="1" dirty="0" smtClean="0">
              <a:effectLst>
                <a:outerShdw blurRad="38100" dist="38100" dir="2700000" algn="tl">
                  <a:srgbClr val="000000">
                    <a:alpha val="43137"/>
                  </a:srgbClr>
                </a:outerShdw>
              </a:effectLst>
            </a:endParaRPr>
          </a:p>
          <a:p>
            <a:pPr marL="285750" indent="-285750">
              <a:buFont typeface="Arial" pitchFamily="34" charset="0"/>
              <a:buChar char="•"/>
            </a:pPr>
            <a:r>
              <a:rPr lang="pt-BR" dirty="0" smtClean="0"/>
              <a:t>Produto</a:t>
            </a:r>
          </a:p>
          <a:p>
            <a:pPr marL="285750" indent="-285750">
              <a:buFont typeface="Arial" pitchFamily="34" charset="0"/>
              <a:buChar char="•"/>
            </a:pPr>
            <a:r>
              <a:rPr lang="pt-BR" dirty="0" smtClean="0"/>
              <a:t>Praça</a:t>
            </a:r>
          </a:p>
          <a:p>
            <a:pPr marL="285750" indent="-285750">
              <a:buFont typeface="Arial" pitchFamily="34" charset="0"/>
              <a:buChar char="•"/>
            </a:pPr>
            <a:r>
              <a:rPr lang="pt-BR" dirty="0" smtClean="0"/>
              <a:t>Promoção</a:t>
            </a:r>
          </a:p>
          <a:p>
            <a:pPr marL="285750" indent="-285750">
              <a:buFont typeface="Arial" pitchFamily="34" charset="0"/>
              <a:buChar char="•"/>
            </a:pPr>
            <a:r>
              <a:rPr lang="pt-BR" dirty="0" smtClean="0"/>
              <a:t>Preço</a:t>
            </a:r>
            <a:endParaRPr lang="pt-BR" dirty="0"/>
          </a:p>
        </p:txBody>
      </p:sp>
    </p:spTree>
    <p:extLst>
      <p:ext uri="{BB962C8B-B14F-4D97-AF65-F5344CB8AC3E}">
        <p14:creationId xmlns:p14="http://schemas.microsoft.com/office/powerpoint/2010/main" val="33947814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6E2D2B3B-882E-40F3-A32F-6DD516915044}" type="slidenum">
              <a:rPr lang="en-US" smtClean="0"/>
              <a:pPr/>
              <a:t>16</a:t>
            </a:fld>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116632"/>
            <a:ext cx="5112568" cy="6668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aixaDeTexto 3"/>
          <p:cNvSpPr txBox="1"/>
          <p:nvPr/>
        </p:nvSpPr>
        <p:spPr>
          <a:xfrm>
            <a:off x="793186" y="1209552"/>
            <a:ext cx="1424557" cy="1477328"/>
          </a:xfrm>
          <a:prstGeom prst="rect">
            <a:avLst/>
          </a:prstGeom>
        </p:spPr>
        <p:style>
          <a:lnRef idx="0">
            <a:schemeClr val="accent3"/>
          </a:lnRef>
          <a:fillRef idx="3">
            <a:schemeClr val="accent3"/>
          </a:fillRef>
          <a:effectRef idx="3">
            <a:schemeClr val="accent3"/>
          </a:effectRef>
          <a:fontRef idx="minor">
            <a:schemeClr val="lt1"/>
          </a:fontRef>
        </p:style>
        <p:txBody>
          <a:bodyPr wrap="none" rtlCol="0">
            <a:spAutoFit/>
          </a:bodyPr>
          <a:lstStyle/>
          <a:p>
            <a:r>
              <a:rPr lang="pt-BR" b="1" dirty="0" smtClean="0">
                <a:effectLst>
                  <a:outerShdw blurRad="38100" dist="38100" dir="2700000" algn="tl">
                    <a:srgbClr val="000000">
                      <a:alpha val="43137"/>
                    </a:srgbClr>
                  </a:outerShdw>
                </a:effectLst>
              </a:rPr>
              <a:t>4 </a:t>
            </a:r>
            <a:r>
              <a:rPr lang="pt-BR" b="1" dirty="0" err="1" smtClean="0">
                <a:effectLst>
                  <a:outerShdw blurRad="38100" dist="38100" dir="2700000" algn="tl">
                    <a:srgbClr val="000000">
                      <a:alpha val="43137"/>
                    </a:srgbClr>
                  </a:outerShdw>
                </a:effectLst>
              </a:rPr>
              <a:t>Ps</a:t>
            </a:r>
            <a:endParaRPr lang="pt-BR" b="1" dirty="0" smtClean="0">
              <a:effectLst>
                <a:outerShdw blurRad="38100" dist="38100" dir="2700000" algn="tl">
                  <a:srgbClr val="000000">
                    <a:alpha val="43137"/>
                  </a:srgbClr>
                </a:outerShdw>
              </a:effectLst>
            </a:endParaRPr>
          </a:p>
          <a:p>
            <a:pPr marL="285750" indent="-285750">
              <a:buFont typeface="Arial" pitchFamily="34" charset="0"/>
              <a:buChar char="•"/>
            </a:pPr>
            <a:r>
              <a:rPr lang="pt-BR" dirty="0" smtClean="0"/>
              <a:t>Produto</a:t>
            </a:r>
          </a:p>
          <a:p>
            <a:pPr marL="285750" indent="-285750">
              <a:buFont typeface="Arial" pitchFamily="34" charset="0"/>
              <a:buChar char="•"/>
            </a:pPr>
            <a:r>
              <a:rPr lang="pt-BR" dirty="0" smtClean="0"/>
              <a:t>Praça</a:t>
            </a:r>
          </a:p>
          <a:p>
            <a:pPr marL="285750" indent="-285750">
              <a:buFont typeface="Arial" pitchFamily="34" charset="0"/>
              <a:buChar char="•"/>
            </a:pPr>
            <a:r>
              <a:rPr lang="pt-BR" dirty="0" smtClean="0"/>
              <a:t>Promoção</a:t>
            </a:r>
          </a:p>
          <a:p>
            <a:pPr marL="285750" indent="-285750">
              <a:buFont typeface="Arial" pitchFamily="34" charset="0"/>
              <a:buChar char="•"/>
            </a:pPr>
            <a:r>
              <a:rPr lang="pt-BR" dirty="0" smtClean="0"/>
              <a:t>Preço</a:t>
            </a:r>
            <a:endParaRPr lang="pt-BR" dirty="0"/>
          </a:p>
        </p:txBody>
      </p:sp>
      <p:sp>
        <p:nvSpPr>
          <p:cNvPr id="3" name="CaixaDeTexto 2"/>
          <p:cNvSpPr txBox="1"/>
          <p:nvPr/>
        </p:nvSpPr>
        <p:spPr>
          <a:xfrm>
            <a:off x="635606" y="659622"/>
            <a:ext cx="1957780" cy="369332"/>
          </a:xfrm>
          <a:prstGeom prst="rect">
            <a:avLst/>
          </a:prstGeom>
          <a:noFill/>
        </p:spPr>
        <p:txBody>
          <a:bodyPr wrap="none" rtlCol="0">
            <a:spAutoFit/>
          </a:bodyPr>
          <a:lstStyle/>
          <a:p>
            <a:r>
              <a:rPr lang="pt-BR" dirty="0" smtClean="0"/>
              <a:t>(visão da empresa)</a:t>
            </a:r>
            <a:endParaRPr lang="pt-BR" dirty="0"/>
          </a:p>
        </p:txBody>
      </p:sp>
      <p:sp>
        <p:nvSpPr>
          <p:cNvPr id="6" name="CaixaDeTexto 5"/>
          <p:cNvSpPr txBox="1"/>
          <p:nvPr/>
        </p:nvSpPr>
        <p:spPr>
          <a:xfrm>
            <a:off x="505154" y="3035886"/>
            <a:ext cx="2266646" cy="369332"/>
          </a:xfrm>
          <a:prstGeom prst="rect">
            <a:avLst/>
          </a:prstGeom>
          <a:noFill/>
        </p:spPr>
        <p:txBody>
          <a:bodyPr wrap="none" rtlCol="0">
            <a:spAutoFit/>
          </a:bodyPr>
          <a:lstStyle/>
          <a:p>
            <a:r>
              <a:rPr lang="pt-BR" dirty="0" smtClean="0"/>
              <a:t>(visão do consumidor)</a:t>
            </a:r>
            <a:endParaRPr lang="pt-BR" dirty="0"/>
          </a:p>
        </p:txBody>
      </p:sp>
      <p:sp>
        <p:nvSpPr>
          <p:cNvPr id="7" name="CaixaDeTexto 6"/>
          <p:cNvSpPr txBox="1"/>
          <p:nvPr/>
        </p:nvSpPr>
        <p:spPr>
          <a:xfrm>
            <a:off x="756692" y="3489390"/>
            <a:ext cx="1734129" cy="1477328"/>
          </a:xfrm>
          <a:prstGeom prst="rect">
            <a:avLst/>
          </a:prstGeom>
        </p:spPr>
        <p:style>
          <a:lnRef idx="0">
            <a:schemeClr val="accent2"/>
          </a:lnRef>
          <a:fillRef idx="3">
            <a:schemeClr val="accent2"/>
          </a:fillRef>
          <a:effectRef idx="3">
            <a:schemeClr val="accent2"/>
          </a:effectRef>
          <a:fontRef idx="minor">
            <a:schemeClr val="lt1"/>
          </a:fontRef>
        </p:style>
        <p:txBody>
          <a:bodyPr wrap="none" rtlCol="0">
            <a:spAutoFit/>
          </a:bodyPr>
          <a:lstStyle/>
          <a:p>
            <a:r>
              <a:rPr lang="pt-BR" b="1" dirty="0" smtClean="0">
                <a:effectLst>
                  <a:outerShdw blurRad="38100" dist="38100" dir="2700000" algn="tl">
                    <a:srgbClr val="000000">
                      <a:alpha val="43137"/>
                    </a:srgbClr>
                  </a:outerShdw>
                </a:effectLst>
              </a:rPr>
              <a:t>4 </a:t>
            </a:r>
            <a:r>
              <a:rPr lang="pt-BR" b="1" dirty="0" err="1" smtClean="0">
                <a:effectLst>
                  <a:outerShdw blurRad="38100" dist="38100" dir="2700000" algn="tl">
                    <a:srgbClr val="000000">
                      <a:alpha val="43137"/>
                    </a:srgbClr>
                  </a:outerShdw>
                </a:effectLst>
              </a:rPr>
              <a:t>Cs</a:t>
            </a:r>
            <a:endParaRPr lang="pt-BR" b="1" dirty="0" smtClean="0">
              <a:effectLst>
                <a:outerShdw blurRad="38100" dist="38100" dir="2700000" algn="tl">
                  <a:srgbClr val="000000">
                    <a:alpha val="43137"/>
                  </a:srgbClr>
                </a:outerShdw>
              </a:effectLst>
            </a:endParaRPr>
          </a:p>
          <a:p>
            <a:pPr marL="285750" indent="-285750">
              <a:buFont typeface="Arial" pitchFamily="34" charset="0"/>
              <a:buChar char="•"/>
            </a:pPr>
            <a:r>
              <a:rPr lang="pt-BR" dirty="0" smtClean="0"/>
              <a:t>Cliente</a:t>
            </a:r>
          </a:p>
          <a:p>
            <a:pPr marL="285750" indent="-285750">
              <a:buFont typeface="Arial" pitchFamily="34" charset="0"/>
              <a:buChar char="•"/>
            </a:pPr>
            <a:r>
              <a:rPr lang="pt-BR" dirty="0" smtClean="0"/>
              <a:t>Conveniência</a:t>
            </a:r>
          </a:p>
          <a:p>
            <a:pPr marL="285750" indent="-285750">
              <a:buFont typeface="Arial" pitchFamily="34" charset="0"/>
              <a:buChar char="•"/>
            </a:pPr>
            <a:r>
              <a:rPr lang="pt-BR" dirty="0" smtClean="0"/>
              <a:t>Comunicação</a:t>
            </a:r>
          </a:p>
          <a:p>
            <a:pPr marL="285750" indent="-285750">
              <a:buFont typeface="Arial" pitchFamily="34" charset="0"/>
              <a:buChar char="•"/>
            </a:pPr>
            <a:r>
              <a:rPr lang="pt-BR" dirty="0" smtClean="0"/>
              <a:t>Custo</a:t>
            </a:r>
            <a:endParaRPr lang="pt-BR" dirty="0"/>
          </a:p>
        </p:txBody>
      </p:sp>
      <p:sp>
        <p:nvSpPr>
          <p:cNvPr id="5" name="CaixaDeTexto 4"/>
          <p:cNvSpPr txBox="1"/>
          <p:nvPr/>
        </p:nvSpPr>
        <p:spPr>
          <a:xfrm>
            <a:off x="282348" y="5121364"/>
            <a:ext cx="2664296" cy="1569660"/>
          </a:xfrm>
          <a:prstGeom prst="rect">
            <a:avLst/>
          </a:prstGeom>
          <a:noFill/>
        </p:spPr>
        <p:txBody>
          <a:bodyPr wrap="square" rtlCol="0">
            <a:spAutoFit/>
          </a:bodyPr>
          <a:lstStyle/>
          <a:p>
            <a:pPr algn="ctr"/>
            <a:r>
              <a:rPr lang="pt-BR" sz="1600" i="1" dirty="0" smtClean="0"/>
              <a:t>“</a:t>
            </a:r>
            <a:r>
              <a:rPr lang="pt-BR" sz="1600" i="1" dirty="0"/>
              <a:t>Empresas vencedoras serão as que conseguirem atender às necessidades dos clientes de maneira econômica e conveniente, com comunicação efetiva</a:t>
            </a:r>
            <a:r>
              <a:rPr lang="pt-BR" sz="1600" i="1" dirty="0" smtClean="0"/>
              <a:t>.”</a:t>
            </a:r>
            <a:endParaRPr lang="pt-BR" sz="1600" i="1" dirty="0"/>
          </a:p>
        </p:txBody>
      </p:sp>
      <p:sp>
        <p:nvSpPr>
          <p:cNvPr id="8" name="CaixaDeTexto 7"/>
          <p:cNvSpPr txBox="1"/>
          <p:nvPr/>
        </p:nvSpPr>
        <p:spPr>
          <a:xfrm>
            <a:off x="323528" y="260648"/>
            <a:ext cx="1085169" cy="369332"/>
          </a:xfrm>
          <a:prstGeom prst="rect">
            <a:avLst/>
          </a:prstGeom>
          <a:noFill/>
        </p:spPr>
        <p:txBody>
          <a:bodyPr wrap="none" rtlCol="0">
            <a:spAutoFit/>
          </a:bodyPr>
          <a:lstStyle/>
          <a:p>
            <a:r>
              <a:rPr lang="pt-BR" dirty="0" smtClean="0"/>
              <a:t>4Ps e 4 </a:t>
            </a:r>
            <a:r>
              <a:rPr lang="pt-BR" dirty="0" err="1" smtClean="0"/>
              <a:t>cs</a:t>
            </a:r>
            <a:endParaRPr lang="pt-BR" dirty="0"/>
          </a:p>
        </p:txBody>
      </p:sp>
    </p:spTree>
    <p:extLst>
      <p:ext uri="{BB962C8B-B14F-4D97-AF65-F5344CB8AC3E}">
        <p14:creationId xmlns:p14="http://schemas.microsoft.com/office/powerpoint/2010/main" val="24946608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pt-BR" dirty="0"/>
              <a:t>Traduzidos do inglês, os 4Ps são definidos como</a:t>
            </a:r>
            <a:r>
              <a:rPr lang="pt-BR" dirty="0" smtClean="0"/>
              <a:t>:</a:t>
            </a:r>
            <a:endParaRPr lang="pt-BR" dirty="0"/>
          </a:p>
        </p:txBody>
      </p:sp>
      <p:graphicFrame>
        <p:nvGraphicFramePr>
          <p:cNvPr id="5" name="Espaço Reservado para Conteúdo 4"/>
          <p:cNvGraphicFramePr>
            <a:graphicFrameLocks noGrp="1"/>
          </p:cNvGraphicFramePr>
          <p:nvPr>
            <p:ph idx="1"/>
            <p:extLst>
              <p:ext uri="{D42A27DB-BD31-4B8C-83A1-F6EECF244321}">
                <p14:modId xmlns:p14="http://schemas.microsoft.com/office/powerpoint/2010/main" val="3579872091"/>
              </p:ext>
            </p:extLst>
          </p:nvPr>
        </p:nvGraphicFramePr>
        <p:xfrm>
          <a:off x="457200" y="1600200"/>
          <a:ext cx="76200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Espaço Reservado para Número de Slide 1"/>
          <p:cNvSpPr>
            <a:spLocks noGrp="1"/>
          </p:cNvSpPr>
          <p:nvPr>
            <p:ph type="sldNum" sz="quarter" idx="12"/>
          </p:nvPr>
        </p:nvSpPr>
        <p:spPr/>
        <p:txBody>
          <a:bodyPr/>
          <a:lstStyle/>
          <a:p>
            <a:fld id="{6E2D2B3B-882E-40F3-A32F-6DD516915044}" type="slidenum">
              <a:rPr lang="en-US" smtClean="0"/>
              <a:pPr/>
              <a:t>17</a:t>
            </a:fld>
            <a:endParaRPr lang="en-US"/>
          </a:p>
        </p:txBody>
      </p:sp>
    </p:spTree>
    <p:extLst>
      <p:ext uri="{BB962C8B-B14F-4D97-AF65-F5344CB8AC3E}">
        <p14:creationId xmlns:p14="http://schemas.microsoft.com/office/powerpoint/2010/main" val="28619211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78377" y="396161"/>
            <a:ext cx="7620000" cy="1143000"/>
          </a:xfrm>
        </p:spPr>
        <p:txBody>
          <a:bodyPr/>
          <a:lstStyle/>
          <a:p>
            <a:r>
              <a:rPr lang="pt-BR" dirty="0" smtClean="0"/>
              <a:t>Os 4 </a:t>
            </a:r>
            <a:r>
              <a:rPr lang="pt-BR" dirty="0" err="1" smtClean="0"/>
              <a:t>Ps</a:t>
            </a:r>
            <a:r>
              <a:rPr lang="pt-BR" dirty="0" smtClean="0"/>
              <a:t> (marketing </a:t>
            </a:r>
            <a:r>
              <a:rPr lang="pt-BR" dirty="0" err="1" smtClean="0"/>
              <a:t>mix</a:t>
            </a:r>
            <a:r>
              <a:rPr lang="pt-BR" dirty="0"/>
              <a:t>)</a:t>
            </a:r>
            <a:br>
              <a:rPr lang="pt-BR" dirty="0"/>
            </a:br>
            <a:r>
              <a:rPr lang="pt-BR" dirty="0"/>
              <a:t>MARKETING MIX (tradicional)</a:t>
            </a:r>
            <a:br>
              <a:rPr lang="pt-BR" dirty="0"/>
            </a:br>
            <a:endParaRPr lang="pt-BR" dirty="0"/>
          </a:p>
        </p:txBody>
      </p:sp>
      <p:graphicFrame>
        <p:nvGraphicFramePr>
          <p:cNvPr id="7" name="Espaço Reservado para Conteúdo 6"/>
          <p:cNvGraphicFramePr>
            <a:graphicFrameLocks noGrp="1"/>
          </p:cNvGraphicFramePr>
          <p:nvPr>
            <p:ph idx="1"/>
            <p:extLst>
              <p:ext uri="{D42A27DB-BD31-4B8C-83A1-F6EECF244321}">
                <p14:modId xmlns:p14="http://schemas.microsoft.com/office/powerpoint/2010/main" val="1848768227"/>
              </p:ext>
            </p:extLst>
          </p:nvPr>
        </p:nvGraphicFramePr>
        <p:xfrm>
          <a:off x="274712" y="1340768"/>
          <a:ext cx="7969696" cy="52326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Espaço Reservado para Número de Slide 3"/>
          <p:cNvSpPr>
            <a:spLocks noGrp="1"/>
          </p:cNvSpPr>
          <p:nvPr>
            <p:ph type="sldNum" sz="quarter" idx="12"/>
          </p:nvPr>
        </p:nvSpPr>
        <p:spPr/>
        <p:txBody>
          <a:bodyPr/>
          <a:lstStyle/>
          <a:p>
            <a:fld id="{6E2D2B3B-882E-40F3-A32F-6DD516915044}" type="slidenum">
              <a:rPr lang="en-US" smtClean="0"/>
              <a:pPr/>
              <a:t>18</a:t>
            </a:fld>
            <a:endParaRPr lang="en-US"/>
          </a:p>
        </p:txBody>
      </p:sp>
    </p:spTree>
    <p:extLst>
      <p:ext uri="{BB962C8B-B14F-4D97-AF65-F5344CB8AC3E}">
        <p14:creationId xmlns:p14="http://schemas.microsoft.com/office/powerpoint/2010/main" val="26081490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BR" i="1" dirty="0" smtClean="0"/>
              <a:t>PRINCIPAIS CONCEITOS DO MARKETING</a:t>
            </a:r>
            <a:endParaRPr lang="pt-BR" i="1" dirty="0"/>
          </a:p>
        </p:txBody>
      </p:sp>
      <p:sp>
        <p:nvSpPr>
          <p:cNvPr id="3" name="Subtítulo 2"/>
          <p:cNvSpPr>
            <a:spLocks noGrp="1"/>
          </p:cNvSpPr>
          <p:nvPr>
            <p:ph type="subTitle" idx="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6E2D2B3B-882E-40F3-A32F-6DD516915044}" type="slidenum">
              <a:rPr lang="en-US" smtClean="0"/>
              <a:pPr/>
              <a:t>19</a:t>
            </a:fld>
            <a:endParaRPr lang="en-US" dirty="0"/>
          </a:p>
        </p:txBody>
      </p:sp>
    </p:spTree>
    <p:extLst>
      <p:ext uri="{BB962C8B-B14F-4D97-AF65-F5344CB8AC3E}">
        <p14:creationId xmlns:p14="http://schemas.microsoft.com/office/powerpoint/2010/main" val="11066671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Marketing no Agronegócio</a:t>
            </a:r>
            <a:endParaRPr lang="pt-BR" dirty="0"/>
          </a:p>
        </p:txBody>
      </p:sp>
      <p:sp>
        <p:nvSpPr>
          <p:cNvPr id="3" name="Espaço Reservado para Conteúdo 2"/>
          <p:cNvSpPr>
            <a:spLocks noGrp="1"/>
          </p:cNvSpPr>
          <p:nvPr>
            <p:ph idx="1"/>
          </p:nvPr>
        </p:nvSpPr>
        <p:spPr/>
        <p:txBody>
          <a:bodyPr>
            <a:normAutofit fontScale="92500"/>
          </a:bodyPr>
          <a:lstStyle/>
          <a:p>
            <a:pPr marL="114300" indent="0">
              <a:buNone/>
            </a:pPr>
            <a:r>
              <a:rPr lang="pt-BR" b="1" i="1" dirty="0" smtClean="0"/>
              <a:t>Veja a série realizada pela TV USP - Piracicaba:</a:t>
            </a:r>
          </a:p>
          <a:p>
            <a:pPr marL="114300" indent="0">
              <a:buNone/>
            </a:pPr>
            <a:endParaRPr lang="pt-BR" b="1" dirty="0" smtClean="0"/>
          </a:p>
          <a:p>
            <a:pPr marL="114300" indent="0">
              <a:buNone/>
            </a:pPr>
            <a:r>
              <a:rPr lang="pt-BR" b="1" dirty="0" smtClean="0"/>
              <a:t>Marketing do Agronegócio</a:t>
            </a:r>
          </a:p>
          <a:p>
            <a:pPr marL="114300" indent="0">
              <a:buNone/>
            </a:pPr>
            <a:r>
              <a:rPr lang="pt-BR" dirty="0" smtClean="0">
                <a:hlinkClick r:id="rId2"/>
              </a:rPr>
              <a:t>http</a:t>
            </a:r>
            <a:r>
              <a:rPr lang="pt-BR" dirty="0">
                <a:hlinkClick r:id="rId2"/>
              </a:rPr>
              <a:t>://</a:t>
            </a:r>
            <a:r>
              <a:rPr lang="pt-BR" dirty="0" smtClean="0">
                <a:hlinkClick r:id="rId2"/>
              </a:rPr>
              <a:t>www.youtube.com/watch?v=YDQQKrG97zQ</a:t>
            </a:r>
            <a:endParaRPr lang="pt-BR" dirty="0" smtClean="0"/>
          </a:p>
          <a:p>
            <a:pPr marL="114300" indent="0">
              <a:buNone/>
            </a:pPr>
            <a:endParaRPr lang="pt-BR" dirty="0"/>
          </a:p>
          <a:p>
            <a:pPr marL="114300" indent="0">
              <a:buNone/>
            </a:pPr>
            <a:r>
              <a:rPr lang="pt-BR" b="1" dirty="0" smtClean="0"/>
              <a:t>Promoção de Marcas e Produtos – Segmento Agronegócio</a:t>
            </a:r>
          </a:p>
          <a:p>
            <a:r>
              <a:rPr lang="pt-BR" dirty="0" smtClean="0">
                <a:hlinkClick r:id="rId3"/>
              </a:rPr>
              <a:t>http</a:t>
            </a:r>
            <a:r>
              <a:rPr lang="pt-BR" dirty="0">
                <a:hlinkClick r:id="rId3"/>
              </a:rPr>
              <a:t>://</a:t>
            </a:r>
            <a:r>
              <a:rPr lang="pt-BR" dirty="0" smtClean="0">
                <a:hlinkClick r:id="rId3"/>
              </a:rPr>
              <a:t>www.youtube.com/watch?v=TOJ2UqpctbA</a:t>
            </a:r>
            <a:endParaRPr lang="pt-BR" dirty="0" smtClean="0"/>
          </a:p>
          <a:p>
            <a:pPr marL="114300" indent="0">
              <a:buNone/>
            </a:pPr>
            <a:endParaRPr lang="pt-BR" dirty="0" smtClean="0"/>
          </a:p>
          <a:p>
            <a:pPr marL="114300" indent="0">
              <a:buNone/>
            </a:pPr>
            <a:r>
              <a:rPr lang="pt-BR" b="1" dirty="0" smtClean="0"/>
              <a:t>Pesquisas de Mercado</a:t>
            </a:r>
            <a:endParaRPr lang="pt-BR" b="1" dirty="0"/>
          </a:p>
          <a:p>
            <a:r>
              <a:rPr lang="pt-BR" dirty="0">
                <a:hlinkClick r:id="rId4"/>
              </a:rPr>
              <a:t>http://</a:t>
            </a:r>
            <a:r>
              <a:rPr lang="pt-BR" dirty="0" smtClean="0">
                <a:hlinkClick r:id="rId4"/>
              </a:rPr>
              <a:t>www.youtube.com/watch?v=H27z853oD2A</a:t>
            </a:r>
            <a:endParaRPr lang="pt-BR" dirty="0" smtClean="0"/>
          </a:p>
          <a:p>
            <a:endParaRPr lang="pt-BR" dirty="0" smtClean="0"/>
          </a:p>
          <a:p>
            <a:pPr marL="114300" indent="0">
              <a:buNone/>
            </a:pPr>
            <a:r>
              <a:rPr lang="pt-BR" b="1" dirty="0" smtClean="0"/>
              <a:t>Marketing nas empresas rurais</a:t>
            </a:r>
            <a:endParaRPr lang="pt-BR" b="1" dirty="0"/>
          </a:p>
          <a:p>
            <a:r>
              <a:rPr lang="pt-BR" dirty="0">
                <a:hlinkClick r:id="rId5"/>
              </a:rPr>
              <a:t>http://</a:t>
            </a:r>
            <a:r>
              <a:rPr lang="pt-BR" dirty="0" smtClean="0">
                <a:hlinkClick r:id="rId5"/>
              </a:rPr>
              <a:t>www.youtube.com/watch?v=S_15THGZw1c</a:t>
            </a:r>
            <a:endParaRPr lang="pt-BR" dirty="0" smtClean="0"/>
          </a:p>
          <a:p>
            <a:endParaRPr lang="pt-BR" dirty="0"/>
          </a:p>
        </p:txBody>
      </p:sp>
      <p:sp>
        <p:nvSpPr>
          <p:cNvPr id="4" name="Espaço Reservado para Número de Slide 3"/>
          <p:cNvSpPr>
            <a:spLocks noGrp="1"/>
          </p:cNvSpPr>
          <p:nvPr>
            <p:ph type="sldNum" sz="quarter" idx="12"/>
          </p:nvPr>
        </p:nvSpPr>
        <p:spPr/>
        <p:txBody>
          <a:bodyPr/>
          <a:lstStyle/>
          <a:p>
            <a:fld id="{6E2D2B3B-882E-40F3-A32F-6DD516915044}" type="slidenum">
              <a:rPr lang="en-US" smtClean="0"/>
              <a:pPr/>
              <a:t>2</a:t>
            </a:fld>
            <a:endParaRPr lang="en-US"/>
          </a:p>
        </p:txBody>
      </p:sp>
    </p:spTree>
    <p:extLst>
      <p:ext uri="{BB962C8B-B14F-4D97-AF65-F5344CB8AC3E}">
        <p14:creationId xmlns:p14="http://schemas.microsoft.com/office/powerpoint/2010/main" val="23456319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8560" y="404664"/>
            <a:ext cx="9577064" cy="1143000"/>
          </a:xfrm>
        </p:spPr>
        <p:txBody>
          <a:bodyPr/>
          <a:lstStyle/>
          <a:p>
            <a:pPr algn="ctr"/>
            <a:r>
              <a:rPr lang="pt-BR" sz="3600" b="1" dirty="0"/>
              <a:t>Conceitos fundamentais do </a:t>
            </a:r>
            <a:r>
              <a:rPr lang="pt-BR" sz="3600" b="1" dirty="0" smtClean="0"/>
              <a:t>Marketing</a:t>
            </a:r>
            <a:r>
              <a:rPr lang="pt-BR" dirty="0" smtClean="0"/>
              <a:t/>
            </a:r>
            <a:br>
              <a:rPr lang="pt-BR" dirty="0" smtClean="0"/>
            </a:br>
            <a:endParaRPr lang="pt-BR" sz="4000" dirty="0"/>
          </a:p>
        </p:txBody>
      </p:sp>
      <p:sp>
        <p:nvSpPr>
          <p:cNvPr id="4" name="Espaço Reservado para Número de Slide 3"/>
          <p:cNvSpPr>
            <a:spLocks noGrp="1"/>
          </p:cNvSpPr>
          <p:nvPr>
            <p:ph type="sldNum" sz="quarter" idx="12"/>
          </p:nvPr>
        </p:nvSpPr>
        <p:spPr/>
        <p:txBody>
          <a:bodyPr/>
          <a:lstStyle/>
          <a:p>
            <a:fld id="{6E2D2B3B-882E-40F3-A32F-6DD516915044}" type="slidenum">
              <a:rPr lang="en-US" smtClean="0"/>
              <a:pPr/>
              <a:t>20</a:t>
            </a:fld>
            <a:endParaRPr lang="en-US"/>
          </a:p>
        </p:txBody>
      </p:sp>
      <p:graphicFrame>
        <p:nvGraphicFramePr>
          <p:cNvPr id="3" name="Diagrama 2"/>
          <p:cNvGraphicFramePr/>
          <p:nvPr>
            <p:extLst>
              <p:ext uri="{D42A27DB-BD31-4B8C-83A1-F6EECF244321}">
                <p14:modId xmlns:p14="http://schemas.microsoft.com/office/powerpoint/2010/main" val="1979391803"/>
              </p:ext>
            </p:extLst>
          </p:nvPr>
        </p:nvGraphicFramePr>
        <p:xfrm>
          <a:off x="0" y="1196753"/>
          <a:ext cx="9144000"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929835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8560" y="404664"/>
            <a:ext cx="9577064" cy="1143000"/>
          </a:xfrm>
        </p:spPr>
        <p:txBody>
          <a:bodyPr/>
          <a:lstStyle/>
          <a:p>
            <a:pPr algn="ctr"/>
            <a:r>
              <a:rPr lang="pt-BR" sz="3600" b="1" dirty="0"/>
              <a:t>Conceitos fundamentais do </a:t>
            </a:r>
            <a:r>
              <a:rPr lang="pt-BR" sz="3600" b="1" dirty="0" smtClean="0"/>
              <a:t>Marketing</a:t>
            </a:r>
            <a:r>
              <a:rPr lang="pt-BR" dirty="0" smtClean="0"/>
              <a:t/>
            </a:r>
            <a:br>
              <a:rPr lang="pt-BR" dirty="0" smtClean="0"/>
            </a:br>
            <a:endParaRPr lang="pt-BR" sz="4000" dirty="0"/>
          </a:p>
        </p:txBody>
      </p:sp>
      <p:sp>
        <p:nvSpPr>
          <p:cNvPr id="4" name="Espaço Reservado para Número de Slide 3"/>
          <p:cNvSpPr>
            <a:spLocks noGrp="1"/>
          </p:cNvSpPr>
          <p:nvPr>
            <p:ph type="sldNum" sz="quarter" idx="12"/>
          </p:nvPr>
        </p:nvSpPr>
        <p:spPr/>
        <p:txBody>
          <a:bodyPr/>
          <a:lstStyle/>
          <a:p>
            <a:fld id="{6E2D2B3B-882E-40F3-A32F-6DD516915044}" type="slidenum">
              <a:rPr lang="en-US" smtClean="0"/>
              <a:pPr/>
              <a:t>21</a:t>
            </a:fld>
            <a:endParaRPr lang="en-US"/>
          </a:p>
        </p:txBody>
      </p:sp>
      <p:graphicFrame>
        <p:nvGraphicFramePr>
          <p:cNvPr id="3" name="Diagrama 2"/>
          <p:cNvGraphicFramePr/>
          <p:nvPr>
            <p:extLst>
              <p:ext uri="{D42A27DB-BD31-4B8C-83A1-F6EECF244321}">
                <p14:modId xmlns:p14="http://schemas.microsoft.com/office/powerpoint/2010/main" val="167064418"/>
              </p:ext>
            </p:extLst>
          </p:nvPr>
        </p:nvGraphicFramePr>
        <p:xfrm>
          <a:off x="107504" y="1124744"/>
          <a:ext cx="8280920" cy="36004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194" name="Picture 2" descr="http://2.bp.blogspot.com/_yIHkOkofUss/S1BahRjq_OI/AAAAAAAABJI/UaLFmCuvBpA/s320/necessidades+e+desejos.jpg"/>
          <p:cNvPicPr>
            <a:picLocks noChangeAspect="1" noChangeArrowheads="1"/>
          </p:cNvPicPr>
          <p:nvPr/>
        </p:nvPicPr>
        <p:blipFill>
          <a:blip r:embed="rId7">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3707904" y="4470414"/>
            <a:ext cx="4176464" cy="22709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77469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485800"/>
            <a:ext cx="7620000" cy="1143000"/>
          </a:xfrm>
        </p:spPr>
        <p:txBody>
          <a:bodyPr/>
          <a:lstStyle/>
          <a:p>
            <a:pPr marL="114300" indent="0"/>
            <a:r>
              <a:rPr lang="pt-BR" sz="3200" dirty="0" smtClean="0"/>
              <a:t>NEEDS, WANTS AND DEMANDS</a:t>
            </a:r>
            <a:br>
              <a:rPr lang="pt-BR" sz="3200" dirty="0" smtClean="0"/>
            </a:br>
            <a:r>
              <a:rPr lang="pt-BR" sz="3200" dirty="0" smtClean="0"/>
              <a:t>(NECESSIDADE, DESEJO E DEMANDA)</a:t>
            </a:r>
            <a:br>
              <a:rPr lang="pt-BR" sz="3200" dirty="0" smtClean="0"/>
            </a:br>
            <a:r>
              <a:rPr lang="pt-BR" sz="3200" dirty="0" smtClean="0"/>
              <a:t>é IMPORTANTE entender esses conceitos</a:t>
            </a:r>
            <a:br>
              <a:rPr lang="pt-BR" sz="3200" dirty="0" smtClean="0"/>
            </a:br>
            <a:endParaRPr lang="pt-BR" sz="3200" dirty="0"/>
          </a:p>
        </p:txBody>
      </p:sp>
      <p:sp>
        <p:nvSpPr>
          <p:cNvPr id="3" name="Espaço Reservado para Conteúdo 2"/>
          <p:cNvSpPr>
            <a:spLocks noGrp="1"/>
          </p:cNvSpPr>
          <p:nvPr>
            <p:ph idx="1"/>
          </p:nvPr>
        </p:nvSpPr>
        <p:spPr/>
        <p:txBody>
          <a:bodyPr>
            <a:normAutofit fontScale="92500" lnSpcReduction="20000"/>
          </a:bodyPr>
          <a:lstStyle/>
          <a:p>
            <a:pPr algn="just"/>
            <a:r>
              <a:rPr lang="pt-BR" b="1" u="sng" dirty="0"/>
              <a:t>Necessidades, desejos e demandas: </a:t>
            </a:r>
            <a:r>
              <a:rPr lang="pt-BR" dirty="0"/>
              <a:t>O profissional de marketing precisa tentar compreender as necessidades do mercado-alvo, seus desejos e demandas. Necessidades descrevem exigências humanas básicas. As pessoas precisam de comida, ar, água, roupa e abrigo para sobreviver. Eles também têm necessidade muito grande de recreação, educação e entretenimento. </a:t>
            </a:r>
            <a:r>
              <a:rPr lang="pt-BR" u="sng" dirty="0"/>
              <a:t>Essas necessidades se tornam desejos quando são dirigidas a objetos específicos capazes de satisfazê-las</a:t>
            </a:r>
            <a:r>
              <a:rPr lang="pt-BR" dirty="0"/>
              <a:t>. </a:t>
            </a:r>
            <a:endParaRPr lang="pt-BR" dirty="0" smtClean="0"/>
          </a:p>
          <a:p>
            <a:pPr algn="just"/>
            <a:r>
              <a:rPr lang="pt-BR" dirty="0" smtClean="0"/>
              <a:t>Um </a:t>
            </a:r>
            <a:r>
              <a:rPr lang="pt-BR" dirty="0"/>
              <a:t>norte-americano necessita de comida, mas deseja um hambúrguer, batatas fritas e refrigerante. Desejos são moldados pela sociedade em que se </a:t>
            </a:r>
            <a:r>
              <a:rPr lang="pt-BR" dirty="0" smtClean="0"/>
              <a:t>vive (necessidade = comer; desejo = </a:t>
            </a:r>
            <a:r>
              <a:rPr lang="pt-BR" dirty="0" err="1" smtClean="0"/>
              <a:t>hamburguer</a:t>
            </a:r>
            <a:r>
              <a:rPr lang="pt-BR" dirty="0" smtClean="0"/>
              <a:t>).</a:t>
            </a:r>
            <a:endParaRPr lang="pt-BR" b="1" dirty="0" smtClean="0"/>
          </a:p>
          <a:p>
            <a:pPr algn="just"/>
            <a:r>
              <a:rPr lang="pt-BR" b="1" dirty="0"/>
              <a:t>Demandas</a:t>
            </a:r>
            <a:r>
              <a:rPr lang="pt-BR" dirty="0"/>
              <a:t> são desejos por produtos específicos, apoiados por uma possibilidade de pagar. Muitas pessoas desejam um Mercedes, mas apenas algumas podem e estão dispostas a comprar um. As empresas devem medir não apenas quantas pessoas desejam seu produto, mas também quantas, efetivamente, estão aptas a adquiri-lo.</a:t>
            </a:r>
          </a:p>
        </p:txBody>
      </p:sp>
      <p:sp>
        <p:nvSpPr>
          <p:cNvPr id="4" name="Espaço Reservado para Número de Slide 3"/>
          <p:cNvSpPr>
            <a:spLocks noGrp="1"/>
          </p:cNvSpPr>
          <p:nvPr>
            <p:ph type="sldNum" sz="quarter" idx="12"/>
          </p:nvPr>
        </p:nvSpPr>
        <p:spPr/>
        <p:txBody>
          <a:bodyPr/>
          <a:lstStyle/>
          <a:p>
            <a:fld id="{6E2D2B3B-882E-40F3-A32F-6DD516915044}" type="slidenum">
              <a:rPr lang="en-US" smtClean="0"/>
              <a:pPr/>
              <a:t>22</a:t>
            </a:fld>
            <a:endParaRPr lang="en-US"/>
          </a:p>
        </p:txBody>
      </p:sp>
    </p:spTree>
    <p:extLst>
      <p:ext uri="{BB962C8B-B14F-4D97-AF65-F5344CB8AC3E}">
        <p14:creationId xmlns:p14="http://schemas.microsoft.com/office/powerpoint/2010/main" val="2432297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fld id="{6E2D2B3B-882E-40F3-A32F-6DD516915044}" type="slidenum">
              <a:rPr lang="en-US" smtClean="0"/>
              <a:pPr/>
              <a:t>23</a:t>
            </a:fld>
            <a:endParaRPr lang="en-US"/>
          </a:p>
        </p:txBody>
      </p:sp>
      <p:graphicFrame>
        <p:nvGraphicFramePr>
          <p:cNvPr id="5" name="Diagrama 4"/>
          <p:cNvGraphicFramePr/>
          <p:nvPr>
            <p:extLst>
              <p:ext uri="{D42A27DB-BD31-4B8C-83A1-F6EECF244321}">
                <p14:modId xmlns:p14="http://schemas.microsoft.com/office/powerpoint/2010/main" val="541127059"/>
              </p:ext>
            </p:extLst>
          </p:nvPr>
        </p:nvGraphicFramePr>
        <p:xfrm>
          <a:off x="251520" y="908720"/>
          <a:ext cx="8028384" cy="5616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tângulo 1"/>
          <p:cNvSpPr/>
          <p:nvPr/>
        </p:nvSpPr>
        <p:spPr>
          <a:xfrm>
            <a:off x="1331640" y="260648"/>
            <a:ext cx="6480720" cy="954107"/>
          </a:xfrm>
          <a:prstGeom prst="rect">
            <a:avLst/>
          </a:prstGeom>
        </p:spPr>
        <p:txBody>
          <a:bodyPr wrap="square">
            <a:spAutoFit/>
          </a:bodyPr>
          <a:lstStyle/>
          <a:p>
            <a:r>
              <a:rPr lang="pt-BR" sz="2800" b="1" dirty="0"/>
              <a:t>Conceitos fundamentais do Marketing</a:t>
            </a:r>
            <a:r>
              <a:rPr lang="pt-BR" sz="2800" dirty="0"/>
              <a:t/>
            </a:r>
            <a:br>
              <a:rPr lang="pt-BR" sz="2800" dirty="0"/>
            </a:br>
            <a:endParaRPr lang="pt-BR" sz="2800" dirty="0"/>
          </a:p>
        </p:txBody>
      </p:sp>
      <p:pic>
        <p:nvPicPr>
          <p:cNvPr id="10242" name="Picture 2" descr="https://encrypted-tbn1.gstatic.com/images?q=tbn:ANd9GcTEFW8gvJ8hT153D7yRzLwQ7uR1ZhvEJHtFPgj4dA-pa0Pk8ukzuw"/>
          <p:cNvPicPr>
            <a:picLocks noChangeAspect="1" noChangeArrowheads="1"/>
          </p:cNvPicPr>
          <p:nvPr/>
        </p:nvPicPr>
        <p:blipFill>
          <a:blip r:embed="rId7">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683568" y="2589362"/>
            <a:ext cx="2664296" cy="266429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Elipse 2"/>
          <p:cNvSpPr/>
          <p:nvPr/>
        </p:nvSpPr>
        <p:spPr>
          <a:xfrm>
            <a:off x="1547664" y="4221088"/>
            <a:ext cx="936104" cy="9361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CaixaDeTexto 5"/>
          <p:cNvSpPr txBox="1"/>
          <p:nvPr/>
        </p:nvSpPr>
        <p:spPr>
          <a:xfrm>
            <a:off x="683568" y="5440065"/>
            <a:ext cx="2664296" cy="923330"/>
          </a:xfrm>
          <a:prstGeom prst="rect">
            <a:avLst/>
          </a:prstGeom>
          <a:noFill/>
        </p:spPr>
        <p:txBody>
          <a:bodyPr wrap="square" rtlCol="0">
            <a:spAutoFit/>
          </a:bodyPr>
          <a:lstStyle/>
          <a:p>
            <a:r>
              <a:rPr lang="pt-BR" b="1" dirty="0" smtClean="0">
                <a:effectLst>
                  <a:outerShdw blurRad="38100" dist="38100" dir="2700000" algn="tl">
                    <a:srgbClr val="000000">
                      <a:alpha val="43137"/>
                    </a:srgbClr>
                  </a:outerShdw>
                </a:effectLst>
                <a:hlinkClick r:id="rId8"/>
              </a:rPr>
              <a:t>CACAU SHOW:</a:t>
            </a:r>
          </a:p>
          <a:p>
            <a:r>
              <a:rPr lang="pt-BR" dirty="0" smtClean="0">
                <a:hlinkClick r:id="rId8"/>
              </a:rPr>
              <a:t>http</a:t>
            </a:r>
            <a:r>
              <a:rPr lang="pt-BR" dirty="0">
                <a:hlinkClick r:id="rId8"/>
              </a:rPr>
              <a:t>://www.youtube.com/watch?v=RR2dhHnMYY8</a:t>
            </a:r>
            <a:endParaRPr lang="pt-BR" dirty="0"/>
          </a:p>
        </p:txBody>
      </p:sp>
    </p:spTree>
    <p:extLst>
      <p:ext uri="{BB962C8B-B14F-4D97-AF65-F5344CB8AC3E}">
        <p14:creationId xmlns:p14="http://schemas.microsoft.com/office/powerpoint/2010/main" val="39869532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(Capítulo 6)</a:t>
            </a:r>
            <a:endParaRPr lang="pt-BR" dirty="0"/>
          </a:p>
        </p:txBody>
      </p:sp>
      <p:sp>
        <p:nvSpPr>
          <p:cNvPr id="3" name="Espaço Reservado para Conteúdo 2"/>
          <p:cNvSpPr>
            <a:spLocks noGrp="1"/>
          </p:cNvSpPr>
          <p:nvPr>
            <p:ph idx="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6E2D2B3B-882E-40F3-A32F-6DD516915044}" type="slidenum">
              <a:rPr lang="en-US" smtClean="0"/>
              <a:pPr/>
              <a:t>24</a:t>
            </a:fld>
            <a:endParaRPr lang="en-US"/>
          </a:p>
        </p:txBody>
      </p:sp>
      <p:pic>
        <p:nvPicPr>
          <p:cNvPr id="5" name="Imagem 4"/>
          <p:cNvPicPr>
            <a:picLocks noChangeAspect="1"/>
          </p:cNvPicPr>
          <p:nvPr/>
        </p:nvPicPr>
        <p:blipFill>
          <a:blip r:embed="rId2"/>
          <a:stretch>
            <a:fillRect/>
          </a:stretch>
        </p:blipFill>
        <p:spPr>
          <a:xfrm>
            <a:off x="0" y="1811274"/>
            <a:ext cx="9144000" cy="3235451"/>
          </a:xfrm>
          <a:prstGeom prst="rect">
            <a:avLst/>
          </a:prstGeom>
        </p:spPr>
      </p:pic>
    </p:spTree>
    <p:extLst>
      <p:ext uri="{BB962C8B-B14F-4D97-AF65-F5344CB8AC3E}">
        <p14:creationId xmlns:p14="http://schemas.microsoft.com/office/powerpoint/2010/main" val="11490443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z="3200" dirty="0" smtClean="0"/>
              <a:t>Os Passos na Segmentação, Seleção do Mercado-Alvo e Posicionamento</a:t>
            </a:r>
            <a:br>
              <a:rPr lang="pt-BR" sz="3200" dirty="0" smtClean="0"/>
            </a:br>
            <a:endParaRPr lang="pt-BR" sz="3200" dirty="0"/>
          </a:p>
        </p:txBody>
      </p:sp>
      <p:sp>
        <p:nvSpPr>
          <p:cNvPr id="4" name="Espaço Reservado para Número de Slide 3"/>
          <p:cNvSpPr>
            <a:spLocks noGrp="1"/>
          </p:cNvSpPr>
          <p:nvPr>
            <p:ph type="sldNum" sz="quarter" idx="12"/>
          </p:nvPr>
        </p:nvSpPr>
        <p:spPr/>
        <p:txBody>
          <a:bodyPr/>
          <a:lstStyle/>
          <a:p>
            <a:fld id="{6E2D2B3B-882E-40F3-A32F-6DD516915044}" type="slidenum">
              <a:rPr lang="en-US" smtClean="0"/>
              <a:pPr/>
              <a:t>25</a:t>
            </a:fld>
            <a:endParaRPr lang="en-US"/>
          </a:p>
        </p:txBody>
      </p:sp>
      <p:sp>
        <p:nvSpPr>
          <p:cNvPr id="5" name="Retângulo 4"/>
          <p:cNvSpPr/>
          <p:nvPr/>
        </p:nvSpPr>
        <p:spPr>
          <a:xfrm>
            <a:off x="251520" y="1124744"/>
            <a:ext cx="8208912" cy="646331"/>
          </a:xfrm>
          <a:prstGeom prst="rect">
            <a:avLst/>
          </a:prstGeom>
        </p:spPr>
        <p:txBody>
          <a:bodyPr wrap="square">
            <a:spAutoFit/>
          </a:bodyPr>
          <a:lstStyle/>
          <a:p>
            <a:pPr marL="114300" indent="0">
              <a:buNone/>
            </a:pPr>
            <a:r>
              <a:rPr lang="pt-BR" dirty="0"/>
              <a:t>O processo descrito acima foi proposto por Kotler (2000) como sendo dividido em três fases:</a:t>
            </a:r>
          </a:p>
        </p:txBody>
      </p:sp>
      <p:sp>
        <p:nvSpPr>
          <p:cNvPr id="7" name="Espaço Reservado para Conteúdo 6"/>
          <p:cNvSpPr>
            <a:spLocks noGrp="1"/>
          </p:cNvSpPr>
          <p:nvPr>
            <p:ph idx="1"/>
          </p:nvPr>
        </p:nvSpPr>
        <p:spPr>
          <a:xfrm>
            <a:off x="408384" y="1868760"/>
            <a:ext cx="7620000" cy="4800600"/>
          </a:xfrm>
        </p:spPr>
        <p:txBody>
          <a:bodyPr>
            <a:normAutofit fontScale="92500" lnSpcReduction="20000"/>
          </a:bodyPr>
          <a:lstStyle/>
          <a:p>
            <a:pPr lvl="0" algn="just"/>
            <a:r>
              <a:rPr lang="pt-BR" b="1" u="sng" dirty="0"/>
              <a:t>Segmentação de Mercado:</a:t>
            </a:r>
            <a:r>
              <a:rPr lang="pt-BR" dirty="0"/>
              <a:t> Dividir um mercado amplo e heterogêneo em segmentos menores e relativamente homogêneos em relação a um conjunto de variáveis relevantes. Consiste em:</a:t>
            </a:r>
          </a:p>
          <a:p>
            <a:pPr lvl="1" algn="just"/>
            <a:r>
              <a:rPr lang="pt-BR" dirty="0"/>
              <a:t>1. Identificar as variáveis de segmentação do mercado e classificá-las,</a:t>
            </a:r>
          </a:p>
          <a:p>
            <a:pPr lvl="1" algn="just"/>
            <a:r>
              <a:rPr lang="pt-BR" dirty="0"/>
              <a:t>2. Determinar os perfis dos segmentos resultantes.</a:t>
            </a:r>
          </a:p>
          <a:p>
            <a:pPr lvl="0" algn="just"/>
            <a:r>
              <a:rPr lang="pt-BR" b="1" u="sng" dirty="0"/>
              <a:t>Seleção do Mercado-Alvo (</a:t>
            </a:r>
            <a:r>
              <a:rPr lang="pt-BR" b="1" u="sng" dirty="0" err="1"/>
              <a:t>targeting</a:t>
            </a:r>
            <a:r>
              <a:rPr lang="pt-BR" b="1" u="sng" dirty="0"/>
              <a:t>):</a:t>
            </a:r>
            <a:r>
              <a:rPr lang="pt-BR" dirty="0"/>
              <a:t> Uma vez identificados os segmentos, decidir em quais atuar, o que significa:</a:t>
            </a:r>
          </a:p>
          <a:p>
            <a:pPr lvl="1" algn="just"/>
            <a:r>
              <a:rPr lang="pt-BR" dirty="0"/>
              <a:t>3. Avaliar a atratividade de cada segmento.</a:t>
            </a:r>
          </a:p>
          <a:p>
            <a:pPr lvl="1" algn="just"/>
            <a:r>
              <a:rPr lang="pt-BR" dirty="0"/>
              <a:t>4. Selecionar o (s) segmento (s).</a:t>
            </a:r>
          </a:p>
          <a:p>
            <a:pPr lvl="0" algn="just"/>
            <a:r>
              <a:rPr lang="pt-BR" b="1" u="sng" dirty="0"/>
              <a:t>Posicionamento de Mercado:</a:t>
            </a:r>
            <a:r>
              <a:rPr lang="pt-BR" dirty="0"/>
              <a:t> Selecionados os segmentos de mercado nos quais a empresa atuará e conhecidas as suas principais características, definir a proposta de valor mais adequada para esses segmentos.</a:t>
            </a:r>
          </a:p>
          <a:p>
            <a:pPr lvl="1" algn="just"/>
            <a:r>
              <a:rPr lang="pt-BR" dirty="0"/>
              <a:t>5. Identificar possíveis conceitos de posicionamento para cada segmento de mercado.</a:t>
            </a:r>
          </a:p>
          <a:p>
            <a:pPr lvl="1" algn="just"/>
            <a:r>
              <a:rPr lang="pt-BR" dirty="0"/>
              <a:t>6. Selecionar, desenvolver e comunicar o conceito de posicionamento escolhido</a:t>
            </a:r>
            <a:r>
              <a:rPr lang="pt-BR" dirty="0" smtClean="0"/>
              <a:t>.</a:t>
            </a:r>
            <a:endParaRPr lang="pt-BR" dirty="0"/>
          </a:p>
        </p:txBody>
      </p:sp>
    </p:spTree>
    <p:extLst>
      <p:ext uri="{BB962C8B-B14F-4D97-AF65-F5344CB8AC3E}">
        <p14:creationId xmlns:p14="http://schemas.microsoft.com/office/powerpoint/2010/main" val="2446795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circle(in)">
                                      <p:cBhvr>
                                        <p:cTn id="7" dur="2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circle(in)">
                                      <p:cBhvr>
                                        <p:cTn id="12" dur="20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circle(in)">
                                      <p:cBhvr>
                                        <p:cTn id="17" dur="20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circle(in)">
                                      <p:cBhvr>
                                        <p:cTn id="22" dur="20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circle(in)">
                                      <p:cBhvr>
                                        <p:cTn id="27" dur="20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circle(in)">
                                      <p:cBhvr>
                                        <p:cTn id="32" dur="2000"/>
                                        <p:tgtEl>
                                          <p:spTgt spid="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Effect transition="in" filter="circle(in)">
                                      <p:cBhvr>
                                        <p:cTn id="37" dur="2000"/>
                                        <p:tgtEl>
                                          <p:spTgt spid="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7">
                                            <p:txEl>
                                              <p:pRg st="7" end="7"/>
                                            </p:txEl>
                                          </p:spTgt>
                                        </p:tgtEl>
                                        <p:attrNameLst>
                                          <p:attrName>style.visibility</p:attrName>
                                        </p:attrNameLst>
                                      </p:cBhvr>
                                      <p:to>
                                        <p:strVal val="visible"/>
                                      </p:to>
                                    </p:set>
                                    <p:animEffect transition="in" filter="circle(in)">
                                      <p:cBhvr>
                                        <p:cTn id="42" dur="2000"/>
                                        <p:tgtEl>
                                          <p:spTgt spid="7">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nodeType="clickEffect">
                                  <p:stCondLst>
                                    <p:cond delay="0"/>
                                  </p:stCondLst>
                                  <p:childTnLst>
                                    <p:set>
                                      <p:cBhvr>
                                        <p:cTn id="46" dur="1" fill="hold">
                                          <p:stCondLst>
                                            <p:cond delay="0"/>
                                          </p:stCondLst>
                                        </p:cTn>
                                        <p:tgtEl>
                                          <p:spTgt spid="7">
                                            <p:txEl>
                                              <p:pRg st="8" end="8"/>
                                            </p:txEl>
                                          </p:spTgt>
                                        </p:tgtEl>
                                        <p:attrNameLst>
                                          <p:attrName>style.visibility</p:attrName>
                                        </p:attrNameLst>
                                      </p:cBhvr>
                                      <p:to>
                                        <p:strVal val="visible"/>
                                      </p:to>
                                    </p:set>
                                    <p:animEffect transition="in" filter="circle(in)">
                                      <p:cBhvr>
                                        <p:cTn id="47" dur="2000"/>
                                        <p:tgtEl>
                                          <p:spTgt spid="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POSICIONAMENTO</a:t>
            </a:r>
            <a:endParaRPr lang="pt-BR" dirty="0"/>
          </a:p>
        </p:txBody>
      </p:sp>
      <p:sp>
        <p:nvSpPr>
          <p:cNvPr id="3" name="Espaço Reservado para Conteúdo 2"/>
          <p:cNvSpPr>
            <a:spLocks noGrp="1"/>
          </p:cNvSpPr>
          <p:nvPr>
            <p:ph idx="1"/>
          </p:nvPr>
        </p:nvSpPr>
        <p:spPr>
          <a:xfrm>
            <a:off x="457200" y="1417638"/>
            <a:ext cx="7620000" cy="4800600"/>
          </a:xfrm>
        </p:spPr>
        <p:txBody>
          <a:bodyPr>
            <a:normAutofit/>
          </a:bodyPr>
          <a:lstStyle/>
          <a:p>
            <a:r>
              <a:rPr lang="pt-BR" b="1" dirty="0" smtClean="0"/>
              <a:t>Identificar </a:t>
            </a:r>
            <a:r>
              <a:rPr lang="pt-BR" b="1" dirty="0"/>
              <a:t>vantagens competitivas e discernir os atributos de diferenciação</a:t>
            </a:r>
            <a:r>
              <a:rPr lang="pt-BR" b="1" dirty="0" smtClean="0"/>
              <a:t>.</a:t>
            </a:r>
          </a:p>
          <a:p>
            <a:endParaRPr lang="pt-BR" b="1" dirty="0"/>
          </a:p>
          <a:p>
            <a:r>
              <a:rPr lang="pt-BR" b="1" dirty="0"/>
              <a:t>Habilidades e atitudes:</a:t>
            </a:r>
            <a:endParaRPr lang="pt-BR" dirty="0"/>
          </a:p>
          <a:p>
            <a:pPr lvl="1"/>
            <a:r>
              <a:rPr lang="pt-BR" dirty="0"/>
              <a:t>• Habilidade de escolher um posicionamento efetivo no mercado;</a:t>
            </a:r>
          </a:p>
          <a:p>
            <a:pPr lvl="1"/>
            <a:r>
              <a:rPr lang="pt-BR" dirty="0"/>
              <a:t>• Capacidade de comunicar estratégias de posicionamento ao </a:t>
            </a:r>
            <a:r>
              <a:rPr lang="pt-BR" dirty="0" smtClean="0"/>
              <a:t>mercado.</a:t>
            </a:r>
          </a:p>
          <a:p>
            <a:pPr marL="411480" lvl="1" indent="0">
              <a:buNone/>
            </a:pPr>
            <a:r>
              <a:rPr lang="pt-BR" b="1" dirty="0" smtClean="0"/>
              <a:t>Questão </a:t>
            </a:r>
            <a:r>
              <a:rPr lang="pt-BR" b="1" dirty="0"/>
              <a:t>central:</a:t>
            </a:r>
            <a:endParaRPr lang="pt-BR" dirty="0"/>
          </a:p>
          <a:p>
            <a:pPr lvl="1"/>
            <a:r>
              <a:rPr lang="pt-BR" dirty="0"/>
              <a:t>• Como os clientes vão saber que são “nossos</a:t>
            </a:r>
            <a:r>
              <a:rPr lang="pt-BR" dirty="0" smtClean="0"/>
              <a:t>”?</a:t>
            </a:r>
          </a:p>
          <a:p>
            <a:pPr lvl="1"/>
            <a:r>
              <a:rPr lang="pt-BR" dirty="0"/>
              <a:t> Qual o </a:t>
            </a:r>
            <a:r>
              <a:rPr lang="pt-BR" u="sng" dirty="0"/>
              <a:t>diferencial </a:t>
            </a:r>
            <a:r>
              <a:rPr lang="pt-BR" dirty="0"/>
              <a:t>da nossa oferta, do </a:t>
            </a:r>
            <a:r>
              <a:rPr lang="pt-BR" u="sng" dirty="0"/>
              <a:t>ponto de vista do cliente </a:t>
            </a:r>
            <a:r>
              <a:rPr lang="pt-BR" dirty="0"/>
              <a:t>e em </a:t>
            </a:r>
            <a:r>
              <a:rPr lang="pt-BR" u="sng" dirty="0"/>
              <a:t>relação à concorrência</a:t>
            </a:r>
            <a:r>
              <a:rPr lang="pt-BR" u="sng" dirty="0" smtClean="0"/>
              <a:t>?</a:t>
            </a:r>
          </a:p>
          <a:p>
            <a:pPr lvl="1"/>
            <a:r>
              <a:rPr lang="pt-BR" dirty="0"/>
              <a:t>Ela deve se </a:t>
            </a:r>
            <a:r>
              <a:rPr lang="pt-BR" u="sng" dirty="0"/>
              <a:t>diferenciar </a:t>
            </a:r>
            <a:r>
              <a:rPr lang="pt-BR" dirty="0"/>
              <a:t>das ofertas da concorrência e conquistar um </a:t>
            </a:r>
            <a:r>
              <a:rPr lang="pt-BR" u="sng" dirty="0"/>
              <a:t>posicionamento </a:t>
            </a:r>
            <a:r>
              <a:rPr lang="pt-BR" dirty="0"/>
              <a:t>sólido na mente dos clientes-alvo 	</a:t>
            </a:r>
          </a:p>
          <a:p>
            <a:endParaRPr lang="pt-BR" dirty="0"/>
          </a:p>
        </p:txBody>
      </p:sp>
      <p:sp>
        <p:nvSpPr>
          <p:cNvPr id="4" name="Espaço Reservado para Número de Slide 3"/>
          <p:cNvSpPr>
            <a:spLocks noGrp="1"/>
          </p:cNvSpPr>
          <p:nvPr>
            <p:ph type="sldNum" sz="quarter" idx="12"/>
          </p:nvPr>
        </p:nvSpPr>
        <p:spPr/>
        <p:txBody>
          <a:bodyPr/>
          <a:lstStyle/>
          <a:p>
            <a:fld id="{6E2D2B3B-882E-40F3-A32F-6DD516915044}" type="slidenum">
              <a:rPr lang="en-US" smtClean="0"/>
              <a:pPr/>
              <a:t>26</a:t>
            </a:fld>
            <a:endParaRPr lang="en-US"/>
          </a:p>
        </p:txBody>
      </p:sp>
    </p:spTree>
    <p:extLst>
      <p:ext uri="{BB962C8B-B14F-4D97-AF65-F5344CB8AC3E}">
        <p14:creationId xmlns:p14="http://schemas.microsoft.com/office/powerpoint/2010/main" val="2801065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5536" y="188640"/>
            <a:ext cx="7620000" cy="1143000"/>
          </a:xfrm>
        </p:spPr>
        <p:txBody>
          <a:bodyPr/>
          <a:lstStyle/>
          <a:p>
            <a:r>
              <a:rPr lang="pt-BR" sz="2400" b="1" dirty="0"/>
              <a:t>Conceitos fundamentais do Marketing</a:t>
            </a:r>
            <a:r>
              <a:rPr lang="pt-BR" sz="2400" dirty="0"/>
              <a:t>(K&amp;K -10/11)</a:t>
            </a:r>
          </a:p>
        </p:txBody>
      </p:sp>
      <p:sp>
        <p:nvSpPr>
          <p:cNvPr id="3" name="Espaço Reservado para Número de Slide 2"/>
          <p:cNvSpPr>
            <a:spLocks noGrp="1"/>
          </p:cNvSpPr>
          <p:nvPr>
            <p:ph type="sldNum" sz="quarter" idx="12"/>
          </p:nvPr>
        </p:nvSpPr>
        <p:spPr/>
        <p:txBody>
          <a:bodyPr/>
          <a:lstStyle/>
          <a:p>
            <a:fld id="{6E2D2B3B-882E-40F3-A32F-6DD516915044}" type="slidenum">
              <a:rPr lang="en-US" smtClean="0"/>
              <a:pPr/>
              <a:t>27</a:t>
            </a:fld>
            <a:endParaRPr lang="en-US"/>
          </a:p>
        </p:txBody>
      </p:sp>
      <p:graphicFrame>
        <p:nvGraphicFramePr>
          <p:cNvPr id="6" name="Diagrama 5"/>
          <p:cNvGraphicFramePr/>
          <p:nvPr>
            <p:extLst>
              <p:ext uri="{D42A27DB-BD31-4B8C-83A1-F6EECF244321}">
                <p14:modId xmlns:p14="http://schemas.microsoft.com/office/powerpoint/2010/main" val="1680957079"/>
              </p:ext>
            </p:extLst>
          </p:nvPr>
        </p:nvGraphicFramePr>
        <p:xfrm>
          <a:off x="107504" y="1268760"/>
          <a:ext cx="8136899" cy="3240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098" name="Picture 2" descr="http://acieg.com.br/wp-content/uploads/2013/11/mc-donalds.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60032" y="4175702"/>
            <a:ext cx="3600400" cy="2682298"/>
          </a:xfrm>
          <a:prstGeom prst="rect">
            <a:avLst/>
          </a:prstGeom>
          <a:noFill/>
          <a:extLst>
            <a:ext uri="{909E8E84-426E-40DD-AFC4-6F175D3DCCD1}">
              <a14:hiddenFill xmlns:a14="http://schemas.microsoft.com/office/drawing/2010/main">
                <a:solidFill>
                  <a:srgbClr val="FFFFFF"/>
                </a:solidFill>
              </a14:hiddenFill>
            </a:ext>
          </a:extLst>
        </p:spPr>
      </p:pic>
      <p:sp>
        <p:nvSpPr>
          <p:cNvPr id="4" name="CaixaDeTexto 3"/>
          <p:cNvSpPr txBox="1"/>
          <p:nvPr/>
        </p:nvSpPr>
        <p:spPr>
          <a:xfrm>
            <a:off x="75004" y="5894600"/>
            <a:ext cx="4785028" cy="646331"/>
          </a:xfrm>
          <a:prstGeom prst="rect">
            <a:avLst/>
          </a:prstGeom>
          <a:noFill/>
        </p:spPr>
        <p:txBody>
          <a:bodyPr wrap="none" rtlCol="0">
            <a:spAutoFit/>
          </a:bodyPr>
          <a:lstStyle/>
          <a:p>
            <a:r>
              <a:rPr lang="pt-BR" dirty="0" smtClean="0"/>
              <a:t>Vídeo:</a:t>
            </a:r>
          </a:p>
          <a:p>
            <a:r>
              <a:rPr lang="pt-BR" dirty="0" smtClean="0"/>
              <a:t>http</a:t>
            </a:r>
            <a:r>
              <a:rPr lang="pt-BR" dirty="0"/>
              <a:t>://www.youtube.com/watch?v=7ZirTNnEOXc</a:t>
            </a:r>
          </a:p>
        </p:txBody>
      </p:sp>
    </p:spTree>
    <p:extLst>
      <p:ext uri="{BB962C8B-B14F-4D97-AF65-F5344CB8AC3E}">
        <p14:creationId xmlns:p14="http://schemas.microsoft.com/office/powerpoint/2010/main" val="13169449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z="4800" b="1" dirty="0"/>
              <a:t>Conceitos fundamentais do Marketing</a:t>
            </a:r>
            <a:r>
              <a:rPr lang="pt-BR" sz="4800" dirty="0"/>
              <a:t>(K&amp;K -10/11)</a:t>
            </a:r>
            <a:endParaRPr lang="pt-BR" dirty="0"/>
          </a:p>
        </p:txBody>
      </p:sp>
      <p:sp>
        <p:nvSpPr>
          <p:cNvPr id="3" name="Espaço Reservado para Número de Slide 2"/>
          <p:cNvSpPr>
            <a:spLocks noGrp="1"/>
          </p:cNvSpPr>
          <p:nvPr>
            <p:ph type="sldNum" sz="quarter" idx="12"/>
          </p:nvPr>
        </p:nvSpPr>
        <p:spPr/>
        <p:txBody>
          <a:bodyPr/>
          <a:lstStyle/>
          <a:p>
            <a:fld id="{6E2D2B3B-882E-40F3-A32F-6DD516915044}" type="slidenum">
              <a:rPr lang="en-US" smtClean="0"/>
              <a:pPr/>
              <a:t>28</a:t>
            </a:fld>
            <a:endParaRPr lang="en-US"/>
          </a:p>
        </p:txBody>
      </p:sp>
      <p:graphicFrame>
        <p:nvGraphicFramePr>
          <p:cNvPr id="7" name="Diagrama 6"/>
          <p:cNvGraphicFramePr/>
          <p:nvPr>
            <p:extLst>
              <p:ext uri="{D42A27DB-BD31-4B8C-83A1-F6EECF244321}">
                <p14:modId xmlns:p14="http://schemas.microsoft.com/office/powerpoint/2010/main" val="3834117883"/>
              </p:ext>
            </p:extLst>
          </p:nvPr>
        </p:nvGraphicFramePr>
        <p:xfrm>
          <a:off x="395536" y="1988840"/>
          <a:ext cx="7776854" cy="33274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tângulo 3"/>
          <p:cNvSpPr/>
          <p:nvPr/>
        </p:nvSpPr>
        <p:spPr>
          <a:xfrm>
            <a:off x="611560" y="6011996"/>
            <a:ext cx="5616624" cy="369332"/>
          </a:xfrm>
          <a:prstGeom prst="rect">
            <a:avLst/>
          </a:prstGeom>
        </p:spPr>
        <p:txBody>
          <a:bodyPr wrap="square">
            <a:spAutoFit/>
          </a:bodyPr>
          <a:lstStyle/>
          <a:p>
            <a:pPr marL="285750" indent="-285750"/>
            <a:r>
              <a:rPr lang="pt-BR" b="1" u="sng" dirty="0">
                <a:hlinkClick r:id="rId7"/>
              </a:rPr>
              <a:t>http://www.youtube.com/watch?v=fEaCEqc1zP0</a:t>
            </a:r>
            <a:endParaRPr lang="pt-BR" b="1" u="sng" dirty="0"/>
          </a:p>
        </p:txBody>
      </p:sp>
    </p:spTree>
    <p:extLst>
      <p:ext uri="{BB962C8B-B14F-4D97-AF65-F5344CB8AC3E}">
        <p14:creationId xmlns:p14="http://schemas.microsoft.com/office/powerpoint/2010/main" val="6324680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27384"/>
            <a:ext cx="7620000" cy="1143000"/>
          </a:xfrm>
        </p:spPr>
        <p:txBody>
          <a:bodyPr/>
          <a:lstStyle/>
          <a:p>
            <a:r>
              <a:rPr lang="pt-BR" sz="2800" b="1" dirty="0"/>
              <a:t>Conceitos fundamentais do Marketing</a:t>
            </a:r>
            <a:r>
              <a:rPr lang="pt-BR" sz="2800" dirty="0"/>
              <a:t>(K&amp;K -10/11)</a:t>
            </a:r>
            <a:endParaRPr lang="pt-BR" sz="3200" dirty="0"/>
          </a:p>
        </p:txBody>
      </p:sp>
      <p:sp>
        <p:nvSpPr>
          <p:cNvPr id="3" name="Espaço Reservado para Conteúdo 2"/>
          <p:cNvSpPr>
            <a:spLocks noGrp="1"/>
          </p:cNvSpPr>
          <p:nvPr>
            <p:ph idx="1"/>
          </p:nvPr>
        </p:nvSpPr>
        <p:spPr>
          <a:xfrm>
            <a:off x="107504" y="1052736"/>
            <a:ext cx="8352928" cy="4800600"/>
          </a:xfrm>
        </p:spPr>
        <p:txBody>
          <a:bodyPr>
            <a:normAutofit/>
          </a:bodyPr>
          <a:lstStyle/>
          <a:p>
            <a:r>
              <a:rPr lang="pt-BR" b="1" u="sng" dirty="0"/>
              <a:t>Canais de marketing: </a:t>
            </a:r>
            <a:r>
              <a:rPr lang="pt-BR" dirty="0"/>
              <a:t>Para alcançar o mercado-alvo (os clientes), a empresa </a:t>
            </a:r>
            <a:r>
              <a:rPr lang="pt-BR" dirty="0" smtClean="0"/>
              <a:t>usa três canais de mercado. </a:t>
            </a:r>
          </a:p>
        </p:txBody>
      </p:sp>
      <p:sp>
        <p:nvSpPr>
          <p:cNvPr id="4" name="Espaço Reservado para Número de Slide 3"/>
          <p:cNvSpPr>
            <a:spLocks noGrp="1"/>
          </p:cNvSpPr>
          <p:nvPr>
            <p:ph type="sldNum" sz="quarter" idx="12"/>
          </p:nvPr>
        </p:nvSpPr>
        <p:spPr/>
        <p:txBody>
          <a:bodyPr/>
          <a:lstStyle/>
          <a:p>
            <a:fld id="{6E2D2B3B-882E-40F3-A32F-6DD516915044}" type="slidenum">
              <a:rPr lang="en-US" smtClean="0"/>
              <a:pPr/>
              <a:t>29</a:t>
            </a:fld>
            <a:endParaRPr lang="en-US"/>
          </a:p>
        </p:txBody>
      </p:sp>
      <p:graphicFrame>
        <p:nvGraphicFramePr>
          <p:cNvPr id="6" name="Diagrama 5"/>
          <p:cNvGraphicFramePr/>
          <p:nvPr>
            <p:extLst>
              <p:ext uri="{D42A27DB-BD31-4B8C-83A1-F6EECF244321}">
                <p14:modId xmlns:p14="http://schemas.microsoft.com/office/powerpoint/2010/main" val="4128623070"/>
              </p:ext>
            </p:extLst>
          </p:nvPr>
        </p:nvGraphicFramePr>
        <p:xfrm>
          <a:off x="0" y="1916832"/>
          <a:ext cx="9144000" cy="47240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286727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p:cNvSpPr>
            <a:spLocks noGrp="1"/>
          </p:cNvSpPr>
          <p:nvPr>
            <p:ph type="title"/>
          </p:nvPr>
        </p:nvSpPr>
        <p:spPr/>
        <p:txBody>
          <a:bodyPr/>
          <a:lstStyle/>
          <a:p>
            <a:r>
              <a:rPr lang="pt-BR" b="1" dirty="0" smtClean="0">
                <a:effectLst>
                  <a:outerShdw blurRad="38100" dist="38100" dir="2700000" algn="tl">
                    <a:srgbClr val="000000">
                      <a:alpha val="43137"/>
                    </a:srgbClr>
                  </a:outerShdw>
                </a:effectLst>
              </a:rPr>
              <a:t>O que é marketing?</a:t>
            </a:r>
            <a:endParaRPr lang="pt-BR" b="1" dirty="0">
              <a:effectLst>
                <a:outerShdw blurRad="38100" dist="38100" dir="2700000" algn="tl">
                  <a:srgbClr val="000000">
                    <a:alpha val="43137"/>
                  </a:srgbClr>
                </a:outerShdw>
              </a:effectLst>
            </a:endParaRPr>
          </a:p>
        </p:txBody>
      </p:sp>
      <p:sp>
        <p:nvSpPr>
          <p:cNvPr id="9" name="Espaço Reservado para Texto 8"/>
          <p:cNvSpPr>
            <a:spLocks noGrp="1"/>
          </p:cNvSpPr>
          <p:nvPr>
            <p:ph type="body" idx="1"/>
          </p:nvPr>
        </p:nvSpPr>
        <p:spPr/>
        <p:txBody>
          <a:bodyPr/>
          <a:lstStyle/>
          <a:p>
            <a:endParaRPr lang="pt-BR" dirty="0"/>
          </a:p>
        </p:txBody>
      </p:sp>
      <p:sp>
        <p:nvSpPr>
          <p:cNvPr id="7" name="Espaço Reservado para Número de Slide 6"/>
          <p:cNvSpPr>
            <a:spLocks noGrp="1"/>
          </p:cNvSpPr>
          <p:nvPr>
            <p:ph type="sldNum" sz="quarter" idx="12"/>
          </p:nvPr>
        </p:nvSpPr>
        <p:spPr/>
        <p:txBody>
          <a:bodyPr/>
          <a:lstStyle/>
          <a:p>
            <a:fld id="{6E2D2B3B-882E-40F3-A32F-6DD516915044}" type="slidenum">
              <a:rPr lang="en-US" smtClean="0"/>
              <a:pPr/>
              <a:t>3</a:t>
            </a:fld>
            <a:endParaRPr lang="en-US"/>
          </a:p>
        </p:txBody>
      </p:sp>
    </p:spTree>
    <p:extLst>
      <p:ext uri="{BB962C8B-B14F-4D97-AF65-F5344CB8AC3E}">
        <p14:creationId xmlns:p14="http://schemas.microsoft.com/office/powerpoint/2010/main" val="21042678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39552" y="0"/>
            <a:ext cx="7620000" cy="1143000"/>
          </a:xfrm>
        </p:spPr>
        <p:txBody>
          <a:bodyPr/>
          <a:lstStyle/>
          <a:p>
            <a:r>
              <a:rPr lang="pt-BR" sz="2400" b="1" dirty="0"/>
              <a:t>Conceitos fundamentais do Marketing</a:t>
            </a:r>
            <a:r>
              <a:rPr lang="pt-BR" sz="2400" dirty="0"/>
              <a:t>(K&amp;K -10/11)</a:t>
            </a:r>
            <a:endParaRPr lang="pt-BR" sz="2800" dirty="0"/>
          </a:p>
        </p:txBody>
      </p:sp>
      <p:graphicFrame>
        <p:nvGraphicFramePr>
          <p:cNvPr id="5" name="Espaço Reservado para Conteúdo 4"/>
          <p:cNvGraphicFramePr>
            <a:graphicFrameLocks noGrp="1"/>
          </p:cNvGraphicFramePr>
          <p:nvPr>
            <p:ph idx="1"/>
            <p:extLst>
              <p:ext uri="{D42A27DB-BD31-4B8C-83A1-F6EECF244321}">
                <p14:modId xmlns:p14="http://schemas.microsoft.com/office/powerpoint/2010/main" val="1154348382"/>
              </p:ext>
            </p:extLst>
          </p:nvPr>
        </p:nvGraphicFramePr>
        <p:xfrm>
          <a:off x="0" y="980728"/>
          <a:ext cx="8442904" cy="38358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Espaço Reservado para Número de Slide 3"/>
          <p:cNvSpPr>
            <a:spLocks noGrp="1"/>
          </p:cNvSpPr>
          <p:nvPr>
            <p:ph type="sldNum" sz="quarter" idx="12"/>
          </p:nvPr>
        </p:nvSpPr>
        <p:spPr/>
        <p:txBody>
          <a:bodyPr/>
          <a:lstStyle/>
          <a:p>
            <a:fld id="{6E2D2B3B-882E-40F3-A32F-6DD516915044}" type="slidenum">
              <a:rPr lang="en-US" smtClean="0"/>
              <a:pPr/>
              <a:t>30</a:t>
            </a:fld>
            <a:endParaRPr lang="en-US"/>
          </a:p>
        </p:txBody>
      </p:sp>
      <p:pic>
        <p:nvPicPr>
          <p:cNvPr id="1026" name="Picture 2" descr="http://4.bp.blogspot.com/-9ZLhsAs0fe8/TlU5jDckUCI/AAAAAAAAALo/Guvfbox9cn8/s1600/suprimentos.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03848" y="4653136"/>
            <a:ext cx="4752975" cy="2037894"/>
          </a:xfrm>
          <a:prstGeom prst="rect">
            <a:avLst/>
          </a:prstGeom>
          <a:noFill/>
          <a:extLst>
            <a:ext uri="{909E8E84-426E-40DD-AFC4-6F175D3DCCD1}">
              <a14:hiddenFill xmlns:a14="http://schemas.microsoft.com/office/drawing/2010/main">
                <a:solidFill>
                  <a:srgbClr val="FFFFFF"/>
                </a:solidFill>
              </a14:hiddenFill>
            </a:ext>
          </a:extLst>
        </p:spPr>
      </p:pic>
      <p:sp>
        <p:nvSpPr>
          <p:cNvPr id="3" name="CaixaDeTexto 2"/>
          <p:cNvSpPr txBox="1"/>
          <p:nvPr/>
        </p:nvSpPr>
        <p:spPr>
          <a:xfrm>
            <a:off x="107504" y="5660441"/>
            <a:ext cx="2880320" cy="923330"/>
          </a:xfrm>
          <a:prstGeom prst="rect">
            <a:avLst/>
          </a:prstGeom>
          <a:noFill/>
        </p:spPr>
        <p:txBody>
          <a:bodyPr wrap="square" rtlCol="0">
            <a:spAutoFit/>
          </a:bodyPr>
          <a:lstStyle/>
          <a:p>
            <a:r>
              <a:rPr lang="pt-BR" b="1" u="sng" dirty="0">
                <a:hlinkClick r:id="rId8"/>
              </a:rPr>
              <a:t>http://www.youtube.com/watch?v=OMA7mmYRWsA</a:t>
            </a:r>
            <a:endParaRPr lang="pt-BR" b="1" u="sng" dirty="0"/>
          </a:p>
          <a:p>
            <a:endParaRPr lang="pt-BR" dirty="0"/>
          </a:p>
        </p:txBody>
      </p:sp>
    </p:spTree>
    <p:extLst>
      <p:ext uri="{BB962C8B-B14F-4D97-AF65-F5344CB8AC3E}">
        <p14:creationId xmlns:p14="http://schemas.microsoft.com/office/powerpoint/2010/main" val="42157859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332656"/>
            <a:ext cx="7620000" cy="1143000"/>
          </a:xfrm>
        </p:spPr>
        <p:txBody>
          <a:bodyPr/>
          <a:lstStyle/>
          <a:p>
            <a:r>
              <a:rPr lang="pt-BR" sz="4400" b="1" dirty="0"/>
              <a:t>Conceitos fundamentais do Marketing</a:t>
            </a:r>
            <a:r>
              <a:rPr lang="pt-BR" sz="4400" dirty="0"/>
              <a:t>(K&amp;K -10/11)</a:t>
            </a:r>
            <a:endParaRPr lang="pt-BR" dirty="0"/>
          </a:p>
        </p:txBody>
      </p:sp>
      <p:graphicFrame>
        <p:nvGraphicFramePr>
          <p:cNvPr id="6" name="Espaço Reservado para Conteúdo 5"/>
          <p:cNvGraphicFramePr>
            <a:graphicFrameLocks noGrp="1"/>
          </p:cNvGraphicFramePr>
          <p:nvPr>
            <p:ph idx="1"/>
            <p:extLst>
              <p:ext uri="{D42A27DB-BD31-4B8C-83A1-F6EECF244321}">
                <p14:modId xmlns:p14="http://schemas.microsoft.com/office/powerpoint/2010/main" val="3744002749"/>
              </p:ext>
            </p:extLst>
          </p:nvPr>
        </p:nvGraphicFramePr>
        <p:xfrm>
          <a:off x="-23664" y="1844824"/>
          <a:ext cx="8196064"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Espaço Reservado para Número de Slide 3"/>
          <p:cNvSpPr>
            <a:spLocks noGrp="1"/>
          </p:cNvSpPr>
          <p:nvPr>
            <p:ph type="sldNum" sz="quarter" idx="12"/>
          </p:nvPr>
        </p:nvSpPr>
        <p:spPr/>
        <p:txBody>
          <a:bodyPr/>
          <a:lstStyle/>
          <a:p>
            <a:fld id="{6E2D2B3B-882E-40F3-A32F-6DD516915044}" type="slidenum">
              <a:rPr lang="en-US" smtClean="0"/>
              <a:pPr/>
              <a:t>31</a:t>
            </a:fld>
            <a:endParaRPr lang="en-US"/>
          </a:p>
        </p:txBody>
      </p:sp>
      <p:sp>
        <p:nvSpPr>
          <p:cNvPr id="5" name="AutoShape 2" descr="data:image/jpeg;base64,/9j/4AAQSkZJRgABAQAAAQABAAD/2wCEAAkGBxQQEBUUEBQVFBQUEA8PFhUUFBUQFRcVFBQWFhYUFBQYHCggGBwlHhQUITEhJSktLi4uFx81ODMsNygtLisBCgoKDg0OGxAQGy8kICYtLC0vMTc3NC8wLC0sLCwsLywsLys0LywsLywsNCwsLC0vLywsLywsLCwsLC0xLCwsLP/AABEIALUBFwMBEQACEQEDEQH/xAAbAAABBQEBAAAAAAAAAAAAAAABAAIDBAUGB//EAEcQAAIBAgMDCQQHBgQEBwAAAAECAAMRBBIhBTFRBhMyQWFxgZGxIkKhwRQjUnKSstEHFYLC0uEWU2KDM6LD8TRDRGPT4vD/xAAbAQEAAwEBAQEAAAAAAAAAAAAAAwQFAgEGB//EADERAQACAQICCAQHAAMAAAAAAAABAgMEEQUxEiFBYZGhsdEyUXGBBhMiQsHh8BUjQ//aAAwDAQACEQMRAD8A9wgKAoCgKAoCgKAoCgKAoCgKAoCgKAoCgU9q43mKRe2bUADcLnrJ4QM/ZG22rVMjKNQTdb6W4gwNyAoCgKAoCgKAoCgKAoCgKAoCgKAoCgKAoCgKAoCgKAoCgKBRxu1adFsrk5rXsBew7YE+ExiVRem1+PUR3gwDiMUlMXqMq8LkC/cOuBzW3KgruDSqK6hbZMwSxubmzWBvp5QIKu0K2Epqtx9ZmYXIqZAtgbW0ub9trQG7Vr16DKHrFy6ZyB0QCbAWOhvr1DdAm2TtRqTpzgRadVc1wippcgNcdVx18YHWowIuCCDqCNQe4wDAUBQFAUBQFAUBQFAUBQFArjEjh84B5/sMA8+O2AufEA8+OMBc8OMA86OIgHnBxHnAWccYBzQGYiuERmO5VLG2/SBiU+Uy39qmQOIbMfKwgbeHriooZTcHdAy8dyipUmKi7sDY5dADwzH5XgYW0cbTrPmZXpNYA7nvbddTYgwNbk01EZgjlnIF8wy6D7I148YFJdj1HxrGqhekXc5i1hl1yi4N9NBaBh46oOdqZAAoqOFA3WBsPSBq08uFe7KtagxGVvZb2rXBAO5t/CBGuGqbQxDtmCooC5rEgDeqAG121JP/AGgGrzlKomGdkrLmQBSCcuY2sG0Km3AwOuwWDSiuWmLC5beTqeu5gWLwFeArwDAUBQFAUBQFAUBQFA4AbFwJ6OIqD/eP86mA4bCw/u4+sv8AvYf504EibC+xtGt+Oi3oBAlGwsR7m0H8Uz+lQQCNi48bscp78O3/AMpgL937RH/qaJ76TL+sBpo7TG58K3ezr/0YD8HtOutxichcEgilbKLadJlu3kICxO08TcfRkp1gb3U2outuOZwrDtB8IEDbbxqWNbBhFuAXNSmVF+IWqT8IFkbcqODkpAqo9o+0wAtrfqHdAzkr0yblGHYrafEE/GBoV+UqUFQJRqsmoHNKz5SNSGVQbb7364HOrt+jTxIq/WooqGpZqdjre6+0QLanWBNjccKtRqguA5DDNobEC14FmhXVFpvSYioqgMpF8zdZB678IFjG8q6j08qjKx0LC4IHAA6qfSBT2ViMKEPOupcncc4ygdVxa5gVsQy5mCkKhNgWOgHbf4XgdHs/blGjSCo1IKik9MEnrJOupM8taKxMz2ObWisTaeUdbiMVt1zWarT+rJdnHvEE9p7587l12bJO8W2j5Q+Rz8U1GS36bdGPlHvzlt8neWNbnUp1vrFdlS9rMCxsDcb5LpdbljJFbTvEzt3p9BxPPGWtLz0omdu+N+9330wDpaeIm8+pN/edEb6tMdWrr+sC3eAbwDAUBQFAMBQFAUBQPPxsjZDbqVEfd5yl+UiAG5M7Lbccv3cZiU/6sAryQwB6NaqO7HVG/M5gE8h8OehicSO6tSf81MwGjkJboY3FDvGGb0pCA8cj8QOhtCsO+ih/KywKVHDV6dQh8dVqqNLIrUCT941H0/hgW64N97hjYnnfrT3+6fjAp2xQbNRq0FYAhQyuoN992s4B8IElentZ0KumGqK1t1YC+txYmiLboFamMfhw5OGQIy5ah+kU3GW9s1rqbgE274EFT2lK9RBHHQ6aiBdp7QqU6hekBqdyWtY9RSod3cSYEmL5UVKiFFU076MbPTbtARtVv2wMfB8oqeFqNnpVXIAUMEfKLi5schDdQuDxgWMRtyliAKiBaagNmvZDe+pfdbd18YFLAbUw9ZmamXqhbFwqCqAGuPbsdxsd8CVMXssmxpYcHhzVJT5AQNDDps/EEUxlbQkDNUUADeRYgLA1q2DwbdMUdwFxlVtP9SWPxnNprFZm3Ltc3msVmb8u3flt3uY2ngMKrnm8TYX6JRnt2Bxvnz2XHp+l+i/V9JnzfJZ8Gj6U/l5er6TPn2s7FU6aWNGsxa9yeZCjwLMfSe4smHDbpxvaY5dkfzJgyaXTW/Mje9o5dkR6yt7IrIzgVKpF+t0Rlv22GkuYuKRM7ZK7R846/Fo4ON1tbbLXox84nfx6vON3oezNnKACOaYaEMETzBAmpW1bRvWd4blL1vHSrO8NxL9c6dJBAMBQDAUBQFAMBQFA4c8jNmtuoUv4Krj8rwAf2f4I9FKq/dr1R/NAif8AZ5h/dqYte6uT6gwIW/Z8nu4vFDvam/qkCM8g3HQx1YfepUm/SAP8H4xehtA+NC35XgXsPyfrillq1KdRxqHAencg3Uka2INteyBSXDYqlf6Y9OozG6NTLt7I3hs4B3wKuKFUOGpZWGXKyOxQEZr3UgGzW492kDdwG0amQKUJvwKmoPIsp8oGFtHa1SrdWa6B2I9kJcDQFrHfAz8Pt3EYV35vB1nDZQH5p2BUC/skHcSSd2ukC220GxCio9PmiVN1KGmRYm5YHrgZlLb9PEVVRaFVqh9kBc65gg6RuoAFhvJgaVXlemH0r061Lq+sV0HgWUA+ECSny3wjEDMSSQALrqSbAatA6FcfRX3lHdc+ggVsdtLBVBavzdQcKlMN+cQMX6BsxmvQosjEZb0G5o2PVo9vhA53EBUdxSNTJe31rl2NuJ3DXqE+e1monLfb9scvf/cnyPEtZbPkmsfDHKP5n/dTcbkq/wBE58MGbKKmRbMMnX7Q3kb9OBnc6G0YfzN9557d31+aSeFWjTfm77zz27vr83O3lBkt7ZeyqGIw9+fSjXVmDCqwCOL3Ugk6aG2l926W6YsWTHv0orbv5T3tPFp9PmxRPTilo578p7zW2VUp6LicOfu4lfnaRTpYj91fFXtoIjlenjDteRGzq9JWatUV0cLkCvzo0Ju1xp2aTV4dgtjibTPVPyndu8J0t8VZtNt4nltO8ezqRNJsDAN4FSvtOinTq0weBdb+V7yC+pw0+K8R91bJrMGP4rxH3hQrcqsMu5y33VY/EgCVb8U01e3f6QpZON6On7t/pEs7E8uaa9Gmx+8QvpeV7cZp+ykz5e6nf8RY/wDzpM/Xq9zdi8rqmJrhBQ9g6MVuxW+5mO4Cd6biGTNk6PQ6u7sS6Pi2XUZYr0Oru69vq66azdKAYHmz/s9+zjK4+8M/q0CI8g8QOhjT40l/QwB/hLaCdDGIe8FfyrAR2NtdejiKbfx1R/MIA5nbK9dNv9z+pjAY2O2wm+iCOx6X9MDRw+J2owHs4Yk29nn6ZYeSAeRgM2nVdWJr3DBbnSwsB7o4b/OBzVHleaaBamEYkFiWZWDEsxPSDbtbAdQAgbbYjKM49m1ntfQW1tm+cDBblThar5irgsRoC+pJ00yi5vA1f8YYem2WpmRvsvZW8QxBgW6HK7CsQA9ySAALEkncAAxgb30umOk6DsLj9YAO1KAGtQW6wLt6CBj4wbNc+1SQnilM02vxuMsDMrcn8HUN0pYhuw5WHmTA18HyIwwAIpjcD/aBrYbkxQTcg8oGdt3kUKpz4dlRj0la4Un7QIBynwseyZ2p0EZLdOnVPax9bwuM1vzMc7T2/Ke9rckthPg6bLUcOXYNlW+RbC2l95PXp1CTaPT2w1mLTvus6DSW01Jrad9/B5zyjwq0cXWpp0VqG3YCA2XwvbwmLqKRTLasct3zOtxVx57Vry3aexeR1bFUlqh6aI17ZsxbQkbgLdXGTYdDfLWLRMRC1p+FZM1IvvERJvKTks2CpK7VFfM/N2ClbHKTfU67p5qdHOCsWmd3Os4dOmpFptvvOzW/ZrtbKz0HOjDnUudxXpDysf4TJ+G5ejM0nt6/db4Nn6Mzinlz92ht7ldUp1mSgaTIAtnHtm5AuLg20PZOdVxLJTJNce23z5uNfxjLiyzTF0ZiO3n/ADsxKvKPFPvrMPuhU+KgGZ19dqLc7z6ejHycW1d+d5+3V6KVbEO/Tdm+8xb1lW97X+KZn69ahkzZMnx2mfrO6MsBv0nER8kcRMjhKVSu2Sghc9g3dpO5e8yfFp75J2rG8rWn0eTNbakbz/ubrNkchh0sW2Y/5aEgfxPvPhbvm1p+FRHXln7R7vpdJwKtevNO/dHLxdhhsMlJQtNVRR1KABNalK0jo1jaG9jx0x16NI2hNOnZQFA8nXltjR0sPfuUH0IkUZ8U8rx4wgrqcFvhvWfvHulX9oNcdPCt+Ej+cySJieSaJieUpF/aQB0sOw/GP5TOtpddGfkmT9pND3qbj8XzQTx4s4fl/hqjBVDlmNlVQrMTwVb3J7hA2a9U1ktkdDcMA5pqe4rnuPKBmPp0tO+0CpidoU3Kq9VLKQ2rZjcEEAeOvgIF6njqR/8ANQ/xr8zAcEpN9g37UaBNT2bSDBhTQMDcHIoIPEG2kCxWwKVRlqKrjg6hx5GBj4vkZg215sUyDcFTlsR12OggY+M5K0b/APjNOHPZD8GgHBcjKFQXDmoL2vnLC46rwNfC8jKC7lgbOE2KlPoi0DTp0rQJgIDhAbXrCmjO3RRWc9yi59J5a0ViZlza0VrNp7Hh2LxRq1HqNvd2qHvYk/OfMWmbWm09r4jLab3m09svR9hco8PhsDRVnu4p3KIMxuWJsTuG/rM1cWtw4cNazPXtyh9Bh4jp9PgrWZ3nblH+2YHK3lD9NRUVMio+cEnMSbEa20G/tlDVa787aOjtDK13FI1ERWK7RE/dzFOkQdZUmYmGba0TC/SkMq1k2a2+cbI9tz8LSqVmyUEZ27Be3aeoDtMlx4LZJ2rG6xg0mTNbo0jeXW7I5D7mxb3P+Wh07mf9PObODhcR15Z+0e76PS8CrHXmn7R7uwwmGSkoWkqoo6lFh39s1aY60jo1jaG/jxUx16NI2hNO3ZQDAUBQPJJ8Hs/KijaArzuLWjlMpK5cleVpj7mMgO8A94EljU5o5Xt4ynrrtTXlkt4z7tHZARQcoCsRYkAAleGnV2Tf4VqvzaTS8zNo6+v5d307X1vAtdOfHNMlpm8dfXO+8d307UmJxuQ2yix3EnfxsJZ1uovp8f5laxMdq9xHVZNLi/NpWJiOfXy3+XzW1q8DLcTExvHJei0WiJrynrJdpe2aTZWJp5yjoGVkJKneNd27tE93N45MLGcjFqEvhmqgEkmmtVhkJ+yCejwHV1aSvqMmWkb46dL77T/arqsufHHSxU6fzjfafSd/Vl0Nk1MNVDc5UDrewqrnAP2rP1jqNpnTxfoztfHMT9feIZNuP9CdsmGYn6+8QtYnHY09GuPEsnwS06jjGGedZ8vd1H4i0/bW3l7qTLjH6eIXzqN+YmSxxbT9u8fb2TV49o57Zj7e0yfR2U5Pt4gfgA+OWdxxPSz+7yn2S14zop/f5T7N3Z2zqa9KrTb7wX5ySNdpp/fCevEtJPLJHp6uowD0wLK9PuDKPgJLGpw25XjxhLXV6e3LJXxhqU3U7iD3EGSRas8pTRes8phMDOnRNVUbyB3kCczasc5czetecxCrW2xQTpVU8DmPkt5BfW6enO8evoq5OIaXH8WSPHf0ZuJ5XUV6Adz2DIPM6/CVMnFsMfDEz5evsz8vH9NX4Im3lHn1+Tntu8pquIpPTVVRXXKd7Na97Zu23CUMvE8mWOjtERP3n/fZl5+OZM0dCKxFZ+8+P9OHdGBtb9JDE157qsTXbfdcoAqBmsPT4yK20z1ILzEz+k84kXsLseoATyMcy8rhtaWlg+TmMr9ClzYPvVfY+DanwEu4tBkv2ePV/bTwcJzX65jx6v7XMRyVxOHCL/xy5PtJcgE65TfcBxNhPNRoMlbx0Y3ifk81fCM1bx0I3ifl8+9ubI5EbmxT3/8AbQ/Bn+Q85awcL7cs/aPde0vA4jrzT9o/mf8AfV2GDwyUVy0lVFHUot4nie0zWx46442rG0N7Hipjr0aRtCxedpBvAV4BgGAoBgeEvs3HJvSp/wA/zEyp4VjnlPkwrcBwzynyQNVxa7w3wPqJHPCI7JhDb8P07JjzAbTxA3qfwqfSRzwiezbxlDb8PT2THjJfvuqN6f8AKfkZFPCb/wClDb8P5Oz1j+Tk5RMNctj/ABCcxw3NWd67xP2R14LqMdotTeJjtiY/hK3KfOQGW5vYAHW5sLAW69IzaXVZIiMk2nbud6jRa7NERltaYju9nYYe4RQwscouN9jwvN3TY7Y8NaW5xD6fR4rYcFMdp3mI2Uv3jh2qa1Kedb09WyEa6i57Z7e2K36bTH9+73JbDf8AReY6vttPdPZP0aC1BvUkdYIN/IiSVjaOe6asbRz3Zm3tvAkUqtS+X2va1Ou72rd8x+KXvf8A6or37+3y73zvHMuS8Rginfvz8Pl3otkYU4onmShC2zMWCqt9wJ49ky8WjzZZ2rDC0/DdRnnatdu+eqGx/hSsR7D0XPBalz8RLM8J1ER1bT9/6Xbfh/VRHVNZ+/vDIxWEek2WopU8D6g7j4TPy4r4rdG8bSyM+ny4LdHLXaUUjQFGz0J5tAUbQAZ7tADG2/8ASexD2OtWqY1F3sPD2vSSxjtPYnrhyT2GUaj1tKNJ36rgG3iRoPGT49Je/KN1vDw/Lk+GN/o08JyUxNTVylEd+dvJb+ol/Hwy8/F1efo1sPBMk/FtHn6NzA8icOutVnqntPNr5DX4y9j4djr8XX5NPFwjDT4t58v94ujwODpUB9TTRPuqAfFt5lymOlPhjZo48OPH8FYhcFSdpDg8B4aA4NAcDAcDAIMB14BgKAYGfARMCF8OjdJFPeoPqIFapsqid9Gn+BR6CBVq8nsM2+ivgWHoYGJtHZFCjUU06QUgZg1y2u72b7iPnAhqEkWXpMQoPC+9vAXPhAo1OQ+HbczDvAJ8dYFjBbH+iJzaAlcxbNbeTbhu3DSeRERyeRERyV9pchK+MbnR9Xpls5KXFyb2t2mc2x0t8UOL4qX67Ru1Ni7EqYOgKdQLdWc5lIObMb3PbuHgJ7WsVjasOqUrSNqxtC3mnTpkctOcrYdECljzgYO1/ZAGvtdZN7SLLirlr0bIc+CuanRs44bOxI3ZvBiJTnhuOe3yZtuDYp7fKJPWjih1v+In1kU8Kr848ENuBY55THgeDiR1t+Ff0kc8J+nmhngEdm3mePpJ3sR/Cv6R/wAT9PN5HAI7vM9cLWbfUYd1x6ETuvCq9sx4Jq8CpHOY8N/VaobGUm7l27zb+/xlivD8cc5n0W6cJw15zM+TZwWApJ0aScbsM582vLNNNiryrHr6rlNJgp8NY9fVt0sQZMsLNOuYFhKsCZakCVakCVXgSK8CQNAeGgPBgOBgOBgG8A3gGB5cvKDHrvAb8P8ATAkHK/FL0qIPgD6EQJV5cuOnQPkR/MYEq8vE96kw/F/TAlHLegd9x4j52gR1uUGGq6F/Ox9DAFGthr3DC/Ehv0gaNLH0up08Tb1gGrjyD9W43b1IJ8xugUqmJ9tQ5PtEDMbsLk2AJvvJtAsYhTTNr9V+HwgRrXI4eX6QLGH2t7OoBU31F+o269+oMCy+FpMucgKLXLCyr38LQMupWww3Vka5sLXb0uIF0bPHCAf3aOEAfuwcIC/dw4QCMCOEB4wkCRcPAkWlAkVIEirAkUQJFECQQHiA8QHiA4QCIDoBgYLbJpn7Q8R+kCF9ip1E+IBgQPsIcR4rb5wK9Tk/9w+f6QKtTk5/oU+UCpV5MKd9LysfSBTq8lU/yyPAiBWqcnANzOv8TCBB+6KiG9Os4I3G9/XfAvttipTC2pKzLb2nJclgLZ7LlAJ7AN8C/QxVaoL4gKp6lAsVH+rU69l9OyA/PAgwuGVAAHYWFrH2lPgd3gR4wNDDYypS/wCG+m+2hHkd0C2KhqkM1JEbeWUAFu/r+MDQorAnAgOywFkgDm4C5qAubgEU4BCQHBIDgsBwWA4CA8CA4CA4QHCARAdAMDPMAQBAaRABEBpEAFYDSsCKpRU71B7wDAwsZiFzWpoqkEjMFAbhpw9YFRdTYQNCnhl7e+AzHIqJe1yTYafOBmEk6DedB3nSB0qC3pAsKYEgeA9asCQNAeIBAgG0A5YBywDlgG0AgQHAQCBAcBAIgEQHQDAMDyxTi06NZvNvkYEq7Vxq+/fvsfzAwJF5S4tekit4D5AQJV5YVR06A8AR/MYEyctV96kw8T/RAnTllQO8OPw/MiBZp8p8M3vkd4v6XgWF2zQbdUXxuvqIBbGo3RdD3Mv6wM/E4MOb+n9oDKWzwpvr5n0gXUFoDyQd8BtOggNwqg8QoBgWVAgOdwoueIGkBybby9Gmo8b/ACECQbbVtKlIW4gg/Aj5wFziMfqzpw4d94D1YwJVaA8QHiAQIBtANoBtANoBtANoBgGAYBgGBzLbKbip8x8oETbLbgD3EfOBC+zm+wfX0gQvgeKkeBgV2wS9kCJ9mIeoQIKmxUPuiBXbYKdQt3aQIm2JwZh/EYEZ2TUHRqH4QFzOJXo1D5n5GAfpeLX3r/H1vAfS2xi8wXKpuwW5AsLnebAaQOzTG0UHRZzxNlBPG19PKBINtgbqKjx/+sCGvtIOLFLd1j8hApaHcfPSA9KVzvXzEBm0UxGHXPS5tlNgTYlwONibEd0Crh61ep06zL2Iqr8bQNzZtHICMzvc5iXbMd1vAQNJIEggOEBwgGAYBgG0AwDAUAwDAUDPgKAIAgBhffAibDqd6r5CBE2CQ+75Ej5wIm2cnaPH9YETbMHUx8QD+kCFtmHqYeIt84EL7Nf/AEnxP6QIX2e/2fiP1gV6mDYe63kYCNQjpAjwgZm0cEa7Cxa2ugvvO+Bc2XhOYQp15ix1vvAHygXM0A09b26oE1CuUOu7rX+0DWw2HoP0HCn7J/pNjAmejzZsbcdIEyPAlVoDwYDxAcIBEAwDAMBQDAMBQDAzxABgCAoAgCAIAtAaRABEBpWA0rAicQKtbFKvSbwGp/tAoVseT0RlHmT4wIKYLHTX/wDdcC4mD01Jv2boEdenzYvm7hbUwIxXvvAPwgWsLhhUF9wuRv8ATSBpUKIUWBJ7zfy4QJgD1QHrVtv0gTpUgSq0CQGA4QHCAYBgGAYCgGAoHm/7sZeizDugSD6SvRqv4sx+cB67Sxa+8G71X9IEq8oMQOlTQ+B/qgSryoYdKifBiPhlMCZOVNL3kqDwB9SIFhOUOHPvkd6n5XgWE2pRbdVTxOX1tAnSsrdFlPcwPpAcRAaTAaTAr1mgYmIwmt106+MCNMIx6/hA0cNSyi2kC2qiBDisGKltSCL9o8oFYbKb7Q8j6QNWjRCgAbgLQJ1WA8LAdlgN5rhpAIJHb3QJadWBOrQJAYDhAIgEQDAMBQFAxGwogRthBAjbBCBE2BHCBE2zxwgQvs0cIFepskHqgV32MvCBA+x++ABgai9Gow7iR6QHiriV3VWPf7XreA4bTxI35W71HyAgO/flX3qYPdcfOARt0e9TYdxv8oD023SO8MO8D9YFmntSiff8wR8oFhMZTO51/EBAnRr7jfu1gSKYEytAlUwHgwHAwHQCIENauidNlXvYKYDcNtBHYKhLX6wrZR3ta0DRUwJBAcIBgKAYCgKBSywBkgApAaacBppwGmlAYaMBhoQI2w8BjYYQImwkCNsJAibBjhAibAjhAhfZwPVArvslT1QIH2QOq48YFZ9lkbmIgQVFroPZquO5iIHa4Cmy0kDkswppmY7y1hcnxgOqY6mnSqKOzMCfIawK1Tb9EbizfdX+q0Cu/KJj0KXizfID5wIm2niH3FU+6oP5rwG81Uf/AIlR27Mxt5QL2DwKruUX42F/OBtUIFtIEggOEAwDAUBQFArQBAFoAtAFoAtABEBpEBpWA0rAaVgNKQGmnAYacBppQGGjAjahAjfCwK1TA3gV6mzS3SZm+8xb1gJdkjhAsU9nAdUCwmBECwmEECwmHgTpRgTokCZRAkEBwgGAYCgKAYFWAICgCAIAgCAIAMBpgAiALQG2gC0AEQBaAMsAFYDSggIUxAcKYgOFMQJFSA8JAkVYDwIDwIDhAcIDhAMAwFAUBQP/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Tree>
    <p:extLst>
      <p:ext uri="{BB962C8B-B14F-4D97-AF65-F5344CB8AC3E}">
        <p14:creationId xmlns:p14="http://schemas.microsoft.com/office/powerpoint/2010/main" val="86844889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332656"/>
            <a:ext cx="7620000" cy="1143000"/>
          </a:xfrm>
        </p:spPr>
        <p:txBody>
          <a:bodyPr/>
          <a:lstStyle/>
          <a:p>
            <a:r>
              <a:rPr lang="pt-BR" sz="4400" b="1" dirty="0"/>
              <a:t>Conceitos fundamentais do Marketing</a:t>
            </a:r>
            <a:r>
              <a:rPr lang="pt-BR" sz="4400" dirty="0"/>
              <a:t>(K&amp;K -10/11)</a:t>
            </a:r>
            <a:endParaRPr lang="pt-BR" dirty="0"/>
          </a:p>
        </p:txBody>
      </p:sp>
      <p:sp>
        <p:nvSpPr>
          <p:cNvPr id="4" name="Espaço Reservado para Número de Slide 3"/>
          <p:cNvSpPr>
            <a:spLocks noGrp="1"/>
          </p:cNvSpPr>
          <p:nvPr>
            <p:ph type="sldNum" sz="quarter" idx="12"/>
          </p:nvPr>
        </p:nvSpPr>
        <p:spPr/>
        <p:txBody>
          <a:bodyPr/>
          <a:lstStyle/>
          <a:p>
            <a:fld id="{6E2D2B3B-882E-40F3-A32F-6DD516915044}" type="slidenum">
              <a:rPr lang="en-US" smtClean="0"/>
              <a:pPr/>
              <a:t>32</a:t>
            </a:fld>
            <a:endParaRPr lang="en-US"/>
          </a:p>
        </p:txBody>
      </p:sp>
      <p:graphicFrame>
        <p:nvGraphicFramePr>
          <p:cNvPr id="3" name="Diagrama 2"/>
          <p:cNvGraphicFramePr/>
          <p:nvPr>
            <p:extLst>
              <p:ext uri="{D42A27DB-BD31-4B8C-83A1-F6EECF244321}">
                <p14:modId xmlns:p14="http://schemas.microsoft.com/office/powerpoint/2010/main" val="3158119545"/>
              </p:ext>
            </p:extLst>
          </p:nvPr>
        </p:nvGraphicFramePr>
        <p:xfrm>
          <a:off x="1264" y="1916832"/>
          <a:ext cx="8603184" cy="4536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6444670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332656"/>
            <a:ext cx="7620000" cy="1143000"/>
          </a:xfrm>
        </p:spPr>
        <p:txBody>
          <a:bodyPr/>
          <a:lstStyle/>
          <a:p>
            <a:r>
              <a:rPr lang="pt-BR" sz="4400" b="1" dirty="0"/>
              <a:t>Conceitos fundamentais do Marketing</a:t>
            </a:r>
            <a:r>
              <a:rPr lang="pt-BR" sz="4400" dirty="0"/>
              <a:t>(K&amp;K -10/11)</a:t>
            </a:r>
            <a:endParaRPr lang="pt-BR" dirty="0"/>
          </a:p>
        </p:txBody>
      </p:sp>
      <p:sp>
        <p:nvSpPr>
          <p:cNvPr id="4" name="Espaço Reservado para Número de Slide 3"/>
          <p:cNvSpPr>
            <a:spLocks noGrp="1"/>
          </p:cNvSpPr>
          <p:nvPr>
            <p:ph type="sldNum" sz="quarter" idx="12"/>
          </p:nvPr>
        </p:nvSpPr>
        <p:spPr/>
        <p:txBody>
          <a:bodyPr/>
          <a:lstStyle/>
          <a:p>
            <a:fld id="{6E2D2B3B-882E-40F3-A32F-6DD516915044}" type="slidenum">
              <a:rPr lang="en-US" smtClean="0"/>
              <a:pPr/>
              <a:t>33</a:t>
            </a:fld>
            <a:endParaRPr lang="en-US"/>
          </a:p>
        </p:txBody>
      </p:sp>
      <p:graphicFrame>
        <p:nvGraphicFramePr>
          <p:cNvPr id="3" name="Diagrama 2"/>
          <p:cNvGraphicFramePr/>
          <p:nvPr>
            <p:extLst>
              <p:ext uri="{D42A27DB-BD31-4B8C-83A1-F6EECF244321}">
                <p14:modId xmlns:p14="http://schemas.microsoft.com/office/powerpoint/2010/main" val="455478949"/>
              </p:ext>
            </p:extLst>
          </p:nvPr>
        </p:nvGraphicFramePr>
        <p:xfrm>
          <a:off x="25550" y="1916832"/>
          <a:ext cx="8603184" cy="4536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763843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11560" y="836712"/>
            <a:ext cx="7659687" cy="1168400"/>
          </a:xfrm>
        </p:spPr>
        <p:txBody>
          <a:bodyPr/>
          <a:lstStyle/>
          <a:p>
            <a:r>
              <a:rPr lang="pt-BR" dirty="0" smtClean="0"/>
              <a:t>ESTRATÉGIA</a:t>
            </a:r>
            <a:br>
              <a:rPr lang="pt-BR" dirty="0" smtClean="0"/>
            </a:br>
            <a:r>
              <a:rPr lang="pt-BR" dirty="0" smtClean="0"/>
              <a:t>ORIENTAÇÕES DO MERCADO</a:t>
            </a:r>
            <a:endParaRPr lang="pt-BR" dirty="0"/>
          </a:p>
        </p:txBody>
      </p:sp>
      <p:sp>
        <p:nvSpPr>
          <p:cNvPr id="3" name="Espaço Reservado para Texto 2"/>
          <p:cNvSpPr>
            <a:spLocks noGrp="1"/>
          </p:cNvSpPr>
          <p:nvPr>
            <p:ph type="body" idx="1"/>
          </p:nvPr>
        </p:nvSpPr>
        <p:spPr/>
        <p:txBody>
          <a:bodyPr>
            <a:noAutofit/>
          </a:bodyPr>
          <a:lstStyle/>
          <a:p>
            <a:pPr marL="457200" indent="-457200">
              <a:buFont typeface="Arial" panose="020B0604020202020204" pitchFamily="34" charset="0"/>
              <a:buChar char="•"/>
            </a:pPr>
            <a:r>
              <a:rPr lang="pt-BR" sz="2800" i="1" dirty="0"/>
              <a:t>Cada empresa adota uma estratégia para conseguir vender seus </a:t>
            </a:r>
            <a:r>
              <a:rPr lang="pt-BR" sz="2800" i="1" dirty="0" smtClean="0"/>
              <a:t>produtos e </a:t>
            </a:r>
            <a:r>
              <a:rPr lang="pt-BR" sz="2800" i="1" dirty="0"/>
              <a:t>serviços. </a:t>
            </a:r>
            <a:endParaRPr lang="pt-BR" sz="2800" i="1" dirty="0" smtClean="0"/>
          </a:p>
          <a:p>
            <a:pPr marL="457200" indent="-457200">
              <a:buFont typeface="Arial" panose="020B0604020202020204" pitchFamily="34" charset="0"/>
              <a:buChar char="•"/>
            </a:pPr>
            <a:r>
              <a:rPr lang="pt-BR" sz="2800" i="1" dirty="0" smtClean="0"/>
              <a:t>A </a:t>
            </a:r>
            <a:r>
              <a:rPr lang="pt-BR" sz="2800" i="1" dirty="0"/>
              <a:t>orientação estratégica norteará todos os negócios da empresa e </a:t>
            </a:r>
            <a:r>
              <a:rPr lang="pt-BR" sz="2800" i="1" dirty="0" smtClean="0"/>
              <a:t>a sua </a:t>
            </a:r>
            <a:r>
              <a:rPr lang="pt-BR" sz="2800" i="1" dirty="0"/>
              <a:t>forma de agir diante do mercado e dos seus clientes</a:t>
            </a:r>
          </a:p>
        </p:txBody>
      </p:sp>
      <p:sp>
        <p:nvSpPr>
          <p:cNvPr id="4" name="Espaço Reservado para Número de Slide 3"/>
          <p:cNvSpPr>
            <a:spLocks noGrp="1"/>
          </p:cNvSpPr>
          <p:nvPr>
            <p:ph type="sldNum" sz="quarter" idx="12"/>
          </p:nvPr>
        </p:nvSpPr>
        <p:spPr/>
        <p:txBody>
          <a:bodyPr/>
          <a:lstStyle/>
          <a:p>
            <a:fld id="{6E2D2B3B-882E-40F3-A32F-6DD516915044}" type="slidenum">
              <a:rPr lang="en-US" smtClean="0"/>
              <a:pPr/>
              <a:t>34</a:t>
            </a:fld>
            <a:endParaRPr lang="en-US"/>
          </a:p>
        </p:txBody>
      </p:sp>
    </p:spTree>
    <p:extLst>
      <p:ext uri="{BB962C8B-B14F-4D97-AF65-F5344CB8AC3E}">
        <p14:creationId xmlns:p14="http://schemas.microsoft.com/office/powerpoint/2010/main" val="184488341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60648"/>
            <a:ext cx="7620000" cy="1143000"/>
          </a:xfrm>
        </p:spPr>
        <p:txBody>
          <a:bodyPr/>
          <a:lstStyle/>
          <a:p>
            <a:pPr algn="ctr"/>
            <a:r>
              <a:rPr lang="pt-BR" sz="3200" dirty="0" smtClean="0"/>
              <a:t>Orientações de Mercado </a:t>
            </a:r>
            <a:br>
              <a:rPr lang="pt-BR" sz="3200" dirty="0" smtClean="0"/>
            </a:br>
            <a:r>
              <a:rPr lang="pt-BR" sz="2000" i="1" dirty="0" smtClean="0">
                <a:solidFill>
                  <a:schemeClr val="tx1"/>
                </a:solidFill>
              </a:rPr>
              <a:t>Começa </a:t>
            </a:r>
            <a:r>
              <a:rPr lang="pt-BR" sz="2000" i="1" dirty="0">
                <a:solidFill>
                  <a:schemeClr val="tx1"/>
                </a:solidFill>
              </a:rPr>
              <a:t>com um mercado bem definido, focaliza as necessidades dos clientes, coordena todas as atividades que os afetarão e produz lucros satisfazendo-os.</a:t>
            </a:r>
            <a:endParaRPr lang="pt-BR" sz="2000" dirty="0">
              <a:solidFill>
                <a:schemeClr val="tx1"/>
              </a:solidFill>
            </a:endParaRPr>
          </a:p>
        </p:txBody>
      </p:sp>
      <p:sp>
        <p:nvSpPr>
          <p:cNvPr id="4" name="Espaço Reservado para Número de Slide 3"/>
          <p:cNvSpPr>
            <a:spLocks noGrp="1"/>
          </p:cNvSpPr>
          <p:nvPr>
            <p:ph type="sldNum" sz="quarter" idx="12"/>
          </p:nvPr>
        </p:nvSpPr>
        <p:spPr/>
        <p:txBody>
          <a:bodyPr/>
          <a:lstStyle/>
          <a:p>
            <a:fld id="{6E2D2B3B-882E-40F3-A32F-6DD516915044}" type="slidenum">
              <a:rPr lang="en-US" smtClean="0"/>
              <a:pPr/>
              <a:t>35</a:t>
            </a:fld>
            <a:endParaRPr lang="en-US"/>
          </a:p>
        </p:txBody>
      </p:sp>
      <p:graphicFrame>
        <p:nvGraphicFramePr>
          <p:cNvPr id="24" name="Diagrama 23"/>
          <p:cNvGraphicFramePr/>
          <p:nvPr>
            <p:extLst>
              <p:ext uri="{D42A27DB-BD31-4B8C-83A1-F6EECF244321}">
                <p14:modId xmlns:p14="http://schemas.microsoft.com/office/powerpoint/2010/main" val="4077936244"/>
              </p:ext>
            </p:extLst>
          </p:nvPr>
        </p:nvGraphicFramePr>
        <p:xfrm>
          <a:off x="107504" y="5537408"/>
          <a:ext cx="8496944" cy="12039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3" name="Diagrama 22"/>
          <p:cNvGraphicFramePr/>
          <p:nvPr>
            <p:extLst>
              <p:ext uri="{D42A27DB-BD31-4B8C-83A1-F6EECF244321}">
                <p14:modId xmlns:p14="http://schemas.microsoft.com/office/powerpoint/2010/main" val="2718453317"/>
              </p:ext>
            </p:extLst>
          </p:nvPr>
        </p:nvGraphicFramePr>
        <p:xfrm>
          <a:off x="0" y="3933056"/>
          <a:ext cx="9144000" cy="151216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22" name="Diagrama 21"/>
          <p:cNvGraphicFramePr/>
          <p:nvPr>
            <p:extLst>
              <p:ext uri="{D42A27DB-BD31-4B8C-83A1-F6EECF244321}">
                <p14:modId xmlns:p14="http://schemas.microsoft.com/office/powerpoint/2010/main" val="3524688849"/>
              </p:ext>
            </p:extLst>
          </p:nvPr>
        </p:nvGraphicFramePr>
        <p:xfrm>
          <a:off x="0" y="2780928"/>
          <a:ext cx="8532439" cy="1074022"/>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21" name="Diagrama 20"/>
          <p:cNvGraphicFramePr/>
          <p:nvPr>
            <p:extLst>
              <p:ext uri="{D42A27DB-BD31-4B8C-83A1-F6EECF244321}">
                <p14:modId xmlns:p14="http://schemas.microsoft.com/office/powerpoint/2010/main" val="3529553048"/>
              </p:ext>
            </p:extLst>
          </p:nvPr>
        </p:nvGraphicFramePr>
        <p:xfrm>
          <a:off x="0" y="1628800"/>
          <a:ext cx="8460432" cy="1046224"/>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Tree>
    <p:extLst>
      <p:ext uri="{BB962C8B-B14F-4D97-AF65-F5344CB8AC3E}">
        <p14:creationId xmlns:p14="http://schemas.microsoft.com/office/powerpoint/2010/main" val="332978869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8452492" y="70801"/>
            <a:ext cx="707232" cy="5374424"/>
          </a:xfrm>
        </p:spPr>
        <p:txBody>
          <a:bodyPr vert="vert270"/>
          <a:lstStyle/>
          <a:p>
            <a:r>
              <a:rPr lang="pt-BR" sz="2800" dirty="0" smtClean="0">
                <a:solidFill>
                  <a:schemeClr val="bg1"/>
                </a:solidFill>
              </a:rPr>
              <a:t>Orientações do Mercado (estratégias)</a:t>
            </a:r>
            <a:endParaRPr lang="pt-BR" sz="2800" dirty="0">
              <a:solidFill>
                <a:schemeClr val="bg1"/>
              </a:solidFill>
            </a:endParaRPr>
          </a:p>
        </p:txBody>
      </p:sp>
      <p:graphicFrame>
        <p:nvGraphicFramePr>
          <p:cNvPr id="5" name="Espaço Reservado para Conteúdo 4"/>
          <p:cNvGraphicFramePr>
            <a:graphicFrameLocks noGrp="1"/>
          </p:cNvGraphicFramePr>
          <p:nvPr>
            <p:ph idx="1"/>
            <p:extLst>
              <p:ext uri="{D42A27DB-BD31-4B8C-83A1-F6EECF244321}">
                <p14:modId xmlns:p14="http://schemas.microsoft.com/office/powerpoint/2010/main" val="2537199870"/>
              </p:ext>
            </p:extLst>
          </p:nvPr>
        </p:nvGraphicFramePr>
        <p:xfrm>
          <a:off x="-972616" y="0"/>
          <a:ext cx="9425108"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Espaço Reservado para Número de Slide 1"/>
          <p:cNvSpPr>
            <a:spLocks noGrp="1"/>
          </p:cNvSpPr>
          <p:nvPr>
            <p:ph type="sldNum" sz="quarter" idx="12"/>
          </p:nvPr>
        </p:nvSpPr>
        <p:spPr/>
        <p:txBody>
          <a:bodyPr/>
          <a:lstStyle/>
          <a:p>
            <a:fld id="{6E2D2B3B-882E-40F3-A32F-6DD516915044}" type="slidenum">
              <a:rPr lang="en-US" smtClean="0"/>
              <a:pPr/>
              <a:t>36</a:t>
            </a:fld>
            <a:endParaRPr lang="en-US"/>
          </a:p>
        </p:txBody>
      </p:sp>
    </p:spTree>
    <p:extLst>
      <p:ext uri="{BB962C8B-B14F-4D97-AF65-F5344CB8AC3E}">
        <p14:creationId xmlns:p14="http://schemas.microsoft.com/office/powerpoint/2010/main" val="401381707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323528" y="-27384"/>
            <a:ext cx="7620000" cy="1143000"/>
          </a:xfrm>
        </p:spPr>
        <p:txBody>
          <a:bodyPr/>
          <a:lstStyle/>
          <a:p>
            <a:r>
              <a:rPr lang="pt-BR" dirty="0" smtClean="0"/>
              <a:t>Orientações do Mercado</a:t>
            </a:r>
            <a:endParaRPr lang="pt-BR" dirty="0"/>
          </a:p>
        </p:txBody>
      </p:sp>
      <p:sp>
        <p:nvSpPr>
          <p:cNvPr id="4" name="Espaço Reservado para Conteúdo 3"/>
          <p:cNvSpPr>
            <a:spLocks noGrp="1"/>
          </p:cNvSpPr>
          <p:nvPr>
            <p:ph idx="1"/>
          </p:nvPr>
        </p:nvSpPr>
        <p:spPr>
          <a:xfrm>
            <a:off x="337244" y="931677"/>
            <a:ext cx="7620000" cy="1684784"/>
          </a:xfrm>
        </p:spPr>
        <p:txBody>
          <a:bodyPr>
            <a:normAutofit fontScale="85000" lnSpcReduction="20000"/>
          </a:bodyPr>
          <a:lstStyle/>
          <a:p>
            <a:pPr marL="342900" lvl="2">
              <a:buClr>
                <a:schemeClr val="accent1"/>
              </a:buClr>
            </a:pPr>
            <a:r>
              <a:rPr lang="pt-BR" sz="1600" i="1" dirty="0"/>
              <a:t>“A venda está voltada para as necessidades do vendedor; o marketing, para as necessidades do comprador. A venda preocupa-se com a necessidade do vendedor de converter seu produto em dinheiro; o marketing, com a </a:t>
            </a:r>
            <a:r>
              <a:rPr lang="pt-BR" sz="1600" i="1" dirty="0" err="1"/>
              <a:t>idéia</a:t>
            </a:r>
            <a:r>
              <a:rPr lang="pt-BR" sz="1600" i="1" dirty="0"/>
              <a:t> de satisfazer as necessidades do cliente por meio do produto e de todo um conjunto de coisas associado a sua criação, entrega e consumo final.” </a:t>
            </a:r>
            <a:endParaRPr lang="pt-BR" sz="1600" dirty="0"/>
          </a:p>
          <a:p>
            <a:r>
              <a:rPr lang="pt-BR" sz="1800" dirty="0" smtClean="0"/>
              <a:t>A </a:t>
            </a:r>
            <a:r>
              <a:rPr lang="pt-BR" sz="1800" dirty="0"/>
              <a:t>orientação de </a:t>
            </a:r>
            <a:r>
              <a:rPr lang="pt-BR" sz="1800" b="1" dirty="0"/>
              <a:t>venda</a:t>
            </a:r>
            <a:r>
              <a:rPr lang="pt-BR" sz="1800" dirty="0"/>
              <a:t>s adota uma perspectiva de dentro para fora. Começa com a produção, concentra-se nos produtos existentes e exige uma ênfase em vendas e promoção para gerar vendas lucrativas. A orientação de marketing adota uma perspectiva de fora para </a:t>
            </a:r>
            <a:r>
              <a:rPr lang="pt-BR" sz="1800" dirty="0" smtClean="0"/>
              <a:t>dentro, concentrando no mercado-alvo e na necessidade dos clientes.</a:t>
            </a:r>
            <a:r>
              <a:rPr lang="pt-BR" sz="1800" i="1" dirty="0" smtClean="0"/>
              <a:t> </a:t>
            </a:r>
          </a:p>
        </p:txBody>
      </p:sp>
      <p:sp>
        <p:nvSpPr>
          <p:cNvPr id="2" name="Espaço Reservado para Número de Slide 1"/>
          <p:cNvSpPr>
            <a:spLocks noGrp="1"/>
          </p:cNvSpPr>
          <p:nvPr>
            <p:ph type="sldNum" sz="quarter" idx="12"/>
          </p:nvPr>
        </p:nvSpPr>
        <p:spPr/>
        <p:txBody>
          <a:bodyPr/>
          <a:lstStyle/>
          <a:p>
            <a:fld id="{6E2D2B3B-882E-40F3-A32F-6DD516915044}" type="slidenum">
              <a:rPr lang="en-US" smtClean="0"/>
              <a:pPr/>
              <a:t>37</a:t>
            </a:fld>
            <a:endParaRPr lang="en-US"/>
          </a:p>
        </p:txBody>
      </p:sp>
      <p:sp>
        <p:nvSpPr>
          <p:cNvPr id="6" name="object 26"/>
          <p:cNvSpPr/>
          <p:nvPr/>
        </p:nvSpPr>
        <p:spPr>
          <a:xfrm>
            <a:off x="337244" y="2945624"/>
            <a:ext cx="8215877" cy="1434083"/>
          </a:xfrm>
          <a:custGeom>
            <a:avLst/>
            <a:gdLst/>
            <a:ahLst/>
            <a:cxnLst/>
            <a:rect l="l" t="t" r="r" b="b"/>
            <a:pathLst>
              <a:path w="8215877" h="1434083">
                <a:moveTo>
                  <a:pt x="7797221" y="1057434"/>
                </a:moveTo>
                <a:lnTo>
                  <a:pt x="7796777" y="1057656"/>
                </a:lnTo>
                <a:lnTo>
                  <a:pt x="7796948" y="1057656"/>
                </a:lnTo>
                <a:lnTo>
                  <a:pt x="7797221" y="1057434"/>
                </a:lnTo>
                <a:close/>
              </a:path>
              <a:path w="8215877" h="1434083">
                <a:moveTo>
                  <a:pt x="7804481" y="1051518"/>
                </a:moveTo>
                <a:lnTo>
                  <a:pt x="7804255" y="1051702"/>
                </a:lnTo>
                <a:lnTo>
                  <a:pt x="7804481" y="1051518"/>
                </a:lnTo>
                <a:close/>
              </a:path>
              <a:path w="8215877" h="1434083">
                <a:moveTo>
                  <a:pt x="7814161" y="1043630"/>
                </a:moveTo>
                <a:lnTo>
                  <a:pt x="7813541" y="1043939"/>
                </a:lnTo>
                <a:lnTo>
                  <a:pt x="7812487" y="1044993"/>
                </a:lnTo>
                <a:lnTo>
                  <a:pt x="7814161" y="1043630"/>
                </a:lnTo>
                <a:close/>
              </a:path>
              <a:path w="8215877" h="1434083">
                <a:moveTo>
                  <a:pt x="7821421" y="1037714"/>
                </a:moveTo>
                <a:lnTo>
                  <a:pt x="7821161" y="1037844"/>
                </a:lnTo>
                <a:lnTo>
                  <a:pt x="7820720" y="1038285"/>
                </a:lnTo>
                <a:lnTo>
                  <a:pt x="7821421" y="1037714"/>
                </a:lnTo>
                <a:close/>
              </a:path>
              <a:path w="8215877" h="1434083">
                <a:moveTo>
                  <a:pt x="7831101" y="1029826"/>
                </a:moveTo>
                <a:lnTo>
                  <a:pt x="7830305" y="1030224"/>
                </a:lnTo>
                <a:lnTo>
                  <a:pt x="7828952" y="1031577"/>
                </a:lnTo>
                <a:lnTo>
                  <a:pt x="7831101" y="1029826"/>
                </a:lnTo>
                <a:close/>
              </a:path>
              <a:path w="8215877" h="1434083">
                <a:moveTo>
                  <a:pt x="7838361" y="1023910"/>
                </a:moveTo>
                <a:lnTo>
                  <a:pt x="7837925" y="1024127"/>
                </a:lnTo>
                <a:lnTo>
                  <a:pt x="7837185" y="1024868"/>
                </a:lnTo>
                <a:lnTo>
                  <a:pt x="7838361" y="1023910"/>
                </a:lnTo>
                <a:close/>
              </a:path>
              <a:path w="8215877" h="1434083">
                <a:moveTo>
                  <a:pt x="7845621" y="1017994"/>
                </a:moveTo>
                <a:lnTo>
                  <a:pt x="7845417" y="1018160"/>
                </a:lnTo>
                <a:lnTo>
                  <a:pt x="7845621" y="1017994"/>
                </a:lnTo>
                <a:close/>
              </a:path>
              <a:path w="8215877" h="1434083">
                <a:moveTo>
                  <a:pt x="7855301" y="1010106"/>
                </a:moveTo>
                <a:lnTo>
                  <a:pt x="7854689" y="1010412"/>
                </a:lnTo>
                <a:lnTo>
                  <a:pt x="7853650" y="1011451"/>
                </a:lnTo>
                <a:lnTo>
                  <a:pt x="7855301" y="1010106"/>
                </a:lnTo>
                <a:close/>
              </a:path>
              <a:path w="8215877" h="1434083">
                <a:moveTo>
                  <a:pt x="7862561" y="1004190"/>
                </a:moveTo>
                <a:lnTo>
                  <a:pt x="7862309" y="1004315"/>
                </a:lnTo>
                <a:lnTo>
                  <a:pt x="7861882" y="1004743"/>
                </a:lnTo>
                <a:lnTo>
                  <a:pt x="7862561" y="1004190"/>
                </a:lnTo>
                <a:close/>
              </a:path>
              <a:path w="8215877" h="1434083">
                <a:moveTo>
                  <a:pt x="7872241" y="996302"/>
                </a:moveTo>
                <a:lnTo>
                  <a:pt x="7871453" y="996696"/>
                </a:lnTo>
                <a:lnTo>
                  <a:pt x="7870115" y="998034"/>
                </a:lnTo>
                <a:lnTo>
                  <a:pt x="7872241" y="996302"/>
                </a:lnTo>
                <a:close/>
              </a:path>
              <a:path w="8215877" h="1434083">
                <a:moveTo>
                  <a:pt x="7879500" y="990386"/>
                </a:moveTo>
                <a:lnTo>
                  <a:pt x="7879073" y="990600"/>
                </a:lnTo>
                <a:lnTo>
                  <a:pt x="7878347" y="991326"/>
                </a:lnTo>
                <a:lnTo>
                  <a:pt x="7879500" y="990386"/>
                </a:lnTo>
                <a:close/>
              </a:path>
              <a:path w="8215877" h="1434083">
                <a:moveTo>
                  <a:pt x="7886760" y="984470"/>
                </a:moveTo>
                <a:lnTo>
                  <a:pt x="7886579" y="984617"/>
                </a:lnTo>
                <a:lnTo>
                  <a:pt x="7886760" y="984470"/>
                </a:lnTo>
                <a:close/>
              </a:path>
              <a:path w="8215877" h="1434083">
                <a:moveTo>
                  <a:pt x="7896440" y="976582"/>
                </a:moveTo>
                <a:lnTo>
                  <a:pt x="7895837" y="976884"/>
                </a:lnTo>
                <a:lnTo>
                  <a:pt x="7894812" y="977909"/>
                </a:lnTo>
                <a:lnTo>
                  <a:pt x="7896440" y="976582"/>
                </a:lnTo>
                <a:close/>
              </a:path>
              <a:path w="8215877" h="1434083">
                <a:moveTo>
                  <a:pt x="7903700" y="970666"/>
                </a:moveTo>
                <a:lnTo>
                  <a:pt x="7903457" y="970788"/>
                </a:lnTo>
                <a:lnTo>
                  <a:pt x="7903044" y="971201"/>
                </a:lnTo>
                <a:lnTo>
                  <a:pt x="7903700" y="970666"/>
                </a:lnTo>
                <a:close/>
              </a:path>
              <a:path w="8215877" h="1434083">
                <a:moveTo>
                  <a:pt x="7913380" y="962778"/>
                </a:moveTo>
                <a:lnTo>
                  <a:pt x="7912601" y="963168"/>
                </a:lnTo>
                <a:lnTo>
                  <a:pt x="7911277" y="964492"/>
                </a:lnTo>
                <a:lnTo>
                  <a:pt x="7913380" y="962778"/>
                </a:lnTo>
                <a:close/>
              </a:path>
              <a:path w="8215877" h="1434083">
                <a:moveTo>
                  <a:pt x="7920640" y="956862"/>
                </a:moveTo>
                <a:lnTo>
                  <a:pt x="7920221" y="957072"/>
                </a:lnTo>
                <a:lnTo>
                  <a:pt x="7919509" y="957784"/>
                </a:lnTo>
                <a:lnTo>
                  <a:pt x="7920640" y="956862"/>
                </a:lnTo>
                <a:close/>
              </a:path>
              <a:path w="8215877" h="1434083">
                <a:moveTo>
                  <a:pt x="7927900" y="950946"/>
                </a:moveTo>
                <a:lnTo>
                  <a:pt x="7927742" y="951075"/>
                </a:lnTo>
                <a:lnTo>
                  <a:pt x="7927900" y="950946"/>
                </a:lnTo>
                <a:close/>
              </a:path>
              <a:path w="8215877" h="1434083">
                <a:moveTo>
                  <a:pt x="7937580" y="943058"/>
                </a:moveTo>
                <a:lnTo>
                  <a:pt x="7936985" y="943356"/>
                </a:lnTo>
                <a:lnTo>
                  <a:pt x="7935974" y="944367"/>
                </a:lnTo>
                <a:lnTo>
                  <a:pt x="7937580" y="943058"/>
                </a:lnTo>
                <a:close/>
              </a:path>
              <a:path w="8215877" h="1434083">
                <a:moveTo>
                  <a:pt x="7944840" y="937142"/>
                </a:moveTo>
                <a:lnTo>
                  <a:pt x="7944605" y="937260"/>
                </a:lnTo>
                <a:lnTo>
                  <a:pt x="7944207" y="937658"/>
                </a:lnTo>
                <a:lnTo>
                  <a:pt x="7944840" y="937142"/>
                </a:lnTo>
                <a:close/>
              </a:path>
              <a:path w="8215877" h="1434083">
                <a:moveTo>
                  <a:pt x="7954520" y="929254"/>
                </a:moveTo>
                <a:lnTo>
                  <a:pt x="7953749" y="929639"/>
                </a:lnTo>
                <a:lnTo>
                  <a:pt x="7952439" y="930950"/>
                </a:lnTo>
                <a:lnTo>
                  <a:pt x="7954520" y="929254"/>
                </a:lnTo>
                <a:close/>
              </a:path>
              <a:path w="8215877" h="1434083">
                <a:moveTo>
                  <a:pt x="7961780" y="923338"/>
                </a:moveTo>
                <a:lnTo>
                  <a:pt x="7961369" y="923544"/>
                </a:lnTo>
                <a:lnTo>
                  <a:pt x="7960671" y="924241"/>
                </a:lnTo>
                <a:lnTo>
                  <a:pt x="7961780" y="923338"/>
                </a:lnTo>
                <a:close/>
              </a:path>
              <a:path w="8215877" h="1434083">
                <a:moveTo>
                  <a:pt x="7969040" y="917422"/>
                </a:moveTo>
                <a:lnTo>
                  <a:pt x="7968904" y="917533"/>
                </a:lnTo>
                <a:lnTo>
                  <a:pt x="7969040" y="917422"/>
                </a:lnTo>
                <a:close/>
              </a:path>
              <a:path w="8215877" h="1434083">
                <a:moveTo>
                  <a:pt x="7978720" y="909534"/>
                </a:moveTo>
                <a:lnTo>
                  <a:pt x="7978133" y="909827"/>
                </a:lnTo>
                <a:lnTo>
                  <a:pt x="7977136" y="910825"/>
                </a:lnTo>
                <a:lnTo>
                  <a:pt x="7978720" y="909534"/>
                </a:lnTo>
                <a:close/>
              </a:path>
              <a:path w="8215877" h="1434083">
                <a:moveTo>
                  <a:pt x="7985979" y="903618"/>
                </a:moveTo>
                <a:lnTo>
                  <a:pt x="7985753" y="903732"/>
                </a:lnTo>
                <a:lnTo>
                  <a:pt x="7985369" y="904116"/>
                </a:lnTo>
                <a:lnTo>
                  <a:pt x="7985979" y="903618"/>
                </a:lnTo>
                <a:close/>
              </a:path>
              <a:path w="8215877" h="1434083">
                <a:moveTo>
                  <a:pt x="7995659" y="895730"/>
                </a:moveTo>
                <a:lnTo>
                  <a:pt x="7994897" y="896112"/>
                </a:lnTo>
                <a:lnTo>
                  <a:pt x="7993601" y="897408"/>
                </a:lnTo>
                <a:lnTo>
                  <a:pt x="7995659" y="895730"/>
                </a:lnTo>
                <a:close/>
              </a:path>
              <a:path w="8215877" h="1434083">
                <a:moveTo>
                  <a:pt x="8002919" y="889815"/>
                </a:moveTo>
                <a:lnTo>
                  <a:pt x="8002517" y="890015"/>
                </a:lnTo>
                <a:lnTo>
                  <a:pt x="8001834" y="890699"/>
                </a:lnTo>
                <a:lnTo>
                  <a:pt x="8002919" y="889815"/>
                </a:lnTo>
                <a:close/>
              </a:path>
              <a:path w="8215877" h="1434083">
                <a:moveTo>
                  <a:pt x="8010179" y="883899"/>
                </a:moveTo>
                <a:lnTo>
                  <a:pt x="8010137" y="883920"/>
                </a:lnTo>
                <a:lnTo>
                  <a:pt x="8010066" y="883991"/>
                </a:lnTo>
                <a:close/>
              </a:path>
              <a:path w="8215877" h="1434083">
                <a:moveTo>
                  <a:pt x="8019859" y="876011"/>
                </a:moveTo>
                <a:lnTo>
                  <a:pt x="8019281" y="876300"/>
                </a:lnTo>
                <a:lnTo>
                  <a:pt x="8018299" y="877282"/>
                </a:lnTo>
                <a:lnTo>
                  <a:pt x="8019859" y="876011"/>
                </a:lnTo>
                <a:close/>
              </a:path>
              <a:path w="8215877" h="1434083">
                <a:moveTo>
                  <a:pt x="8027119" y="870095"/>
                </a:moveTo>
                <a:lnTo>
                  <a:pt x="8026901" y="870203"/>
                </a:lnTo>
                <a:lnTo>
                  <a:pt x="8026531" y="870574"/>
                </a:lnTo>
                <a:lnTo>
                  <a:pt x="8027119" y="870095"/>
                </a:lnTo>
                <a:close/>
              </a:path>
              <a:path w="8215877" h="1434083">
                <a:moveTo>
                  <a:pt x="8036799" y="862207"/>
                </a:moveTo>
                <a:lnTo>
                  <a:pt x="8036045" y="862584"/>
                </a:lnTo>
                <a:lnTo>
                  <a:pt x="8034764" y="863865"/>
                </a:lnTo>
                <a:lnTo>
                  <a:pt x="8036799" y="862207"/>
                </a:lnTo>
                <a:close/>
              </a:path>
              <a:path w="8215877" h="1434083">
                <a:moveTo>
                  <a:pt x="8044059" y="856291"/>
                </a:moveTo>
                <a:lnTo>
                  <a:pt x="8043665" y="856488"/>
                </a:lnTo>
                <a:lnTo>
                  <a:pt x="8042996" y="857157"/>
                </a:lnTo>
                <a:lnTo>
                  <a:pt x="8044059" y="856291"/>
                </a:lnTo>
                <a:close/>
              </a:path>
              <a:path w="8215877" h="1434083">
                <a:moveTo>
                  <a:pt x="8051319" y="850375"/>
                </a:moveTo>
                <a:lnTo>
                  <a:pt x="8051285" y="850391"/>
                </a:lnTo>
                <a:lnTo>
                  <a:pt x="8051228" y="850448"/>
                </a:lnTo>
                <a:close/>
              </a:path>
              <a:path w="8215877" h="1434083">
                <a:moveTo>
                  <a:pt x="8060999" y="842487"/>
                </a:moveTo>
                <a:lnTo>
                  <a:pt x="8060429" y="842772"/>
                </a:lnTo>
                <a:lnTo>
                  <a:pt x="8059461" y="843740"/>
                </a:lnTo>
                <a:lnTo>
                  <a:pt x="8060999" y="842487"/>
                </a:lnTo>
                <a:close/>
              </a:path>
              <a:path w="8215877" h="1434083">
                <a:moveTo>
                  <a:pt x="8068259" y="836571"/>
                </a:moveTo>
                <a:lnTo>
                  <a:pt x="8068049" y="836676"/>
                </a:lnTo>
                <a:lnTo>
                  <a:pt x="8067693" y="837032"/>
                </a:lnTo>
                <a:lnTo>
                  <a:pt x="8068259" y="836571"/>
                </a:lnTo>
                <a:close/>
              </a:path>
              <a:path w="8215877" h="1434083">
                <a:moveTo>
                  <a:pt x="8077939" y="828683"/>
                </a:moveTo>
                <a:lnTo>
                  <a:pt x="8077193" y="829056"/>
                </a:lnTo>
                <a:lnTo>
                  <a:pt x="8075926" y="830323"/>
                </a:lnTo>
                <a:lnTo>
                  <a:pt x="8077939" y="828683"/>
                </a:lnTo>
                <a:close/>
              </a:path>
              <a:path w="8215877" h="1434083">
                <a:moveTo>
                  <a:pt x="8085199" y="822767"/>
                </a:moveTo>
                <a:lnTo>
                  <a:pt x="8084813" y="822960"/>
                </a:lnTo>
                <a:lnTo>
                  <a:pt x="8084158" y="823615"/>
                </a:lnTo>
                <a:lnTo>
                  <a:pt x="8085199" y="822767"/>
                </a:lnTo>
                <a:close/>
              </a:path>
              <a:path w="8215877" h="1434083">
                <a:moveTo>
                  <a:pt x="8092459" y="816851"/>
                </a:moveTo>
                <a:lnTo>
                  <a:pt x="8092433" y="816863"/>
                </a:lnTo>
                <a:lnTo>
                  <a:pt x="8092391" y="816906"/>
                </a:lnTo>
                <a:close/>
              </a:path>
              <a:path w="8215877" h="1434083">
                <a:moveTo>
                  <a:pt x="8102138" y="808963"/>
                </a:moveTo>
                <a:lnTo>
                  <a:pt x="8101577" y="809244"/>
                </a:lnTo>
                <a:lnTo>
                  <a:pt x="8100623" y="810198"/>
                </a:lnTo>
                <a:lnTo>
                  <a:pt x="8102138" y="808963"/>
                </a:lnTo>
                <a:close/>
              </a:path>
              <a:path w="8215877" h="1434083">
                <a:moveTo>
                  <a:pt x="8109398" y="803047"/>
                </a:moveTo>
                <a:lnTo>
                  <a:pt x="8109197" y="803148"/>
                </a:lnTo>
                <a:lnTo>
                  <a:pt x="8108856" y="803489"/>
                </a:lnTo>
                <a:lnTo>
                  <a:pt x="8109398" y="803047"/>
                </a:lnTo>
                <a:close/>
              </a:path>
              <a:path w="8215877" h="1434083">
                <a:moveTo>
                  <a:pt x="8119078" y="795159"/>
                </a:moveTo>
                <a:lnTo>
                  <a:pt x="8118341" y="795527"/>
                </a:lnTo>
                <a:lnTo>
                  <a:pt x="8117088" y="796781"/>
                </a:lnTo>
                <a:lnTo>
                  <a:pt x="8119078" y="795159"/>
                </a:lnTo>
                <a:close/>
              </a:path>
              <a:path w="8215877" h="1434083">
                <a:moveTo>
                  <a:pt x="8126338" y="789243"/>
                </a:moveTo>
                <a:lnTo>
                  <a:pt x="8125961" y="789432"/>
                </a:lnTo>
                <a:lnTo>
                  <a:pt x="8125320" y="790072"/>
                </a:lnTo>
                <a:lnTo>
                  <a:pt x="8126338" y="789243"/>
                </a:lnTo>
                <a:close/>
              </a:path>
              <a:path w="8215877" h="1434083">
                <a:moveTo>
                  <a:pt x="8133598" y="783327"/>
                </a:moveTo>
                <a:lnTo>
                  <a:pt x="8133581" y="783336"/>
                </a:lnTo>
                <a:lnTo>
                  <a:pt x="8133553" y="783364"/>
                </a:lnTo>
                <a:close/>
              </a:path>
              <a:path w="8215877" h="1434083">
                <a:moveTo>
                  <a:pt x="8143278" y="775439"/>
                </a:moveTo>
                <a:lnTo>
                  <a:pt x="8142725" y="775715"/>
                </a:lnTo>
                <a:lnTo>
                  <a:pt x="8141785" y="776656"/>
                </a:lnTo>
                <a:lnTo>
                  <a:pt x="8143278" y="775439"/>
                </a:lnTo>
                <a:close/>
              </a:path>
              <a:path w="8215877" h="1434083">
                <a:moveTo>
                  <a:pt x="8150538" y="769523"/>
                </a:moveTo>
                <a:lnTo>
                  <a:pt x="8150345" y="769620"/>
                </a:lnTo>
                <a:lnTo>
                  <a:pt x="8150018" y="769947"/>
                </a:lnTo>
                <a:lnTo>
                  <a:pt x="8150538" y="769523"/>
                </a:lnTo>
                <a:close/>
              </a:path>
              <a:path w="8215877" h="1434083">
                <a:moveTo>
                  <a:pt x="8160218" y="761635"/>
                </a:moveTo>
                <a:lnTo>
                  <a:pt x="8159489" y="762000"/>
                </a:lnTo>
                <a:lnTo>
                  <a:pt x="8158250" y="763239"/>
                </a:lnTo>
                <a:lnTo>
                  <a:pt x="8160218" y="761635"/>
                </a:lnTo>
                <a:close/>
              </a:path>
              <a:path w="8215877" h="1434083">
                <a:moveTo>
                  <a:pt x="8167478" y="755719"/>
                </a:moveTo>
                <a:lnTo>
                  <a:pt x="8167109" y="755903"/>
                </a:lnTo>
                <a:lnTo>
                  <a:pt x="8166483" y="756530"/>
                </a:lnTo>
                <a:lnTo>
                  <a:pt x="8167478" y="755719"/>
                </a:lnTo>
                <a:close/>
              </a:path>
              <a:path w="8215877" h="1434083">
                <a:moveTo>
                  <a:pt x="8174738" y="749803"/>
                </a:moveTo>
                <a:lnTo>
                  <a:pt x="8174729" y="749808"/>
                </a:lnTo>
                <a:lnTo>
                  <a:pt x="8174715" y="749822"/>
                </a:lnTo>
                <a:close/>
              </a:path>
              <a:path w="8215877" h="1434083">
                <a:moveTo>
                  <a:pt x="8184418" y="741915"/>
                </a:moveTo>
                <a:lnTo>
                  <a:pt x="8183873" y="742188"/>
                </a:lnTo>
                <a:lnTo>
                  <a:pt x="8182948" y="743113"/>
                </a:lnTo>
                <a:lnTo>
                  <a:pt x="8184418" y="741915"/>
                </a:lnTo>
                <a:close/>
              </a:path>
              <a:path w="8215877" h="1434083">
                <a:moveTo>
                  <a:pt x="8191678" y="735999"/>
                </a:moveTo>
                <a:lnTo>
                  <a:pt x="8191493" y="736091"/>
                </a:lnTo>
                <a:lnTo>
                  <a:pt x="8191180" y="736405"/>
                </a:lnTo>
                <a:lnTo>
                  <a:pt x="8191678" y="735999"/>
                </a:lnTo>
                <a:close/>
              </a:path>
              <a:path w="8215877" h="1434083">
                <a:moveTo>
                  <a:pt x="8201358" y="728111"/>
                </a:moveTo>
                <a:lnTo>
                  <a:pt x="8200637" y="728472"/>
                </a:lnTo>
                <a:lnTo>
                  <a:pt x="8199413" y="729696"/>
                </a:lnTo>
                <a:lnTo>
                  <a:pt x="8201358" y="728111"/>
                </a:lnTo>
                <a:close/>
              </a:path>
              <a:path w="8215877" h="1434083">
                <a:moveTo>
                  <a:pt x="8208617" y="722195"/>
                </a:moveTo>
                <a:lnTo>
                  <a:pt x="8208257" y="722376"/>
                </a:lnTo>
                <a:lnTo>
                  <a:pt x="8207645" y="722988"/>
                </a:lnTo>
                <a:lnTo>
                  <a:pt x="8208617" y="722195"/>
                </a:lnTo>
                <a:close/>
              </a:path>
              <a:path w="8215877" h="1434083">
                <a:moveTo>
                  <a:pt x="8207721" y="709647"/>
                </a:moveTo>
                <a:lnTo>
                  <a:pt x="8208257" y="710184"/>
                </a:lnTo>
                <a:lnTo>
                  <a:pt x="8208577" y="710343"/>
                </a:lnTo>
                <a:lnTo>
                  <a:pt x="8207721" y="709647"/>
                </a:lnTo>
                <a:close/>
              </a:path>
              <a:path w="8215877" h="1434083">
                <a:moveTo>
                  <a:pt x="8199565" y="703015"/>
                </a:moveTo>
                <a:lnTo>
                  <a:pt x="8200637" y="704088"/>
                </a:lnTo>
                <a:lnTo>
                  <a:pt x="8201277" y="704407"/>
                </a:lnTo>
                <a:lnTo>
                  <a:pt x="8199565" y="703015"/>
                </a:lnTo>
                <a:close/>
              </a:path>
              <a:path w="8215877" h="1434083">
                <a:moveTo>
                  <a:pt x="8191409" y="696383"/>
                </a:moveTo>
                <a:lnTo>
                  <a:pt x="8191544" y="696493"/>
                </a:lnTo>
                <a:lnTo>
                  <a:pt x="8191409" y="696383"/>
                </a:lnTo>
                <a:close/>
              </a:path>
              <a:path w="8215877" h="1434083">
                <a:moveTo>
                  <a:pt x="8183253" y="689751"/>
                </a:moveTo>
                <a:lnTo>
                  <a:pt x="8183873" y="690372"/>
                </a:lnTo>
                <a:lnTo>
                  <a:pt x="8184244" y="690557"/>
                </a:lnTo>
                <a:lnTo>
                  <a:pt x="8183253" y="689751"/>
                </a:lnTo>
                <a:close/>
              </a:path>
              <a:path w="8215877" h="1434083">
                <a:moveTo>
                  <a:pt x="8166940" y="676486"/>
                </a:moveTo>
                <a:lnTo>
                  <a:pt x="8167109" y="676656"/>
                </a:lnTo>
                <a:lnTo>
                  <a:pt x="8166940" y="676486"/>
                </a:lnTo>
                <a:close/>
              </a:path>
              <a:path w="8215877" h="1434083">
                <a:moveTo>
                  <a:pt x="8158784" y="669854"/>
                </a:moveTo>
                <a:lnTo>
                  <a:pt x="8159489" y="670560"/>
                </a:lnTo>
                <a:lnTo>
                  <a:pt x="8159910" y="670770"/>
                </a:lnTo>
                <a:lnTo>
                  <a:pt x="8158784" y="669854"/>
                </a:lnTo>
                <a:close/>
              </a:path>
              <a:path w="8215877" h="1434083">
                <a:moveTo>
                  <a:pt x="8142471" y="656590"/>
                </a:moveTo>
                <a:lnTo>
                  <a:pt x="8142725" y="656844"/>
                </a:lnTo>
                <a:lnTo>
                  <a:pt x="8142877" y="656919"/>
                </a:lnTo>
                <a:lnTo>
                  <a:pt x="8142471" y="656590"/>
                </a:lnTo>
                <a:close/>
              </a:path>
              <a:path w="8215877" h="1434083">
                <a:moveTo>
                  <a:pt x="8118003" y="636693"/>
                </a:moveTo>
                <a:lnTo>
                  <a:pt x="8118341" y="637032"/>
                </a:lnTo>
                <a:lnTo>
                  <a:pt x="8118543" y="637133"/>
                </a:lnTo>
                <a:lnTo>
                  <a:pt x="8118003" y="636693"/>
                </a:lnTo>
                <a:close/>
              </a:path>
              <a:path w="8215877" h="1434083">
                <a:moveTo>
                  <a:pt x="7335005" y="178308"/>
                </a:moveTo>
                <a:lnTo>
                  <a:pt x="0" y="178308"/>
                </a:lnTo>
                <a:lnTo>
                  <a:pt x="7335005" y="178308"/>
                </a:lnTo>
                <a:close/>
              </a:path>
            </a:pathLst>
          </a:custGeom>
          <a:solidFill>
            <a:srgbClr val="009898"/>
          </a:solidFill>
        </p:spPr>
        <p:txBody>
          <a:bodyPr wrap="square" lIns="0" tIns="0" rIns="0" bIns="0" rtlCol="0">
            <a:noAutofit/>
          </a:bodyPr>
          <a:lstStyle/>
          <a:p>
            <a:endParaRPr sz="1600"/>
          </a:p>
        </p:txBody>
      </p:sp>
      <p:sp>
        <p:nvSpPr>
          <p:cNvPr id="7" name="object 27"/>
          <p:cNvSpPr/>
          <p:nvPr/>
        </p:nvSpPr>
        <p:spPr>
          <a:xfrm>
            <a:off x="329624" y="2931909"/>
            <a:ext cx="8234165" cy="1461515"/>
          </a:xfrm>
          <a:custGeom>
            <a:avLst/>
            <a:gdLst/>
            <a:ahLst/>
            <a:cxnLst/>
            <a:rect l="l" t="t" r="r" b="b"/>
            <a:pathLst>
              <a:path w="8234165" h="1461515">
                <a:moveTo>
                  <a:pt x="7619" y="199644"/>
                </a:moveTo>
                <a:lnTo>
                  <a:pt x="1435" y="1072895"/>
                </a:lnTo>
                <a:lnTo>
                  <a:pt x="7619" y="1072895"/>
                </a:lnTo>
                <a:lnTo>
                  <a:pt x="7619" y="199644"/>
                </a:lnTo>
                <a:close/>
              </a:path>
              <a:path w="8234165" h="1461515">
                <a:moveTo>
                  <a:pt x="7336529" y="192023"/>
                </a:moveTo>
                <a:lnTo>
                  <a:pt x="7342625" y="185927"/>
                </a:lnTo>
                <a:lnTo>
                  <a:pt x="7336529" y="185927"/>
                </a:lnTo>
                <a:lnTo>
                  <a:pt x="0" y="185927"/>
                </a:lnTo>
                <a:lnTo>
                  <a:pt x="13715" y="192024"/>
                </a:lnTo>
                <a:lnTo>
                  <a:pt x="7336529" y="192023"/>
                </a:lnTo>
                <a:close/>
              </a:path>
              <a:path w="8234165" h="1461515">
                <a:moveTo>
                  <a:pt x="8234165" y="729995"/>
                </a:moveTo>
                <a:lnTo>
                  <a:pt x="8220449" y="725423"/>
                </a:lnTo>
                <a:lnTo>
                  <a:pt x="8220449" y="726947"/>
                </a:lnTo>
                <a:lnTo>
                  <a:pt x="8223497" y="729995"/>
                </a:lnTo>
                <a:lnTo>
                  <a:pt x="8220449" y="733043"/>
                </a:lnTo>
                <a:lnTo>
                  <a:pt x="8220449" y="736091"/>
                </a:lnTo>
                <a:lnTo>
                  <a:pt x="7810489" y="1071383"/>
                </a:lnTo>
                <a:lnTo>
                  <a:pt x="7815243" y="1071392"/>
                </a:lnTo>
                <a:lnTo>
                  <a:pt x="8234165" y="729995"/>
                </a:lnTo>
                <a:close/>
              </a:path>
              <a:path w="8234165" h="1461515">
                <a:moveTo>
                  <a:pt x="7342625" y="16981"/>
                </a:moveTo>
                <a:lnTo>
                  <a:pt x="7339577" y="18287"/>
                </a:lnTo>
                <a:lnTo>
                  <a:pt x="7342625" y="20771"/>
                </a:lnTo>
                <a:lnTo>
                  <a:pt x="7342625" y="16981"/>
                </a:lnTo>
                <a:close/>
              </a:path>
              <a:path w="8234165" h="1461515">
                <a:moveTo>
                  <a:pt x="7350245" y="13715"/>
                </a:moveTo>
                <a:lnTo>
                  <a:pt x="7346963" y="15122"/>
                </a:lnTo>
                <a:lnTo>
                  <a:pt x="7347197" y="15239"/>
                </a:lnTo>
                <a:lnTo>
                  <a:pt x="7350245" y="18288"/>
                </a:lnTo>
                <a:lnTo>
                  <a:pt x="7350245" y="13715"/>
                </a:lnTo>
                <a:close/>
              </a:path>
              <a:path w="8234165" h="1461515">
                <a:moveTo>
                  <a:pt x="8220449" y="736091"/>
                </a:moveTo>
                <a:lnTo>
                  <a:pt x="8220449" y="733043"/>
                </a:lnTo>
                <a:lnTo>
                  <a:pt x="8218925" y="734567"/>
                </a:lnTo>
                <a:lnTo>
                  <a:pt x="8215877" y="736091"/>
                </a:lnTo>
                <a:lnTo>
                  <a:pt x="8211305" y="740663"/>
                </a:lnTo>
                <a:lnTo>
                  <a:pt x="8208257" y="742187"/>
                </a:lnTo>
                <a:lnTo>
                  <a:pt x="8202161" y="748283"/>
                </a:lnTo>
                <a:lnTo>
                  <a:pt x="8199113" y="749807"/>
                </a:lnTo>
                <a:lnTo>
                  <a:pt x="8194541" y="754379"/>
                </a:lnTo>
                <a:lnTo>
                  <a:pt x="8191493" y="755903"/>
                </a:lnTo>
                <a:lnTo>
                  <a:pt x="8185397" y="761999"/>
                </a:lnTo>
                <a:lnTo>
                  <a:pt x="8182349" y="763523"/>
                </a:lnTo>
                <a:lnTo>
                  <a:pt x="8177777" y="768095"/>
                </a:lnTo>
                <a:lnTo>
                  <a:pt x="8174729" y="769619"/>
                </a:lnTo>
                <a:lnTo>
                  <a:pt x="8170157" y="774191"/>
                </a:lnTo>
                <a:lnTo>
                  <a:pt x="8167109" y="775715"/>
                </a:lnTo>
                <a:lnTo>
                  <a:pt x="8161013" y="781811"/>
                </a:lnTo>
                <a:lnTo>
                  <a:pt x="8157965" y="783335"/>
                </a:lnTo>
                <a:lnTo>
                  <a:pt x="8153393" y="787907"/>
                </a:lnTo>
                <a:lnTo>
                  <a:pt x="8150345" y="789431"/>
                </a:lnTo>
                <a:lnTo>
                  <a:pt x="8144249" y="795527"/>
                </a:lnTo>
                <a:lnTo>
                  <a:pt x="8141201" y="797051"/>
                </a:lnTo>
                <a:lnTo>
                  <a:pt x="8136629" y="801623"/>
                </a:lnTo>
                <a:lnTo>
                  <a:pt x="8133581" y="803147"/>
                </a:lnTo>
                <a:lnTo>
                  <a:pt x="8129009" y="807719"/>
                </a:lnTo>
                <a:lnTo>
                  <a:pt x="8125961" y="809243"/>
                </a:lnTo>
                <a:lnTo>
                  <a:pt x="8119865" y="815339"/>
                </a:lnTo>
                <a:lnTo>
                  <a:pt x="8116817" y="816863"/>
                </a:lnTo>
                <a:lnTo>
                  <a:pt x="8112245" y="821435"/>
                </a:lnTo>
                <a:lnTo>
                  <a:pt x="8109197" y="822959"/>
                </a:lnTo>
                <a:lnTo>
                  <a:pt x="8103101" y="829055"/>
                </a:lnTo>
                <a:lnTo>
                  <a:pt x="8100053" y="830579"/>
                </a:lnTo>
                <a:lnTo>
                  <a:pt x="8095481" y="835151"/>
                </a:lnTo>
                <a:lnTo>
                  <a:pt x="8092433" y="836675"/>
                </a:lnTo>
                <a:lnTo>
                  <a:pt x="8087861" y="841247"/>
                </a:lnTo>
                <a:lnTo>
                  <a:pt x="8084813" y="842771"/>
                </a:lnTo>
                <a:lnTo>
                  <a:pt x="8078717" y="848867"/>
                </a:lnTo>
                <a:lnTo>
                  <a:pt x="8075669" y="850391"/>
                </a:lnTo>
                <a:lnTo>
                  <a:pt x="8071097" y="854963"/>
                </a:lnTo>
                <a:lnTo>
                  <a:pt x="8068049" y="856487"/>
                </a:lnTo>
                <a:lnTo>
                  <a:pt x="8061953" y="862583"/>
                </a:lnTo>
                <a:lnTo>
                  <a:pt x="8058905" y="864107"/>
                </a:lnTo>
                <a:lnTo>
                  <a:pt x="8054333" y="868679"/>
                </a:lnTo>
                <a:lnTo>
                  <a:pt x="8051285" y="870203"/>
                </a:lnTo>
                <a:lnTo>
                  <a:pt x="8046713" y="874775"/>
                </a:lnTo>
                <a:lnTo>
                  <a:pt x="8043665" y="876299"/>
                </a:lnTo>
                <a:lnTo>
                  <a:pt x="8037569" y="882395"/>
                </a:lnTo>
                <a:lnTo>
                  <a:pt x="8034521" y="883919"/>
                </a:lnTo>
                <a:lnTo>
                  <a:pt x="8029949" y="888491"/>
                </a:lnTo>
                <a:lnTo>
                  <a:pt x="8026901" y="890015"/>
                </a:lnTo>
                <a:lnTo>
                  <a:pt x="8020805" y="896111"/>
                </a:lnTo>
                <a:lnTo>
                  <a:pt x="8017757" y="897635"/>
                </a:lnTo>
                <a:lnTo>
                  <a:pt x="8013185" y="902207"/>
                </a:lnTo>
                <a:lnTo>
                  <a:pt x="8010137" y="903731"/>
                </a:lnTo>
                <a:lnTo>
                  <a:pt x="8005565" y="908303"/>
                </a:lnTo>
                <a:lnTo>
                  <a:pt x="8002517" y="909827"/>
                </a:lnTo>
                <a:lnTo>
                  <a:pt x="7996421" y="915923"/>
                </a:lnTo>
                <a:lnTo>
                  <a:pt x="7993373" y="917447"/>
                </a:lnTo>
                <a:lnTo>
                  <a:pt x="7988801" y="922019"/>
                </a:lnTo>
                <a:lnTo>
                  <a:pt x="7985753" y="923543"/>
                </a:lnTo>
                <a:lnTo>
                  <a:pt x="7979657" y="929639"/>
                </a:lnTo>
                <a:lnTo>
                  <a:pt x="7976609" y="931163"/>
                </a:lnTo>
                <a:lnTo>
                  <a:pt x="7972037" y="935735"/>
                </a:lnTo>
                <a:lnTo>
                  <a:pt x="7968989" y="937259"/>
                </a:lnTo>
                <a:lnTo>
                  <a:pt x="7964417" y="941831"/>
                </a:lnTo>
                <a:lnTo>
                  <a:pt x="7961369" y="943355"/>
                </a:lnTo>
                <a:lnTo>
                  <a:pt x="7955273" y="949451"/>
                </a:lnTo>
                <a:lnTo>
                  <a:pt x="7952225" y="950975"/>
                </a:lnTo>
                <a:lnTo>
                  <a:pt x="7947653" y="955547"/>
                </a:lnTo>
                <a:lnTo>
                  <a:pt x="7944605" y="957071"/>
                </a:lnTo>
                <a:lnTo>
                  <a:pt x="7938509" y="963167"/>
                </a:lnTo>
                <a:lnTo>
                  <a:pt x="7935461" y="964691"/>
                </a:lnTo>
                <a:lnTo>
                  <a:pt x="7930889" y="969263"/>
                </a:lnTo>
                <a:lnTo>
                  <a:pt x="7927841" y="970787"/>
                </a:lnTo>
                <a:lnTo>
                  <a:pt x="7923269" y="975359"/>
                </a:lnTo>
                <a:lnTo>
                  <a:pt x="7920221" y="976883"/>
                </a:lnTo>
                <a:lnTo>
                  <a:pt x="7914125" y="982979"/>
                </a:lnTo>
                <a:lnTo>
                  <a:pt x="7911077" y="984503"/>
                </a:lnTo>
                <a:lnTo>
                  <a:pt x="7906505" y="989075"/>
                </a:lnTo>
                <a:lnTo>
                  <a:pt x="7903457" y="990599"/>
                </a:lnTo>
                <a:lnTo>
                  <a:pt x="7897361" y="996695"/>
                </a:lnTo>
                <a:lnTo>
                  <a:pt x="7894313" y="998219"/>
                </a:lnTo>
                <a:lnTo>
                  <a:pt x="7889741" y="1002791"/>
                </a:lnTo>
                <a:lnTo>
                  <a:pt x="7886693" y="1004315"/>
                </a:lnTo>
                <a:lnTo>
                  <a:pt x="7882121" y="1008887"/>
                </a:lnTo>
                <a:lnTo>
                  <a:pt x="7879073" y="1010411"/>
                </a:lnTo>
                <a:lnTo>
                  <a:pt x="7872977" y="1016507"/>
                </a:lnTo>
                <a:lnTo>
                  <a:pt x="7869929" y="1018031"/>
                </a:lnTo>
                <a:lnTo>
                  <a:pt x="7865357" y="1022603"/>
                </a:lnTo>
                <a:lnTo>
                  <a:pt x="7862309" y="1024127"/>
                </a:lnTo>
                <a:lnTo>
                  <a:pt x="7856213" y="1030223"/>
                </a:lnTo>
                <a:lnTo>
                  <a:pt x="7853165" y="1031747"/>
                </a:lnTo>
                <a:lnTo>
                  <a:pt x="7848593" y="1036319"/>
                </a:lnTo>
                <a:lnTo>
                  <a:pt x="7845545" y="1037843"/>
                </a:lnTo>
                <a:lnTo>
                  <a:pt x="7840973" y="1042415"/>
                </a:lnTo>
                <a:lnTo>
                  <a:pt x="7837925" y="1043939"/>
                </a:lnTo>
                <a:lnTo>
                  <a:pt x="7831829" y="1050035"/>
                </a:lnTo>
                <a:lnTo>
                  <a:pt x="7828781" y="1051559"/>
                </a:lnTo>
                <a:lnTo>
                  <a:pt x="7824209" y="1056131"/>
                </a:lnTo>
                <a:lnTo>
                  <a:pt x="7821161" y="1057655"/>
                </a:lnTo>
                <a:lnTo>
                  <a:pt x="7815065" y="1063751"/>
                </a:lnTo>
                <a:lnTo>
                  <a:pt x="7812017" y="1065275"/>
                </a:lnTo>
                <a:lnTo>
                  <a:pt x="7807445" y="1069847"/>
                </a:lnTo>
                <a:lnTo>
                  <a:pt x="7804397" y="1071371"/>
                </a:lnTo>
                <a:lnTo>
                  <a:pt x="7810489" y="1071383"/>
                </a:lnTo>
                <a:lnTo>
                  <a:pt x="8220449" y="736091"/>
                </a:lnTo>
                <a:close/>
              </a:path>
              <a:path w="8234165" h="1461515">
                <a:moveTo>
                  <a:pt x="7336529" y="0"/>
                </a:moveTo>
                <a:lnTo>
                  <a:pt x="7336529" y="185927"/>
                </a:lnTo>
                <a:lnTo>
                  <a:pt x="7342625" y="185927"/>
                </a:lnTo>
                <a:lnTo>
                  <a:pt x="7336529" y="192023"/>
                </a:lnTo>
                <a:lnTo>
                  <a:pt x="13715" y="192024"/>
                </a:lnTo>
                <a:lnTo>
                  <a:pt x="7342625" y="192024"/>
                </a:lnTo>
                <a:lnTo>
                  <a:pt x="7342625" y="20771"/>
                </a:lnTo>
                <a:lnTo>
                  <a:pt x="7339577" y="18287"/>
                </a:lnTo>
                <a:lnTo>
                  <a:pt x="7342625" y="16981"/>
                </a:lnTo>
                <a:lnTo>
                  <a:pt x="7342625" y="13715"/>
                </a:lnTo>
                <a:lnTo>
                  <a:pt x="7344149" y="13715"/>
                </a:lnTo>
                <a:lnTo>
                  <a:pt x="7346963" y="15122"/>
                </a:lnTo>
                <a:lnTo>
                  <a:pt x="7350245" y="13715"/>
                </a:lnTo>
                <a:lnTo>
                  <a:pt x="7350245" y="18288"/>
                </a:lnTo>
                <a:lnTo>
                  <a:pt x="7351769" y="19811"/>
                </a:lnTo>
                <a:lnTo>
                  <a:pt x="7354817" y="21335"/>
                </a:lnTo>
                <a:lnTo>
                  <a:pt x="7359389" y="25907"/>
                </a:lnTo>
                <a:lnTo>
                  <a:pt x="7362437" y="27431"/>
                </a:lnTo>
                <a:lnTo>
                  <a:pt x="7368533" y="33527"/>
                </a:lnTo>
                <a:lnTo>
                  <a:pt x="7371581" y="35051"/>
                </a:lnTo>
                <a:lnTo>
                  <a:pt x="7376153" y="39624"/>
                </a:lnTo>
                <a:lnTo>
                  <a:pt x="7379201" y="41147"/>
                </a:lnTo>
                <a:lnTo>
                  <a:pt x="7385297" y="47243"/>
                </a:lnTo>
                <a:lnTo>
                  <a:pt x="7388345" y="48767"/>
                </a:lnTo>
                <a:lnTo>
                  <a:pt x="7392917" y="53339"/>
                </a:lnTo>
                <a:lnTo>
                  <a:pt x="7395965" y="54863"/>
                </a:lnTo>
                <a:lnTo>
                  <a:pt x="7400537" y="59435"/>
                </a:lnTo>
                <a:lnTo>
                  <a:pt x="7403585" y="60959"/>
                </a:lnTo>
                <a:lnTo>
                  <a:pt x="7409681" y="67055"/>
                </a:lnTo>
                <a:lnTo>
                  <a:pt x="7412729" y="68579"/>
                </a:lnTo>
                <a:lnTo>
                  <a:pt x="7417301" y="73151"/>
                </a:lnTo>
                <a:lnTo>
                  <a:pt x="7420349" y="74675"/>
                </a:lnTo>
                <a:lnTo>
                  <a:pt x="7426445" y="80771"/>
                </a:lnTo>
                <a:lnTo>
                  <a:pt x="7429493" y="82295"/>
                </a:lnTo>
                <a:lnTo>
                  <a:pt x="7434065" y="86867"/>
                </a:lnTo>
                <a:lnTo>
                  <a:pt x="7437113" y="88391"/>
                </a:lnTo>
                <a:lnTo>
                  <a:pt x="7441685" y="92963"/>
                </a:lnTo>
                <a:lnTo>
                  <a:pt x="7444733" y="94487"/>
                </a:lnTo>
                <a:lnTo>
                  <a:pt x="7450829" y="100583"/>
                </a:lnTo>
                <a:lnTo>
                  <a:pt x="7453877" y="102107"/>
                </a:lnTo>
                <a:lnTo>
                  <a:pt x="7458449" y="106679"/>
                </a:lnTo>
                <a:lnTo>
                  <a:pt x="7461497" y="108203"/>
                </a:lnTo>
                <a:lnTo>
                  <a:pt x="7467593" y="114300"/>
                </a:lnTo>
                <a:lnTo>
                  <a:pt x="7470641" y="115824"/>
                </a:lnTo>
                <a:lnTo>
                  <a:pt x="7475213" y="120395"/>
                </a:lnTo>
                <a:lnTo>
                  <a:pt x="7478261" y="121919"/>
                </a:lnTo>
                <a:lnTo>
                  <a:pt x="7482833" y="126491"/>
                </a:lnTo>
                <a:lnTo>
                  <a:pt x="7485881" y="128015"/>
                </a:lnTo>
                <a:lnTo>
                  <a:pt x="7491977" y="134111"/>
                </a:lnTo>
                <a:lnTo>
                  <a:pt x="7495025" y="135635"/>
                </a:lnTo>
                <a:lnTo>
                  <a:pt x="7499597" y="140207"/>
                </a:lnTo>
                <a:lnTo>
                  <a:pt x="7502645" y="141731"/>
                </a:lnTo>
                <a:lnTo>
                  <a:pt x="7508741" y="147827"/>
                </a:lnTo>
                <a:lnTo>
                  <a:pt x="7511789" y="149351"/>
                </a:lnTo>
                <a:lnTo>
                  <a:pt x="7516361" y="153924"/>
                </a:lnTo>
                <a:lnTo>
                  <a:pt x="7519409" y="155447"/>
                </a:lnTo>
                <a:lnTo>
                  <a:pt x="7523981" y="160019"/>
                </a:lnTo>
                <a:lnTo>
                  <a:pt x="7527029" y="161543"/>
                </a:lnTo>
                <a:lnTo>
                  <a:pt x="7533125" y="167639"/>
                </a:lnTo>
                <a:lnTo>
                  <a:pt x="7536173" y="169163"/>
                </a:lnTo>
                <a:lnTo>
                  <a:pt x="7540745" y="173735"/>
                </a:lnTo>
                <a:lnTo>
                  <a:pt x="7543793" y="175259"/>
                </a:lnTo>
                <a:lnTo>
                  <a:pt x="7549889" y="181355"/>
                </a:lnTo>
                <a:lnTo>
                  <a:pt x="7552937" y="182879"/>
                </a:lnTo>
                <a:lnTo>
                  <a:pt x="7557509" y="187451"/>
                </a:lnTo>
                <a:lnTo>
                  <a:pt x="7560557" y="188975"/>
                </a:lnTo>
                <a:lnTo>
                  <a:pt x="7565129" y="193547"/>
                </a:lnTo>
                <a:lnTo>
                  <a:pt x="7568177" y="195071"/>
                </a:lnTo>
                <a:lnTo>
                  <a:pt x="7574273" y="201167"/>
                </a:lnTo>
                <a:lnTo>
                  <a:pt x="7577321" y="202691"/>
                </a:lnTo>
                <a:lnTo>
                  <a:pt x="7581893" y="207263"/>
                </a:lnTo>
                <a:lnTo>
                  <a:pt x="7584941" y="208787"/>
                </a:lnTo>
                <a:lnTo>
                  <a:pt x="7591037" y="214883"/>
                </a:lnTo>
                <a:lnTo>
                  <a:pt x="7594085" y="216407"/>
                </a:lnTo>
                <a:lnTo>
                  <a:pt x="7598657" y="220979"/>
                </a:lnTo>
                <a:lnTo>
                  <a:pt x="7601705" y="222503"/>
                </a:lnTo>
                <a:lnTo>
                  <a:pt x="7606277" y="227075"/>
                </a:lnTo>
                <a:lnTo>
                  <a:pt x="7609325" y="228599"/>
                </a:lnTo>
                <a:lnTo>
                  <a:pt x="7615421" y="234695"/>
                </a:lnTo>
                <a:lnTo>
                  <a:pt x="7618469" y="236219"/>
                </a:lnTo>
                <a:lnTo>
                  <a:pt x="7623041" y="240791"/>
                </a:lnTo>
                <a:lnTo>
                  <a:pt x="7626089" y="242315"/>
                </a:lnTo>
                <a:lnTo>
                  <a:pt x="7632185" y="248411"/>
                </a:lnTo>
                <a:lnTo>
                  <a:pt x="7635233" y="249935"/>
                </a:lnTo>
                <a:lnTo>
                  <a:pt x="7639805" y="254507"/>
                </a:lnTo>
                <a:lnTo>
                  <a:pt x="7642853" y="256031"/>
                </a:lnTo>
                <a:lnTo>
                  <a:pt x="7647425" y="260603"/>
                </a:lnTo>
                <a:lnTo>
                  <a:pt x="7650473" y="262127"/>
                </a:lnTo>
                <a:lnTo>
                  <a:pt x="7656569" y="268223"/>
                </a:lnTo>
                <a:lnTo>
                  <a:pt x="7659617" y="269747"/>
                </a:lnTo>
                <a:lnTo>
                  <a:pt x="7664189" y="274319"/>
                </a:lnTo>
                <a:lnTo>
                  <a:pt x="7667237" y="275843"/>
                </a:lnTo>
                <a:lnTo>
                  <a:pt x="7673333" y="281939"/>
                </a:lnTo>
                <a:lnTo>
                  <a:pt x="7676381" y="283463"/>
                </a:lnTo>
                <a:lnTo>
                  <a:pt x="7680953" y="288035"/>
                </a:lnTo>
                <a:lnTo>
                  <a:pt x="7684001" y="289559"/>
                </a:lnTo>
                <a:lnTo>
                  <a:pt x="7688573" y="294131"/>
                </a:lnTo>
                <a:lnTo>
                  <a:pt x="7691621" y="295655"/>
                </a:lnTo>
                <a:lnTo>
                  <a:pt x="7697717" y="301751"/>
                </a:lnTo>
                <a:lnTo>
                  <a:pt x="7700765" y="303275"/>
                </a:lnTo>
                <a:lnTo>
                  <a:pt x="7705337" y="307847"/>
                </a:lnTo>
                <a:lnTo>
                  <a:pt x="7708385" y="309371"/>
                </a:lnTo>
                <a:lnTo>
                  <a:pt x="7714481" y="315467"/>
                </a:lnTo>
                <a:lnTo>
                  <a:pt x="7717529" y="316991"/>
                </a:lnTo>
                <a:lnTo>
                  <a:pt x="7722101" y="321563"/>
                </a:lnTo>
                <a:lnTo>
                  <a:pt x="7725149" y="323087"/>
                </a:lnTo>
                <a:lnTo>
                  <a:pt x="7729721" y="327659"/>
                </a:lnTo>
                <a:lnTo>
                  <a:pt x="7732769" y="329183"/>
                </a:lnTo>
                <a:lnTo>
                  <a:pt x="7738865" y="335279"/>
                </a:lnTo>
                <a:lnTo>
                  <a:pt x="7741913" y="336803"/>
                </a:lnTo>
                <a:lnTo>
                  <a:pt x="7746485" y="341375"/>
                </a:lnTo>
                <a:lnTo>
                  <a:pt x="7749533" y="342899"/>
                </a:lnTo>
                <a:lnTo>
                  <a:pt x="7755629" y="348995"/>
                </a:lnTo>
                <a:lnTo>
                  <a:pt x="7758677" y="350519"/>
                </a:lnTo>
                <a:lnTo>
                  <a:pt x="7763249" y="355091"/>
                </a:lnTo>
                <a:lnTo>
                  <a:pt x="7766297" y="356615"/>
                </a:lnTo>
                <a:lnTo>
                  <a:pt x="7770869" y="361187"/>
                </a:lnTo>
                <a:lnTo>
                  <a:pt x="7773917" y="362711"/>
                </a:lnTo>
                <a:lnTo>
                  <a:pt x="7780013" y="368807"/>
                </a:lnTo>
                <a:lnTo>
                  <a:pt x="7783061" y="370331"/>
                </a:lnTo>
                <a:lnTo>
                  <a:pt x="7787633" y="374903"/>
                </a:lnTo>
                <a:lnTo>
                  <a:pt x="7790681" y="376427"/>
                </a:lnTo>
                <a:lnTo>
                  <a:pt x="7796777" y="382523"/>
                </a:lnTo>
                <a:lnTo>
                  <a:pt x="7799825" y="384047"/>
                </a:lnTo>
                <a:lnTo>
                  <a:pt x="7804397" y="388619"/>
                </a:lnTo>
                <a:lnTo>
                  <a:pt x="7807445" y="390143"/>
                </a:lnTo>
                <a:lnTo>
                  <a:pt x="7812017" y="394715"/>
                </a:lnTo>
                <a:lnTo>
                  <a:pt x="7815065" y="396239"/>
                </a:lnTo>
                <a:lnTo>
                  <a:pt x="7821161" y="402335"/>
                </a:lnTo>
                <a:lnTo>
                  <a:pt x="7824209" y="403859"/>
                </a:lnTo>
                <a:lnTo>
                  <a:pt x="7828781" y="408431"/>
                </a:lnTo>
                <a:lnTo>
                  <a:pt x="7831829" y="409955"/>
                </a:lnTo>
                <a:lnTo>
                  <a:pt x="7837925" y="416051"/>
                </a:lnTo>
                <a:lnTo>
                  <a:pt x="7840973" y="417575"/>
                </a:lnTo>
                <a:lnTo>
                  <a:pt x="7845545" y="422147"/>
                </a:lnTo>
                <a:lnTo>
                  <a:pt x="7848593" y="423671"/>
                </a:lnTo>
                <a:lnTo>
                  <a:pt x="7853165" y="428243"/>
                </a:lnTo>
                <a:lnTo>
                  <a:pt x="7856213" y="429767"/>
                </a:lnTo>
                <a:lnTo>
                  <a:pt x="7862309" y="435863"/>
                </a:lnTo>
                <a:lnTo>
                  <a:pt x="7865357" y="437387"/>
                </a:lnTo>
                <a:lnTo>
                  <a:pt x="7869929" y="441959"/>
                </a:lnTo>
                <a:lnTo>
                  <a:pt x="7872977" y="443483"/>
                </a:lnTo>
                <a:lnTo>
                  <a:pt x="7879073" y="449579"/>
                </a:lnTo>
                <a:lnTo>
                  <a:pt x="7882121" y="451103"/>
                </a:lnTo>
                <a:lnTo>
                  <a:pt x="7886693" y="455675"/>
                </a:lnTo>
                <a:lnTo>
                  <a:pt x="7889741" y="457199"/>
                </a:lnTo>
                <a:lnTo>
                  <a:pt x="7894313" y="461771"/>
                </a:lnTo>
                <a:lnTo>
                  <a:pt x="7897361" y="463295"/>
                </a:lnTo>
                <a:lnTo>
                  <a:pt x="7903457" y="469391"/>
                </a:lnTo>
                <a:lnTo>
                  <a:pt x="7906505" y="470915"/>
                </a:lnTo>
                <a:lnTo>
                  <a:pt x="7911077" y="475487"/>
                </a:lnTo>
                <a:lnTo>
                  <a:pt x="7914125" y="477011"/>
                </a:lnTo>
                <a:lnTo>
                  <a:pt x="7920221" y="483107"/>
                </a:lnTo>
                <a:lnTo>
                  <a:pt x="7923269" y="484631"/>
                </a:lnTo>
                <a:lnTo>
                  <a:pt x="7927841" y="489203"/>
                </a:lnTo>
                <a:lnTo>
                  <a:pt x="7930889" y="490727"/>
                </a:lnTo>
                <a:lnTo>
                  <a:pt x="7935461" y="495299"/>
                </a:lnTo>
                <a:lnTo>
                  <a:pt x="7938509" y="496823"/>
                </a:lnTo>
                <a:lnTo>
                  <a:pt x="7944605" y="502919"/>
                </a:lnTo>
                <a:lnTo>
                  <a:pt x="7947653" y="504443"/>
                </a:lnTo>
                <a:lnTo>
                  <a:pt x="7952225" y="509015"/>
                </a:lnTo>
                <a:lnTo>
                  <a:pt x="7955273" y="510539"/>
                </a:lnTo>
                <a:lnTo>
                  <a:pt x="7961369" y="516635"/>
                </a:lnTo>
                <a:lnTo>
                  <a:pt x="7964417" y="518159"/>
                </a:lnTo>
                <a:lnTo>
                  <a:pt x="7968989" y="522731"/>
                </a:lnTo>
                <a:lnTo>
                  <a:pt x="7972037" y="524255"/>
                </a:lnTo>
                <a:lnTo>
                  <a:pt x="7976609" y="528827"/>
                </a:lnTo>
                <a:lnTo>
                  <a:pt x="7979657" y="530351"/>
                </a:lnTo>
                <a:lnTo>
                  <a:pt x="7985753" y="536447"/>
                </a:lnTo>
                <a:lnTo>
                  <a:pt x="7988801" y="537971"/>
                </a:lnTo>
                <a:lnTo>
                  <a:pt x="7993373" y="542543"/>
                </a:lnTo>
                <a:lnTo>
                  <a:pt x="7996421" y="544067"/>
                </a:lnTo>
                <a:lnTo>
                  <a:pt x="8002517" y="550163"/>
                </a:lnTo>
                <a:lnTo>
                  <a:pt x="8005565" y="551687"/>
                </a:lnTo>
                <a:lnTo>
                  <a:pt x="8010137" y="556259"/>
                </a:lnTo>
                <a:lnTo>
                  <a:pt x="8013185" y="557783"/>
                </a:lnTo>
                <a:lnTo>
                  <a:pt x="8017757" y="562355"/>
                </a:lnTo>
                <a:lnTo>
                  <a:pt x="8020805" y="563879"/>
                </a:lnTo>
                <a:lnTo>
                  <a:pt x="8026901" y="569975"/>
                </a:lnTo>
                <a:lnTo>
                  <a:pt x="8029949" y="571499"/>
                </a:lnTo>
                <a:lnTo>
                  <a:pt x="8034521" y="576071"/>
                </a:lnTo>
                <a:lnTo>
                  <a:pt x="8037569" y="577595"/>
                </a:lnTo>
                <a:lnTo>
                  <a:pt x="8043665" y="583691"/>
                </a:lnTo>
                <a:lnTo>
                  <a:pt x="8046713" y="585215"/>
                </a:lnTo>
                <a:lnTo>
                  <a:pt x="8051285" y="589787"/>
                </a:lnTo>
                <a:lnTo>
                  <a:pt x="8054333" y="591311"/>
                </a:lnTo>
                <a:lnTo>
                  <a:pt x="8058905" y="595883"/>
                </a:lnTo>
                <a:lnTo>
                  <a:pt x="8061953" y="597407"/>
                </a:lnTo>
                <a:lnTo>
                  <a:pt x="8068049" y="603503"/>
                </a:lnTo>
                <a:lnTo>
                  <a:pt x="8071097" y="605027"/>
                </a:lnTo>
                <a:lnTo>
                  <a:pt x="8075669" y="609599"/>
                </a:lnTo>
                <a:lnTo>
                  <a:pt x="8078717" y="611123"/>
                </a:lnTo>
                <a:lnTo>
                  <a:pt x="8084813" y="617219"/>
                </a:lnTo>
                <a:lnTo>
                  <a:pt x="8087861" y="618743"/>
                </a:lnTo>
                <a:lnTo>
                  <a:pt x="8092433" y="623315"/>
                </a:lnTo>
                <a:lnTo>
                  <a:pt x="8095481" y="624839"/>
                </a:lnTo>
                <a:lnTo>
                  <a:pt x="8100053" y="629411"/>
                </a:lnTo>
                <a:lnTo>
                  <a:pt x="8103101" y="630935"/>
                </a:lnTo>
                <a:lnTo>
                  <a:pt x="8109197" y="637031"/>
                </a:lnTo>
                <a:lnTo>
                  <a:pt x="8112245" y="638555"/>
                </a:lnTo>
                <a:lnTo>
                  <a:pt x="8116817" y="643127"/>
                </a:lnTo>
                <a:lnTo>
                  <a:pt x="8119865" y="644651"/>
                </a:lnTo>
                <a:lnTo>
                  <a:pt x="8125961" y="650747"/>
                </a:lnTo>
                <a:lnTo>
                  <a:pt x="8129009" y="652271"/>
                </a:lnTo>
                <a:lnTo>
                  <a:pt x="8133581" y="656843"/>
                </a:lnTo>
                <a:lnTo>
                  <a:pt x="8136629" y="658367"/>
                </a:lnTo>
                <a:lnTo>
                  <a:pt x="8141201" y="662939"/>
                </a:lnTo>
                <a:lnTo>
                  <a:pt x="8144249" y="664463"/>
                </a:lnTo>
                <a:lnTo>
                  <a:pt x="8150345" y="670559"/>
                </a:lnTo>
                <a:lnTo>
                  <a:pt x="8153393" y="672083"/>
                </a:lnTo>
                <a:lnTo>
                  <a:pt x="8157965" y="676655"/>
                </a:lnTo>
                <a:lnTo>
                  <a:pt x="8161013" y="678179"/>
                </a:lnTo>
                <a:lnTo>
                  <a:pt x="8167109" y="684275"/>
                </a:lnTo>
                <a:lnTo>
                  <a:pt x="8170157" y="685799"/>
                </a:lnTo>
                <a:lnTo>
                  <a:pt x="8174729" y="690371"/>
                </a:lnTo>
                <a:lnTo>
                  <a:pt x="8177777" y="691895"/>
                </a:lnTo>
                <a:lnTo>
                  <a:pt x="8182349" y="696467"/>
                </a:lnTo>
                <a:lnTo>
                  <a:pt x="8185397" y="697991"/>
                </a:lnTo>
                <a:lnTo>
                  <a:pt x="8191493" y="704087"/>
                </a:lnTo>
                <a:lnTo>
                  <a:pt x="8194541" y="705611"/>
                </a:lnTo>
                <a:lnTo>
                  <a:pt x="8199113" y="710183"/>
                </a:lnTo>
                <a:lnTo>
                  <a:pt x="8202161" y="711707"/>
                </a:lnTo>
                <a:lnTo>
                  <a:pt x="8208257" y="717803"/>
                </a:lnTo>
                <a:lnTo>
                  <a:pt x="8211305" y="719327"/>
                </a:lnTo>
                <a:lnTo>
                  <a:pt x="8215877" y="723899"/>
                </a:lnTo>
                <a:lnTo>
                  <a:pt x="8218925" y="725423"/>
                </a:lnTo>
                <a:lnTo>
                  <a:pt x="8220449" y="726947"/>
                </a:lnTo>
                <a:lnTo>
                  <a:pt x="8220449" y="725423"/>
                </a:lnTo>
                <a:lnTo>
                  <a:pt x="8234165" y="729995"/>
                </a:lnTo>
                <a:lnTo>
                  <a:pt x="7336529" y="0"/>
                </a:lnTo>
                <a:close/>
              </a:path>
              <a:path w="8234165" h="1461515">
                <a:moveTo>
                  <a:pt x="7619" y="199644"/>
                </a:moveTo>
                <a:lnTo>
                  <a:pt x="7619" y="192024"/>
                </a:lnTo>
                <a:lnTo>
                  <a:pt x="13715" y="192024"/>
                </a:lnTo>
                <a:lnTo>
                  <a:pt x="0" y="185927"/>
                </a:lnTo>
                <a:lnTo>
                  <a:pt x="0" y="1072895"/>
                </a:lnTo>
                <a:lnTo>
                  <a:pt x="1435" y="1072895"/>
                </a:lnTo>
                <a:lnTo>
                  <a:pt x="7619" y="199644"/>
                </a:lnTo>
                <a:close/>
              </a:path>
            </a:pathLst>
          </a:custGeom>
          <a:solidFill>
            <a:srgbClr val="7F7F7F"/>
          </a:solidFill>
        </p:spPr>
        <p:txBody>
          <a:bodyPr wrap="square" lIns="0" tIns="0" rIns="0" bIns="0" rtlCol="0">
            <a:noAutofit/>
          </a:bodyPr>
          <a:lstStyle/>
          <a:p>
            <a:endParaRPr sz="1600"/>
          </a:p>
        </p:txBody>
      </p:sp>
      <p:sp>
        <p:nvSpPr>
          <p:cNvPr id="8" name="object 28"/>
          <p:cNvSpPr/>
          <p:nvPr/>
        </p:nvSpPr>
        <p:spPr>
          <a:xfrm>
            <a:off x="337244" y="2945624"/>
            <a:ext cx="8215877" cy="1434083"/>
          </a:xfrm>
          <a:custGeom>
            <a:avLst/>
            <a:gdLst/>
            <a:ahLst/>
            <a:cxnLst/>
            <a:rect l="l" t="t" r="r" b="b"/>
            <a:pathLst>
              <a:path w="8215877" h="1434083">
                <a:moveTo>
                  <a:pt x="7795079" y="1059179"/>
                </a:moveTo>
                <a:lnTo>
                  <a:pt x="8215877" y="716280"/>
                </a:lnTo>
                <a:lnTo>
                  <a:pt x="7335005" y="0"/>
                </a:lnTo>
                <a:lnTo>
                  <a:pt x="7335005" y="178308"/>
                </a:lnTo>
                <a:lnTo>
                  <a:pt x="0" y="178308"/>
                </a:lnTo>
                <a:lnTo>
                  <a:pt x="0" y="1059180"/>
                </a:lnTo>
                <a:lnTo>
                  <a:pt x="7795079" y="1059179"/>
                </a:lnTo>
                <a:close/>
              </a:path>
            </a:pathLst>
          </a:custGeom>
          <a:solidFill>
            <a:srgbClr val="009898"/>
          </a:solidFill>
        </p:spPr>
        <p:txBody>
          <a:bodyPr wrap="square" lIns="0" tIns="0" rIns="0" bIns="0" rtlCol="0">
            <a:noAutofit/>
          </a:bodyPr>
          <a:lstStyle/>
          <a:p>
            <a:endParaRPr sz="1600"/>
          </a:p>
        </p:txBody>
      </p:sp>
      <p:sp>
        <p:nvSpPr>
          <p:cNvPr id="9" name="object 29"/>
          <p:cNvSpPr/>
          <p:nvPr/>
        </p:nvSpPr>
        <p:spPr>
          <a:xfrm>
            <a:off x="329624" y="2931909"/>
            <a:ext cx="8234165" cy="1461515"/>
          </a:xfrm>
          <a:custGeom>
            <a:avLst/>
            <a:gdLst/>
            <a:ahLst/>
            <a:cxnLst/>
            <a:rect l="l" t="t" r="r" b="b"/>
            <a:pathLst>
              <a:path w="8234165" h="1461515">
                <a:moveTo>
                  <a:pt x="13715" y="1072895"/>
                </a:moveTo>
                <a:lnTo>
                  <a:pt x="13715" y="199643"/>
                </a:lnTo>
                <a:lnTo>
                  <a:pt x="7619" y="199644"/>
                </a:lnTo>
                <a:lnTo>
                  <a:pt x="1435" y="1072895"/>
                </a:lnTo>
                <a:lnTo>
                  <a:pt x="13715" y="1072895"/>
                </a:lnTo>
                <a:close/>
              </a:path>
              <a:path w="8234165" h="1461515">
                <a:moveTo>
                  <a:pt x="7336529" y="192023"/>
                </a:moveTo>
                <a:lnTo>
                  <a:pt x="7342625" y="185927"/>
                </a:lnTo>
                <a:lnTo>
                  <a:pt x="7336529" y="185927"/>
                </a:lnTo>
                <a:lnTo>
                  <a:pt x="0" y="185927"/>
                </a:lnTo>
                <a:lnTo>
                  <a:pt x="13715" y="192024"/>
                </a:lnTo>
                <a:lnTo>
                  <a:pt x="7336529" y="192023"/>
                </a:lnTo>
                <a:close/>
              </a:path>
              <a:path w="8234165" h="1461515">
                <a:moveTo>
                  <a:pt x="7813399" y="1072895"/>
                </a:moveTo>
                <a:lnTo>
                  <a:pt x="8234165" y="729995"/>
                </a:lnTo>
                <a:lnTo>
                  <a:pt x="8220449" y="725423"/>
                </a:lnTo>
                <a:lnTo>
                  <a:pt x="8220449" y="736091"/>
                </a:lnTo>
                <a:lnTo>
                  <a:pt x="7808640" y="1072895"/>
                </a:lnTo>
                <a:lnTo>
                  <a:pt x="7813399" y="1072895"/>
                </a:lnTo>
                <a:close/>
              </a:path>
              <a:path w="8234165" h="1461515">
                <a:moveTo>
                  <a:pt x="7350245" y="13715"/>
                </a:moveTo>
                <a:lnTo>
                  <a:pt x="7339577" y="18287"/>
                </a:lnTo>
                <a:lnTo>
                  <a:pt x="7350245" y="26981"/>
                </a:lnTo>
                <a:lnTo>
                  <a:pt x="7350245" y="13715"/>
                </a:lnTo>
                <a:close/>
              </a:path>
              <a:path w="8234165" h="1461515">
                <a:moveTo>
                  <a:pt x="1435" y="1072895"/>
                </a:moveTo>
                <a:lnTo>
                  <a:pt x="7619" y="199644"/>
                </a:lnTo>
                <a:lnTo>
                  <a:pt x="7350245" y="199643"/>
                </a:lnTo>
                <a:lnTo>
                  <a:pt x="7350245" y="26981"/>
                </a:lnTo>
                <a:lnTo>
                  <a:pt x="7339577" y="18287"/>
                </a:lnTo>
                <a:lnTo>
                  <a:pt x="7350245" y="13715"/>
                </a:lnTo>
                <a:lnTo>
                  <a:pt x="7350245" y="26981"/>
                </a:lnTo>
                <a:lnTo>
                  <a:pt x="8213904" y="730758"/>
                </a:lnTo>
                <a:lnTo>
                  <a:pt x="7794040" y="1072895"/>
                </a:lnTo>
                <a:lnTo>
                  <a:pt x="7808640" y="1072895"/>
                </a:lnTo>
                <a:lnTo>
                  <a:pt x="8220449" y="736091"/>
                </a:lnTo>
                <a:lnTo>
                  <a:pt x="8220449" y="725423"/>
                </a:lnTo>
                <a:lnTo>
                  <a:pt x="8234165" y="729995"/>
                </a:lnTo>
                <a:lnTo>
                  <a:pt x="7336529" y="0"/>
                </a:lnTo>
                <a:lnTo>
                  <a:pt x="7336529" y="185927"/>
                </a:lnTo>
                <a:lnTo>
                  <a:pt x="7342625" y="185927"/>
                </a:lnTo>
                <a:lnTo>
                  <a:pt x="7336529" y="192023"/>
                </a:lnTo>
                <a:lnTo>
                  <a:pt x="13715" y="192024"/>
                </a:lnTo>
                <a:lnTo>
                  <a:pt x="0" y="185927"/>
                </a:lnTo>
                <a:lnTo>
                  <a:pt x="0" y="1072895"/>
                </a:lnTo>
                <a:lnTo>
                  <a:pt x="1435" y="1072895"/>
                </a:lnTo>
                <a:close/>
              </a:path>
            </a:pathLst>
          </a:custGeom>
          <a:solidFill>
            <a:srgbClr val="7F7F7F"/>
          </a:solidFill>
        </p:spPr>
        <p:txBody>
          <a:bodyPr wrap="square" lIns="0" tIns="0" rIns="0" bIns="0" rtlCol="0">
            <a:noAutofit/>
          </a:bodyPr>
          <a:lstStyle/>
          <a:p>
            <a:endParaRPr sz="1600"/>
          </a:p>
        </p:txBody>
      </p:sp>
      <p:sp>
        <p:nvSpPr>
          <p:cNvPr id="10" name="object 30"/>
          <p:cNvSpPr/>
          <p:nvPr/>
        </p:nvSpPr>
        <p:spPr>
          <a:xfrm>
            <a:off x="710618" y="3242805"/>
            <a:ext cx="1066799" cy="838199"/>
          </a:xfrm>
          <a:custGeom>
            <a:avLst/>
            <a:gdLst/>
            <a:ahLst/>
            <a:cxnLst/>
            <a:rect l="l" t="t" r="r" b="b"/>
            <a:pathLst>
              <a:path w="1066799" h="838200">
                <a:moveTo>
                  <a:pt x="1066799" y="761999"/>
                </a:moveTo>
                <a:lnTo>
                  <a:pt x="1066799" y="0"/>
                </a:lnTo>
                <a:lnTo>
                  <a:pt x="0" y="0"/>
                </a:lnTo>
                <a:lnTo>
                  <a:pt x="0" y="761999"/>
                </a:lnTo>
                <a:lnTo>
                  <a:pt x="1066799" y="761999"/>
                </a:lnTo>
                <a:close/>
              </a:path>
            </a:pathLst>
          </a:custGeom>
          <a:solidFill>
            <a:srgbClr val="000000"/>
          </a:solidFill>
        </p:spPr>
        <p:txBody>
          <a:bodyPr wrap="square" lIns="0" tIns="0" rIns="0" bIns="0" rtlCol="0">
            <a:noAutofit/>
          </a:bodyPr>
          <a:lstStyle/>
          <a:p>
            <a:endParaRPr sz="1600"/>
          </a:p>
        </p:txBody>
      </p:sp>
      <p:sp>
        <p:nvSpPr>
          <p:cNvPr id="11" name="object 31"/>
          <p:cNvSpPr/>
          <p:nvPr/>
        </p:nvSpPr>
        <p:spPr>
          <a:xfrm>
            <a:off x="2082218" y="3242804"/>
            <a:ext cx="1523999" cy="838200"/>
          </a:xfrm>
          <a:custGeom>
            <a:avLst/>
            <a:gdLst/>
            <a:ahLst/>
            <a:cxnLst/>
            <a:rect l="l" t="t" r="r" b="b"/>
            <a:pathLst>
              <a:path w="1523999" h="838200">
                <a:moveTo>
                  <a:pt x="1523999" y="761999"/>
                </a:moveTo>
                <a:lnTo>
                  <a:pt x="1523999" y="0"/>
                </a:lnTo>
                <a:lnTo>
                  <a:pt x="0" y="0"/>
                </a:lnTo>
                <a:lnTo>
                  <a:pt x="0" y="761999"/>
                </a:lnTo>
                <a:lnTo>
                  <a:pt x="1523999" y="761999"/>
                </a:lnTo>
                <a:close/>
              </a:path>
            </a:pathLst>
          </a:custGeom>
          <a:solidFill>
            <a:srgbClr val="000000"/>
          </a:solidFill>
        </p:spPr>
        <p:txBody>
          <a:bodyPr wrap="square" lIns="0" tIns="0" rIns="0" bIns="0" rtlCol="0">
            <a:noAutofit/>
          </a:bodyPr>
          <a:lstStyle/>
          <a:p>
            <a:endParaRPr sz="1600"/>
          </a:p>
        </p:txBody>
      </p:sp>
      <p:sp>
        <p:nvSpPr>
          <p:cNvPr id="12" name="object 32"/>
          <p:cNvSpPr/>
          <p:nvPr/>
        </p:nvSpPr>
        <p:spPr>
          <a:xfrm>
            <a:off x="3987218" y="3242804"/>
            <a:ext cx="1600200" cy="838200"/>
          </a:xfrm>
          <a:custGeom>
            <a:avLst/>
            <a:gdLst/>
            <a:ahLst/>
            <a:cxnLst/>
            <a:rect l="l" t="t" r="r" b="b"/>
            <a:pathLst>
              <a:path w="1600200" h="838200">
                <a:moveTo>
                  <a:pt x="1600200" y="761999"/>
                </a:moveTo>
                <a:lnTo>
                  <a:pt x="1600200" y="0"/>
                </a:lnTo>
                <a:lnTo>
                  <a:pt x="0" y="0"/>
                </a:lnTo>
                <a:lnTo>
                  <a:pt x="0" y="761999"/>
                </a:lnTo>
                <a:lnTo>
                  <a:pt x="1600200" y="761999"/>
                </a:lnTo>
                <a:close/>
              </a:path>
            </a:pathLst>
          </a:custGeom>
          <a:solidFill>
            <a:srgbClr val="000000"/>
          </a:solidFill>
        </p:spPr>
        <p:txBody>
          <a:bodyPr wrap="square" lIns="0" tIns="0" rIns="0" bIns="0" rtlCol="0">
            <a:noAutofit/>
          </a:bodyPr>
          <a:lstStyle/>
          <a:p>
            <a:endParaRPr sz="1600"/>
          </a:p>
        </p:txBody>
      </p:sp>
      <p:sp>
        <p:nvSpPr>
          <p:cNvPr id="13" name="object 33"/>
          <p:cNvSpPr/>
          <p:nvPr/>
        </p:nvSpPr>
        <p:spPr>
          <a:xfrm>
            <a:off x="5816018" y="3242804"/>
            <a:ext cx="2209799" cy="838199"/>
          </a:xfrm>
          <a:custGeom>
            <a:avLst/>
            <a:gdLst/>
            <a:ahLst/>
            <a:cxnLst/>
            <a:rect l="l" t="t" r="r" b="b"/>
            <a:pathLst>
              <a:path w="2209799" h="838200">
                <a:moveTo>
                  <a:pt x="2209799" y="762000"/>
                </a:moveTo>
                <a:lnTo>
                  <a:pt x="2209799" y="0"/>
                </a:lnTo>
                <a:lnTo>
                  <a:pt x="0" y="0"/>
                </a:lnTo>
                <a:lnTo>
                  <a:pt x="0" y="762000"/>
                </a:lnTo>
                <a:lnTo>
                  <a:pt x="2209799" y="762000"/>
                </a:lnTo>
                <a:close/>
              </a:path>
            </a:pathLst>
          </a:custGeom>
          <a:solidFill>
            <a:srgbClr val="000000"/>
          </a:solidFill>
        </p:spPr>
        <p:txBody>
          <a:bodyPr wrap="square" lIns="0" tIns="0" rIns="0" bIns="0" rtlCol="0">
            <a:noAutofit/>
          </a:bodyPr>
          <a:lstStyle/>
          <a:p>
            <a:endParaRPr sz="1600"/>
          </a:p>
        </p:txBody>
      </p:sp>
      <p:sp>
        <p:nvSpPr>
          <p:cNvPr id="14" name="object 36"/>
          <p:cNvSpPr/>
          <p:nvPr/>
        </p:nvSpPr>
        <p:spPr>
          <a:xfrm>
            <a:off x="329624" y="5071604"/>
            <a:ext cx="8217401" cy="1435608"/>
          </a:xfrm>
          <a:custGeom>
            <a:avLst/>
            <a:gdLst/>
            <a:ahLst/>
            <a:cxnLst/>
            <a:rect l="l" t="t" r="r" b="b"/>
            <a:pathLst>
              <a:path w="8217401" h="1435608">
                <a:moveTo>
                  <a:pt x="7341369" y="1431664"/>
                </a:moveTo>
                <a:lnTo>
                  <a:pt x="7339577" y="1432560"/>
                </a:lnTo>
                <a:lnTo>
                  <a:pt x="7336529" y="1435608"/>
                </a:lnTo>
                <a:lnTo>
                  <a:pt x="7341369" y="1431664"/>
                </a:lnTo>
                <a:close/>
              </a:path>
              <a:path w="8217401" h="1435608">
                <a:moveTo>
                  <a:pt x="7348629" y="1425748"/>
                </a:moveTo>
                <a:lnTo>
                  <a:pt x="7347197" y="1426464"/>
                </a:lnTo>
                <a:lnTo>
                  <a:pt x="7344762" y="1428899"/>
                </a:lnTo>
                <a:lnTo>
                  <a:pt x="7348629" y="1425748"/>
                </a:lnTo>
                <a:close/>
              </a:path>
              <a:path w="8217401" h="1435608">
                <a:moveTo>
                  <a:pt x="7358309" y="1417860"/>
                </a:moveTo>
                <a:lnTo>
                  <a:pt x="7356341" y="1418844"/>
                </a:lnTo>
                <a:lnTo>
                  <a:pt x="7352994" y="1422191"/>
                </a:lnTo>
                <a:lnTo>
                  <a:pt x="7358309" y="1417860"/>
                </a:lnTo>
                <a:close/>
              </a:path>
              <a:path w="8217401" h="1435608">
                <a:moveTo>
                  <a:pt x="7365569" y="1411944"/>
                </a:moveTo>
                <a:lnTo>
                  <a:pt x="7363961" y="1412748"/>
                </a:lnTo>
                <a:lnTo>
                  <a:pt x="7361227" y="1415482"/>
                </a:lnTo>
                <a:lnTo>
                  <a:pt x="7365569" y="1411944"/>
                </a:lnTo>
                <a:close/>
              </a:path>
              <a:path w="8217401" h="1435608">
                <a:moveTo>
                  <a:pt x="7375249" y="1404056"/>
                </a:moveTo>
                <a:lnTo>
                  <a:pt x="7373105" y="1405128"/>
                </a:lnTo>
                <a:lnTo>
                  <a:pt x="7369459" y="1408774"/>
                </a:lnTo>
                <a:lnTo>
                  <a:pt x="7375249" y="1404056"/>
                </a:lnTo>
                <a:close/>
              </a:path>
              <a:path w="8217401" h="1435608">
                <a:moveTo>
                  <a:pt x="7382509" y="1398140"/>
                </a:moveTo>
                <a:lnTo>
                  <a:pt x="7380725" y="1399032"/>
                </a:lnTo>
                <a:lnTo>
                  <a:pt x="7377692" y="1402065"/>
                </a:lnTo>
                <a:lnTo>
                  <a:pt x="7382509" y="1398140"/>
                </a:lnTo>
                <a:close/>
              </a:path>
              <a:path w="8217401" h="1435608">
                <a:moveTo>
                  <a:pt x="7389769" y="1392224"/>
                </a:moveTo>
                <a:lnTo>
                  <a:pt x="7388345" y="1392936"/>
                </a:lnTo>
                <a:lnTo>
                  <a:pt x="7385924" y="1395357"/>
                </a:lnTo>
                <a:lnTo>
                  <a:pt x="7389769" y="1392224"/>
                </a:lnTo>
                <a:close/>
              </a:path>
              <a:path w="8217401" h="1435608">
                <a:moveTo>
                  <a:pt x="7399449" y="1384336"/>
                </a:moveTo>
                <a:lnTo>
                  <a:pt x="7397489" y="1385316"/>
                </a:lnTo>
                <a:lnTo>
                  <a:pt x="7394157" y="1388648"/>
                </a:lnTo>
                <a:lnTo>
                  <a:pt x="7399449" y="1384336"/>
                </a:lnTo>
                <a:close/>
              </a:path>
              <a:path w="8217401" h="1435608">
                <a:moveTo>
                  <a:pt x="7406709" y="1378420"/>
                </a:moveTo>
                <a:lnTo>
                  <a:pt x="7405109" y="1379220"/>
                </a:lnTo>
                <a:lnTo>
                  <a:pt x="7402389" y="1381940"/>
                </a:lnTo>
                <a:lnTo>
                  <a:pt x="7406709" y="1378420"/>
                </a:lnTo>
                <a:close/>
              </a:path>
              <a:path w="8217401" h="1435608">
                <a:moveTo>
                  <a:pt x="7416389" y="1370532"/>
                </a:moveTo>
                <a:lnTo>
                  <a:pt x="7414253" y="1371600"/>
                </a:lnTo>
                <a:lnTo>
                  <a:pt x="7410621" y="1375231"/>
                </a:lnTo>
                <a:lnTo>
                  <a:pt x="7416389" y="1370532"/>
                </a:lnTo>
                <a:close/>
              </a:path>
              <a:path w="8217401" h="1435608">
                <a:moveTo>
                  <a:pt x="7423649" y="1364616"/>
                </a:moveTo>
                <a:lnTo>
                  <a:pt x="7421873" y="1365504"/>
                </a:lnTo>
                <a:lnTo>
                  <a:pt x="7418854" y="1368523"/>
                </a:lnTo>
                <a:lnTo>
                  <a:pt x="7423649" y="1364616"/>
                </a:lnTo>
                <a:close/>
              </a:path>
              <a:path w="8217401" h="1435608">
                <a:moveTo>
                  <a:pt x="7430909" y="1358700"/>
                </a:moveTo>
                <a:lnTo>
                  <a:pt x="7429493" y="1359408"/>
                </a:lnTo>
                <a:lnTo>
                  <a:pt x="7427086" y="1361815"/>
                </a:lnTo>
                <a:lnTo>
                  <a:pt x="7430909" y="1358700"/>
                </a:lnTo>
                <a:close/>
              </a:path>
              <a:path w="8217401" h="1435608">
                <a:moveTo>
                  <a:pt x="7440588" y="1350812"/>
                </a:moveTo>
                <a:lnTo>
                  <a:pt x="7438637" y="1351788"/>
                </a:lnTo>
                <a:lnTo>
                  <a:pt x="7435319" y="1355106"/>
                </a:lnTo>
                <a:lnTo>
                  <a:pt x="7440588" y="1350812"/>
                </a:lnTo>
                <a:close/>
              </a:path>
              <a:path w="8217401" h="1435608">
                <a:moveTo>
                  <a:pt x="7447848" y="1344896"/>
                </a:moveTo>
                <a:lnTo>
                  <a:pt x="7446257" y="1345692"/>
                </a:lnTo>
                <a:lnTo>
                  <a:pt x="7443551" y="1348398"/>
                </a:lnTo>
                <a:lnTo>
                  <a:pt x="7447848" y="1344896"/>
                </a:lnTo>
                <a:close/>
              </a:path>
              <a:path w="8217401" h="1435608">
                <a:moveTo>
                  <a:pt x="7457528" y="1337008"/>
                </a:moveTo>
                <a:lnTo>
                  <a:pt x="7455401" y="1338072"/>
                </a:lnTo>
                <a:lnTo>
                  <a:pt x="7451784" y="1341689"/>
                </a:lnTo>
                <a:lnTo>
                  <a:pt x="7457528" y="1337008"/>
                </a:lnTo>
                <a:close/>
              </a:path>
              <a:path w="8217401" h="1435608">
                <a:moveTo>
                  <a:pt x="7464788" y="1331092"/>
                </a:moveTo>
                <a:lnTo>
                  <a:pt x="7463021" y="1331976"/>
                </a:lnTo>
                <a:lnTo>
                  <a:pt x="7460016" y="1334981"/>
                </a:lnTo>
                <a:lnTo>
                  <a:pt x="7464788" y="1331092"/>
                </a:lnTo>
                <a:close/>
              </a:path>
              <a:path w="8217401" h="1435608">
                <a:moveTo>
                  <a:pt x="7472048" y="1325176"/>
                </a:moveTo>
                <a:lnTo>
                  <a:pt x="7470641" y="1325880"/>
                </a:lnTo>
                <a:lnTo>
                  <a:pt x="7468249" y="1328272"/>
                </a:lnTo>
                <a:lnTo>
                  <a:pt x="7472048" y="1325176"/>
                </a:lnTo>
                <a:close/>
              </a:path>
              <a:path w="8217401" h="1435608">
                <a:moveTo>
                  <a:pt x="7481728" y="1317288"/>
                </a:moveTo>
                <a:lnTo>
                  <a:pt x="7479785" y="1318260"/>
                </a:lnTo>
                <a:lnTo>
                  <a:pt x="7476481" y="1321564"/>
                </a:lnTo>
                <a:lnTo>
                  <a:pt x="7481728" y="1317288"/>
                </a:lnTo>
                <a:close/>
              </a:path>
              <a:path w="8217401" h="1435608">
                <a:moveTo>
                  <a:pt x="7488988" y="1311372"/>
                </a:moveTo>
                <a:lnTo>
                  <a:pt x="7487405" y="1312164"/>
                </a:lnTo>
                <a:lnTo>
                  <a:pt x="7484713" y="1314855"/>
                </a:lnTo>
                <a:lnTo>
                  <a:pt x="7488988" y="1311372"/>
                </a:lnTo>
                <a:close/>
              </a:path>
              <a:path w="8217401" h="1435608">
                <a:moveTo>
                  <a:pt x="7498668" y="1303484"/>
                </a:moveTo>
                <a:lnTo>
                  <a:pt x="7496549" y="1304544"/>
                </a:lnTo>
                <a:lnTo>
                  <a:pt x="7492946" y="1308147"/>
                </a:lnTo>
                <a:lnTo>
                  <a:pt x="7498668" y="1303484"/>
                </a:lnTo>
                <a:close/>
              </a:path>
              <a:path w="8217401" h="1435608">
                <a:moveTo>
                  <a:pt x="7505928" y="1297568"/>
                </a:moveTo>
                <a:lnTo>
                  <a:pt x="7504169" y="1298448"/>
                </a:lnTo>
                <a:lnTo>
                  <a:pt x="7501178" y="1301439"/>
                </a:lnTo>
                <a:lnTo>
                  <a:pt x="7505928" y="1297568"/>
                </a:lnTo>
                <a:close/>
              </a:path>
              <a:path w="8217401" h="1435608">
                <a:moveTo>
                  <a:pt x="7513188" y="1291652"/>
                </a:moveTo>
                <a:lnTo>
                  <a:pt x="7511789" y="1292352"/>
                </a:lnTo>
                <a:lnTo>
                  <a:pt x="7509411" y="1294730"/>
                </a:lnTo>
                <a:lnTo>
                  <a:pt x="7513188" y="1291652"/>
                </a:lnTo>
                <a:close/>
              </a:path>
              <a:path w="8217401" h="1435608">
                <a:moveTo>
                  <a:pt x="7522868" y="1283764"/>
                </a:moveTo>
                <a:lnTo>
                  <a:pt x="7520933" y="1284732"/>
                </a:lnTo>
                <a:lnTo>
                  <a:pt x="7517643" y="1288022"/>
                </a:lnTo>
                <a:lnTo>
                  <a:pt x="7522868" y="1283764"/>
                </a:lnTo>
                <a:close/>
              </a:path>
              <a:path w="8217401" h="1435608">
                <a:moveTo>
                  <a:pt x="7530128" y="1277848"/>
                </a:moveTo>
                <a:lnTo>
                  <a:pt x="7528553" y="1278636"/>
                </a:lnTo>
                <a:lnTo>
                  <a:pt x="7525876" y="1281313"/>
                </a:lnTo>
                <a:lnTo>
                  <a:pt x="7530128" y="1277848"/>
                </a:lnTo>
                <a:close/>
              </a:path>
              <a:path w="8217401" h="1435608">
                <a:moveTo>
                  <a:pt x="7539808" y="1269960"/>
                </a:moveTo>
                <a:lnTo>
                  <a:pt x="7537697" y="1271016"/>
                </a:lnTo>
                <a:lnTo>
                  <a:pt x="7534108" y="1274605"/>
                </a:lnTo>
                <a:lnTo>
                  <a:pt x="7539808" y="1269960"/>
                </a:lnTo>
                <a:close/>
              </a:path>
              <a:path w="8217401" h="1435608">
                <a:moveTo>
                  <a:pt x="7547067" y="1264044"/>
                </a:moveTo>
                <a:lnTo>
                  <a:pt x="7545317" y="1264920"/>
                </a:lnTo>
                <a:lnTo>
                  <a:pt x="7542341" y="1267896"/>
                </a:lnTo>
                <a:lnTo>
                  <a:pt x="7547067" y="1264044"/>
                </a:lnTo>
                <a:close/>
              </a:path>
              <a:path w="8217401" h="1435608">
                <a:moveTo>
                  <a:pt x="7554327" y="1258128"/>
                </a:moveTo>
                <a:lnTo>
                  <a:pt x="7552937" y="1258824"/>
                </a:lnTo>
                <a:lnTo>
                  <a:pt x="7550573" y="1261188"/>
                </a:lnTo>
                <a:lnTo>
                  <a:pt x="7554327" y="1258128"/>
                </a:lnTo>
                <a:close/>
              </a:path>
              <a:path w="8217401" h="1435608">
                <a:moveTo>
                  <a:pt x="7564007" y="1250241"/>
                </a:moveTo>
                <a:lnTo>
                  <a:pt x="7562081" y="1251204"/>
                </a:lnTo>
                <a:lnTo>
                  <a:pt x="7558806" y="1254479"/>
                </a:lnTo>
                <a:lnTo>
                  <a:pt x="7564007" y="1250241"/>
                </a:lnTo>
                <a:close/>
              </a:path>
              <a:path w="8217401" h="1435608">
                <a:moveTo>
                  <a:pt x="7571267" y="1244325"/>
                </a:moveTo>
                <a:lnTo>
                  <a:pt x="7569701" y="1245108"/>
                </a:lnTo>
                <a:lnTo>
                  <a:pt x="7567038" y="1247771"/>
                </a:lnTo>
                <a:lnTo>
                  <a:pt x="7571267" y="1244325"/>
                </a:lnTo>
                <a:close/>
              </a:path>
              <a:path w="8217401" h="1435608">
                <a:moveTo>
                  <a:pt x="7580947" y="1236437"/>
                </a:moveTo>
                <a:lnTo>
                  <a:pt x="7578845" y="1237488"/>
                </a:lnTo>
                <a:lnTo>
                  <a:pt x="7575270" y="1241062"/>
                </a:lnTo>
                <a:lnTo>
                  <a:pt x="7580947" y="1236437"/>
                </a:lnTo>
                <a:close/>
              </a:path>
              <a:path w="8217401" h="1435608">
                <a:moveTo>
                  <a:pt x="7588207" y="1230521"/>
                </a:moveTo>
                <a:lnTo>
                  <a:pt x="7586465" y="1231392"/>
                </a:lnTo>
                <a:lnTo>
                  <a:pt x="7583503" y="1234354"/>
                </a:lnTo>
                <a:lnTo>
                  <a:pt x="7588207" y="1230521"/>
                </a:lnTo>
                <a:close/>
              </a:path>
              <a:path w="8217401" h="1435608">
                <a:moveTo>
                  <a:pt x="7595467" y="1224605"/>
                </a:moveTo>
                <a:lnTo>
                  <a:pt x="7594085" y="1225296"/>
                </a:lnTo>
                <a:lnTo>
                  <a:pt x="7591735" y="1227646"/>
                </a:lnTo>
                <a:lnTo>
                  <a:pt x="7595467" y="1224605"/>
                </a:lnTo>
                <a:close/>
              </a:path>
              <a:path w="8217401" h="1435608">
                <a:moveTo>
                  <a:pt x="7605147" y="1216717"/>
                </a:moveTo>
                <a:lnTo>
                  <a:pt x="7603229" y="1217676"/>
                </a:lnTo>
                <a:lnTo>
                  <a:pt x="7599968" y="1220937"/>
                </a:lnTo>
                <a:lnTo>
                  <a:pt x="7605147" y="1216717"/>
                </a:lnTo>
                <a:close/>
              </a:path>
              <a:path w="8217401" h="1435608">
                <a:moveTo>
                  <a:pt x="7612407" y="1210801"/>
                </a:moveTo>
                <a:lnTo>
                  <a:pt x="7610849" y="1211580"/>
                </a:lnTo>
                <a:lnTo>
                  <a:pt x="7608200" y="1214229"/>
                </a:lnTo>
                <a:lnTo>
                  <a:pt x="7612407" y="1210801"/>
                </a:lnTo>
                <a:close/>
              </a:path>
              <a:path w="8217401" h="1435608">
                <a:moveTo>
                  <a:pt x="7622087" y="1202913"/>
                </a:moveTo>
                <a:lnTo>
                  <a:pt x="7619993" y="1203960"/>
                </a:lnTo>
                <a:lnTo>
                  <a:pt x="7616433" y="1207520"/>
                </a:lnTo>
                <a:lnTo>
                  <a:pt x="7622087" y="1202913"/>
                </a:lnTo>
                <a:close/>
              </a:path>
              <a:path w="8217401" h="1435608">
                <a:moveTo>
                  <a:pt x="7629347" y="1196997"/>
                </a:moveTo>
                <a:lnTo>
                  <a:pt x="7627613" y="1197864"/>
                </a:lnTo>
                <a:lnTo>
                  <a:pt x="7624665" y="1200812"/>
                </a:lnTo>
                <a:lnTo>
                  <a:pt x="7629347" y="1196997"/>
                </a:lnTo>
                <a:close/>
              </a:path>
              <a:path w="8217401" h="1435608">
                <a:moveTo>
                  <a:pt x="7636607" y="1191081"/>
                </a:moveTo>
                <a:lnTo>
                  <a:pt x="7635233" y="1191768"/>
                </a:lnTo>
                <a:lnTo>
                  <a:pt x="7632898" y="1194103"/>
                </a:lnTo>
                <a:lnTo>
                  <a:pt x="7636607" y="1191081"/>
                </a:lnTo>
                <a:close/>
              </a:path>
              <a:path w="8217401" h="1435608">
                <a:moveTo>
                  <a:pt x="7646287" y="1183193"/>
                </a:moveTo>
                <a:lnTo>
                  <a:pt x="7644377" y="1184148"/>
                </a:lnTo>
                <a:lnTo>
                  <a:pt x="7641130" y="1187395"/>
                </a:lnTo>
                <a:lnTo>
                  <a:pt x="7646287" y="1183193"/>
                </a:lnTo>
                <a:close/>
              </a:path>
              <a:path w="8217401" h="1435608">
                <a:moveTo>
                  <a:pt x="7653547" y="1177277"/>
                </a:moveTo>
                <a:lnTo>
                  <a:pt x="7651997" y="1178052"/>
                </a:lnTo>
                <a:lnTo>
                  <a:pt x="7649362" y="1180686"/>
                </a:lnTo>
                <a:lnTo>
                  <a:pt x="7653547" y="1177277"/>
                </a:lnTo>
                <a:close/>
              </a:path>
              <a:path w="8217401" h="1435608">
                <a:moveTo>
                  <a:pt x="7663226" y="1169389"/>
                </a:moveTo>
                <a:lnTo>
                  <a:pt x="7661141" y="1170432"/>
                </a:lnTo>
                <a:lnTo>
                  <a:pt x="7657595" y="1173978"/>
                </a:lnTo>
                <a:lnTo>
                  <a:pt x="7663226" y="1169389"/>
                </a:lnTo>
                <a:close/>
              </a:path>
              <a:path w="8217401" h="1435608">
                <a:moveTo>
                  <a:pt x="7670486" y="1163473"/>
                </a:moveTo>
                <a:lnTo>
                  <a:pt x="7668761" y="1164336"/>
                </a:lnTo>
                <a:lnTo>
                  <a:pt x="7665827" y="1167270"/>
                </a:lnTo>
                <a:lnTo>
                  <a:pt x="7670486" y="1163473"/>
                </a:lnTo>
                <a:close/>
              </a:path>
              <a:path w="8217401" h="1435608">
                <a:moveTo>
                  <a:pt x="7677746" y="1157557"/>
                </a:moveTo>
                <a:lnTo>
                  <a:pt x="7676381" y="1158240"/>
                </a:lnTo>
                <a:lnTo>
                  <a:pt x="7674060" y="1160561"/>
                </a:lnTo>
                <a:lnTo>
                  <a:pt x="7677746" y="1157557"/>
                </a:lnTo>
                <a:close/>
              </a:path>
              <a:path w="8217401" h="1435608">
                <a:moveTo>
                  <a:pt x="7687426" y="1149669"/>
                </a:moveTo>
                <a:lnTo>
                  <a:pt x="7685525" y="1150620"/>
                </a:lnTo>
                <a:lnTo>
                  <a:pt x="7682292" y="1153853"/>
                </a:lnTo>
                <a:lnTo>
                  <a:pt x="7687426" y="1149669"/>
                </a:lnTo>
                <a:close/>
              </a:path>
              <a:path w="8217401" h="1435608">
                <a:moveTo>
                  <a:pt x="7694686" y="1143753"/>
                </a:moveTo>
                <a:lnTo>
                  <a:pt x="7693145" y="1144524"/>
                </a:lnTo>
                <a:lnTo>
                  <a:pt x="7690525" y="1147144"/>
                </a:lnTo>
                <a:lnTo>
                  <a:pt x="7694686" y="1143753"/>
                </a:lnTo>
                <a:close/>
              </a:path>
              <a:path w="8217401" h="1435608">
                <a:moveTo>
                  <a:pt x="7704366" y="1135865"/>
                </a:moveTo>
                <a:lnTo>
                  <a:pt x="7702289" y="1136904"/>
                </a:lnTo>
                <a:lnTo>
                  <a:pt x="7698757" y="1140436"/>
                </a:lnTo>
                <a:lnTo>
                  <a:pt x="7704366" y="1135865"/>
                </a:lnTo>
                <a:close/>
              </a:path>
              <a:path w="8217401" h="1435608">
                <a:moveTo>
                  <a:pt x="7711626" y="1129949"/>
                </a:moveTo>
                <a:lnTo>
                  <a:pt x="7709909" y="1130808"/>
                </a:lnTo>
                <a:lnTo>
                  <a:pt x="7706990" y="1133727"/>
                </a:lnTo>
                <a:lnTo>
                  <a:pt x="7711626" y="1129949"/>
                </a:lnTo>
                <a:close/>
              </a:path>
              <a:path w="8217401" h="1435608">
                <a:moveTo>
                  <a:pt x="7718886" y="1124033"/>
                </a:moveTo>
                <a:lnTo>
                  <a:pt x="7717529" y="1124712"/>
                </a:lnTo>
                <a:lnTo>
                  <a:pt x="7715222" y="1127019"/>
                </a:lnTo>
                <a:lnTo>
                  <a:pt x="7718886" y="1124033"/>
                </a:lnTo>
                <a:close/>
              </a:path>
              <a:path w="8217401" h="1435608">
                <a:moveTo>
                  <a:pt x="7728566" y="1116145"/>
                </a:moveTo>
                <a:lnTo>
                  <a:pt x="7726673" y="1117092"/>
                </a:lnTo>
                <a:lnTo>
                  <a:pt x="7723454" y="1120310"/>
                </a:lnTo>
                <a:lnTo>
                  <a:pt x="7728566" y="1116145"/>
                </a:lnTo>
                <a:close/>
              </a:path>
              <a:path w="8217401" h="1435608">
                <a:moveTo>
                  <a:pt x="7735826" y="1110229"/>
                </a:moveTo>
                <a:lnTo>
                  <a:pt x="7734293" y="1110996"/>
                </a:lnTo>
                <a:lnTo>
                  <a:pt x="7731687" y="1113602"/>
                </a:lnTo>
                <a:lnTo>
                  <a:pt x="7735826" y="1110229"/>
                </a:lnTo>
                <a:close/>
              </a:path>
              <a:path w="8217401" h="1435608">
                <a:moveTo>
                  <a:pt x="7745506" y="1102341"/>
                </a:moveTo>
                <a:lnTo>
                  <a:pt x="7743437" y="1103376"/>
                </a:lnTo>
                <a:lnTo>
                  <a:pt x="7739919" y="1106894"/>
                </a:lnTo>
                <a:lnTo>
                  <a:pt x="7745506" y="1102341"/>
                </a:lnTo>
                <a:close/>
              </a:path>
              <a:path w="8217401" h="1435608">
                <a:moveTo>
                  <a:pt x="7752766" y="1096425"/>
                </a:moveTo>
                <a:lnTo>
                  <a:pt x="7751057" y="1097280"/>
                </a:lnTo>
                <a:lnTo>
                  <a:pt x="7748152" y="1100185"/>
                </a:lnTo>
                <a:lnTo>
                  <a:pt x="7752766" y="1096425"/>
                </a:lnTo>
                <a:close/>
              </a:path>
              <a:path w="8217401" h="1435608">
                <a:moveTo>
                  <a:pt x="7760026" y="1090509"/>
                </a:moveTo>
                <a:lnTo>
                  <a:pt x="7758677" y="1091184"/>
                </a:lnTo>
                <a:lnTo>
                  <a:pt x="7756384" y="1093477"/>
                </a:lnTo>
                <a:lnTo>
                  <a:pt x="7760026" y="1090509"/>
                </a:lnTo>
                <a:close/>
              </a:path>
              <a:path w="8217401" h="1435608">
                <a:moveTo>
                  <a:pt x="7769705" y="1082621"/>
                </a:moveTo>
                <a:lnTo>
                  <a:pt x="7767821" y="1083564"/>
                </a:lnTo>
                <a:lnTo>
                  <a:pt x="7764617" y="1086768"/>
                </a:lnTo>
                <a:lnTo>
                  <a:pt x="7769705" y="1082621"/>
                </a:lnTo>
                <a:close/>
              </a:path>
              <a:path w="8217401" h="1435608">
                <a:moveTo>
                  <a:pt x="7776965" y="1076705"/>
                </a:moveTo>
                <a:lnTo>
                  <a:pt x="7775441" y="1077468"/>
                </a:lnTo>
                <a:lnTo>
                  <a:pt x="7772849" y="1080060"/>
                </a:lnTo>
                <a:lnTo>
                  <a:pt x="7776965" y="1076705"/>
                </a:lnTo>
                <a:close/>
              </a:path>
              <a:path w="8217401" h="1435608">
                <a:moveTo>
                  <a:pt x="7786645" y="1068818"/>
                </a:moveTo>
                <a:lnTo>
                  <a:pt x="7784585" y="1069848"/>
                </a:lnTo>
                <a:lnTo>
                  <a:pt x="7781082" y="1073351"/>
                </a:lnTo>
                <a:lnTo>
                  <a:pt x="7786645" y="1068818"/>
                </a:lnTo>
                <a:close/>
              </a:path>
              <a:path w="8217401" h="1435608">
                <a:moveTo>
                  <a:pt x="7793905" y="1062902"/>
                </a:moveTo>
                <a:lnTo>
                  <a:pt x="7792205" y="1063752"/>
                </a:lnTo>
                <a:lnTo>
                  <a:pt x="7789314" y="1066643"/>
                </a:lnTo>
                <a:lnTo>
                  <a:pt x="7793905" y="1062902"/>
                </a:lnTo>
                <a:close/>
              </a:path>
              <a:path w="8217401" h="1435608">
                <a:moveTo>
                  <a:pt x="7801165" y="1056986"/>
                </a:moveTo>
                <a:lnTo>
                  <a:pt x="7799825" y="1057656"/>
                </a:lnTo>
                <a:lnTo>
                  <a:pt x="7797547" y="1059934"/>
                </a:lnTo>
                <a:lnTo>
                  <a:pt x="7801165" y="1056986"/>
                </a:lnTo>
                <a:close/>
              </a:path>
              <a:path w="8217401" h="1435608">
                <a:moveTo>
                  <a:pt x="7810845" y="1049098"/>
                </a:moveTo>
                <a:lnTo>
                  <a:pt x="7808969" y="1050036"/>
                </a:lnTo>
                <a:lnTo>
                  <a:pt x="7805779" y="1053226"/>
                </a:lnTo>
                <a:lnTo>
                  <a:pt x="7810845" y="1049098"/>
                </a:lnTo>
                <a:close/>
              </a:path>
              <a:path w="8217401" h="1435608">
                <a:moveTo>
                  <a:pt x="7818105" y="1043182"/>
                </a:moveTo>
                <a:lnTo>
                  <a:pt x="7816589" y="1043940"/>
                </a:lnTo>
                <a:lnTo>
                  <a:pt x="7814011" y="1046517"/>
                </a:lnTo>
                <a:lnTo>
                  <a:pt x="7818105" y="1043182"/>
                </a:lnTo>
                <a:close/>
              </a:path>
              <a:path w="8217401" h="1435608">
                <a:moveTo>
                  <a:pt x="7827785" y="1035294"/>
                </a:moveTo>
                <a:lnTo>
                  <a:pt x="7825733" y="1036320"/>
                </a:lnTo>
                <a:lnTo>
                  <a:pt x="7822244" y="1039809"/>
                </a:lnTo>
                <a:lnTo>
                  <a:pt x="7827785" y="1035294"/>
                </a:lnTo>
                <a:close/>
              </a:path>
              <a:path w="8217401" h="1435608">
                <a:moveTo>
                  <a:pt x="7835045" y="1029378"/>
                </a:moveTo>
                <a:lnTo>
                  <a:pt x="7833353" y="1030224"/>
                </a:lnTo>
                <a:lnTo>
                  <a:pt x="7830476" y="1033101"/>
                </a:lnTo>
                <a:lnTo>
                  <a:pt x="7835045" y="1029378"/>
                </a:lnTo>
                <a:close/>
              </a:path>
              <a:path w="8217401" h="1435608">
                <a:moveTo>
                  <a:pt x="7842305" y="1023462"/>
                </a:moveTo>
                <a:lnTo>
                  <a:pt x="7840973" y="1024128"/>
                </a:lnTo>
                <a:lnTo>
                  <a:pt x="7838709" y="1026392"/>
                </a:lnTo>
                <a:lnTo>
                  <a:pt x="7842305" y="1023462"/>
                </a:lnTo>
                <a:close/>
              </a:path>
              <a:path w="8217401" h="1435608">
                <a:moveTo>
                  <a:pt x="7851985" y="1015574"/>
                </a:moveTo>
                <a:lnTo>
                  <a:pt x="7850117" y="1016508"/>
                </a:lnTo>
                <a:lnTo>
                  <a:pt x="7846941" y="1019684"/>
                </a:lnTo>
                <a:lnTo>
                  <a:pt x="7851985" y="1015574"/>
                </a:lnTo>
                <a:close/>
              </a:path>
              <a:path w="8217401" h="1435608">
                <a:moveTo>
                  <a:pt x="7859245" y="1009658"/>
                </a:moveTo>
                <a:lnTo>
                  <a:pt x="7857737" y="1010412"/>
                </a:lnTo>
                <a:lnTo>
                  <a:pt x="7855174" y="1012975"/>
                </a:lnTo>
                <a:lnTo>
                  <a:pt x="7859245" y="1009658"/>
                </a:lnTo>
                <a:close/>
              </a:path>
              <a:path w="8217401" h="1435608">
                <a:moveTo>
                  <a:pt x="7868925" y="1001770"/>
                </a:moveTo>
                <a:lnTo>
                  <a:pt x="7866881" y="1002792"/>
                </a:lnTo>
                <a:lnTo>
                  <a:pt x="7863406" y="1006267"/>
                </a:lnTo>
                <a:lnTo>
                  <a:pt x="7868925" y="1001770"/>
                </a:lnTo>
                <a:close/>
              </a:path>
              <a:path w="8217401" h="1435608">
                <a:moveTo>
                  <a:pt x="7876185" y="995854"/>
                </a:moveTo>
                <a:lnTo>
                  <a:pt x="7874501" y="996696"/>
                </a:lnTo>
                <a:lnTo>
                  <a:pt x="7871639" y="999558"/>
                </a:lnTo>
                <a:lnTo>
                  <a:pt x="7876185" y="995854"/>
                </a:lnTo>
                <a:close/>
              </a:path>
              <a:path w="8217401" h="1435608">
                <a:moveTo>
                  <a:pt x="7883444" y="989938"/>
                </a:moveTo>
                <a:lnTo>
                  <a:pt x="7882121" y="990600"/>
                </a:lnTo>
                <a:lnTo>
                  <a:pt x="7879871" y="992850"/>
                </a:lnTo>
                <a:lnTo>
                  <a:pt x="7883444" y="989938"/>
                </a:lnTo>
                <a:close/>
              </a:path>
              <a:path w="8217401" h="1435608">
                <a:moveTo>
                  <a:pt x="7893124" y="982050"/>
                </a:moveTo>
                <a:lnTo>
                  <a:pt x="7891265" y="982980"/>
                </a:lnTo>
                <a:lnTo>
                  <a:pt x="7888103" y="986141"/>
                </a:lnTo>
                <a:lnTo>
                  <a:pt x="7893124" y="982050"/>
                </a:lnTo>
                <a:close/>
              </a:path>
              <a:path w="8217401" h="1435608">
                <a:moveTo>
                  <a:pt x="7900384" y="976134"/>
                </a:moveTo>
                <a:lnTo>
                  <a:pt x="7898885" y="976884"/>
                </a:lnTo>
                <a:lnTo>
                  <a:pt x="7896336" y="979433"/>
                </a:lnTo>
                <a:lnTo>
                  <a:pt x="7900384" y="976134"/>
                </a:lnTo>
                <a:close/>
              </a:path>
              <a:path w="8217401" h="1435608">
                <a:moveTo>
                  <a:pt x="7910064" y="968246"/>
                </a:moveTo>
                <a:lnTo>
                  <a:pt x="7908029" y="969264"/>
                </a:lnTo>
                <a:lnTo>
                  <a:pt x="7904568" y="972725"/>
                </a:lnTo>
                <a:lnTo>
                  <a:pt x="7910064" y="968246"/>
                </a:lnTo>
                <a:close/>
              </a:path>
              <a:path w="8217401" h="1435608">
                <a:moveTo>
                  <a:pt x="7917324" y="962330"/>
                </a:moveTo>
                <a:lnTo>
                  <a:pt x="7915649" y="963168"/>
                </a:lnTo>
                <a:lnTo>
                  <a:pt x="7912801" y="966016"/>
                </a:lnTo>
                <a:lnTo>
                  <a:pt x="7917324" y="962330"/>
                </a:lnTo>
                <a:close/>
              </a:path>
              <a:path w="8217401" h="1435608">
                <a:moveTo>
                  <a:pt x="7924584" y="956414"/>
                </a:moveTo>
                <a:lnTo>
                  <a:pt x="7923269" y="957072"/>
                </a:lnTo>
                <a:lnTo>
                  <a:pt x="7921033" y="959308"/>
                </a:lnTo>
                <a:lnTo>
                  <a:pt x="7924584" y="956414"/>
                </a:lnTo>
                <a:close/>
              </a:path>
              <a:path w="8217401" h="1435608">
                <a:moveTo>
                  <a:pt x="7934264" y="948526"/>
                </a:moveTo>
                <a:lnTo>
                  <a:pt x="7932413" y="949452"/>
                </a:lnTo>
                <a:lnTo>
                  <a:pt x="7929266" y="952599"/>
                </a:lnTo>
                <a:lnTo>
                  <a:pt x="7934264" y="948526"/>
                </a:lnTo>
                <a:close/>
              </a:path>
              <a:path w="8217401" h="1435608">
                <a:moveTo>
                  <a:pt x="7941524" y="942610"/>
                </a:moveTo>
                <a:lnTo>
                  <a:pt x="7940033" y="943356"/>
                </a:lnTo>
                <a:lnTo>
                  <a:pt x="7937498" y="945891"/>
                </a:lnTo>
                <a:lnTo>
                  <a:pt x="7941524" y="942610"/>
                </a:lnTo>
                <a:close/>
              </a:path>
              <a:path w="8217401" h="1435608">
                <a:moveTo>
                  <a:pt x="7951204" y="934722"/>
                </a:moveTo>
                <a:lnTo>
                  <a:pt x="7949177" y="935736"/>
                </a:lnTo>
                <a:lnTo>
                  <a:pt x="7945731" y="939182"/>
                </a:lnTo>
                <a:lnTo>
                  <a:pt x="7951204" y="934722"/>
                </a:lnTo>
                <a:close/>
              </a:path>
              <a:path w="8217401" h="1435608">
                <a:moveTo>
                  <a:pt x="7958464" y="928806"/>
                </a:moveTo>
                <a:lnTo>
                  <a:pt x="7956797" y="929640"/>
                </a:lnTo>
                <a:lnTo>
                  <a:pt x="7953963" y="932474"/>
                </a:lnTo>
                <a:lnTo>
                  <a:pt x="7958464" y="928806"/>
                </a:lnTo>
                <a:close/>
              </a:path>
              <a:path w="8217401" h="1435608">
                <a:moveTo>
                  <a:pt x="7965724" y="922890"/>
                </a:moveTo>
                <a:lnTo>
                  <a:pt x="7964417" y="923544"/>
                </a:lnTo>
                <a:lnTo>
                  <a:pt x="7962195" y="925765"/>
                </a:lnTo>
                <a:lnTo>
                  <a:pt x="7965724" y="922890"/>
                </a:lnTo>
                <a:close/>
              </a:path>
              <a:path w="8217401" h="1435608">
                <a:moveTo>
                  <a:pt x="7975404" y="915002"/>
                </a:moveTo>
                <a:lnTo>
                  <a:pt x="7973561" y="915924"/>
                </a:lnTo>
                <a:lnTo>
                  <a:pt x="7970428" y="919057"/>
                </a:lnTo>
                <a:lnTo>
                  <a:pt x="7975404" y="915002"/>
                </a:lnTo>
                <a:close/>
              </a:path>
              <a:path w="8217401" h="1435608">
                <a:moveTo>
                  <a:pt x="7982664" y="909086"/>
                </a:moveTo>
                <a:lnTo>
                  <a:pt x="7981181" y="909828"/>
                </a:lnTo>
                <a:lnTo>
                  <a:pt x="7978660" y="912349"/>
                </a:lnTo>
                <a:lnTo>
                  <a:pt x="7982664" y="909086"/>
                </a:lnTo>
                <a:close/>
              </a:path>
              <a:path w="8217401" h="1435608">
                <a:moveTo>
                  <a:pt x="7992343" y="901198"/>
                </a:moveTo>
                <a:lnTo>
                  <a:pt x="7990325" y="902208"/>
                </a:lnTo>
                <a:lnTo>
                  <a:pt x="7986893" y="905640"/>
                </a:lnTo>
                <a:lnTo>
                  <a:pt x="7992343" y="901198"/>
                </a:lnTo>
                <a:close/>
              </a:path>
              <a:path w="8217401" h="1435608">
                <a:moveTo>
                  <a:pt x="7999603" y="895283"/>
                </a:moveTo>
                <a:lnTo>
                  <a:pt x="7997945" y="896112"/>
                </a:lnTo>
                <a:lnTo>
                  <a:pt x="7995125" y="898932"/>
                </a:lnTo>
                <a:lnTo>
                  <a:pt x="7999603" y="895283"/>
                </a:lnTo>
                <a:close/>
              </a:path>
              <a:path w="8217401" h="1435608">
                <a:moveTo>
                  <a:pt x="8006863" y="889367"/>
                </a:moveTo>
                <a:lnTo>
                  <a:pt x="8005565" y="890016"/>
                </a:lnTo>
                <a:lnTo>
                  <a:pt x="8003358" y="892223"/>
                </a:lnTo>
                <a:lnTo>
                  <a:pt x="8006863" y="889367"/>
                </a:lnTo>
                <a:close/>
              </a:path>
              <a:path w="8217401" h="1435608">
                <a:moveTo>
                  <a:pt x="8016543" y="881479"/>
                </a:moveTo>
                <a:lnTo>
                  <a:pt x="8014709" y="882396"/>
                </a:lnTo>
                <a:lnTo>
                  <a:pt x="8011590" y="885515"/>
                </a:lnTo>
                <a:lnTo>
                  <a:pt x="8016543" y="881479"/>
                </a:lnTo>
                <a:close/>
              </a:path>
              <a:path w="8217401" h="1435608">
                <a:moveTo>
                  <a:pt x="8023803" y="875563"/>
                </a:moveTo>
                <a:lnTo>
                  <a:pt x="8022329" y="876300"/>
                </a:lnTo>
                <a:lnTo>
                  <a:pt x="8019823" y="878806"/>
                </a:lnTo>
                <a:lnTo>
                  <a:pt x="8023803" y="875563"/>
                </a:lnTo>
                <a:close/>
              </a:path>
              <a:path w="8217401" h="1435608">
                <a:moveTo>
                  <a:pt x="8033483" y="867675"/>
                </a:moveTo>
                <a:lnTo>
                  <a:pt x="8031473" y="868680"/>
                </a:lnTo>
                <a:lnTo>
                  <a:pt x="8028055" y="872098"/>
                </a:lnTo>
                <a:lnTo>
                  <a:pt x="8033483" y="867675"/>
                </a:lnTo>
                <a:close/>
              </a:path>
              <a:path w="8217401" h="1435608">
                <a:moveTo>
                  <a:pt x="8040743" y="861759"/>
                </a:moveTo>
                <a:lnTo>
                  <a:pt x="8039093" y="862584"/>
                </a:lnTo>
                <a:lnTo>
                  <a:pt x="8036288" y="865389"/>
                </a:lnTo>
                <a:lnTo>
                  <a:pt x="8040743" y="861759"/>
                </a:lnTo>
                <a:close/>
              </a:path>
              <a:path w="8217401" h="1435608">
                <a:moveTo>
                  <a:pt x="8048003" y="855843"/>
                </a:moveTo>
                <a:lnTo>
                  <a:pt x="8046713" y="856488"/>
                </a:lnTo>
                <a:lnTo>
                  <a:pt x="8044520" y="858681"/>
                </a:lnTo>
                <a:lnTo>
                  <a:pt x="8048003" y="855843"/>
                </a:lnTo>
                <a:close/>
              </a:path>
              <a:path w="8217401" h="1435608">
                <a:moveTo>
                  <a:pt x="8057683" y="847955"/>
                </a:moveTo>
                <a:lnTo>
                  <a:pt x="8055857" y="848868"/>
                </a:lnTo>
                <a:lnTo>
                  <a:pt x="8052752" y="851972"/>
                </a:lnTo>
                <a:lnTo>
                  <a:pt x="8057683" y="847955"/>
                </a:lnTo>
                <a:close/>
              </a:path>
              <a:path w="8217401" h="1435608">
                <a:moveTo>
                  <a:pt x="8064943" y="842039"/>
                </a:moveTo>
                <a:lnTo>
                  <a:pt x="8063477" y="842772"/>
                </a:lnTo>
                <a:lnTo>
                  <a:pt x="8060985" y="845264"/>
                </a:lnTo>
                <a:lnTo>
                  <a:pt x="8064943" y="842039"/>
                </a:lnTo>
                <a:close/>
              </a:path>
              <a:path w="8217401" h="1435608">
                <a:moveTo>
                  <a:pt x="8074623" y="834151"/>
                </a:moveTo>
                <a:lnTo>
                  <a:pt x="8072621" y="835152"/>
                </a:lnTo>
                <a:lnTo>
                  <a:pt x="8069217" y="838556"/>
                </a:lnTo>
                <a:lnTo>
                  <a:pt x="8074623" y="834151"/>
                </a:lnTo>
                <a:close/>
              </a:path>
              <a:path w="8217401" h="1435608">
                <a:moveTo>
                  <a:pt x="8081883" y="828235"/>
                </a:moveTo>
                <a:lnTo>
                  <a:pt x="8080241" y="829056"/>
                </a:lnTo>
                <a:lnTo>
                  <a:pt x="8077450" y="831847"/>
                </a:lnTo>
                <a:lnTo>
                  <a:pt x="8081883" y="828235"/>
                </a:lnTo>
                <a:close/>
              </a:path>
              <a:path w="8217401" h="1435608">
                <a:moveTo>
                  <a:pt x="8089143" y="822319"/>
                </a:moveTo>
                <a:lnTo>
                  <a:pt x="8087861" y="822960"/>
                </a:lnTo>
                <a:lnTo>
                  <a:pt x="8085682" y="825139"/>
                </a:lnTo>
                <a:lnTo>
                  <a:pt x="8089143" y="822319"/>
                </a:lnTo>
                <a:close/>
              </a:path>
              <a:path w="8217401" h="1435608">
                <a:moveTo>
                  <a:pt x="8098822" y="814431"/>
                </a:moveTo>
                <a:lnTo>
                  <a:pt x="8097005" y="815340"/>
                </a:lnTo>
                <a:lnTo>
                  <a:pt x="8093915" y="818430"/>
                </a:lnTo>
                <a:lnTo>
                  <a:pt x="8098822" y="814431"/>
                </a:lnTo>
                <a:close/>
              </a:path>
              <a:path w="8217401" h="1435608">
                <a:moveTo>
                  <a:pt x="8106082" y="808515"/>
                </a:moveTo>
                <a:lnTo>
                  <a:pt x="8104625" y="809244"/>
                </a:lnTo>
                <a:lnTo>
                  <a:pt x="8102147" y="811722"/>
                </a:lnTo>
                <a:lnTo>
                  <a:pt x="8106082" y="808515"/>
                </a:lnTo>
                <a:close/>
              </a:path>
              <a:path w="8217401" h="1435608">
                <a:moveTo>
                  <a:pt x="8115762" y="800627"/>
                </a:moveTo>
                <a:lnTo>
                  <a:pt x="8113769" y="801624"/>
                </a:lnTo>
                <a:lnTo>
                  <a:pt x="8110380" y="805013"/>
                </a:lnTo>
                <a:lnTo>
                  <a:pt x="8115762" y="800627"/>
                </a:lnTo>
                <a:close/>
              </a:path>
              <a:path w="8217401" h="1435608">
                <a:moveTo>
                  <a:pt x="8123022" y="794711"/>
                </a:moveTo>
                <a:lnTo>
                  <a:pt x="8121389" y="795528"/>
                </a:lnTo>
                <a:lnTo>
                  <a:pt x="8118612" y="798305"/>
                </a:lnTo>
                <a:lnTo>
                  <a:pt x="8123022" y="794711"/>
                </a:lnTo>
                <a:close/>
              </a:path>
              <a:path w="8217401" h="1435608">
                <a:moveTo>
                  <a:pt x="8130282" y="788795"/>
                </a:moveTo>
                <a:lnTo>
                  <a:pt x="8129009" y="789432"/>
                </a:lnTo>
                <a:lnTo>
                  <a:pt x="8126844" y="791596"/>
                </a:lnTo>
                <a:lnTo>
                  <a:pt x="8130282" y="788795"/>
                </a:lnTo>
                <a:close/>
              </a:path>
              <a:path w="8217401" h="1435608">
                <a:moveTo>
                  <a:pt x="8139962" y="780907"/>
                </a:moveTo>
                <a:lnTo>
                  <a:pt x="8138153" y="781812"/>
                </a:lnTo>
                <a:lnTo>
                  <a:pt x="8135077" y="784888"/>
                </a:lnTo>
                <a:lnTo>
                  <a:pt x="8139962" y="780907"/>
                </a:lnTo>
                <a:close/>
              </a:path>
              <a:path w="8217401" h="1435608">
                <a:moveTo>
                  <a:pt x="8147222" y="774991"/>
                </a:moveTo>
                <a:lnTo>
                  <a:pt x="8145773" y="775716"/>
                </a:lnTo>
                <a:lnTo>
                  <a:pt x="8143309" y="778180"/>
                </a:lnTo>
                <a:lnTo>
                  <a:pt x="8147222" y="774991"/>
                </a:lnTo>
                <a:close/>
              </a:path>
              <a:path w="8217401" h="1435608">
                <a:moveTo>
                  <a:pt x="8156902" y="767103"/>
                </a:moveTo>
                <a:lnTo>
                  <a:pt x="8154917" y="768096"/>
                </a:lnTo>
                <a:lnTo>
                  <a:pt x="8151542" y="771471"/>
                </a:lnTo>
                <a:lnTo>
                  <a:pt x="8156902" y="767103"/>
                </a:lnTo>
                <a:close/>
              </a:path>
              <a:path w="8217401" h="1435608">
                <a:moveTo>
                  <a:pt x="8164162" y="761187"/>
                </a:moveTo>
                <a:lnTo>
                  <a:pt x="8162537" y="762000"/>
                </a:lnTo>
                <a:lnTo>
                  <a:pt x="8159774" y="764763"/>
                </a:lnTo>
                <a:lnTo>
                  <a:pt x="8164162" y="761187"/>
                </a:lnTo>
                <a:close/>
              </a:path>
              <a:path w="8217401" h="1435608">
                <a:moveTo>
                  <a:pt x="8171422" y="755271"/>
                </a:moveTo>
                <a:lnTo>
                  <a:pt x="8170157" y="755904"/>
                </a:lnTo>
                <a:lnTo>
                  <a:pt x="8168007" y="758054"/>
                </a:lnTo>
                <a:lnTo>
                  <a:pt x="8171422" y="755271"/>
                </a:lnTo>
                <a:close/>
              </a:path>
              <a:path w="8217401" h="1435608">
                <a:moveTo>
                  <a:pt x="8181102" y="747383"/>
                </a:moveTo>
                <a:lnTo>
                  <a:pt x="8179301" y="748284"/>
                </a:lnTo>
                <a:lnTo>
                  <a:pt x="8176239" y="751346"/>
                </a:lnTo>
                <a:lnTo>
                  <a:pt x="8181102" y="747383"/>
                </a:lnTo>
                <a:close/>
              </a:path>
              <a:path w="8217401" h="1435608">
                <a:moveTo>
                  <a:pt x="8188362" y="741467"/>
                </a:moveTo>
                <a:lnTo>
                  <a:pt x="8186921" y="742188"/>
                </a:lnTo>
                <a:lnTo>
                  <a:pt x="8184472" y="744637"/>
                </a:lnTo>
                <a:lnTo>
                  <a:pt x="8188362" y="741467"/>
                </a:lnTo>
                <a:close/>
              </a:path>
              <a:path w="8217401" h="1435608">
                <a:moveTo>
                  <a:pt x="8198042" y="733579"/>
                </a:moveTo>
                <a:lnTo>
                  <a:pt x="8196065" y="734568"/>
                </a:lnTo>
                <a:lnTo>
                  <a:pt x="8192704" y="737929"/>
                </a:lnTo>
                <a:lnTo>
                  <a:pt x="8198042" y="733579"/>
                </a:lnTo>
                <a:close/>
              </a:path>
              <a:path w="8217401" h="1435608">
                <a:moveTo>
                  <a:pt x="8205302" y="727663"/>
                </a:moveTo>
                <a:lnTo>
                  <a:pt x="8203685" y="728472"/>
                </a:lnTo>
                <a:lnTo>
                  <a:pt x="8200937" y="731220"/>
                </a:lnTo>
                <a:lnTo>
                  <a:pt x="8205302" y="727663"/>
                </a:lnTo>
                <a:close/>
              </a:path>
              <a:path w="8217401" h="1435608">
                <a:moveTo>
                  <a:pt x="8212561" y="721747"/>
                </a:moveTo>
                <a:lnTo>
                  <a:pt x="8211305" y="722376"/>
                </a:lnTo>
                <a:lnTo>
                  <a:pt x="8209169" y="724512"/>
                </a:lnTo>
                <a:lnTo>
                  <a:pt x="8212561" y="721747"/>
                </a:lnTo>
                <a:close/>
              </a:path>
              <a:path w="8217401" h="1435608">
                <a:moveTo>
                  <a:pt x="8192704" y="697678"/>
                </a:moveTo>
                <a:lnTo>
                  <a:pt x="8193017" y="697992"/>
                </a:lnTo>
                <a:lnTo>
                  <a:pt x="8193202" y="698084"/>
                </a:lnTo>
                <a:lnTo>
                  <a:pt x="8192704" y="697678"/>
                </a:lnTo>
                <a:close/>
              </a:path>
              <a:path w="8217401" h="1435608">
                <a:moveTo>
                  <a:pt x="8176239" y="684261"/>
                </a:moveTo>
                <a:lnTo>
                  <a:pt x="8176253" y="684276"/>
                </a:lnTo>
                <a:lnTo>
                  <a:pt x="8176262" y="684280"/>
                </a:lnTo>
                <a:close/>
              </a:path>
              <a:path w="8217401" h="1435608">
                <a:moveTo>
                  <a:pt x="8151542" y="664136"/>
                </a:moveTo>
                <a:lnTo>
                  <a:pt x="8151869" y="664464"/>
                </a:lnTo>
                <a:lnTo>
                  <a:pt x="8152062" y="664560"/>
                </a:lnTo>
                <a:lnTo>
                  <a:pt x="8151542" y="664136"/>
                </a:lnTo>
                <a:close/>
              </a:path>
              <a:path w="8217401" h="1435608">
                <a:moveTo>
                  <a:pt x="8135077" y="650719"/>
                </a:moveTo>
                <a:lnTo>
                  <a:pt x="8135105" y="650748"/>
                </a:lnTo>
                <a:lnTo>
                  <a:pt x="8135122" y="650756"/>
                </a:lnTo>
                <a:close/>
              </a:path>
              <a:path w="8217401" h="1435608">
                <a:moveTo>
                  <a:pt x="8110380" y="630594"/>
                </a:moveTo>
                <a:lnTo>
                  <a:pt x="8110721" y="630936"/>
                </a:lnTo>
                <a:lnTo>
                  <a:pt x="8110922" y="631036"/>
                </a:lnTo>
                <a:lnTo>
                  <a:pt x="8110380" y="630594"/>
                </a:lnTo>
                <a:close/>
              </a:path>
              <a:path w="8217401" h="1435608">
                <a:moveTo>
                  <a:pt x="8093915" y="617177"/>
                </a:moveTo>
                <a:lnTo>
                  <a:pt x="8093957" y="617220"/>
                </a:lnTo>
                <a:lnTo>
                  <a:pt x="8093983" y="617232"/>
                </a:lnTo>
                <a:close/>
              </a:path>
              <a:path w="8217401" h="1435608">
                <a:moveTo>
                  <a:pt x="8085682" y="610468"/>
                </a:moveTo>
                <a:lnTo>
                  <a:pt x="8086337" y="611124"/>
                </a:lnTo>
                <a:lnTo>
                  <a:pt x="8086723" y="611316"/>
                </a:lnTo>
                <a:lnTo>
                  <a:pt x="8085682" y="610468"/>
                </a:lnTo>
                <a:close/>
              </a:path>
              <a:path w="8217401" h="1435608">
                <a:moveTo>
                  <a:pt x="8069217" y="597051"/>
                </a:moveTo>
                <a:lnTo>
                  <a:pt x="8069573" y="597408"/>
                </a:lnTo>
                <a:lnTo>
                  <a:pt x="8069783" y="597512"/>
                </a:lnTo>
                <a:lnTo>
                  <a:pt x="8069217" y="597051"/>
                </a:lnTo>
                <a:close/>
              </a:path>
              <a:path w="8217401" h="1435608">
                <a:moveTo>
                  <a:pt x="8052752" y="583635"/>
                </a:moveTo>
                <a:lnTo>
                  <a:pt x="8052809" y="583692"/>
                </a:lnTo>
                <a:lnTo>
                  <a:pt x="8052843" y="583708"/>
                </a:lnTo>
                <a:close/>
              </a:path>
              <a:path w="8217401" h="1435608">
                <a:moveTo>
                  <a:pt x="8044520" y="576926"/>
                </a:moveTo>
                <a:lnTo>
                  <a:pt x="8045189" y="577596"/>
                </a:lnTo>
                <a:lnTo>
                  <a:pt x="8045583" y="577792"/>
                </a:lnTo>
                <a:lnTo>
                  <a:pt x="8044520" y="576926"/>
                </a:lnTo>
                <a:close/>
              </a:path>
              <a:path w="8217401" h="1435608">
                <a:moveTo>
                  <a:pt x="8028055" y="563509"/>
                </a:moveTo>
                <a:lnTo>
                  <a:pt x="8028425" y="563880"/>
                </a:lnTo>
                <a:lnTo>
                  <a:pt x="8028643" y="563988"/>
                </a:lnTo>
                <a:lnTo>
                  <a:pt x="8028055" y="563509"/>
                </a:lnTo>
                <a:close/>
              </a:path>
              <a:path w="8217401" h="1435608">
                <a:moveTo>
                  <a:pt x="8011590" y="550092"/>
                </a:moveTo>
                <a:lnTo>
                  <a:pt x="8011661" y="550164"/>
                </a:lnTo>
                <a:lnTo>
                  <a:pt x="8011703" y="550184"/>
                </a:lnTo>
                <a:close/>
              </a:path>
              <a:path w="8217401" h="1435608">
                <a:moveTo>
                  <a:pt x="8003358" y="543384"/>
                </a:moveTo>
                <a:lnTo>
                  <a:pt x="8004041" y="544068"/>
                </a:lnTo>
                <a:lnTo>
                  <a:pt x="8004443" y="544268"/>
                </a:lnTo>
                <a:lnTo>
                  <a:pt x="8003358" y="543384"/>
                </a:lnTo>
                <a:close/>
              </a:path>
              <a:path w="8217401" h="1435608">
                <a:moveTo>
                  <a:pt x="7986893" y="529967"/>
                </a:moveTo>
                <a:lnTo>
                  <a:pt x="7987277" y="530352"/>
                </a:lnTo>
                <a:lnTo>
                  <a:pt x="7987503" y="530465"/>
                </a:lnTo>
                <a:lnTo>
                  <a:pt x="7986893" y="529967"/>
                </a:lnTo>
                <a:close/>
              </a:path>
              <a:path w="8217401" h="1435608">
                <a:moveTo>
                  <a:pt x="7970428" y="516550"/>
                </a:moveTo>
                <a:lnTo>
                  <a:pt x="7970564" y="516661"/>
                </a:lnTo>
                <a:lnTo>
                  <a:pt x="7970428" y="516550"/>
                </a:lnTo>
                <a:close/>
              </a:path>
              <a:path w="8217401" h="1435608">
                <a:moveTo>
                  <a:pt x="7962195" y="509842"/>
                </a:moveTo>
                <a:lnTo>
                  <a:pt x="7962893" y="510540"/>
                </a:lnTo>
                <a:lnTo>
                  <a:pt x="7963304" y="510745"/>
                </a:lnTo>
                <a:lnTo>
                  <a:pt x="7962195" y="509842"/>
                </a:lnTo>
                <a:close/>
              </a:path>
              <a:path w="8217401" h="1435608">
                <a:moveTo>
                  <a:pt x="7945731" y="496425"/>
                </a:moveTo>
                <a:lnTo>
                  <a:pt x="7946129" y="496824"/>
                </a:lnTo>
                <a:lnTo>
                  <a:pt x="7946364" y="496941"/>
                </a:lnTo>
                <a:lnTo>
                  <a:pt x="7945731" y="496425"/>
                </a:lnTo>
                <a:close/>
              </a:path>
              <a:path w="8217401" h="1435608">
                <a:moveTo>
                  <a:pt x="7929266" y="483008"/>
                </a:moveTo>
                <a:lnTo>
                  <a:pt x="7929424" y="483137"/>
                </a:lnTo>
                <a:lnTo>
                  <a:pt x="7929266" y="483008"/>
                </a:lnTo>
                <a:close/>
              </a:path>
              <a:path w="8217401" h="1435608">
                <a:moveTo>
                  <a:pt x="7921033" y="476299"/>
                </a:moveTo>
                <a:lnTo>
                  <a:pt x="7921745" y="477012"/>
                </a:lnTo>
                <a:lnTo>
                  <a:pt x="7922164" y="477221"/>
                </a:lnTo>
                <a:lnTo>
                  <a:pt x="7921033" y="476299"/>
                </a:lnTo>
                <a:close/>
              </a:path>
              <a:path w="8217401" h="1435608">
                <a:moveTo>
                  <a:pt x="7904568" y="462882"/>
                </a:moveTo>
                <a:lnTo>
                  <a:pt x="7904981" y="463296"/>
                </a:lnTo>
                <a:lnTo>
                  <a:pt x="7905224" y="463417"/>
                </a:lnTo>
                <a:lnTo>
                  <a:pt x="7904568" y="462882"/>
                </a:lnTo>
                <a:close/>
              </a:path>
              <a:path w="8217401" h="1435608">
                <a:moveTo>
                  <a:pt x="7888103" y="449466"/>
                </a:moveTo>
                <a:lnTo>
                  <a:pt x="7888284" y="449613"/>
                </a:lnTo>
                <a:lnTo>
                  <a:pt x="7888103" y="449466"/>
                </a:lnTo>
                <a:close/>
              </a:path>
              <a:path w="8217401" h="1435608">
                <a:moveTo>
                  <a:pt x="7879871" y="442757"/>
                </a:moveTo>
                <a:lnTo>
                  <a:pt x="7880597" y="443484"/>
                </a:lnTo>
                <a:lnTo>
                  <a:pt x="7881024" y="443697"/>
                </a:lnTo>
                <a:lnTo>
                  <a:pt x="7879871" y="442757"/>
                </a:lnTo>
                <a:close/>
              </a:path>
              <a:path w="8217401" h="1435608">
                <a:moveTo>
                  <a:pt x="7863406" y="429340"/>
                </a:moveTo>
                <a:lnTo>
                  <a:pt x="7863833" y="429768"/>
                </a:lnTo>
                <a:lnTo>
                  <a:pt x="7864085" y="429893"/>
                </a:lnTo>
                <a:lnTo>
                  <a:pt x="7863406" y="429340"/>
                </a:lnTo>
                <a:close/>
              </a:path>
              <a:path w="8217401" h="1435608">
                <a:moveTo>
                  <a:pt x="7846941" y="415923"/>
                </a:moveTo>
                <a:lnTo>
                  <a:pt x="7847069" y="416052"/>
                </a:lnTo>
                <a:lnTo>
                  <a:pt x="7846941" y="415923"/>
                </a:lnTo>
                <a:close/>
              </a:path>
              <a:path w="8217401" h="1435608">
                <a:moveTo>
                  <a:pt x="7838709" y="409215"/>
                </a:moveTo>
                <a:lnTo>
                  <a:pt x="7839449" y="409956"/>
                </a:lnTo>
                <a:lnTo>
                  <a:pt x="7839885" y="410173"/>
                </a:lnTo>
                <a:lnTo>
                  <a:pt x="7838709" y="409215"/>
                </a:lnTo>
                <a:close/>
              </a:path>
              <a:path w="8217401" h="1435608">
                <a:moveTo>
                  <a:pt x="7822244" y="395798"/>
                </a:moveTo>
                <a:lnTo>
                  <a:pt x="7822685" y="396240"/>
                </a:lnTo>
                <a:lnTo>
                  <a:pt x="7822945" y="396369"/>
                </a:lnTo>
                <a:lnTo>
                  <a:pt x="7822244" y="395798"/>
                </a:lnTo>
                <a:close/>
              </a:path>
              <a:path w="8217401" h="1435608">
                <a:moveTo>
                  <a:pt x="7805779" y="382381"/>
                </a:moveTo>
                <a:lnTo>
                  <a:pt x="7805921" y="382524"/>
                </a:lnTo>
                <a:lnTo>
                  <a:pt x="7805779" y="382381"/>
                </a:lnTo>
                <a:close/>
              </a:path>
              <a:path w="8217401" h="1435608">
                <a:moveTo>
                  <a:pt x="7797547" y="375673"/>
                </a:moveTo>
                <a:lnTo>
                  <a:pt x="7798301" y="376428"/>
                </a:lnTo>
                <a:lnTo>
                  <a:pt x="7798745" y="376649"/>
                </a:lnTo>
                <a:lnTo>
                  <a:pt x="7797547" y="375673"/>
                </a:lnTo>
                <a:close/>
              </a:path>
              <a:path w="8217401" h="1435608">
                <a:moveTo>
                  <a:pt x="7781082" y="362256"/>
                </a:moveTo>
                <a:lnTo>
                  <a:pt x="7781537" y="362712"/>
                </a:lnTo>
                <a:lnTo>
                  <a:pt x="7781805" y="362845"/>
                </a:lnTo>
                <a:lnTo>
                  <a:pt x="7781082" y="362256"/>
                </a:lnTo>
                <a:close/>
              </a:path>
              <a:path w="8217401" h="1435608">
                <a:moveTo>
                  <a:pt x="7764617" y="348839"/>
                </a:moveTo>
                <a:lnTo>
                  <a:pt x="7764773" y="348996"/>
                </a:lnTo>
                <a:lnTo>
                  <a:pt x="7764617" y="348839"/>
                </a:lnTo>
                <a:close/>
              </a:path>
              <a:path w="8217401" h="1435608">
                <a:moveTo>
                  <a:pt x="7756384" y="342130"/>
                </a:moveTo>
                <a:lnTo>
                  <a:pt x="7757153" y="342900"/>
                </a:lnTo>
                <a:lnTo>
                  <a:pt x="7757606" y="343126"/>
                </a:lnTo>
                <a:lnTo>
                  <a:pt x="7756384" y="342130"/>
                </a:lnTo>
                <a:close/>
              </a:path>
              <a:path w="8217401" h="1435608">
                <a:moveTo>
                  <a:pt x="7739919" y="328713"/>
                </a:moveTo>
                <a:lnTo>
                  <a:pt x="7740389" y="329184"/>
                </a:lnTo>
                <a:lnTo>
                  <a:pt x="7740666" y="329322"/>
                </a:lnTo>
                <a:lnTo>
                  <a:pt x="7739919" y="328713"/>
                </a:lnTo>
                <a:close/>
              </a:path>
              <a:path w="8217401" h="1435608">
                <a:moveTo>
                  <a:pt x="7723454" y="315297"/>
                </a:moveTo>
                <a:lnTo>
                  <a:pt x="7723625" y="315468"/>
                </a:lnTo>
                <a:lnTo>
                  <a:pt x="7723454" y="315297"/>
                </a:lnTo>
                <a:close/>
              </a:path>
              <a:path w="8217401" h="1435608">
                <a:moveTo>
                  <a:pt x="7715222" y="308588"/>
                </a:moveTo>
                <a:lnTo>
                  <a:pt x="7716005" y="309372"/>
                </a:lnTo>
                <a:lnTo>
                  <a:pt x="7716466" y="309602"/>
                </a:lnTo>
                <a:lnTo>
                  <a:pt x="7715222" y="308588"/>
                </a:lnTo>
                <a:close/>
              </a:path>
              <a:path w="8217401" h="1435608">
                <a:moveTo>
                  <a:pt x="7698757" y="295171"/>
                </a:moveTo>
                <a:lnTo>
                  <a:pt x="7699241" y="295656"/>
                </a:lnTo>
                <a:lnTo>
                  <a:pt x="7699526" y="295798"/>
                </a:lnTo>
                <a:lnTo>
                  <a:pt x="7698757" y="295171"/>
                </a:lnTo>
                <a:close/>
              </a:path>
              <a:path w="8217401" h="1435608">
                <a:moveTo>
                  <a:pt x="7682292" y="281754"/>
                </a:moveTo>
                <a:lnTo>
                  <a:pt x="7682477" y="281940"/>
                </a:lnTo>
                <a:lnTo>
                  <a:pt x="7682292" y="281754"/>
                </a:lnTo>
                <a:close/>
              </a:path>
              <a:path w="8217401" h="1435608">
                <a:moveTo>
                  <a:pt x="7674060" y="275046"/>
                </a:moveTo>
                <a:lnTo>
                  <a:pt x="7674857" y="275844"/>
                </a:lnTo>
                <a:lnTo>
                  <a:pt x="7675326" y="276078"/>
                </a:lnTo>
                <a:lnTo>
                  <a:pt x="7674060" y="275046"/>
                </a:lnTo>
                <a:close/>
              </a:path>
              <a:path w="8217401" h="1435608">
                <a:moveTo>
                  <a:pt x="7657595" y="261629"/>
                </a:moveTo>
                <a:lnTo>
                  <a:pt x="7658093" y="262128"/>
                </a:lnTo>
                <a:lnTo>
                  <a:pt x="7658386" y="262274"/>
                </a:lnTo>
                <a:lnTo>
                  <a:pt x="7657595" y="261629"/>
                </a:lnTo>
                <a:close/>
              </a:path>
              <a:path w="8217401" h="1435608">
                <a:moveTo>
                  <a:pt x="7641130" y="248212"/>
                </a:moveTo>
                <a:lnTo>
                  <a:pt x="7641329" y="248412"/>
                </a:lnTo>
                <a:lnTo>
                  <a:pt x="7641130" y="248212"/>
                </a:lnTo>
                <a:close/>
              </a:path>
              <a:path w="8217401" h="1435608">
                <a:moveTo>
                  <a:pt x="7632898" y="241504"/>
                </a:moveTo>
                <a:lnTo>
                  <a:pt x="7633709" y="242316"/>
                </a:lnTo>
                <a:lnTo>
                  <a:pt x="7634187" y="242554"/>
                </a:lnTo>
                <a:lnTo>
                  <a:pt x="7632898" y="241504"/>
                </a:lnTo>
                <a:close/>
              </a:path>
              <a:path w="8217401" h="1435608">
                <a:moveTo>
                  <a:pt x="7616433" y="228087"/>
                </a:moveTo>
                <a:lnTo>
                  <a:pt x="7616945" y="228600"/>
                </a:lnTo>
                <a:lnTo>
                  <a:pt x="7617247" y="228750"/>
                </a:lnTo>
                <a:lnTo>
                  <a:pt x="7616433" y="228087"/>
                </a:lnTo>
                <a:close/>
              </a:path>
              <a:path w="8217401" h="1435608">
                <a:moveTo>
                  <a:pt x="7599968" y="214670"/>
                </a:moveTo>
                <a:lnTo>
                  <a:pt x="7600181" y="214884"/>
                </a:lnTo>
                <a:lnTo>
                  <a:pt x="7599968" y="214670"/>
                </a:lnTo>
                <a:close/>
              </a:path>
              <a:path w="8217401" h="1435608">
                <a:moveTo>
                  <a:pt x="7591735" y="207961"/>
                </a:moveTo>
                <a:lnTo>
                  <a:pt x="7592561" y="208787"/>
                </a:lnTo>
                <a:lnTo>
                  <a:pt x="7593047" y="209030"/>
                </a:lnTo>
                <a:lnTo>
                  <a:pt x="7591735" y="207961"/>
                </a:lnTo>
                <a:close/>
              </a:path>
              <a:path w="8217401" h="1435608">
                <a:moveTo>
                  <a:pt x="7575270" y="194545"/>
                </a:moveTo>
                <a:lnTo>
                  <a:pt x="7575797" y="195072"/>
                </a:lnTo>
                <a:lnTo>
                  <a:pt x="7576107" y="195226"/>
                </a:lnTo>
                <a:lnTo>
                  <a:pt x="7575270" y="194545"/>
                </a:lnTo>
                <a:close/>
              </a:path>
              <a:path w="8217401" h="1435608">
                <a:moveTo>
                  <a:pt x="7558806" y="181128"/>
                </a:moveTo>
                <a:lnTo>
                  <a:pt x="7559033" y="181356"/>
                </a:lnTo>
                <a:lnTo>
                  <a:pt x="7559167" y="181422"/>
                </a:lnTo>
                <a:lnTo>
                  <a:pt x="7558806" y="181128"/>
                </a:lnTo>
                <a:close/>
              </a:path>
              <a:path w="8217401" h="1435608">
                <a:moveTo>
                  <a:pt x="7550573" y="174419"/>
                </a:moveTo>
                <a:lnTo>
                  <a:pt x="7551413" y="175260"/>
                </a:lnTo>
                <a:lnTo>
                  <a:pt x="7551907" y="175507"/>
                </a:lnTo>
                <a:lnTo>
                  <a:pt x="7550573" y="174419"/>
                </a:lnTo>
                <a:close/>
              </a:path>
              <a:path w="8217401" h="1435608">
                <a:moveTo>
                  <a:pt x="7534108" y="161002"/>
                </a:moveTo>
                <a:lnTo>
                  <a:pt x="7534649" y="161544"/>
                </a:lnTo>
                <a:lnTo>
                  <a:pt x="7534968" y="161703"/>
                </a:lnTo>
                <a:lnTo>
                  <a:pt x="7534108" y="161002"/>
                </a:lnTo>
                <a:close/>
              </a:path>
              <a:path w="8217401" h="1435608">
                <a:moveTo>
                  <a:pt x="7517643" y="147585"/>
                </a:moveTo>
                <a:lnTo>
                  <a:pt x="7517885" y="147828"/>
                </a:lnTo>
                <a:lnTo>
                  <a:pt x="7518028" y="147899"/>
                </a:lnTo>
                <a:lnTo>
                  <a:pt x="7517643" y="147585"/>
                </a:lnTo>
                <a:close/>
              </a:path>
              <a:path w="8217401" h="1435608">
                <a:moveTo>
                  <a:pt x="7509411" y="140877"/>
                </a:moveTo>
                <a:lnTo>
                  <a:pt x="7510265" y="141732"/>
                </a:lnTo>
                <a:lnTo>
                  <a:pt x="7510768" y="141983"/>
                </a:lnTo>
                <a:lnTo>
                  <a:pt x="7509411" y="140877"/>
                </a:lnTo>
                <a:close/>
              </a:path>
              <a:path w="8217401" h="1435608">
                <a:moveTo>
                  <a:pt x="7492946" y="127460"/>
                </a:moveTo>
                <a:lnTo>
                  <a:pt x="7493501" y="128016"/>
                </a:lnTo>
                <a:lnTo>
                  <a:pt x="7493828" y="128179"/>
                </a:lnTo>
                <a:lnTo>
                  <a:pt x="7492946" y="127460"/>
                </a:lnTo>
                <a:close/>
              </a:path>
              <a:path w="8217401" h="1435608">
                <a:moveTo>
                  <a:pt x="7476481" y="114043"/>
                </a:moveTo>
                <a:lnTo>
                  <a:pt x="7476737" y="114300"/>
                </a:lnTo>
                <a:lnTo>
                  <a:pt x="7476888" y="114375"/>
                </a:lnTo>
                <a:lnTo>
                  <a:pt x="7476481" y="114043"/>
                </a:lnTo>
                <a:close/>
              </a:path>
              <a:path w="8217401" h="1435608">
                <a:moveTo>
                  <a:pt x="7468249" y="107335"/>
                </a:moveTo>
                <a:lnTo>
                  <a:pt x="7469117" y="108204"/>
                </a:lnTo>
                <a:lnTo>
                  <a:pt x="7469628" y="108459"/>
                </a:lnTo>
                <a:lnTo>
                  <a:pt x="7468249" y="107335"/>
                </a:lnTo>
                <a:close/>
              </a:path>
              <a:path w="8217401" h="1435608">
                <a:moveTo>
                  <a:pt x="7451784" y="93918"/>
                </a:moveTo>
                <a:lnTo>
                  <a:pt x="7452353" y="94487"/>
                </a:lnTo>
                <a:lnTo>
                  <a:pt x="7452688" y="94655"/>
                </a:lnTo>
                <a:lnTo>
                  <a:pt x="7451784" y="93918"/>
                </a:lnTo>
                <a:close/>
              </a:path>
              <a:path w="8217401" h="1435608">
                <a:moveTo>
                  <a:pt x="7435319" y="80501"/>
                </a:moveTo>
                <a:lnTo>
                  <a:pt x="7435589" y="80772"/>
                </a:lnTo>
                <a:lnTo>
                  <a:pt x="7435749" y="80851"/>
                </a:lnTo>
                <a:lnTo>
                  <a:pt x="7435319" y="80501"/>
                </a:lnTo>
                <a:close/>
              </a:path>
              <a:path w="8217401" h="1435608">
                <a:moveTo>
                  <a:pt x="7427086" y="73792"/>
                </a:moveTo>
                <a:lnTo>
                  <a:pt x="7427969" y="74676"/>
                </a:lnTo>
                <a:lnTo>
                  <a:pt x="7428489" y="74935"/>
                </a:lnTo>
                <a:lnTo>
                  <a:pt x="7427086" y="73792"/>
                </a:lnTo>
                <a:close/>
              </a:path>
              <a:path w="8217401" h="1435608">
                <a:moveTo>
                  <a:pt x="7410621" y="60376"/>
                </a:moveTo>
                <a:lnTo>
                  <a:pt x="7411205" y="60960"/>
                </a:lnTo>
                <a:lnTo>
                  <a:pt x="7411549" y="61131"/>
                </a:lnTo>
                <a:lnTo>
                  <a:pt x="7410621" y="60376"/>
                </a:lnTo>
                <a:close/>
              </a:path>
              <a:path w="8217401" h="1435608">
                <a:moveTo>
                  <a:pt x="7402389" y="53667"/>
                </a:moveTo>
                <a:lnTo>
                  <a:pt x="7403585" y="54864"/>
                </a:lnTo>
                <a:lnTo>
                  <a:pt x="7404289" y="55215"/>
                </a:lnTo>
                <a:lnTo>
                  <a:pt x="7402389" y="53667"/>
                </a:lnTo>
                <a:close/>
              </a:path>
              <a:path w="8217401" h="1435608">
                <a:moveTo>
                  <a:pt x="7394157" y="46959"/>
                </a:moveTo>
                <a:lnTo>
                  <a:pt x="7394441" y="47244"/>
                </a:lnTo>
                <a:lnTo>
                  <a:pt x="7394609" y="47327"/>
                </a:lnTo>
                <a:lnTo>
                  <a:pt x="7394157" y="46959"/>
                </a:lnTo>
                <a:close/>
              </a:path>
              <a:path w="8217401" h="1435608">
                <a:moveTo>
                  <a:pt x="7385924" y="40250"/>
                </a:moveTo>
                <a:lnTo>
                  <a:pt x="7386821" y="41148"/>
                </a:lnTo>
                <a:lnTo>
                  <a:pt x="7387349" y="41411"/>
                </a:lnTo>
                <a:lnTo>
                  <a:pt x="7385924" y="40250"/>
                </a:lnTo>
                <a:close/>
              </a:path>
              <a:path w="8217401" h="1435608">
                <a:moveTo>
                  <a:pt x="7369459" y="26833"/>
                </a:moveTo>
                <a:lnTo>
                  <a:pt x="7370057" y="27432"/>
                </a:lnTo>
                <a:lnTo>
                  <a:pt x="7370409" y="27607"/>
                </a:lnTo>
                <a:lnTo>
                  <a:pt x="7369459" y="26833"/>
                </a:lnTo>
                <a:close/>
              </a:path>
              <a:path w="8217401" h="1435608">
                <a:moveTo>
                  <a:pt x="7361227" y="20125"/>
                </a:moveTo>
                <a:lnTo>
                  <a:pt x="7362437" y="21336"/>
                </a:lnTo>
                <a:lnTo>
                  <a:pt x="7363149" y="21691"/>
                </a:lnTo>
                <a:lnTo>
                  <a:pt x="7361227" y="20125"/>
                </a:lnTo>
                <a:close/>
              </a:path>
              <a:path w="8217401" h="1435608">
                <a:moveTo>
                  <a:pt x="7352994" y="13416"/>
                </a:moveTo>
                <a:lnTo>
                  <a:pt x="7353293" y="13716"/>
                </a:lnTo>
                <a:lnTo>
                  <a:pt x="7353469" y="13803"/>
                </a:lnTo>
                <a:lnTo>
                  <a:pt x="7352994" y="13416"/>
                </a:lnTo>
                <a:close/>
              </a:path>
              <a:path w="8217401" h="1435608">
                <a:moveTo>
                  <a:pt x="7344762" y="6708"/>
                </a:moveTo>
                <a:lnTo>
                  <a:pt x="7345673" y="7620"/>
                </a:lnTo>
                <a:lnTo>
                  <a:pt x="7346209" y="7887"/>
                </a:lnTo>
                <a:lnTo>
                  <a:pt x="7344762" y="6708"/>
                </a:lnTo>
                <a:close/>
              </a:path>
              <a:path w="8217401" h="1435608">
                <a:moveTo>
                  <a:pt x="7336529" y="0"/>
                </a:moveTo>
                <a:lnTo>
                  <a:pt x="7336529" y="1524"/>
                </a:lnTo>
                <a:lnTo>
                  <a:pt x="7338400" y="1524"/>
                </a:lnTo>
                <a:lnTo>
                  <a:pt x="7336529" y="0"/>
                </a:lnTo>
                <a:close/>
              </a:path>
            </a:pathLst>
          </a:custGeom>
          <a:solidFill>
            <a:srgbClr val="FAFD00"/>
          </a:solidFill>
        </p:spPr>
        <p:txBody>
          <a:bodyPr wrap="square" lIns="0" tIns="0" rIns="0" bIns="0" rtlCol="0">
            <a:noAutofit/>
          </a:bodyPr>
          <a:lstStyle/>
          <a:p>
            <a:endParaRPr sz="1600"/>
          </a:p>
        </p:txBody>
      </p:sp>
      <p:sp>
        <p:nvSpPr>
          <p:cNvPr id="15" name="object 37"/>
          <p:cNvSpPr/>
          <p:nvPr/>
        </p:nvSpPr>
        <p:spPr>
          <a:xfrm>
            <a:off x="323528" y="5059412"/>
            <a:ext cx="8234165" cy="1461515"/>
          </a:xfrm>
          <a:custGeom>
            <a:avLst/>
            <a:gdLst/>
            <a:ahLst/>
            <a:cxnLst/>
            <a:rect l="l" t="t" r="r" b="b"/>
            <a:pathLst>
              <a:path w="8234165" h="1461515">
                <a:moveTo>
                  <a:pt x="6096" y="1261872"/>
                </a:moveTo>
                <a:lnTo>
                  <a:pt x="6096" y="198120"/>
                </a:lnTo>
                <a:lnTo>
                  <a:pt x="0" y="1275588"/>
                </a:lnTo>
                <a:lnTo>
                  <a:pt x="6096" y="1261872"/>
                </a:lnTo>
                <a:close/>
              </a:path>
              <a:path w="8234165" h="1461515">
                <a:moveTo>
                  <a:pt x="4081945" y="192024"/>
                </a:moveTo>
                <a:lnTo>
                  <a:pt x="7336529" y="192024"/>
                </a:lnTo>
                <a:lnTo>
                  <a:pt x="7342625" y="185927"/>
                </a:lnTo>
                <a:lnTo>
                  <a:pt x="7336529" y="185927"/>
                </a:lnTo>
                <a:lnTo>
                  <a:pt x="0" y="185928"/>
                </a:lnTo>
                <a:lnTo>
                  <a:pt x="13715" y="192024"/>
                </a:lnTo>
                <a:lnTo>
                  <a:pt x="4081945" y="192024"/>
                </a:lnTo>
                <a:close/>
              </a:path>
              <a:path w="8234165" h="1461515">
                <a:moveTo>
                  <a:pt x="4081945" y="1267968"/>
                </a:moveTo>
                <a:lnTo>
                  <a:pt x="13715" y="1267968"/>
                </a:lnTo>
                <a:lnTo>
                  <a:pt x="4081945" y="1267968"/>
                </a:lnTo>
                <a:close/>
              </a:path>
              <a:path w="8234165" h="1461515">
                <a:moveTo>
                  <a:pt x="7342625" y="1440744"/>
                </a:moveTo>
                <a:lnTo>
                  <a:pt x="7342625" y="1267968"/>
                </a:lnTo>
                <a:lnTo>
                  <a:pt x="7336529" y="1267967"/>
                </a:lnTo>
                <a:lnTo>
                  <a:pt x="7342625" y="1275588"/>
                </a:lnTo>
                <a:lnTo>
                  <a:pt x="7339577" y="1443227"/>
                </a:lnTo>
                <a:lnTo>
                  <a:pt x="7342625" y="1440744"/>
                </a:lnTo>
                <a:close/>
              </a:path>
              <a:path w="8234165" h="1461515">
                <a:moveTo>
                  <a:pt x="8234165" y="729996"/>
                </a:moveTo>
                <a:lnTo>
                  <a:pt x="8220449" y="725424"/>
                </a:lnTo>
                <a:lnTo>
                  <a:pt x="8220449" y="726948"/>
                </a:lnTo>
                <a:lnTo>
                  <a:pt x="8223497" y="729996"/>
                </a:lnTo>
                <a:lnTo>
                  <a:pt x="8220449" y="733044"/>
                </a:lnTo>
                <a:lnTo>
                  <a:pt x="8220449" y="736091"/>
                </a:lnTo>
                <a:lnTo>
                  <a:pt x="7348721" y="1447800"/>
                </a:lnTo>
                <a:lnTo>
                  <a:pt x="7336529" y="1461515"/>
                </a:lnTo>
                <a:lnTo>
                  <a:pt x="8234165" y="729996"/>
                </a:lnTo>
                <a:close/>
              </a:path>
              <a:path w="8234165" h="1461515">
                <a:moveTo>
                  <a:pt x="7342625" y="16255"/>
                </a:moveTo>
                <a:lnTo>
                  <a:pt x="7339577" y="18287"/>
                </a:lnTo>
                <a:lnTo>
                  <a:pt x="7342625" y="20771"/>
                </a:lnTo>
                <a:lnTo>
                  <a:pt x="7342625" y="16255"/>
                </a:lnTo>
                <a:close/>
              </a:path>
              <a:path w="8234165" h="1461515">
                <a:moveTo>
                  <a:pt x="7348721" y="12191"/>
                </a:moveTo>
                <a:lnTo>
                  <a:pt x="7345978" y="14020"/>
                </a:lnTo>
                <a:lnTo>
                  <a:pt x="7348721" y="16763"/>
                </a:lnTo>
                <a:lnTo>
                  <a:pt x="7348721" y="12191"/>
                </a:lnTo>
                <a:close/>
              </a:path>
              <a:path w="8234165" h="1461515">
                <a:moveTo>
                  <a:pt x="7348721" y="1447800"/>
                </a:moveTo>
                <a:lnTo>
                  <a:pt x="8220449" y="736091"/>
                </a:lnTo>
                <a:lnTo>
                  <a:pt x="8220449" y="733044"/>
                </a:lnTo>
                <a:lnTo>
                  <a:pt x="8217401" y="734567"/>
                </a:lnTo>
                <a:lnTo>
                  <a:pt x="8212829" y="739139"/>
                </a:lnTo>
                <a:lnTo>
                  <a:pt x="8209781" y="740663"/>
                </a:lnTo>
                <a:lnTo>
                  <a:pt x="8205209" y="745236"/>
                </a:lnTo>
                <a:lnTo>
                  <a:pt x="8202161" y="746760"/>
                </a:lnTo>
                <a:lnTo>
                  <a:pt x="8196065" y="752856"/>
                </a:lnTo>
                <a:lnTo>
                  <a:pt x="8193017" y="754379"/>
                </a:lnTo>
                <a:lnTo>
                  <a:pt x="8188445" y="758951"/>
                </a:lnTo>
                <a:lnTo>
                  <a:pt x="8185397" y="760476"/>
                </a:lnTo>
                <a:lnTo>
                  <a:pt x="8179301" y="766572"/>
                </a:lnTo>
                <a:lnTo>
                  <a:pt x="8176253" y="768096"/>
                </a:lnTo>
                <a:lnTo>
                  <a:pt x="8171681" y="772667"/>
                </a:lnTo>
                <a:lnTo>
                  <a:pt x="8168633" y="774191"/>
                </a:lnTo>
                <a:lnTo>
                  <a:pt x="8164061" y="778763"/>
                </a:lnTo>
                <a:lnTo>
                  <a:pt x="8161013" y="780288"/>
                </a:lnTo>
                <a:lnTo>
                  <a:pt x="8154917" y="786384"/>
                </a:lnTo>
                <a:lnTo>
                  <a:pt x="8151869" y="787908"/>
                </a:lnTo>
                <a:lnTo>
                  <a:pt x="8147297" y="792479"/>
                </a:lnTo>
                <a:lnTo>
                  <a:pt x="8144249" y="794003"/>
                </a:lnTo>
                <a:lnTo>
                  <a:pt x="8138153" y="800100"/>
                </a:lnTo>
                <a:lnTo>
                  <a:pt x="8135105" y="801624"/>
                </a:lnTo>
                <a:lnTo>
                  <a:pt x="8130533" y="806196"/>
                </a:lnTo>
                <a:lnTo>
                  <a:pt x="8127485" y="807720"/>
                </a:lnTo>
                <a:lnTo>
                  <a:pt x="8122913" y="812291"/>
                </a:lnTo>
                <a:lnTo>
                  <a:pt x="8119865" y="813815"/>
                </a:lnTo>
                <a:lnTo>
                  <a:pt x="8113769" y="819912"/>
                </a:lnTo>
                <a:lnTo>
                  <a:pt x="8110721" y="821436"/>
                </a:lnTo>
                <a:lnTo>
                  <a:pt x="8106149" y="826008"/>
                </a:lnTo>
                <a:lnTo>
                  <a:pt x="8103101" y="827532"/>
                </a:lnTo>
                <a:lnTo>
                  <a:pt x="8097005" y="833627"/>
                </a:lnTo>
                <a:lnTo>
                  <a:pt x="8093957" y="835151"/>
                </a:lnTo>
                <a:lnTo>
                  <a:pt x="8089385" y="839724"/>
                </a:lnTo>
                <a:lnTo>
                  <a:pt x="8086337" y="841248"/>
                </a:lnTo>
                <a:lnTo>
                  <a:pt x="8081765" y="845820"/>
                </a:lnTo>
                <a:lnTo>
                  <a:pt x="8078717" y="847344"/>
                </a:lnTo>
                <a:lnTo>
                  <a:pt x="8072621" y="853439"/>
                </a:lnTo>
                <a:lnTo>
                  <a:pt x="8069573" y="854963"/>
                </a:lnTo>
                <a:lnTo>
                  <a:pt x="8065001" y="859536"/>
                </a:lnTo>
                <a:lnTo>
                  <a:pt x="8061953" y="861060"/>
                </a:lnTo>
                <a:lnTo>
                  <a:pt x="8055857" y="867156"/>
                </a:lnTo>
                <a:lnTo>
                  <a:pt x="8052809" y="868679"/>
                </a:lnTo>
                <a:lnTo>
                  <a:pt x="8048237" y="873251"/>
                </a:lnTo>
                <a:lnTo>
                  <a:pt x="8045189" y="874776"/>
                </a:lnTo>
                <a:lnTo>
                  <a:pt x="8040617" y="879348"/>
                </a:lnTo>
                <a:lnTo>
                  <a:pt x="8037569" y="880872"/>
                </a:lnTo>
                <a:lnTo>
                  <a:pt x="8031473" y="886967"/>
                </a:lnTo>
                <a:lnTo>
                  <a:pt x="8028425" y="888491"/>
                </a:lnTo>
                <a:lnTo>
                  <a:pt x="8023853" y="893063"/>
                </a:lnTo>
                <a:lnTo>
                  <a:pt x="8020805" y="894588"/>
                </a:lnTo>
                <a:lnTo>
                  <a:pt x="8014709" y="900684"/>
                </a:lnTo>
                <a:lnTo>
                  <a:pt x="8011661" y="902208"/>
                </a:lnTo>
                <a:lnTo>
                  <a:pt x="8007089" y="906779"/>
                </a:lnTo>
                <a:lnTo>
                  <a:pt x="8004041" y="908303"/>
                </a:lnTo>
                <a:lnTo>
                  <a:pt x="7999469" y="912876"/>
                </a:lnTo>
                <a:lnTo>
                  <a:pt x="7996421" y="914400"/>
                </a:lnTo>
                <a:lnTo>
                  <a:pt x="7990325" y="920496"/>
                </a:lnTo>
                <a:lnTo>
                  <a:pt x="7987277" y="922020"/>
                </a:lnTo>
                <a:lnTo>
                  <a:pt x="7982705" y="926591"/>
                </a:lnTo>
                <a:lnTo>
                  <a:pt x="7979657" y="928115"/>
                </a:lnTo>
                <a:lnTo>
                  <a:pt x="7973561" y="934212"/>
                </a:lnTo>
                <a:lnTo>
                  <a:pt x="7970513" y="935736"/>
                </a:lnTo>
                <a:lnTo>
                  <a:pt x="7965941" y="940308"/>
                </a:lnTo>
                <a:lnTo>
                  <a:pt x="7962893" y="941832"/>
                </a:lnTo>
                <a:lnTo>
                  <a:pt x="7958321" y="946403"/>
                </a:lnTo>
                <a:lnTo>
                  <a:pt x="7955273" y="947927"/>
                </a:lnTo>
                <a:lnTo>
                  <a:pt x="7949177" y="954024"/>
                </a:lnTo>
                <a:lnTo>
                  <a:pt x="7946129" y="955548"/>
                </a:lnTo>
                <a:lnTo>
                  <a:pt x="7941557" y="960120"/>
                </a:lnTo>
                <a:lnTo>
                  <a:pt x="7938509" y="961644"/>
                </a:lnTo>
                <a:lnTo>
                  <a:pt x="7932413" y="967739"/>
                </a:lnTo>
                <a:lnTo>
                  <a:pt x="7929365" y="969263"/>
                </a:lnTo>
                <a:lnTo>
                  <a:pt x="7924793" y="973836"/>
                </a:lnTo>
                <a:lnTo>
                  <a:pt x="7921745" y="975360"/>
                </a:lnTo>
                <a:lnTo>
                  <a:pt x="7917173" y="979932"/>
                </a:lnTo>
                <a:lnTo>
                  <a:pt x="7914125" y="981456"/>
                </a:lnTo>
                <a:lnTo>
                  <a:pt x="7908029" y="987551"/>
                </a:lnTo>
                <a:lnTo>
                  <a:pt x="7904981" y="989076"/>
                </a:lnTo>
                <a:lnTo>
                  <a:pt x="7900409" y="993648"/>
                </a:lnTo>
                <a:lnTo>
                  <a:pt x="7897361" y="995172"/>
                </a:lnTo>
                <a:lnTo>
                  <a:pt x="7891265" y="1001267"/>
                </a:lnTo>
                <a:lnTo>
                  <a:pt x="7888217" y="1002791"/>
                </a:lnTo>
                <a:lnTo>
                  <a:pt x="7883645" y="1007363"/>
                </a:lnTo>
                <a:lnTo>
                  <a:pt x="7880597" y="1008888"/>
                </a:lnTo>
                <a:lnTo>
                  <a:pt x="7876025" y="1013460"/>
                </a:lnTo>
                <a:lnTo>
                  <a:pt x="7872977" y="1014984"/>
                </a:lnTo>
                <a:lnTo>
                  <a:pt x="7866881" y="1021079"/>
                </a:lnTo>
                <a:lnTo>
                  <a:pt x="7863833" y="1022603"/>
                </a:lnTo>
                <a:lnTo>
                  <a:pt x="7859261" y="1027176"/>
                </a:lnTo>
                <a:lnTo>
                  <a:pt x="7856213" y="1028700"/>
                </a:lnTo>
                <a:lnTo>
                  <a:pt x="7850117" y="1034796"/>
                </a:lnTo>
                <a:lnTo>
                  <a:pt x="7847069" y="1036320"/>
                </a:lnTo>
                <a:lnTo>
                  <a:pt x="7842497" y="1040891"/>
                </a:lnTo>
                <a:lnTo>
                  <a:pt x="7839449" y="1042415"/>
                </a:lnTo>
                <a:lnTo>
                  <a:pt x="7834877" y="1046988"/>
                </a:lnTo>
                <a:lnTo>
                  <a:pt x="7831829" y="1048512"/>
                </a:lnTo>
                <a:lnTo>
                  <a:pt x="7825733" y="1054608"/>
                </a:lnTo>
                <a:lnTo>
                  <a:pt x="7822685" y="1056132"/>
                </a:lnTo>
                <a:lnTo>
                  <a:pt x="7818113" y="1060703"/>
                </a:lnTo>
                <a:lnTo>
                  <a:pt x="7815065" y="1062227"/>
                </a:lnTo>
                <a:lnTo>
                  <a:pt x="7808969" y="1068324"/>
                </a:lnTo>
                <a:lnTo>
                  <a:pt x="7805921" y="1069848"/>
                </a:lnTo>
                <a:lnTo>
                  <a:pt x="7801349" y="1074420"/>
                </a:lnTo>
                <a:lnTo>
                  <a:pt x="7798301" y="1075944"/>
                </a:lnTo>
                <a:lnTo>
                  <a:pt x="7793729" y="1080515"/>
                </a:lnTo>
                <a:lnTo>
                  <a:pt x="7790681" y="1082039"/>
                </a:lnTo>
                <a:lnTo>
                  <a:pt x="7784585" y="1088136"/>
                </a:lnTo>
                <a:lnTo>
                  <a:pt x="7781537" y="1089660"/>
                </a:lnTo>
                <a:lnTo>
                  <a:pt x="7776965" y="1094232"/>
                </a:lnTo>
                <a:lnTo>
                  <a:pt x="7773917" y="1095755"/>
                </a:lnTo>
                <a:lnTo>
                  <a:pt x="7767821" y="1101852"/>
                </a:lnTo>
                <a:lnTo>
                  <a:pt x="7764773" y="1103376"/>
                </a:lnTo>
                <a:lnTo>
                  <a:pt x="7760201" y="1107948"/>
                </a:lnTo>
                <a:lnTo>
                  <a:pt x="7757153" y="1109472"/>
                </a:lnTo>
                <a:lnTo>
                  <a:pt x="7752581" y="1114044"/>
                </a:lnTo>
                <a:lnTo>
                  <a:pt x="7749533" y="1115567"/>
                </a:lnTo>
                <a:lnTo>
                  <a:pt x="7743437" y="1121664"/>
                </a:lnTo>
                <a:lnTo>
                  <a:pt x="7740389" y="1123188"/>
                </a:lnTo>
                <a:lnTo>
                  <a:pt x="7735817" y="1127760"/>
                </a:lnTo>
                <a:lnTo>
                  <a:pt x="7732769" y="1129284"/>
                </a:lnTo>
                <a:lnTo>
                  <a:pt x="7726673" y="1135379"/>
                </a:lnTo>
                <a:lnTo>
                  <a:pt x="7723625" y="1136903"/>
                </a:lnTo>
                <a:lnTo>
                  <a:pt x="7719053" y="1141476"/>
                </a:lnTo>
                <a:lnTo>
                  <a:pt x="7716005" y="1143000"/>
                </a:lnTo>
                <a:lnTo>
                  <a:pt x="7711433" y="1147572"/>
                </a:lnTo>
                <a:lnTo>
                  <a:pt x="7708385" y="1149096"/>
                </a:lnTo>
                <a:lnTo>
                  <a:pt x="7702289" y="1155191"/>
                </a:lnTo>
                <a:lnTo>
                  <a:pt x="7699241" y="1156715"/>
                </a:lnTo>
                <a:lnTo>
                  <a:pt x="7694669" y="1161288"/>
                </a:lnTo>
                <a:lnTo>
                  <a:pt x="7691621" y="1162812"/>
                </a:lnTo>
                <a:lnTo>
                  <a:pt x="7685525" y="1168908"/>
                </a:lnTo>
                <a:lnTo>
                  <a:pt x="7682477" y="1170432"/>
                </a:lnTo>
                <a:lnTo>
                  <a:pt x="7677905" y="1175003"/>
                </a:lnTo>
                <a:lnTo>
                  <a:pt x="7674857" y="1176527"/>
                </a:lnTo>
                <a:lnTo>
                  <a:pt x="7670285" y="1181100"/>
                </a:lnTo>
                <a:lnTo>
                  <a:pt x="7667237" y="1182624"/>
                </a:lnTo>
                <a:lnTo>
                  <a:pt x="7661141" y="1188720"/>
                </a:lnTo>
                <a:lnTo>
                  <a:pt x="7658093" y="1190244"/>
                </a:lnTo>
                <a:lnTo>
                  <a:pt x="7653521" y="1194815"/>
                </a:lnTo>
                <a:lnTo>
                  <a:pt x="7650473" y="1196339"/>
                </a:lnTo>
                <a:lnTo>
                  <a:pt x="7644377" y="1202436"/>
                </a:lnTo>
                <a:lnTo>
                  <a:pt x="7641329" y="1203960"/>
                </a:lnTo>
                <a:lnTo>
                  <a:pt x="7636757" y="1208532"/>
                </a:lnTo>
                <a:lnTo>
                  <a:pt x="7633709" y="1210055"/>
                </a:lnTo>
                <a:lnTo>
                  <a:pt x="7629137" y="1214627"/>
                </a:lnTo>
                <a:lnTo>
                  <a:pt x="7626089" y="1216152"/>
                </a:lnTo>
                <a:lnTo>
                  <a:pt x="7619993" y="1222248"/>
                </a:lnTo>
                <a:lnTo>
                  <a:pt x="7616945" y="1223772"/>
                </a:lnTo>
                <a:lnTo>
                  <a:pt x="7612373" y="1228344"/>
                </a:lnTo>
                <a:lnTo>
                  <a:pt x="7609325" y="1229867"/>
                </a:lnTo>
                <a:lnTo>
                  <a:pt x="7603229" y="1235964"/>
                </a:lnTo>
                <a:lnTo>
                  <a:pt x="7600181" y="1237488"/>
                </a:lnTo>
                <a:lnTo>
                  <a:pt x="7595609" y="1242060"/>
                </a:lnTo>
                <a:lnTo>
                  <a:pt x="7592561" y="1243584"/>
                </a:lnTo>
                <a:lnTo>
                  <a:pt x="7587989" y="1248155"/>
                </a:lnTo>
                <a:lnTo>
                  <a:pt x="7584941" y="1249679"/>
                </a:lnTo>
                <a:lnTo>
                  <a:pt x="7578845" y="1255776"/>
                </a:lnTo>
                <a:lnTo>
                  <a:pt x="7575797" y="1257300"/>
                </a:lnTo>
                <a:lnTo>
                  <a:pt x="7571225" y="1261872"/>
                </a:lnTo>
                <a:lnTo>
                  <a:pt x="7568177" y="1263396"/>
                </a:lnTo>
                <a:lnTo>
                  <a:pt x="7562081" y="1269491"/>
                </a:lnTo>
                <a:lnTo>
                  <a:pt x="7559033" y="1271015"/>
                </a:lnTo>
                <a:lnTo>
                  <a:pt x="7554461" y="1275588"/>
                </a:lnTo>
                <a:lnTo>
                  <a:pt x="7551413" y="1277112"/>
                </a:lnTo>
                <a:lnTo>
                  <a:pt x="7546841" y="1281684"/>
                </a:lnTo>
                <a:lnTo>
                  <a:pt x="7543793" y="1283208"/>
                </a:lnTo>
                <a:lnTo>
                  <a:pt x="7537697" y="1289303"/>
                </a:lnTo>
                <a:lnTo>
                  <a:pt x="7534649" y="1290827"/>
                </a:lnTo>
                <a:lnTo>
                  <a:pt x="7530077" y="1295400"/>
                </a:lnTo>
                <a:lnTo>
                  <a:pt x="7527029" y="1296924"/>
                </a:lnTo>
                <a:lnTo>
                  <a:pt x="7520933" y="1303020"/>
                </a:lnTo>
                <a:lnTo>
                  <a:pt x="7517885" y="1304544"/>
                </a:lnTo>
                <a:lnTo>
                  <a:pt x="7513313" y="1309115"/>
                </a:lnTo>
                <a:lnTo>
                  <a:pt x="7510265" y="1310639"/>
                </a:lnTo>
                <a:lnTo>
                  <a:pt x="7505693" y="1315212"/>
                </a:lnTo>
                <a:lnTo>
                  <a:pt x="7502645" y="1316736"/>
                </a:lnTo>
                <a:lnTo>
                  <a:pt x="7496549" y="1322832"/>
                </a:lnTo>
                <a:lnTo>
                  <a:pt x="7493501" y="1324355"/>
                </a:lnTo>
                <a:lnTo>
                  <a:pt x="7488929" y="1328927"/>
                </a:lnTo>
                <a:lnTo>
                  <a:pt x="7485881" y="1330452"/>
                </a:lnTo>
                <a:lnTo>
                  <a:pt x="7479785" y="1336548"/>
                </a:lnTo>
                <a:lnTo>
                  <a:pt x="7476737" y="1338072"/>
                </a:lnTo>
                <a:lnTo>
                  <a:pt x="7472165" y="1342644"/>
                </a:lnTo>
                <a:lnTo>
                  <a:pt x="7469117" y="1344167"/>
                </a:lnTo>
                <a:lnTo>
                  <a:pt x="7464545" y="1348739"/>
                </a:lnTo>
                <a:lnTo>
                  <a:pt x="7461497" y="1350264"/>
                </a:lnTo>
                <a:lnTo>
                  <a:pt x="7455401" y="1356360"/>
                </a:lnTo>
                <a:lnTo>
                  <a:pt x="7452353" y="1357884"/>
                </a:lnTo>
                <a:lnTo>
                  <a:pt x="7447781" y="1362455"/>
                </a:lnTo>
                <a:lnTo>
                  <a:pt x="7444733" y="1363979"/>
                </a:lnTo>
                <a:lnTo>
                  <a:pt x="7438637" y="1370076"/>
                </a:lnTo>
                <a:lnTo>
                  <a:pt x="7435589" y="1371600"/>
                </a:lnTo>
                <a:lnTo>
                  <a:pt x="7431017" y="1376172"/>
                </a:lnTo>
                <a:lnTo>
                  <a:pt x="7427969" y="1377696"/>
                </a:lnTo>
                <a:lnTo>
                  <a:pt x="7423397" y="1382267"/>
                </a:lnTo>
                <a:lnTo>
                  <a:pt x="7420349" y="1383791"/>
                </a:lnTo>
                <a:lnTo>
                  <a:pt x="7414253" y="1389888"/>
                </a:lnTo>
                <a:lnTo>
                  <a:pt x="7411205" y="1391412"/>
                </a:lnTo>
                <a:lnTo>
                  <a:pt x="7406633" y="1395984"/>
                </a:lnTo>
                <a:lnTo>
                  <a:pt x="7403585" y="1397508"/>
                </a:lnTo>
                <a:lnTo>
                  <a:pt x="7397489" y="1403603"/>
                </a:lnTo>
                <a:lnTo>
                  <a:pt x="7394441" y="1405127"/>
                </a:lnTo>
                <a:lnTo>
                  <a:pt x="7389869" y="1409700"/>
                </a:lnTo>
                <a:lnTo>
                  <a:pt x="7386821" y="1411224"/>
                </a:lnTo>
                <a:lnTo>
                  <a:pt x="7382249" y="1415796"/>
                </a:lnTo>
                <a:lnTo>
                  <a:pt x="7379201" y="1417320"/>
                </a:lnTo>
                <a:lnTo>
                  <a:pt x="7373105" y="1423415"/>
                </a:lnTo>
                <a:lnTo>
                  <a:pt x="7370057" y="1424939"/>
                </a:lnTo>
                <a:lnTo>
                  <a:pt x="7365485" y="1429512"/>
                </a:lnTo>
                <a:lnTo>
                  <a:pt x="7362437" y="1431036"/>
                </a:lnTo>
                <a:lnTo>
                  <a:pt x="7356341" y="1437132"/>
                </a:lnTo>
                <a:lnTo>
                  <a:pt x="7353293" y="1438655"/>
                </a:lnTo>
                <a:lnTo>
                  <a:pt x="7348721" y="1443227"/>
                </a:lnTo>
                <a:lnTo>
                  <a:pt x="7345673" y="1444752"/>
                </a:lnTo>
                <a:lnTo>
                  <a:pt x="7342625" y="1447800"/>
                </a:lnTo>
                <a:lnTo>
                  <a:pt x="7342625" y="1440744"/>
                </a:lnTo>
                <a:lnTo>
                  <a:pt x="7339577" y="1443227"/>
                </a:lnTo>
                <a:lnTo>
                  <a:pt x="7342625" y="1275588"/>
                </a:lnTo>
                <a:lnTo>
                  <a:pt x="7336529" y="1267967"/>
                </a:lnTo>
                <a:lnTo>
                  <a:pt x="4081945" y="1267968"/>
                </a:lnTo>
                <a:lnTo>
                  <a:pt x="13715" y="1267968"/>
                </a:lnTo>
                <a:lnTo>
                  <a:pt x="6096" y="1267968"/>
                </a:lnTo>
                <a:lnTo>
                  <a:pt x="6096" y="1261872"/>
                </a:lnTo>
                <a:lnTo>
                  <a:pt x="0" y="1275588"/>
                </a:lnTo>
                <a:lnTo>
                  <a:pt x="7336529" y="1275588"/>
                </a:lnTo>
                <a:lnTo>
                  <a:pt x="7336529" y="1461515"/>
                </a:lnTo>
                <a:lnTo>
                  <a:pt x="7348721" y="1447800"/>
                </a:lnTo>
                <a:close/>
              </a:path>
              <a:path w="8234165" h="1461515">
                <a:moveTo>
                  <a:pt x="7336529" y="0"/>
                </a:moveTo>
                <a:lnTo>
                  <a:pt x="7336529" y="185927"/>
                </a:lnTo>
                <a:lnTo>
                  <a:pt x="7342625" y="185927"/>
                </a:lnTo>
                <a:lnTo>
                  <a:pt x="7336529" y="192024"/>
                </a:lnTo>
                <a:lnTo>
                  <a:pt x="4081945" y="192024"/>
                </a:lnTo>
                <a:lnTo>
                  <a:pt x="7342625" y="192024"/>
                </a:lnTo>
                <a:lnTo>
                  <a:pt x="7342625" y="20771"/>
                </a:lnTo>
                <a:lnTo>
                  <a:pt x="7339577" y="18287"/>
                </a:lnTo>
                <a:lnTo>
                  <a:pt x="7342625" y="16255"/>
                </a:lnTo>
                <a:lnTo>
                  <a:pt x="7342625" y="13715"/>
                </a:lnTo>
                <a:lnTo>
                  <a:pt x="7345673" y="13715"/>
                </a:lnTo>
                <a:lnTo>
                  <a:pt x="7345978" y="14020"/>
                </a:lnTo>
                <a:lnTo>
                  <a:pt x="7348721" y="12191"/>
                </a:lnTo>
                <a:lnTo>
                  <a:pt x="7348721" y="16763"/>
                </a:lnTo>
                <a:lnTo>
                  <a:pt x="7351769" y="19812"/>
                </a:lnTo>
                <a:lnTo>
                  <a:pt x="7354817" y="21336"/>
                </a:lnTo>
                <a:lnTo>
                  <a:pt x="7359389" y="25908"/>
                </a:lnTo>
                <a:lnTo>
                  <a:pt x="7362437" y="27432"/>
                </a:lnTo>
                <a:lnTo>
                  <a:pt x="7368533" y="33527"/>
                </a:lnTo>
                <a:lnTo>
                  <a:pt x="7371581" y="35051"/>
                </a:lnTo>
                <a:lnTo>
                  <a:pt x="7376153" y="39624"/>
                </a:lnTo>
                <a:lnTo>
                  <a:pt x="7379201" y="41148"/>
                </a:lnTo>
                <a:lnTo>
                  <a:pt x="7383773" y="45720"/>
                </a:lnTo>
                <a:lnTo>
                  <a:pt x="7386821" y="47244"/>
                </a:lnTo>
                <a:lnTo>
                  <a:pt x="7392917" y="53339"/>
                </a:lnTo>
                <a:lnTo>
                  <a:pt x="7395965" y="54863"/>
                </a:lnTo>
                <a:lnTo>
                  <a:pt x="7400537" y="59436"/>
                </a:lnTo>
                <a:lnTo>
                  <a:pt x="7403585" y="60960"/>
                </a:lnTo>
                <a:lnTo>
                  <a:pt x="7409681" y="67056"/>
                </a:lnTo>
                <a:lnTo>
                  <a:pt x="7412729" y="68579"/>
                </a:lnTo>
                <a:lnTo>
                  <a:pt x="7417301" y="73151"/>
                </a:lnTo>
                <a:lnTo>
                  <a:pt x="7420349" y="74675"/>
                </a:lnTo>
                <a:lnTo>
                  <a:pt x="7424921" y="79248"/>
                </a:lnTo>
                <a:lnTo>
                  <a:pt x="7427969" y="80772"/>
                </a:lnTo>
                <a:lnTo>
                  <a:pt x="7434065" y="86868"/>
                </a:lnTo>
                <a:lnTo>
                  <a:pt x="7437113" y="88391"/>
                </a:lnTo>
                <a:lnTo>
                  <a:pt x="7441685" y="92963"/>
                </a:lnTo>
                <a:lnTo>
                  <a:pt x="7444733" y="94487"/>
                </a:lnTo>
                <a:lnTo>
                  <a:pt x="7449305" y="99060"/>
                </a:lnTo>
                <a:lnTo>
                  <a:pt x="7452353" y="100584"/>
                </a:lnTo>
                <a:lnTo>
                  <a:pt x="7458449" y="106679"/>
                </a:lnTo>
                <a:lnTo>
                  <a:pt x="7461497" y="108203"/>
                </a:lnTo>
                <a:lnTo>
                  <a:pt x="7466069" y="112775"/>
                </a:lnTo>
                <a:lnTo>
                  <a:pt x="7469117" y="114300"/>
                </a:lnTo>
                <a:lnTo>
                  <a:pt x="7475213" y="120396"/>
                </a:lnTo>
                <a:lnTo>
                  <a:pt x="7478261" y="121920"/>
                </a:lnTo>
                <a:lnTo>
                  <a:pt x="7482833" y="126491"/>
                </a:lnTo>
                <a:lnTo>
                  <a:pt x="7485881" y="128015"/>
                </a:lnTo>
                <a:lnTo>
                  <a:pt x="7490453" y="132587"/>
                </a:lnTo>
                <a:lnTo>
                  <a:pt x="7493501" y="134112"/>
                </a:lnTo>
                <a:lnTo>
                  <a:pt x="7499597" y="140208"/>
                </a:lnTo>
                <a:lnTo>
                  <a:pt x="7502645" y="141732"/>
                </a:lnTo>
                <a:lnTo>
                  <a:pt x="7507217" y="146303"/>
                </a:lnTo>
                <a:lnTo>
                  <a:pt x="7510265" y="147827"/>
                </a:lnTo>
                <a:lnTo>
                  <a:pt x="7516361" y="153924"/>
                </a:lnTo>
                <a:lnTo>
                  <a:pt x="7519409" y="155448"/>
                </a:lnTo>
                <a:lnTo>
                  <a:pt x="7523981" y="160020"/>
                </a:lnTo>
                <a:lnTo>
                  <a:pt x="7527029" y="161544"/>
                </a:lnTo>
                <a:lnTo>
                  <a:pt x="7531601" y="166115"/>
                </a:lnTo>
                <a:lnTo>
                  <a:pt x="7534649" y="167639"/>
                </a:lnTo>
                <a:lnTo>
                  <a:pt x="7540745" y="173736"/>
                </a:lnTo>
                <a:lnTo>
                  <a:pt x="7543793" y="175260"/>
                </a:lnTo>
                <a:lnTo>
                  <a:pt x="7548365" y="179832"/>
                </a:lnTo>
                <a:lnTo>
                  <a:pt x="7551413" y="181356"/>
                </a:lnTo>
                <a:lnTo>
                  <a:pt x="7557509" y="187451"/>
                </a:lnTo>
                <a:lnTo>
                  <a:pt x="7560557" y="188975"/>
                </a:lnTo>
                <a:lnTo>
                  <a:pt x="7565129" y="193548"/>
                </a:lnTo>
                <a:lnTo>
                  <a:pt x="7568177" y="195072"/>
                </a:lnTo>
                <a:lnTo>
                  <a:pt x="7572749" y="199644"/>
                </a:lnTo>
                <a:lnTo>
                  <a:pt x="7575797" y="201168"/>
                </a:lnTo>
                <a:lnTo>
                  <a:pt x="7581893" y="207263"/>
                </a:lnTo>
                <a:lnTo>
                  <a:pt x="7584941" y="208787"/>
                </a:lnTo>
                <a:lnTo>
                  <a:pt x="7589513" y="213360"/>
                </a:lnTo>
                <a:lnTo>
                  <a:pt x="7592561" y="214884"/>
                </a:lnTo>
                <a:lnTo>
                  <a:pt x="7598657" y="220979"/>
                </a:lnTo>
                <a:lnTo>
                  <a:pt x="7601705" y="222503"/>
                </a:lnTo>
                <a:lnTo>
                  <a:pt x="7606277" y="227075"/>
                </a:lnTo>
                <a:lnTo>
                  <a:pt x="7609325" y="228600"/>
                </a:lnTo>
                <a:lnTo>
                  <a:pt x="7613897" y="233172"/>
                </a:lnTo>
                <a:lnTo>
                  <a:pt x="7616945" y="234696"/>
                </a:lnTo>
                <a:lnTo>
                  <a:pt x="7623041" y="240791"/>
                </a:lnTo>
                <a:lnTo>
                  <a:pt x="7626089" y="242315"/>
                </a:lnTo>
                <a:lnTo>
                  <a:pt x="7630661" y="246887"/>
                </a:lnTo>
                <a:lnTo>
                  <a:pt x="7633709" y="248412"/>
                </a:lnTo>
                <a:lnTo>
                  <a:pt x="7639805" y="254508"/>
                </a:lnTo>
                <a:lnTo>
                  <a:pt x="7642853" y="256032"/>
                </a:lnTo>
                <a:lnTo>
                  <a:pt x="7647425" y="260603"/>
                </a:lnTo>
                <a:lnTo>
                  <a:pt x="7650473" y="262127"/>
                </a:lnTo>
                <a:lnTo>
                  <a:pt x="7655045" y="266700"/>
                </a:lnTo>
                <a:lnTo>
                  <a:pt x="7658093" y="268224"/>
                </a:lnTo>
                <a:lnTo>
                  <a:pt x="7664189" y="274320"/>
                </a:lnTo>
                <a:lnTo>
                  <a:pt x="7667237" y="275844"/>
                </a:lnTo>
                <a:lnTo>
                  <a:pt x="7671809" y="280415"/>
                </a:lnTo>
                <a:lnTo>
                  <a:pt x="7674857" y="281939"/>
                </a:lnTo>
                <a:lnTo>
                  <a:pt x="7680953" y="288036"/>
                </a:lnTo>
                <a:lnTo>
                  <a:pt x="7684001" y="289560"/>
                </a:lnTo>
                <a:lnTo>
                  <a:pt x="7688573" y="294132"/>
                </a:lnTo>
                <a:lnTo>
                  <a:pt x="7691621" y="295656"/>
                </a:lnTo>
                <a:lnTo>
                  <a:pt x="7696193" y="300227"/>
                </a:lnTo>
                <a:lnTo>
                  <a:pt x="7699241" y="301751"/>
                </a:lnTo>
                <a:lnTo>
                  <a:pt x="7705337" y="307848"/>
                </a:lnTo>
                <a:lnTo>
                  <a:pt x="7708385" y="309372"/>
                </a:lnTo>
                <a:lnTo>
                  <a:pt x="7712957" y="313944"/>
                </a:lnTo>
                <a:lnTo>
                  <a:pt x="7716005" y="315467"/>
                </a:lnTo>
                <a:lnTo>
                  <a:pt x="7722101" y="321563"/>
                </a:lnTo>
                <a:lnTo>
                  <a:pt x="7725149" y="323088"/>
                </a:lnTo>
                <a:lnTo>
                  <a:pt x="7729721" y="327660"/>
                </a:lnTo>
                <a:lnTo>
                  <a:pt x="7732769" y="329184"/>
                </a:lnTo>
                <a:lnTo>
                  <a:pt x="7737341" y="333756"/>
                </a:lnTo>
                <a:lnTo>
                  <a:pt x="7740389" y="335279"/>
                </a:lnTo>
                <a:lnTo>
                  <a:pt x="7746485" y="341375"/>
                </a:lnTo>
                <a:lnTo>
                  <a:pt x="7749533" y="342900"/>
                </a:lnTo>
                <a:lnTo>
                  <a:pt x="7754105" y="347472"/>
                </a:lnTo>
                <a:lnTo>
                  <a:pt x="7757153" y="348996"/>
                </a:lnTo>
                <a:lnTo>
                  <a:pt x="7763249" y="355091"/>
                </a:lnTo>
                <a:lnTo>
                  <a:pt x="7766297" y="356615"/>
                </a:lnTo>
                <a:lnTo>
                  <a:pt x="7770869" y="361188"/>
                </a:lnTo>
                <a:lnTo>
                  <a:pt x="7773917" y="362712"/>
                </a:lnTo>
                <a:lnTo>
                  <a:pt x="7778489" y="367284"/>
                </a:lnTo>
                <a:lnTo>
                  <a:pt x="7781537" y="368808"/>
                </a:lnTo>
                <a:lnTo>
                  <a:pt x="7787633" y="374903"/>
                </a:lnTo>
                <a:lnTo>
                  <a:pt x="7790681" y="376427"/>
                </a:lnTo>
                <a:lnTo>
                  <a:pt x="7795253" y="381000"/>
                </a:lnTo>
                <a:lnTo>
                  <a:pt x="7798301" y="382524"/>
                </a:lnTo>
                <a:lnTo>
                  <a:pt x="7804397" y="388620"/>
                </a:lnTo>
                <a:lnTo>
                  <a:pt x="7807445" y="390144"/>
                </a:lnTo>
                <a:lnTo>
                  <a:pt x="7812017" y="394715"/>
                </a:lnTo>
                <a:lnTo>
                  <a:pt x="7815065" y="396239"/>
                </a:lnTo>
                <a:lnTo>
                  <a:pt x="7819637" y="400812"/>
                </a:lnTo>
                <a:lnTo>
                  <a:pt x="7822685" y="402336"/>
                </a:lnTo>
                <a:lnTo>
                  <a:pt x="7828781" y="408432"/>
                </a:lnTo>
                <a:lnTo>
                  <a:pt x="7831829" y="409956"/>
                </a:lnTo>
                <a:lnTo>
                  <a:pt x="7836401" y="414527"/>
                </a:lnTo>
                <a:lnTo>
                  <a:pt x="7839449" y="416051"/>
                </a:lnTo>
                <a:lnTo>
                  <a:pt x="7845545" y="422148"/>
                </a:lnTo>
                <a:lnTo>
                  <a:pt x="7848593" y="423672"/>
                </a:lnTo>
                <a:lnTo>
                  <a:pt x="7853165" y="428244"/>
                </a:lnTo>
                <a:lnTo>
                  <a:pt x="7856213" y="429767"/>
                </a:lnTo>
                <a:lnTo>
                  <a:pt x="7860785" y="434339"/>
                </a:lnTo>
                <a:lnTo>
                  <a:pt x="7863833" y="435863"/>
                </a:lnTo>
                <a:lnTo>
                  <a:pt x="7869929" y="441960"/>
                </a:lnTo>
                <a:lnTo>
                  <a:pt x="7872977" y="443484"/>
                </a:lnTo>
                <a:lnTo>
                  <a:pt x="7877549" y="448056"/>
                </a:lnTo>
                <a:lnTo>
                  <a:pt x="7880597" y="449579"/>
                </a:lnTo>
                <a:lnTo>
                  <a:pt x="7886693" y="455675"/>
                </a:lnTo>
                <a:lnTo>
                  <a:pt x="7889741" y="457200"/>
                </a:lnTo>
                <a:lnTo>
                  <a:pt x="7894313" y="461772"/>
                </a:lnTo>
                <a:lnTo>
                  <a:pt x="7897361" y="463296"/>
                </a:lnTo>
                <a:lnTo>
                  <a:pt x="7901933" y="467867"/>
                </a:lnTo>
                <a:lnTo>
                  <a:pt x="7904981" y="469391"/>
                </a:lnTo>
                <a:lnTo>
                  <a:pt x="7911077" y="475488"/>
                </a:lnTo>
                <a:lnTo>
                  <a:pt x="7914125" y="477012"/>
                </a:lnTo>
                <a:lnTo>
                  <a:pt x="7918697" y="481584"/>
                </a:lnTo>
                <a:lnTo>
                  <a:pt x="7921745" y="483108"/>
                </a:lnTo>
                <a:lnTo>
                  <a:pt x="7927841" y="489203"/>
                </a:lnTo>
                <a:lnTo>
                  <a:pt x="7930889" y="490727"/>
                </a:lnTo>
                <a:lnTo>
                  <a:pt x="7935461" y="495300"/>
                </a:lnTo>
                <a:lnTo>
                  <a:pt x="7938509" y="496824"/>
                </a:lnTo>
                <a:lnTo>
                  <a:pt x="7943081" y="501396"/>
                </a:lnTo>
                <a:lnTo>
                  <a:pt x="7946129" y="502920"/>
                </a:lnTo>
                <a:lnTo>
                  <a:pt x="7952225" y="509015"/>
                </a:lnTo>
                <a:lnTo>
                  <a:pt x="7955273" y="510539"/>
                </a:lnTo>
                <a:lnTo>
                  <a:pt x="7959845" y="515112"/>
                </a:lnTo>
                <a:lnTo>
                  <a:pt x="7962893" y="516636"/>
                </a:lnTo>
                <a:lnTo>
                  <a:pt x="7968989" y="522732"/>
                </a:lnTo>
                <a:lnTo>
                  <a:pt x="7972037" y="524256"/>
                </a:lnTo>
                <a:lnTo>
                  <a:pt x="7976609" y="528827"/>
                </a:lnTo>
                <a:lnTo>
                  <a:pt x="7979657" y="530351"/>
                </a:lnTo>
                <a:lnTo>
                  <a:pt x="7984229" y="534924"/>
                </a:lnTo>
                <a:lnTo>
                  <a:pt x="7987277" y="536448"/>
                </a:lnTo>
                <a:lnTo>
                  <a:pt x="7993373" y="542544"/>
                </a:lnTo>
                <a:lnTo>
                  <a:pt x="7996421" y="544067"/>
                </a:lnTo>
                <a:lnTo>
                  <a:pt x="8000993" y="548639"/>
                </a:lnTo>
                <a:lnTo>
                  <a:pt x="8004041" y="550163"/>
                </a:lnTo>
                <a:lnTo>
                  <a:pt x="8010137" y="556260"/>
                </a:lnTo>
                <a:lnTo>
                  <a:pt x="8013185" y="557784"/>
                </a:lnTo>
                <a:lnTo>
                  <a:pt x="8017757" y="562356"/>
                </a:lnTo>
                <a:lnTo>
                  <a:pt x="8020805" y="563879"/>
                </a:lnTo>
                <a:lnTo>
                  <a:pt x="8025377" y="568451"/>
                </a:lnTo>
                <a:lnTo>
                  <a:pt x="8028425" y="569976"/>
                </a:lnTo>
                <a:lnTo>
                  <a:pt x="8034521" y="576072"/>
                </a:lnTo>
                <a:lnTo>
                  <a:pt x="8037569" y="577596"/>
                </a:lnTo>
                <a:lnTo>
                  <a:pt x="8042141" y="582167"/>
                </a:lnTo>
                <a:lnTo>
                  <a:pt x="8045189" y="583691"/>
                </a:lnTo>
                <a:lnTo>
                  <a:pt x="8051285" y="589788"/>
                </a:lnTo>
                <a:lnTo>
                  <a:pt x="8054333" y="591312"/>
                </a:lnTo>
                <a:lnTo>
                  <a:pt x="8058905" y="595884"/>
                </a:lnTo>
                <a:lnTo>
                  <a:pt x="8061953" y="597408"/>
                </a:lnTo>
                <a:lnTo>
                  <a:pt x="8066525" y="601979"/>
                </a:lnTo>
                <a:lnTo>
                  <a:pt x="8069573" y="603503"/>
                </a:lnTo>
                <a:lnTo>
                  <a:pt x="8075669" y="609600"/>
                </a:lnTo>
                <a:lnTo>
                  <a:pt x="8078717" y="611124"/>
                </a:lnTo>
                <a:lnTo>
                  <a:pt x="8083289" y="615696"/>
                </a:lnTo>
                <a:lnTo>
                  <a:pt x="8086337" y="617220"/>
                </a:lnTo>
                <a:lnTo>
                  <a:pt x="8092433" y="623315"/>
                </a:lnTo>
                <a:lnTo>
                  <a:pt x="8095481" y="624839"/>
                </a:lnTo>
                <a:lnTo>
                  <a:pt x="8100053" y="629412"/>
                </a:lnTo>
                <a:lnTo>
                  <a:pt x="8103101" y="630936"/>
                </a:lnTo>
                <a:lnTo>
                  <a:pt x="8107673" y="635508"/>
                </a:lnTo>
                <a:lnTo>
                  <a:pt x="8110721" y="637032"/>
                </a:lnTo>
                <a:lnTo>
                  <a:pt x="8116817" y="643127"/>
                </a:lnTo>
                <a:lnTo>
                  <a:pt x="8119865" y="644651"/>
                </a:lnTo>
                <a:lnTo>
                  <a:pt x="8124437" y="649224"/>
                </a:lnTo>
                <a:lnTo>
                  <a:pt x="8127485" y="650748"/>
                </a:lnTo>
                <a:lnTo>
                  <a:pt x="8132057" y="655320"/>
                </a:lnTo>
                <a:lnTo>
                  <a:pt x="8135105" y="656844"/>
                </a:lnTo>
                <a:lnTo>
                  <a:pt x="8141201" y="662939"/>
                </a:lnTo>
                <a:lnTo>
                  <a:pt x="8144249" y="664463"/>
                </a:lnTo>
                <a:lnTo>
                  <a:pt x="8148821" y="669036"/>
                </a:lnTo>
                <a:lnTo>
                  <a:pt x="8151869" y="670560"/>
                </a:lnTo>
                <a:lnTo>
                  <a:pt x="8157965" y="676656"/>
                </a:lnTo>
                <a:lnTo>
                  <a:pt x="8161013" y="678179"/>
                </a:lnTo>
                <a:lnTo>
                  <a:pt x="8165585" y="682751"/>
                </a:lnTo>
                <a:lnTo>
                  <a:pt x="8168633" y="684276"/>
                </a:lnTo>
                <a:lnTo>
                  <a:pt x="8173205" y="688848"/>
                </a:lnTo>
                <a:lnTo>
                  <a:pt x="8176253" y="690372"/>
                </a:lnTo>
                <a:lnTo>
                  <a:pt x="8182349" y="696467"/>
                </a:lnTo>
                <a:lnTo>
                  <a:pt x="8185397" y="697991"/>
                </a:lnTo>
                <a:lnTo>
                  <a:pt x="8189969" y="702563"/>
                </a:lnTo>
                <a:lnTo>
                  <a:pt x="8193017" y="704088"/>
                </a:lnTo>
                <a:lnTo>
                  <a:pt x="8199113" y="710184"/>
                </a:lnTo>
                <a:lnTo>
                  <a:pt x="8202161" y="711708"/>
                </a:lnTo>
                <a:lnTo>
                  <a:pt x="8206733" y="716279"/>
                </a:lnTo>
                <a:lnTo>
                  <a:pt x="8209781" y="717803"/>
                </a:lnTo>
                <a:lnTo>
                  <a:pt x="8214353" y="722376"/>
                </a:lnTo>
                <a:lnTo>
                  <a:pt x="8217401" y="723900"/>
                </a:lnTo>
                <a:lnTo>
                  <a:pt x="8220449" y="726948"/>
                </a:lnTo>
                <a:lnTo>
                  <a:pt x="8220449" y="725424"/>
                </a:lnTo>
                <a:lnTo>
                  <a:pt x="8234165" y="729996"/>
                </a:lnTo>
                <a:lnTo>
                  <a:pt x="7336529" y="0"/>
                </a:lnTo>
                <a:close/>
              </a:path>
              <a:path w="8234165" h="1461515">
                <a:moveTo>
                  <a:pt x="6096" y="198120"/>
                </a:moveTo>
                <a:lnTo>
                  <a:pt x="6096" y="192024"/>
                </a:lnTo>
                <a:lnTo>
                  <a:pt x="13715" y="192024"/>
                </a:lnTo>
                <a:lnTo>
                  <a:pt x="0" y="185928"/>
                </a:lnTo>
                <a:lnTo>
                  <a:pt x="0" y="1275588"/>
                </a:lnTo>
                <a:lnTo>
                  <a:pt x="6096" y="198120"/>
                </a:lnTo>
                <a:close/>
              </a:path>
            </a:pathLst>
          </a:custGeom>
          <a:solidFill>
            <a:srgbClr val="7F7F7F"/>
          </a:solidFill>
        </p:spPr>
        <p:txBody>
          <a:bodyPr wrap="square" lIns="0" tIns="0" rIns="0" bIns="0" rtlCol="0">
            <a:noAutofit/>
          </a:bodyPr>
          <a:lstStyle/>
          <a:p>
            <a:endParaRPr sz="1600"/>
          </a:p>
        </p:txBody>
      </p:sp>
      <p:sp>
        <p:nvSpPr>
          <p:cNvPr id="16" name="object 38"/>
          <p:cNvSpPr/>
          <p:nvPr/>
        </p:nvSpPr>
        <p:spPr>
          <a:xfrm>
            <a:off x="329624" y="5071604"/>
            <a:ext cx="8217401" cy="1435608"/>
          </a:xfrm>
          <a:custGeom>
            <a:avLst/>
            <a:gdLst/>
            <a:ahLst/>
            <a:cxnLst/>
            <a:rect l="l" t="t" r="r" b="b"/>
            <a:pathLst>
              <a:path w="8217401" h="1435608">
                <a:moveTo>
                  <a:pt x="8217401" y="717804"/>
                </a:moveTo>
                <a:lnTo>
                  <a:pt x="7336529" y="0"/>
                </a:lnTo>
                <a:lnTo>
                  <a:pt x="7336529" y="179832"/>
                </a:lnTo>
                <a:lnTo>
                  <a:pt x="0" y="179832"/>
                </a:lnTo>
                <a:lnTo>
                  <a:pt x="0" y="1255776"/>
                </a:lnTo>
                <a:lnTo>
                  <a:pt x="7336529" y="1255776"/>
                </a:lnTo>
                <a:lnTo>
                  <a:pt x="7336529" y="1435608"/>
                </a:lnTo>
                <a:lnTo>
                  <a:pt x="8217401" y="717804"/>
                </a:lnTo>
                <a:close/>
              </a:path>
            </a:pathLst>
          </a:custGeom>
          <a:solidFill>
            <a:srgbClr val="FAFD00"/>
          </a:solidFill>
        </p:spPr>
        <p:txBody>
          <a:bodyPr wrap="square" lIns="0" tIns="0" rIns="0" bIns="0" rtlCol="0">
            <a:noAutofit/>
          </a:bodyPr>
          <a:lstStyle/>
          <a:p>
            <a:endParaRPr sz="1600"/>
          </a:p>
        </p:txBody>
      </p:sp>
      <p:sp>
        <p:nvSpPr>
          <p:cNvPr id="17" name="object 39"/>
          <p:cNvSpPr/>
          <p:nvPr/>
        </p:nvSpPr>
        <p:spPr>
          <a:xfrm>
            <a:off x="323528" y="5059412"/>
            <a:ext cx="8234165" cy="1461515"/>
          </a:xfrm>
          <a:custGeom>
            <a:avLst/>
            <a:gdLst/>
            <a:ahLst/>
            <a:cxnLst/>
            <a:rect l="l" t="t" r="r" b="b"/>
            <a:pathLst>
              <a:path w="8234165" h="1461515">
                <a:moveTo>
                  <a:pt x="13716" y="198120"/>
                </a:moveTo>
                <a:lnTo>
                  <a:pt x="6096" y="198120"/>
                </a:lnTo>
                <a:lnTo>
                  <a:pt x="0" y="1275588"/>
                </a:lnTo>
                <a:lnTo>
                  <a:pt x="6096" y="1261872"/>
                </a:lnTo>
                <a:lnTo>
                  <a:pt x="13715" y="1261871"/>
                </a:lnTo>
                <a:lnTo>
                  <a:pt x="13716" y="198120"/>
                </a:lnTo>
                <a:close/>
              </a:path>
              <a:path w="8234165" h="1461515">
                <a:moveTo>
                  <a:pt x="7336529" y="185927"/>
                </a:moveTo>
                <a:lnTo>
                  <a:pt x="0" y="185928"/>
                </a:lnTo>
                <a:lnTo>
                  <a:pt x="13715" y="192024"/>
                </a:lnTo>
                <a:lnTo>
                  <a:pt x="7336529" y="192024"/>
                </a:lnTo>
                <a:lnTo>
                  <a:pt x="7342625" y="185927"/>
                </a:lnTo>
                <a:lnTo>
                  <a:pt x="7336529" y="185927"/>
                </a:lnTo>
                <a:close/>
              </a:path>
              <a:path w="8234165" h="1461515">
                <a:moveTo>
                  <a:pt x="7348721" y="1261872"/>
                </a:moveTo>
                <a:lnTo>
                  <a:pt x="13715" y="1261871"/>
                </a:lnTo>
                <a:lnTo>
                  <a:pt x="13715" y="1267968"/>
                </a:lnTo>
                <a:lnTo>
                  <a:pt x="7336529" y="1267967"/>
                </a:lnTo>
                <a:lnTo>
                  <a:pt x="7342625" y="1275588"/>
                </a:lnTo>
                <a:lnTo>
                  <a:pt x="7339577" y="1443227"/>
                </a:lnTo>
                <a:lnTo>
                  <a:pt x="7348721" y="1435776"/>
                </a:lnTo>
                <a:lnTo>
                  <a:pt x="7348721" y="1261872"/>
                </a:lnTo>
                <a:close/>
              </a:path>
              <a:path w="8234165" h="1461515">
                <a:moveTo>
                  <a:pt x="8220449" y="736091"/>
                </a:moveTo>
                <a:lnTo>
                  <a:pt x="7348721" y="1447800"/>
                </a:lnTo>
                <a:lnTo>
                  <a:pt x="7336529" y="1461515"/>
                </a:lnTo>
                <a:lnTo>
                  <a:pt x="8234165" y="729996"/>
                </a:lnTo>
                <a:lnTo>
                  <a:pt x="8220449" y="725424"/>
                </a:lnTo>
                <a:lnTo>
                  <a:pt x="8220449" y="736091"/>
                </a:lnTo>
                <a:close/>
              </a:path>
              <a:path w="8234165" h="1461515">
                <a:moveTo>
                  <a:pt x="7348721" y="25739"/>
                </a:moveTo>
                <a:lnTo>
                  <a:pt x="7348721" y="12191"/>
                </a:lnTo>
                <a:lnTo>
                  <a:pt x="7339577" y="18287"/>
                </a:lnTo>
                <a:lnTo>
                  <a:pt x="7348721" y="25739"/>
                </a:lnTo>
                <a:close/>
              </a:path>
              <a:path w="8234165" h="1461515">
                <a:moveTo>
                  <a:pt x="13715" y="1261871"/>
                </a:moveTo>
                <a:lnTo>
                  <a:pt x="6096" y="1261872"/>
                </a:lnTo>
                <a:lnTo>
                  <a:pt x="0" y="1275588"/>
                </a:lnTo>
                <a:lnTo>
                  <a:pt x="7336529" y="1275588"/>
                </a:lnTo>
                <a:lnTo>
                  <a:pt x="7336529" y="1461515"/>
                </a:lnTo>
                <a:lnTo>
                  <a:pt x="7348721" y="1447800"/>
                </a:lnTo>
                <a:lnTo>
                  <a:pt x="8220449" y="736091"/>
                </a:lnTo>
                <a:lnTo>
                  <a:pt x="8220449" y="725424"/>
                </a:lnTo>
                <a:lnTo>
                  <a:pt x="8234165" y="729996"/>
                </a:lnTo>
                <a:lnTo>
                  <a:pt x="7336529" y="0"/>
                </a:lnTo>
                <a:lnTo>
                  <a:pt x="7336529" y="185927"/>
                </a:lnTo>
                <a:lnTo>
                  <a:pt x="7342625" y="185927"/>
                </a:lnTo>
                <a:lnTo>
                  <a:pt x="7336529" y="192024"/>
                </a:lnTo>
                <a:lnTo>
                  <a:pt x="13715" y="192024"/>
                </a:lnTo>
                <a:lnTo>
                  <a:pt x="0" y="185928"/>
                </a:lnTo>
                <a:lnTo>
                  <a:pt x="0" y="1275588"/>
                </a:lnTo>
                <a:lnTo>
                  <a:pt x="6096" y="198120"/>
                </a:lnTo>
                <a:lnTo>
                  <a:pt x="7348721" y="198120"/>
                </a:lnTo>
                <a:lnTo>
                  <a:pt x="7348721" y="25739"/>
                </a:lnTo>
                <a:lnTo>
                  <a:pt x="7339577" y="18287"/>
                </a:lnTo>
                <a:lnTo>
                  <a:pt x="7348721" y="12191"/>
                </a:lnTo>
                <a:lnTo>
                  <a:pt x="7348721" y="25739"/>
                </a:lnTo>
                <a:lnTo>
                  <a:pt x="8213904" y="730758"/>
                </a:lnTo>
                <a:lnTo>
                  <a:pt x="7348721" y="1435776"/>
                </a:lnTo>
                <a:lnTo>
                  <a:pt x="7339577" y="1443227"/>
                </a:lnTo>
                <a:lnTo>
                  <a:pt x="7342625" y="1275588"/>
                </a:lnTo>
                <a:lnTo>
                  <a:pt x="7336529" y="1267967"/>
                </a:lnTo>
                <a:lnTo>
                  <a:pt x="13715" y="1267968"/>
                </a:lnTo>
                <a:lnTo>
                  <a:pt x="13715" y="1261871"/>
                </a:lnTo>
                <a:close/>
              </a:path>
            </a:pathLst>
          </a:custGeom>
          <a:solidFill>
            <a:srgbClr val="7F7F7F"/>
          </a:solidFill>
        </p:spPr>
        <p:txBody>
          <a:bodyPr wrap="square" lIns="0" tIns="0" rIns="0" bIns="0" rtlCol="0">
            <a:noAutofit/>
          </a:bodyPr>
          <a:lstStyle/>
          <a:p>
            <a:endParaRPr sz="1600"/>
          </a:p>
        </p:txBody>
      </p:sp>
      <p:sp>
        <p:nvSpPr>
          <p:cNvPr id="18" name="object 40"/>
          <p:cNvSpPr/>
          <p:nvPr/>
        </p:nvSpPr>
        <p:spPr>
          <a:xfrm>
            <a:off x="628322" y="5370309"/>
            <a:ext cx="1066800" cy="838200"/>
          </a:xfrm>
          <a:custGeom>
            <a:avLst/>
            <a:gdLst/>
            <a:ahLst/>
            <a:cxnLst/>
            <a:rect l="l" t="t" r="r" b="b"/>
            <a:pathLst>
              <a:path w="1066800" h="838200">
                <a:moveTo>
                  <a:pt x="0" y="0"/>
                </a:moveTo>
                <a:lnTo>
                  <a:pt x="0" y="838200"/>
                </a:lnTo>
                <a:lnTo>
                  <a:pt x="1066800" y="838200"/>
                </a:lnTo>
                <a:lnTo>
                  <a:pt x="1066800" y="0"/>
                </a:lnTo>
                <a:lnTo>
                  <a:pt x="0" y="0"/>
                </a:lnTo>
                <a:close/>
              </a:path>
            </a:pathLst>
          </a:custGeom>
          <a:solidFill>
            <a:srgbClr val="00FF00"/>
          </a:solidFill>
        </p:spPr>
        <p:txBody>
          <a:bodyPr wrap="square" lIns="0" tIns="0" rIns="0" bIns="0" rtlCol="0">
            <a:noAutofit/>
          </a:bodyPr>
          <a:lstStyle/>
          <a:p>
            <a:endParaRPr sz="1600"/>
          </a:p>
        </p:txBody>
      </p:sp>
      <p:sp>
        <p:nvSpPr>
          <p:cNvPr id="19" name="object 41"/>
          <p:cNvSpPr/>
          <p:nvPr/>
        </p:nvSpPr>
        <p:spPr>
          <a:xfrm>
            <a:off x="3904922" y="5370308"/>
            <a:ext cx="1600200" cy="838200"/>
          </a:xfrm>
          <a:custGeom>
            <a:avLst/>
            <a:gdLst/>
            <a:ahLst/>
            <a:cxnLst/>
            <a:rect l="l" t="t" r="r" b="b"/>
            <a:pathLst>
              <a:path w="1600200" h="838200">
                <a:moveTo>
                  <a:pt x="0" y="0"/>
                </a:moveTo>
                <a:lnTo>
                  <a:pt x="0" y="838200"/>
                </a:lnTo>
                <a:lnTo>
                  <a:pt x="1600200" y="838200"/>
                </a:lnTo>
                <a:lnTo>
                  <a:pt x="1600200" y="0"/>
                </a:lnTo>
                <a:lnTo>
                  <a:pt x="0" y="0"/>
                </a:lnTo>
                <a:close/>
              </a:path>
            </a:pathLst>
          </a:custGeom>
          <a:solidFill>
            <a:srgbClr val="00FF00"/>
          </a:solidFill>
        </p:spPr>
        <p:txBody>
          <a:bodyPr wrap="square" lIns="0" tIns="0" rIns="0" bIns="0" rtlCol="0">
            <a:noAutofit/>
          </a:bodyPr>
          <a:lstStyle/>
          <a:p>
            <a:endParaRPr sz="1600"/>
          </a:p>
        </p:txBody>
      </p:sp>
      <p:sp>
        <p:nvSpPr>
          <p:cNvPr id="20" name="object 42"/>
          <p:cNvSpPr/>
          <p:nvPr/>
        </p:nvSpPr>
        <p:spPr>
          <a:xfrm>
            <a:off x="5733722" y="5370308"/>
            <a:ext cx="2209800" cy="838200"/>
          </a:xfrm>
          <a:custGeom>
            <a:avLst/>
            <a:gdLst/>
            <a:ahLst/>
            <a:cxnLst/>
            <a:rect l="l" t="t" r="r" b="b"/>
            <a:pathLst>
              <a:path w="2209800" h="838200">
                <a:moveTo>
                  <a:pt x="0" y="0"/>
                </a:moveTo>
                <a:lnTo>
                  <a:pt x="0" y="838200"/>
                </a:lnTo>
                <a:lnTo>
                  <a:pt x="2209800" y="838200"/>
                </a:lnTo>
                <a:lnTo>
                  <a:pt x="2209800" y="0"/>
                </a:lnTo>
                <a:lnTo>
                  <a:pt x="0" y="0"/>
                </a:lnTo>
                <a:close/>
              </a:path>
            </a:pathLst>
          </a:custGeom>
          <a:solidFill>
            <a:srgbClr val="00FF00"/>
          </a:solidFill>
        </p:spPr>
        <p:txBody>
          <a:bodyPr wrap="square" lIns="0" tIns="0" rIns="0" bIns="0" rtlCol="0">
            <a:noAutofit/>
          </a:bodyPr>
          <a:lstStyle/>
          <a:p>
            <a:endParaRPr sz="1600"/>
          </a:p>
        </p:txBody>
      </p:sp>
      <p:sp>
        <p:nvSpPr>
          <p:cNvPr id="21" name="object 43"/>
          <p:cNvSpPr/>
          <p:nvPr/>
        </p:nvSpPr>
        <p:spPr>
          <a:xfrm>
            <a:off x="1999922" y="5370309"/>
            <a:ext cx="1523999" cy="838200"/>
          </a:xfrm>
          <a:custGeom>
            <a:avLst/>
            <a:gdLst/>
            <a:ahLst/>
            <a:cxnLst/>
            <a:rect l="l" t="t" r="r" b="b"/>
            <a:pathLst>
              <a:path w="1524000" h="838200">
                <a:moveTo>
                  <a:pt x="0" y="0"/>
                </a:moveTo>
                <a:lnTo>
                  <a:pt x="0" y="838200"/>
                </a:lnTo>
                <a:lnTo>
                  <a:pt x="1523999" y="838200"/>
                </a:lnTo>
                <a:lnTo>
                  <a:pt x="1523999" y="0"/>
                </a:lnTo>
                <a:lnTo>
                  <a:pt x="0" y="0"/>
                </a:lnTo>
                <a:close/>
              </a:path>
            </a:pathLst>
          </a:custGeom>
          <a:solidFill>
            <a:srgbClr val="00FF00"/>
          </a:solidFill>
        </p:spPr>
        <p:txBody>
          <a:bodyPr wrap="square" lIns="0" tIns="0" rIns="0" bIns="0" rtlCol="0">
            <a:noAutofit/>
          </a:bodyPr>
          <a:lstStyle/>
          <a:p>
            <a:endParaRPr sz="1600"/>
          </a:p>
        </p:txBody>
      </p:sp>
      <p:sp>
        <p:nvSpPr>
          <p:cNvPr id="22" name="object 44"/>
          <p:cNvSpPr/>
          <p:nvPr/>
        </p:nvSpPr>
        <p:spPr>
          <a:xfrm>
            <a:off x="337244" y="2945624"/>
            <a:ext cx="8215877" cy="1434083"/>
          </a:xfrm>
          <a:custGeom>
            <a:avLst/>
            <a:gdLst/>
            <a:ahLst/>
            <a:cxnLst/>
            <a:rect l="l" t="t" r="r" b="b"/>
            <a:pathLst>
              <a:path w="8215877" h="1434083">
                <a:moveTo>
                  <a:pt x="7337425" y="1432112"/>
                </a:moveTo>
                <a:lnTo>
                  <a:pt x="7336529" y="1432560"/>
                </a:lnTo>
                <a:lnTo>
                  <a:pt x="7335005" y="1434084"/>
                </a:lnTo>
                <a:lnTo>
                  <a:pt x="7337425" y="1432112"/>
                </a:lnTo>
                <a:close/>
              </a:path>
              <a:path w="8215877" h="1434083">
                <a:moveTo>
                  <a:pt x="7344685" y="1426196"/>
                </a:moveTo>
                <a:lnTo>
                  <a:pt x="7344149" y="1426464"/>
                </a:lnTo>
                <a:lnTo>
                  <a:pt x="7343238" y="1427375"/>
                </a:lnTo>
                <a:lnTo>
                  <a:pt x="7344685" y="1426196"/>
                </a:lnTo>
                <a:close/>
              </a:path>
              <a:path w="8215877" h="1434083">
                <a:moveTo>
                  <a:pt x="7351945" y="1420280"/>
                </a:moveTo>
                <a:lnTo>
                  <a:pt x="7351769" y="1420368"/>
                </a:lnTo>
                <a:lnTo>
                  <a:pt x="7351470" y="1420667"/>
                </a:lnTo>
                <a:lnTo>
                  <a:pt x="7351945" y="1420280"/>
                </a:lnTo>
                <a:close/>
              </a:path>
              <a:path w="8215877" h="1434083">
                <a:moveTo>
                  <a:pt x="7361625" y="1412392"/>
                </a:moveTo>
                <a:lnTo>
                  <a:pt x="7360913" y="1412748"/>
                </a:lnTo>
                <a:lnTo>
                  <a:pt x="7359703" y="1413958"/>
                </a:lnTo>
                <a:lnTo>
                  <a:pt x="7361625" y="1412392"/>
                </a:lnTo>
                <a:close/>
              </a:path>
              <a:path w="8215877" h="1434083">
                <a:moveTo>
                  <a:pt x="7368885" y="1406476"/>
                </a:moveTo>
                <a:lnTo>
                  <a:pt x="7368533" y="1406652"/>
                </a:lnTo>
                <a:lnTo>
                  <a:pt x="7367935" y="1407250"/>
                </a:lnTo>
                <a:lnTo>
                  <a:pt x="7368885" y="1406476"/>
                </a:lnTo>
                <a:close/>
              </a:path>
              <a:path w="8215877" h="1434083">
                <a:moveTo>
                  <a:pt x="7378565" y="1398588"/>
                </a:moveTo>
                <a:lnTo>
                  <a:pt x="7377677" y="1399032"/>
                </a:lnTo>
                <a:lnTo>
                  <a:pt x="7376168" y="1400541"/>
                </a:lnTo>
                <a:lnTo>
                  <a:pt x="7378565" y="1398588"/>
                </a:lnTo>
                <a:close/>
              </a:path>
              <a:path w="8215877" h="1434083">
                <a:moveTo>
                  <a:pt x="7385825" y="1392672"/>
                </a:moveTo>
                <a:lnTo>
                  <a:pt x="7385297" y="1392936"/>
                </a:lnTo>
                <a:lnTo>
                  <a:pt x="7384400" y="1393833"/>
                </a:lnTo>
                <a:lnTo>
                  <a:pt x="7385825" y="1392672"/>
                </a:lnTo>
                <a:close/>
              </a:path>
              <a:path w="8215877" h="1434083">
                <a:moveTo>
                  <a:pt x="7393085" y="1386756"/>
                </a:moveTo>
                <a:lnTo>
                  <a:pt x="7392917" y="1386839"/>
                </a:lnTo>
                <a:lnTo>
                  <a:pt x="7392633" y="1387124"/>
                </a:lnTo>
                <a:lnTo>
                  <a:pt x="7393085" y="1386756"/>
                </a:lnTo>
                <a:close/>
              </a:path>
              <a:path w="8215877" h="1434083">
                <a:moveTo>
                  <a:pt x="7402765" y="1378868"/>
                </a:moveTo>
                <a:lnTo>
                  <a:pt x="7402061" y="1379220"/>
                </a:lnTo>
                <a:lnTo>
                  <a:pt x="7400865" y="1380416"/>
                </a:lnTo>
                <a:lnTo>
                  <a:pt x="7402765" y="1378868"/>
                </a:lnTo>
                <a:close/>
              </a:path>
              <a:path w="8215877" h="1434083">
                <a:moveTo>
                  <a:pt x="7410025" y="1372952"/>
                </a:moveTo>
                <a:lnTo>
                  <a:pt x="7409681" y="1373124"/>
                </a:lnTo>
                <a:lnTo>
                  <a:pt x="7409097" y="1373707"/>
                </a:lnTo>
                <a:lnTo>
                  <a:pt x="7410025" y="1372952"/>
                </a:lnTo>
                <a:close/>
              </a:path>
              <a:path w="8215877" h="1434083">
                <a:moveTo>
                  <a:pt x="7419705" y="1365064"/>
                </a:moveTo>
                <a:lnTo>
                  <a:pt x="7418825" y="1365503"/>
                </a:lnTo>
                <a:lnTo>
                  <a:pt x="7417330" y="1366999"/>
                </a:lnTo>
                <a:lnTo>
                  <a:pt x="7419705" y="1365064"/>
                </a:lnTo>
                <a:close/>
              </a:path>
              <a:path w="8215877" h="1434083">
                <a:moveTo>
                  <a:pt x="7426965" y="1359148"/>
                </a:moveTo>
                <a:lnTo>
                  <a:pt x="7426445" y="1359408"/>
                </a:lnTo>
                <a:lnTo>
                  <a:pt x="7425562" y="1360291"/>
                </a:lnTo>
                <a:lnTo>
                  <a:pt x="7426965" y="1359148"/>
                </a:lnTo>
                <a:close/>
              </a:path>
              <a:path w="8215877" h="1434083">
                <a:moveTo>
                  <a:pt x="7434225" y="1353232"/>
                </a:moveTo>
                <a:lnTo>
                  <a:pt x="7434065" y="1353312"/>
                </a:lnTo>
                <a:lnTo>
                  <a:pt x="7433795" y="1353582"/>
                </a:lnTo>
                <a:lnTo>
                  <a:pt x="7434225" y="1353232"/>
                </a:lnTo>
                <a:close/>
              </a:path>
              <a:path w="8215877" h="1434083">
                <a:moveTo>
                  <a:pt x="7443904" y="1345344"/>
                </a:moveTo>
                <a:lnTo>
                  <a:pt x="7443209" y="1345691"/>
                </a:lnTo>
                <a:lnTo>
                  <a:pt x="7442027" y="1346874"/>
                </a:lnTo>
                <a:lnTo>
                  <a:pt x="7443904" y="1345344"/>
                </a:lnTo>
                <a:close/>
              </a:path>
              <a:path w="8215877" h="1434083">
                <a:moveTo>
                  <a:pt x="7451164" y="1339428"/>
                </a:moveTo>
                <a:lnTo>
                  <a:pt x="7450829" y="1339596"/>
                </a:lnTo>
                <a:lnTo>
                  <a:pt x="7450260" y="1340165"/>
                </a:lnTo>
                <a:lnTo>
                  <a:pt x="7451164" y="1339428"/>
                </a:lnTo>
                <a:close/>
              </a:path>
              <a:path w="8215877" h="1434083">
                <a:moveTo>
                  <a:pt x="7460844" y="1331540"/>
                </a:moveTo>
                <a:lnTo>
                  <a:pt x="7459973" y="1331976"/>
                </a:lnTo>
                <a:lnTo>
                  <a:pt x="7458492" y="1333457"/>
                </a:lnTo>
                <a:lnTo>
                  <a:pt x="7460844" y="1331540"/>
                </a:lnTo>
                <a:close/>
              </a:path>
              <a:path w="8215877" h="1434083">
                <a:moveTo>
                  <a:pt x="7468104" y="1325624"/>
                </a:moveTo>
                <a:lnTo>
                  <a:pt x="7467593" y="1325879"/>
                </a:lnTo>
                <a:lnTo>
                  <a:pt x="7466725" y="1326748"/>
                </a:lnTo>
                <a:lnTo>
                  <a:pt x="7468104" y="1325624"/>
                </a:lnTo>
                <a:close/>
              </a:path>
              <a:path w="8215877" h="1434083">
                <a:moveTo>
                  <a:pt x="7475364" y="1319708"/>
                </a:moveTo>
                <a:lnTo>
                  <a:pt x="7475213" y="1319784"/>
                </a:lnTo>
                <a:lnTo>
                  <a:pt x="7474957" y="1320040"/>
                </a:lnTo>
                <a:lnTo>
                  <a:pt x="7475364" y="1319708"/>
                </a:lnTo>
                <a:close/>
              </a:path>
              <a:path w="8215877" h="1434083">
                <a:moveTo>
                  <a:pt x="7485044" y="1311820"/>
                </a:moveTo>
                <a:lnTo>
                  <a:pt x="7484357" y="1312164"/>
                </a:lnTo>
                <a:lnTo>
                  <a:pt x="7483189" y="1313331"/>
                </a:lnTo>
                <a:lnTo>
                  <a:pt x="7485044" y="1311820"/>
                </a:lnTo>
                <a:close/>
              </a:path>
              <a:path w="8215877" h="1434083">
                <a:moveTo>
                  <a:pt x="7492304" y="1305904"/>
                </a:moveTo>
                <a:lnTo>
                  <a:pt x="7491977" y="1306068"/>
                </a:lnTo>
                <a:lnTo>
                  <a:pt x="7491422" y="1306623"/>
                </a:lnTo>
                <a:lnTo>
                  <a:pt x="7492304" y="1305904"/>
                </a:lnTo>
                <a:close/>
              </a:path>
              <a:path w="8215877" h="1434083">
                <a:moveTo>
                  <a:pt x="7501984" y="1298016"/>
                </a:moveTo>
                <a:lnTo>
                  <a:pt x="7501121" y="1298448"/>
                </a:lnTo>
                <a:lnTo>
                  <a:pt x="7499654" y="1299915"/>
                </a:lnTo>
                <a:lnTo>
                  <a:pt x="7501984" y="1298016"/>
                </a:lnTo>
                <a:close/>
              </a:path>
              <a:path w="8215877" h="1434083">
                <a:moveTo>
                  <a:pt x="7509244" y="1292100"/>
                </a:moveTo>
                <a:lnTo>
                  <a:pt x="7508741" y="1292352"/>
                </a:lnTo>
                <a:lnTo>
                  <a:pt x="7507887" y="1293206"/>
                </a:lnTo>
                <a:lnTo>
                  <a:pt x="7509244" y="1292100"/>
                </a:lnTo>
                <a:close/>
              </a:path>
              <a:path w="8215877" h="1434083">
                <a:moveTo>
                  <a:pt x="7516504" y="1286184"/>
                </a:moveTo>
                <a:lnTo>
                  <a:pt x="7516361" y="1286256"/>
                </a:lnTo>
                <a:lnTo>
                  <a:pt x="7516119" y="1286498"/>
                </a:lnTo>
                <a:lnTo>
                  <a:pt x="7516504" y="1286184"/>
                </a:lnTo>
                <a:close/>
              </a:path>
              <a:path w="8215877" h="1434083">
                <a:moveTo>
                  <a:pt x="7526184" y="1278296"/>
                </a:moveTo>
                <a:lnTo>
                  <a:pt x="7525505" y="1278636"/>
                </a:lnTo>
                <a:lnTo>
                  <a:pt x="7524352" y="1279789"/>
                </a:lnTo>
                <a:lnTo>
                  <a:pt x="7526184" y="1278296"/>
                </a:lnTo>
                <a:close/>
              </a:path>
              <a:path w="8215877" h="1434083">
                <a:moveTo>
                  <a:pt x="7533444" y="1272380"/>
                </a:moveTo>
                <a:lnTo>
                  <a:pt x="7533125" y="1272539"/>
                </a:lnTo>
                <a:lnTo>
                  <a:pt x="7532584" y="1273081"/>
                </a:lnTo>
                <a:lnTo>
                  <a:pt x="7533444" y="1272380"/>
                </a:lnTo>
                <a:close/>
              </a:path>
              <a:path w="8215877" h="1434083">
                <a:moveTo>
                  <a:pt x="7543124" y="1264492"/>
                </a:moveTo>
                <a:lnTo>
                  <a:pt x="7542269" y="1264920"/>
                </a:lnTo>
                <a:lnTo>
                  <a:pt x="7540817" y="1266372"/>
                </a:lnTo>
                <a:lnTo>
                  <a:pt x="7543124" y="1264492"/>
                </a:lnTo>
                <a:close/>
              </a:path>
              <a:path w="8215877" h="1434083">
                <a:moveTo>
                  <a:pt x="7550383" y="1258576"/>
                </a:moveTo>
                <a:lnTo>
                  <a:pt x="7549889" y="1258824"/>
                </a:lnTo>
                <a:lnTo>
                  <a:pt x="7549049" y="1259664"/>
                </a:lnTo>
                <a:lnTo>
                  <a:pt x="7550383" y="1258576"/>
                </a:lnTo>
                <a:close/>
              </a:path>
              <a:path w="8215877" h="1434083">
                <a:moveTo>
                  <a:pt x="7557643" y="1252661"/>
                </a:moveTo>
                <a:lnTo>
                  <a:pt x="7557509" y="1252727"/>
                </a:lnTo>
                <a:lnTo>
                  <a:pt x="7557282" y="1252955"/>
                </a:lnTo>
                <a:lnTo>
                  <a:pt x="7557643" y="1252661"/>
                </a:lnTo>
                <a:close/>
              </a:path>
              <a:path w="8215877" h="1434083">
                <a:moveTo>
                  <a:pt x="7567323" y="1244773"/>
                </a:moveTo>
                <a:lnTo>
                  <a:pt x="7566653" y="1245108"/>
                </a:lnTo>
                <a:lnTo>
                  <a:pt x="7565514" y="1246247"/>
                </a:lnTo>
                <a:lnTo>
                  <a:pt x="7567323" y="1244773"/>
                </a:lnTo>
                <a:close/>
              </a:path>
              <a:path w="8215877" h="1434083">
                <a:moveTo>
                  <a:pt x="7574583" y="1238857"/>
                </a:moveTo>
                <a:lnTo>
                  <a:pt x="7574273" y="1239012"/>
                </a:lnTo>
                <a:lnTo>
                  <a:pt x="7573746" y="1239538"/>
                </a:lnTo>
                <a:lnTo>
                  <a:pt x="7574583" y="1238857"/>
                </a:lnTo>
                <a:close/>
              </a:path>
              <a:path w="8215877" h="1434083">
                <a:moveTo>
                  <a:pt x="7584263" y="1230969"/>
                </a:moveTo>
                <a:lnTo>
                  <a:pt x="7583417" y="1231391"/>
                </a:lnTo>
                <a:lnTo>
                  <a:pt x="7581979" y="1232830"/>
                </a:lnTo>
                <a:lnTo>
                  <a:pt x="7584263" y="1230969"/>
                </a:lnTo>
                <a:close/>
              </a:path>
              <a:path w="8215877" h="1434083">
                <a:moveTo>
                  <a:pt x="7591523" y="1225053"/>
                </a:moveTo>
                <a:lnTo>
                  <a:pt x="7591037" y="1225296"/>
                </a:lnTo>
                <a:lnTo>
                  <a:pt x="7590211" y="1226122"/>
                </a:lnTo>
                <a:lnTo>
                  <a:pt x="7591523" y="1225053"/>
                </a:lnTo>
                <a:close/>
              </a:path>
              <a:path w="8215877" h="1434083">
                <a:moveTo>
                  <a:pt x="7598783" y="1219137"/>
                </a:moveTo>
                <a:lnTo>
                  <a:pt x="7598444" y="1219413"/>
                </a:lnTo>
                <a:lnTo>
                  <a:pt x="7598783" y="1219137"/>
                </a:lnTo>
                <a:close/>
              </a:path>
              <a:path w="8215877" h="1434083">
                <a:moveTo>
                  <a:pt x="7608463" y="1211249"/>
                </a:moveTo>
                <a:lnTo>
                  <a:pt x="7607801" y="1211579"/>
                </a:lnTo>
                <a:lnTo>
                  <a:pt x="7606676" y="1212705"/>
                </a:lnTo>
                <a:lnTo>
                  <a:pt x="7608463" y="1211249"/>
                </a:lnTo>
                <a:close/>
              </a:path>
              <a:path w="8215877" h="1434083">
                <a:moveTo>
                  <a:pt x="7615723" y="1205333"/>
                </a:moveTo>
                <a:lnTo>
                  <a:pt x="7615421" y="1205484"/>
                </a:lnTo>
                <a:lnTo>
                  <a:pt x="7614909" y="1205996"/>
                </a:lnTo>
                <a:lnTo>
                  <a:pt x="7615723" y="1205333"/>
                </a:lnTo>
                <a:close/>
              </a:path>
              <a:path w="8215877" h="1434083">
                <a:moveTo>
                  <a:pt x="7625403" y="1197445"/>
                </a:moveTo>
                <a:lnTo>
                  <a:pt x="7624565" y="1197864"/>
                </a:lnTo>
                <a:lnTo>
                  <a:pt x="7623141" y="1199288"/>
                </a:lnTo>
                <a:lnTo>
                  <a:pt x="7625403" y="1197445"/>
                </a:lnTo>
                <a:close/>
              </a:path>
              <a:path w="8215877" h="1434083">
                <a:moveTo>
                  <a:pt x="7632663" y="1191529"/>
                </a:moveTo>
                <a:lnTo>
                  <a:pt x="7632185" y="1191768"/>
                </a:lnTo>
                <a:lnTo>
                  <a:pt x="7631374" y="1192579"/>
                </a:lnTo>
                <a:lnTo>
                  <a:pt x="7632663" y="1191529"/>
                </a:lnTo>
                <a:close/>
              </a:path>
              <a:path w="8215877" h="1434083">
                <a:moveTo>
                  <a:pt x="7639923" y="1185613"/>
                </a:moveTo>
                <a:lnTo>
                  <a:pt x="7639606" y="1185871"/>
                </a:lnTo>
                <a:lnTo>
                  <a:pt x="7639923" y="1185613"/>
                </a:lnTo>
                <a:close/>
              </a:path>
              <a:path w="8215877" h="1434083">
                <a:moveTo>
                  <a:pt x="7649603" y="1177725"/>
                </a:moveTo>
                <a:lnTo>
                  <a:pt x="7648949" y="1178052"/>
                </a:lnTo>
                <a:lnTo>
                  <a:pt x="7647838" y="1179162"/>
                </a:lnTo>
                <a:lnTo>
                  <a:pt x="7649603" y="1177725"/>
                </a:lnTo>
                <a:close/>
              </a:path>
              <a:path w="8215877" h="1434083">
                <a:moveTo>
                  <a:pt x="7656862" y="1171809"/>
                </a:moveTo>
                <a:lnTo>
                  <a:pt x="7656569" y="1171956"/>
                </a:lnTo>
                <a:lnTo>
                  <a:pt x="7656071" y="1172454"/>
                </a:lnTo>
                <a:lnTo>
                  <a:pt x="7656862" y="1171809"/>
                </a:lnTo>
                <a:close/>
              </a:path>
              <a:path w="8215877" h="1434083">
                <a:moveTo>
                  <a:pt x="7666542" y="1163921"/>
                </a:moveTo>
                <a:lnTo>
                  <a:pt x="7665713" y="1164336"/>
                </a:lnTo>
                <a:lnTo>
                  <a:pt x="7664303" y="1165746"/>
                </a:lnTo>
                <a:lnTo>
                  <a:pt x="7666542" y="1163921"/>
                </a:lnTo>
                <a:close/>
              </a:path>
              <a:path w="8215877" h="1434083">
                <a:moveTo>
                  <a:pt x="7673802" y="1158005"/>
                </a:moveTo>
                <a:lnTo>
                  <a:pt x="7673333" y="1158239"/>
                </a:lnTo>
                <a:lnTo>
                  <a:pt x="7672536" y="1159037"/>
                </a:lnTo>
                <a:lnTo>
                  <a:pt x="7673802" y="1158005"/>
                </a:lnTo>
                <a:close/>
              </a:path>
              <a:path w="8215877" h="1434083">
                <a:moveTo>
                  <a:pt x="7681062" y="1152089"/>
                </a:moveTo>
                <a:lnTo>
                  <a:pt x="7680768" y="1152329"/>
                </a:lnTo>
                <a:lnTo>
                  <a:pt x="7681062" y="1152089"/>
                </a:lnTo>
                <a:close/>
              </a:path>
              <a:path w="8215877" h="1434083">
                <a:moveTo>
                  <a:pt x="7690742" y="1144201"/>
                </a:moveTo>
                <a:lnTo>
                  <a:pt x="7690097" y="1144524"/>
                </a:lnTo>
                <a:lnTo>
                  <a:pt x="7689001" y="1145620"/>
                </a:lnTo>
                <a:lnTo>
                  <a:pt x="7690742" y="1144201"/>
                </a:lnTo>
                <a:close/>
              </a:path>
              <a:path w="8215877" h="1434083">
                <a:moveTo>
                  <a:pt x="7698002" y="1138285"/>
                </a:moveTo>
                <a:lnTo>
                  <a:pt x="7697717" y="1138427"/>
                </a:lnTo>
                <a:lnTo>
                  <a:pt x="7697233" y="1138912"/>
                </a:lnTo>
                <a:lnTo>
                  <a:pt x="7698002" y="1138285"/>
                </a:lnTo>
                <a:close/>
              </a:path>
              <a:path w="8215877" h="1434083">
                <a:moveTo>
                  <a:pt x="7707682" y="1130397"/>
                </a:moveTo>
                <a:lnTo>
                  <a:pt x="7706861" y="1130808"/>
                </a:lnTo>
                <a:lnTo>
                  <a:pt x="7705466" y="1132203"/>
                </a:lnTo>
                <a:lnTo>
                  <a:pt x="7707682" y="1130397"/>
                </a:lnTo>
                <a:close/>
              </a:path>
              <a:path w="8215877" h="1434083">
                <a:moveTo>
                  <a:pt x="7714942" y="1124481"/>
                </a:moveTo>
                <a:lnTo>
                  <a:pt x="7714481" y="1124712"/>
                </a:lnTo>
                <a:lnTo>
                  <a:pt x="7713698" y="1125495"/>
                </a:lnTo>
                <a:lnTo>
                  <a:pt x="7714942" y="1124481"/>
                </a:lnTo>
                <a:close/>
              </a:path>
              <a:path w="8215877" h="1434083">
                <a:moveTo>
                  <a:pt x="7722202" y="1118565"/>
                </a:moveTo>
                <a:lnTo>
                  <a:pt x="7721930" y="1118786"/>
                </a:lnTo>
                <a:lnTo>
                  <a:pt x="7722202" y="1118565"/>
                </a:lnTo>
                <a:close/>
              </a:path>
              <a:path w="8215877" h="1434083">
                <a:moveTo>
                  <a:pt x="7731882" y="1110677"/>
                </a:moveTo>
                <a:lnTo>
                  <a:pt x="7731245" y="1110996"/>
                </a:lnTo>
                <a:lnTo>
                  <a:pt x="7730163" y="1112078"/>
                </a:lnTo>
                <a:lnTo>
                  <a:pt x="7731882" y="1110677"/>
                </a:lnTo>
                <a:close/>
              </a:path>
              <a:path w="8215877" h="1434083">
                <a:moveTo>
                  <a:pt x="7739142" y="1104761"/>
                </a:moveTo>
                <a:lnTo>
                  <a:pt x="7738865" y="1104900"/>
                </a:lnTo>
                <a:lnTo>
                  <a:pt x="7738395" y="1105370"/>
                </a:lnTo>
                <a:lnTo>
                  <a:pt x="7739142" y="1104761"/>
                </a:lnTo>
                <a:close/>
              </a:path>
              <a:path w="8215877" h="1434083">
                <a:moveTo>
                  <a:pt x="7748822" y="1096873"/>
                </a:moveTo>
                <a:lnTo>
                  <a:pt x="7748009" y="1097279"/>
                </a:lnTo>
                <a:lnTo>
                  <a:pt x="7746628" y="1098661"/>
                </a:lnTo>
                <a:lnTo>
                  <a:pt x="7748822" y="1096873"/>
                </a:lnTo>
                <a:close/>
              </a:path>
              <a:path w="8215877" h="1434083">
                <a:moveTo>
                  <a:pt x="7756082" y="1090957"/>
                </a:moveTo>
                <a:lnTo>
                  <a:pt x="7755629" y="1091184"/>
                </a:lnTo>
                <a:lnTo>
                  <a:pt x="7754860" y="1091953"/>
                </a:lnTo>
                <a:lnTo>
                  <a:pt x="7756082" y="1090957"/>
                </a:lnTo>
                <a:close/>
              </a:path>
              <a:path w="8215877" h="1434083">
                <a:moveTo>
                  <a:pt x="7763342" y="1085041"/>
                </a:moveTo>
                <a:lnTo>
                  <a:pt x="7763093" y="1085244"/>
                </a:lnTo>
                <a:lnTo>
                  <a:pt x="7763342" y="1085041"/>
                </a:lnTo>
                <a:close/>
              </a:path>
              <a:path w="8215877" h="1434083">
                <a:moveTo>
                  <a:pt x="7773021" y="1077153"/>
                </a:moveTo>
                <a:lnTo>
                  <a:pt x="7772393" y="1077468"/>
                </a:lnTo>
                <a:lnTo>
                  <a:pt x="7771325" y="1078536"/>
                </a:lnTo>
                <a:lnTo>
                  <a:pt x="7773021" y="1077153"/>
                </a:lnTo>
                <a:close/>
              </a:path>
              <a:path w="8215877" h="1434083">
                <a:moveTo>
                  <a:pt x="7780281" y="1071238"/>
                </a:moveTo>
                <a:lnTo>
                  <a:pt x="7780013" y="1071372"/>
                </a:lnTo>
                <a:lnTo>
                  <a:pt x="7779558" y="1071827"/>
                </a:lnTo>
                <a:lnTo>
                  <a:pt x="7780281" y="1071238"/>
                </a:lnTo>
                <a:close/>
              </a:path>
              <a:path w="8215877" h="1434083">
                <a:moveTo>
                  <a:pt x="7789961" y="1063350"/>
                </a:moveTo>
                <a:lnTo>
                  <a:pt x="7789157" y="1063752"/>
                </a:lnTo>
                <a:lnTo>
                  <a:pt x="7787790" y="1065119"/>
                </a:lnTo>
                <a:lnTo>
                  <a:pt x="7789961" y="1063350"/>
                </a:lnTo>
                <a:close/>
              </a:path>
            </a:pathLst>
          </a:custGeom>
          <a:solidFill>
            <a:srgbClr val="009898"/>
          </a:solidFill>
        </p:spPr>
        <p:txBody>
          <a:bodyPr wrap="square" lIns="0" tIns="0" rIns="0" bIns="0" rtlCol="0">
            <a:noAutofit/>
          </a:bodyPr>
          <a:lstStyle/>
          <a:p>
            <a:endParaRPr sz="1600"/>
          </a:p>
        </p:txBody>
      </p:sp>
      <p:sp>
        <p:nvSpPr>
          <p:cNvPr id="23" name="object 45"/>
          <p:cNvSpPr/>
          <p:nvPr/>
        </p:nvSpPr>
        <p:spPr>
          <a:xfrm>
            <a:off x="329624" y="2931909"/>
            <a:ext cx="8234165" cy="1461515"/>
          </a:xfrm>
          <a:custGeom>
            <a:avLst/>
            <a:gdLst/>
            <a:ahLst/>
            <a:cxnLst/>
            <a:rect l="l" t="t" r="r" b="b"/>
            <a:pathLst>
              <a:path w="8234165" h="1461515">
                <a:moveTo>
                  <a:pt x="7619" y="1261872"/>
                </a:moveTo>
                <a:lnTo>
                  <a:pt x="7619" y="1072895"/>
                </a:lnTo>
                <a:lnTo>
                  <a:pt x="1435" y="1072895"/>
                </a:lnTo>
                <a:lnTo>
                  <a:pt x="0" y="1275588"/>
                </a:lnTo>
                <a:lnTo>
                  <a:pt x="7619" y="1261872"/>
                </a:lnTo>
                <a:close/>
              </a:path>
              <a:path w="8234165" h="1461515">
                <a:moveTo>
                  <a:pt x="3675122" y="1269491"/>
                </a:moveTo>
                <a:lnTo>
                  <a:pt x="13715" y="1269491"/>
                </a:lnTo>
                <a:lnTo>
                  <a:pt x="3675122" y="1269491"/>
                </a:lnTo>
                <a:close/>
              </a:path>
              <a:path w="8234165" h="1461515">
                <a:moveTo>
                  <a:pt x="7342625" y="1440744"/>
                </a:moveTo>
                <a:lnTo>
                  <a:pt x="7342625" y="1269491"/>
                </a:lnTo>
                <a:lnTo>
                  <a:pt x="7336529" y="1269491"/>
                </a:lnTo>
                <a:lnTo>
                  <a:pt x="7342625" y="1275587"/>
                </a:lnTo>
                <a:lnTo>
                  <a:pt x="7339577" y="1443227"/>
                </a:lnTo>
                <a:lnTo>
                  <a:pt x="7342625" y="1440744"/>
                </a:lnTo>
                <a:close/>
              </a:path>
              <a:path w="8234165" h="1461515">
                <a:moveTo>
                  <a:pt x="7813399" y="1072895"/>
                </a:moveTo>
                <a:lnTo>
                  <a:pt x="7808640" y="1072895"/>
                </a:lnTo>
                <a:lnTo>
                  <a:pt x="7350245" y="1447799"/>
                </a:lnTo>
                <a:lnTo>
                  <a:pt x="7336529" y="1461515"/>
                </a:lnTo>
                <a:lnTo>
                  <a:pt x="7813399" y="1072895"/>
                </a:lnTo>
                <a:close/>
              </a:path>
              <a:path w="8234165" h="1461515">
                <a:moveTo>
                  <a:pt x="1435" y="1072895"/>
                </a:moveTo>
                <a:lnTo>
                  <a:pt x="0" y="1072895"/>
                </a:lnTo>
                <a:lnTo>
                  <a:pt x="0" y="1275588"/>
                </a:lnTo>
                <a:lnTo>
                  <a:pt x="1435" y="1072895"/>
                </a:lnTo>
                <a:close/>
              </a:path>
              <a:path w="8234165" h="1461515">
                <a:moveTo>
                  <a:pt x="7350245" y="1447799"/>
                </a:moveTo>
                <a:lnTo>
                  <a:pt x="7808640" y="1072895"/>
                </a:lnTo>
                <a:lnTo>
                  <a:pt x="7802873" y="1072895"/>
                </a:lnTo>
                <a:lnTo>
                  <a:pt x="7799825" y="1075943"/>
                </a:lnTo>
                <a:lnTo>
                  <a:pt x="7796777" y="1077467"/>
                </a:lnTo>
                <a:lnTo>
                  <a:pt x="7790681" y="1083563"/>
                </a:lnTo>
                <a:lnTo>
                  <a:pt x="7787633" y="1085087"/>
                </a:lnTo>
                <a:lnTo>
                  <a:pt x="7783061" y="1089659"/>
                </a:lnTo>
                <a:lnTo>
                  <a:pt x="7780013" y="1091183"/>
                </a:lnTo>
                <a:lnTo>
                  <a:pt x="7773917" y="1097279"/>
                </a:lnTo>
                <a:lnTo>
                  <a:pt x="7770869" y="1098803"/>
                </a:lnTo>
                <a:lnTo>
                  <a:pt x="7766297" y="1103375"/>
                </a:lnTo>
                <a:lnTo>
                  <a:pt x="7763249" y="1104899"/>
                </a:lnTo>
                <a:lnTo>
                  <a:pt x="7758677" y="1109471"/>
                </a:lnTo>
                <a:lnTo>
                  <a:pt x="7755629" y="1110995"/>
                </a:lnTo>
                <a:lnTo>
                  <a:pt x="7749533" y="1117091"/>
                </a:lnTo>
                <a:lnTo>
                  <a:pt x="7746485" y="1118615"/>
                </a:lnTo>
                <a:lnTo>
                  <a:pt x="7741913" y="1123187"/>
                </a:lnTo>
                <a:lnTo>
                  <a:pt x="7738865" y="1124711"/>
                </a:lnTo>
                <a:lnTo>
                  <a:pt x="7732769" y="1130807"/>
                </a:lnTo>
                <a:lnTo>
                  <a:pt x="7729721" y="1132331"/>
                </a:lnTo>
                <a:lnTo>
                  <a:pt x="7725149" y="1136903"/>
                </a:lnTo>
                <a:lnTo>
                  <a:pt x="7722101" y="1138427"/>
                </a:lnTo>
                <a:lnTo>
                  <a:pt x="7717529" y="1142999"/>
                </a:lnTo>
                <a:lnTo>
                  <a:pt x="7714481" y="1144523"/>
                </a:lnTo>
                <a:lnTo>
                  <a:pt x="7708385" y="1150619"/>
                </a:lnTo>
                <a:lnTo>
                  <a:pt x="7705337" y="1152143"/>
                </a:lnTo>
                <a:lnTo>
                  <a:pt x="7700765" y="1156715"/>
                </a:lnTo>
                <a:lnTo>
                  <a:pt x="7697717" y="1158239"/>
                </a:lnTo>
                <a:lnTo>
                  <a:pt x="7691621" y="1164335"/>
                </a:lnTo>
                <a:lnTo>
                  <a:pt x="7688573" y="1165859"/>
                </a:lnTo>
                <a:lnTo>
                  <a:pt x="7684001" y="1170431"/>
                </a:lnTo>
                <a:lnTo>
                  <a:pt x="7680953" y="1171955"/>
                </a:lnTo>
                <a:lnTo>
                  <a:pt x="7676381" y="1176527"/>
                </a:lnTo>
                <a:lnTo>
                  <a:pt x="7673333" y="1178051"/>
                </a:lnTo>
                <a:lnTo>
                  <a:pt x="7667237" y="1184147"/>
                </a:lnTo>
                <a:lnTo>
                  <a:pt x="7664189" y="1185671"/>
                </a:lnTo>
                <a:lnTo>
                  <a:pt x="7659617" y="1190243"/>
                </a:lnTo>
                <a:lnTo>
                  <a:pt x="7656569" y="1191767"/>
                </a:lnTo>
                <a:lnTo>
                  <a:pt x="7650473" y="1197863"/>
                </a:lnTo>
                <a:lnTo>
                  <a:pt x="7647425" y="1199387"/>
                </a:lnTo>
                <a:lnTo>
                  <a:pt x="7642853" y="1203959"/>
                </a:lnTo>
                <a:lnTo>
                  <a:pt x="7639805" y="1205483"/>
                </a:lnTo>
                <a:lnTo>
                  <a:pt x="7635233" y="1210055"/>
                </a:lnTo>
                <a:lnTo>
                  <a:pt x="7632185" y="1211579"/>
                </a:lnTo>
                <a:lnTo>
                  <a:pt x="7626089" y="1217675"/>
                </a:lnTo>
                <a:lnTo>
                  <a:pt x="7623041" y="1219199"/>
                </a:lnTo>
                <a:lnTo>
                  <a:pt x="7618469" y="1223771"/>
                </a:lnTo>
                <a:lnTo>
                  <a:pt x="7615421" y="1225295"/>
                </a:lnTo>
                <a:lnTo>
                  <a:pt x="7609325" y="1231391"/>
                </a:lnTo>
                <a:lnTo>
                  <a:pt x="7606277" y="1232915"/>
                </a:lnTo>
                <a:lnTo>
                  <a:pt x="7601705" y="1237487"/>
                </a:lnTo>
                <a:lnTo>
                  <a:pt x="7598657" y="1239011"/>
                </a:lnTo>
                <a:lnTo>
                  <a:pt x="7594085" y="1243583"/>
                </a:lnTo>
                <a:lnTo>
                  <a:pt x="7591037" y="1245107"/>
                </a:lnTo>
                <a:lnTo>
                  <a:pt x="7584941" y="1251203"/>
                </a:lnTo>
                <a:lnTo>
                  <a:pt x="7581893" y="1252727"/>
                </a:lnTo>
                <a:lnTo>
                  <a:pt x="7577321" y="1257299"/>
                </a:lnTo>
                <a:lnTo>
                  <a:pt x="7574273" y="1258823"/>
                </a:lnTo>
                <a:lnTo>
                  <a:pt x="7568177" y="1264919"/>
                </a:lnTo>
                <a:lnTo>
                  <a:pt x="7565129" y="1266443"/>
                </a:lnTo>
                <a:lnTo>
                  <a:pt x="7560557" y="1271015"/>
                </a:lnTo>
                <a:lnTo>
                  <a:pt x="7557509" y="1272539"/>
                </a:lnTo>
                <a:lnTo>
                  <a:pt x="7552937" y="1277111"/>
                </a:lnTo>
                <a:lnTo>
                  <a:pt x="7549889" y="1278635"/>
                </a:lnTo>
                <a:lnTo>
                  <a:pt x="7543793" y="1284731"/>
                </a:lnTo>
                <a:lnTo>
                  <a:pt x="7540745" y="1286255"/>
                </a:lnTo>
                <a:lnTo>
                  <a:pt x="7536173" y="1290827"/>
                </a:lnTo>
                <a:lnTo>
                  <a:pt x="7533125" y="1292351"/>
                </a:lnTo>
                <a:lnTo>
                  <a:pt x="7527029" y="1298447"/>
                </a:lnTo>
                <a:lnTo>
                  <a:pt x="7523981" y="1299971"/>
                </a:lnTo>
                <a:lnTo>
                  <a:pt x="7519409" y="1304543"/>
                </a:lnTo>
                <a:lnTo>
                  <a:pt x="7516361" y="1306067"/>
                </a:lnTo>
                <a:lnTo>
                  <a:pt x="7511789" y="1310639"/>
                </a:lnTo>
                <a:lnTo>
                  <a:pt x="7508741" y="1312163"/>
                </a:lnTo>
                <a:lnTo>
                  <a:pt x="7502645" y="1318259"/>
                </a:lnTo>
                <a:lnTo>
                  <a:pt x="7499597" y="1319783"/>
                </a:lnTo>
                <a:lnTo>
                  <a:pt x="7495025" y="1324355"/>
                </a:lnTo>
                <a:lnTo>
                  <a:pt x="7491977" y="1325879"/>
                </a:lnTo>
                <a:lnTo>
                  <a:pt x="7485881" y="1331975"/>
                </a:lnTo>
                <a:lnTo>
                  <a:pt x="7482833" y="1333499"/>
                </a:lnTo>
                <a:lnTo>
                  <a:pt x="7478261" y="1338071"/>
                </a:lnTo>
                <a:lnTo>
                  <a:pt x="7475213" y="1339595"/>
                </a:lnTo>
                <a:lnTo>
                  <a:pt x="7470641" y="1344167"/>
                </a:lnTo>
                <a:lnTo>
                  <a:pt x="7467593" y="1345691"/>
                </a:lnTo>
                <a:lnTo>
                  <a:pt x="7461497" y="1351787"/>
                </a:lnTo>
                <a:lnTo>
                  <a:pt x="7458449" y="1353311"/>
                </a:lnTo>
                <a:lnTo>
                  <a:pt x="7453877" y="1357883"/>
                </a:lnTo>
                <a:lnTo>
                  <a:pt x="7450829" y="1359407"/>
                </a:lnTo>
                <a:lnTo>
                  <a:pt x="7444733" y="1365503"/>
                </a:lnTo>
                <a:lnTo>
                  <a:pt x="7441685" y="1367027"/>
                </a:lnTo>
                <a:lnTo>
                  <a:pt x="7437113" y="1371599"/>
                </a:lnTo>
                <a:lnTo>
                  <a:pt x="7434065" y="1373123"/>
                </a:lnTo>
                <a:lnTo>
                  <a:pt x="7429493" y="1377695"/>
                </a:lnTo>
                <a:lnTo>
                  <a:pt x="7426445" y="1379219"/>
                </a:lnTo>
                <a:lnTo>
                  <a:pt x="7420349" y="1385315"/>
                </a:lnTo>
                <a:lnTo>
                  <a:pt x="7417301" y="1386839"/>
                </a:lnTo>
                <a:lnTo>
                  <a:pt x="7412729" y="1391411"/>
                </a:lnTo>
                <a:lnTo>
                  <a:pt x="7409681" y="1392935"/>
                </a:lnTo>
                <a:lnTo>
                  <a:pt x="7403585" y="1399031"/>
                </a:lnTo>
                <a:lnTo>
                  <a:pt x="7400537" y="1400555"/>
                </a:lnTo>
                <a:lnTo>
                  <a:pt x="7395965" y="1405127"/>
                </a:lnTo>
                <a:lnTo>
                  <a:pt x="7392917" y="1406651"/>
                </a:lnTo>
                <a:lnTo>
                  <a:pt x="7388345" y="1411223"/>
                </a:lnTo>
                <a:lnTo>
                  <a:pt x="7385297" y="1412747"/>
                </a:lnTo>
                <a:lnTo>
                  <a:pt x="7379201" y="1418843"/>
                </a:lnTo>
                <a:lnTo>
                  <a:pt x="7376153" y="1420367"/>
                </a:lnTo>
                <a:lnTo>
                  <a:pt x="7371581" y="1424939"/>
                </a:lnTo>
                <a:lnTo>
                  <a:pt x="7368533" y="1426463"/>
                </a:lnTo>
                <a:lnTo>
                  <a:pt x="7362437" y="1432559"/>
                </a:lnTo>
                <a:lnTo>
                  <a:pt x="7359389" y="1434083"/>
                </a:lnTo>
                <a:lnTo>
                  <a:pt x="7354817" y="1438655"/>
                </a:lnTo>
                <a:lnTo>
                  <a:pt x="7351769" y="1440179"/>
                </a:lnTo>
                <a:lnTo>
                  <a:pt x="7347197" y="1444751"/>
                </a:lnTo>
                <a:lnTo>
                  <a:pt x="7344149" y="1446275"/>
                </a:lnTo>
                <a:lnTo>
                  <a:pt x="7342625" y="1447799"/>
                </a:lnTo>
                <a:lnTo>
                  <a:pt x="7342625" y="1440744"/>
                </a:lnTo>
                <a:lnTo>
                  <a:pt x="7339577" y="1443227"/>
                </a:lnTo>
                <a:lnTo>
                  <a:pt x="7342625" y="1275587"/>
                </a:lnTo>
                <a:lnTo>
                  <a:pt x="7336529" y="1269491"/>
                </a:lnTo>
                <a:lnTo>
                  <a:pt x="3675122" y="1269491"/>
                </a:lnTo>
                <a:lnTo>
                  <a:pt x="13715" y="1269491"/>
                </a:lnTo>
                <a:lnTo>
                  <a:pt x="7619" y="1269491"/>
                </a:lnTo>
                <a:lnTo>
                  <a:pt x="7619" y="1261872"/>
                </a:lnTo>
                <a:lnTo>
                  <a:pt x="0" y="1275588"/>
                </a:lnTo>
                <a:lnTo>
                  <a:pt x="7336529" y="1275587"/>
                </a:lnTo>
                <a:lnTo>
                  <a:pt x="7336529" y="1461515"/>
                </a:lnTo>
                <a:lnTo>
                  <a:pt x="7350245" y="1447799"/>
                </a:lnTo>
                <a:close/>
              </a:path>
            </a:pathLst>
          </a:custGeom>
          <a:solidFill>
            <a:srgbClr val="7F7F7F"/>
          </a:solidFill>
        </p:spPr>
        <p:txBody>
          <a:bodyPr wrap="square" lIns="0" tIns="0" rIns="0" bIns="0" rtlCol="0">
            <a:noAutofit/>
          </a:bodyPr>
          <a:lstStyle/>
          <a:p>
            <a:endParaRPr sz="1600"/>
          </a:p>
        </p:txBody>
      </p:sp>
      <p:sp>
        <p:nvSpPr>
          <p:cNvPr id="24" name="object 46"/>
          <p:cNvSpPr/>
          <p:nvPr/>
        </p:nvSpPr>
        <p:spPr>
          <a:xfrm>
            <a:off x="337244" y="2945624"/>
            <a:ext cx="8215877" cy="1434083"/>
          </a:xfrm>
          <a:custGeom>
            <a:avLst/>
            <a:gdLst/>
            <a:ahLst/>
            <a:cxnLst/>
            <a:rect l="l" t="t" r="r" b="b"/>
            <a:pathLst>
              <a:path w="8215877" h="1434083">
                <a:moveTo>
                  <a:pt x="7795079" y="1059179"/>
                </a:moveTo>
                <a:lnTo>
                  <a:pt x="0" y="1059180"/>
                </a:lnTo>
                <a:lnTo>
                  <a:pt x="0" y="1255776"/>
                </a:lnTo>
                <a:lnTo>
                  <a:pt x="7335005" y="1255776"/>
                </a:lnTo>
                <a:lnTo>
                  <a:pt x="7335005" y="1434084"/>
                </a:lnTo>
                <a:lnTo>
                  <a:pt x="7795079" y="1059179"/>
                </a:lnTo>
                <a:close/>
              </a:path>
            </a:pathLst>
          </a:custGeom>
          <a:solidFill>
            <a:srgbClr val="009898"/>
          </a:solidFill>
        </p:spPr>
        <p:txBody>
          <a:bodyPr wrap="square" lIns="0" tIns="0" rIns="0" bIns="0" rtlCol="0">
            <a:noAutofit/>
          </a:bodyPr>
          <a:lstStyle/>
          <a:p>
            <a:endParaRPr sz="1600"/>
          </a:p>
        </p:txBody>
      </p:sp>
      <p:sp>
        <p:nvSpPr>
          <p:cNvPr id="25" name="object 47"/>
          <p:cNvSpPr/>
          <p:nvPr/>
        </p:nvSpPr>
        <p:spPr>
          <a:xfrm>
            <a:off x="329624" y="2931909"/>
            <a:ext cx="8234165" cy="1461515"/>
          </a:xfrm>
          <a:custGeom>
            <a:avLst/>
            <a:gdLst/>
            <a:ahLst/>
            <a:cxnLst/>
            <a:rect l="l" t="t" r="r" b="b"/>
            <a:pathLst>
              <a:path w="8234165" h="1461515">
                <a:moveTo>
                  <a:pt x="7619" y="1261872"/>
                </a:moveTo>
                <a:lnTo>
                  <a:pt x="13715" y="1261871"/>
                </a:lnTo>
                <a:lnTo>
                  <a:pt x="13715" y="1072895"/>
                </a:lnTo>
                <a:lnTo>
                  <a:pt x="1435" y="1072895"/>
                </a:lnTo>
                <a:lnTo>
                  <a:pt x="0" y="1275588"/>
                </a:lnTo>
                <a:lnTo>
                  <a:pt x="7619" y="1261872"/>
                </a:lnTo>
                <a:close/>
              </a:path>
              <a:path w="8234165" h="1461515">
                <a:moveTo>
                  <a:pt x="7350246" y="1434534"/>
                </a:moveTo>
                <a:lnTo>
                  <a:pt x="7350245" y="1261871"/>
                </a:lnTo>
                <a:lnTo>
                  <a:pt x="13715" y="1261871"/>
                </a:lnTo>
                <a:lnTo>
                  <a:pt x="13715" y="1269491"/>
                </a:lnTo>
                <a:lnTo>
                  <a:pt x="7336529" y="1269491"/>
                </a:lnTo>
                <a:lnTo>
                  <a:pt x="7342625" y="1275587"/>
                </a:lnTo>
                <a:lnTo>
                  <a:pt x="7339577" y="1443227"/>
                </a:lnTo>
                <a:lnTo>
                  <a:pt x="7350246" y="1434534"/>
                </a:lnTo>
                <a:close/>
              </a:path>
              <a:path w="8234165" h="1461515">
                <a:moveTo>
                  <a:pt x="7813399" y="1072895"/>
                </a:moveTo>
                <a:lnTo>
                  <a:pt x="7808640" y="1072895"/>
                </a:lnTo>
                <a:lnTo>
                  <a:pt x="7350245" y="1447799"/>
                </a:lnTo>
                <a:lnTo>
                  <a:pt x="7336529" y="1461515"/>
                </a:lnTo>
                <a:lnTo>
                  <a:pt x="7813399" y="1072895"/>
                </a:lnTo>
                <a:close/>
              </a:path>
              <a:path w="8234165" h="1461515">
                <a:moveTo>
                  <a:pt x="1435" y="1072895"/>
                </a:moveTo>
                <a:lnTo>
                  <a:pt x="0" y="1072895"/>
                </a:lnTo>
                <a:lnTo>
                  <a:pt x="0" y="1275588"/>
                </a:lnTo>
                <a:lnTo>
                  <a:pt x="1435" y="1072895"/>
                </a:lnTo>
                <a:close/>
              </a:path>
              <a:path w="8234165" h="1461515">
                <a:moveTo>
                  <a:pt x="7350245" y="1447799"/>
                </a:moveTo>
                <a:lnTo>
                  <a:pt x="7808640" y="1072895"/>
                </a:lnTo>
                <a:lnTo>
                  <a:pt x="7794040" y="1072895"/>
                </a:lnTo>
                <a:lnTo>
                  <a:pt x="7350246" y="1434534"/>
                </a:lnTo>
                <a:lnTo>
                  <a:pt x="7339577" y="1443227"/>
                </a:lnTo>
                <a:lnTo>
                  <a:pt x="7342625" y="1275587"/>
                </a:lnTo>
                <a:lnTo>
                  <a:pt x="7336529" y="1269491"/>
                </a:lnTo>
                <a:lnTo>
                  <a:pt x="13715" y="1269491"/>
                </a:lnTo>
                <a:lnTo>
                  <a:pt x="13715" y="1261871"/>
                </a:lnTo>
                <a:lnTo>
                  <a:pt x="7619" y="1261872"/>
                </a:lnTo>
                <a:lnTo>
                  <a:pt x="0" y="1275588"/>
                </a:lnTo>
                <a:lnTo>
                  <a:pt x="7336529" y="1275587"/>
                </a:lnTo>
                <a:lnTo>
                  <a:pt x="7336529" y="1461515"/>
                </a:lnTo>
                <a:lnTo>
                  <a:pt x="7350245" y="1447799"/>
                </a:lnTo>
                <a:close/>
              </a:path>
            </a:pathLst>
          </a:custGeom>
          <a:solidFill>
            <a:srgbClr val="7F7F7F"/>
          </a:solidFill>
        </p:spPr>
        <p:txBody>
          <a:bodyPr wrap="square" lIns="0" tIns="0" rIns="0" bIns="0" rtlCol="0">
            <a:noAutofit/>
          </a:bodyPr>
          <a:lstStyle/>
          <a:p>
            <a:endParaRPr sz="1600"/>
          </a:p>
        </p:txBody>
      </p:sp>
      <p:sp>
        <p:nvSpPr>
          <p:cNvPr id="26" name="object 48"/>
          <p:cNvSpPr/>
          <p:nvPr/>
        </p:nvSpPr>
        <p:spPr>
          <a:xfrm>
            <a:off x="710618" y="3242805"/>
            <a:ext cx="1066799" cy="838199"/>
          </a:xfrm>
          <a:custGeom>
            <a:avLst/>
            <a:gdLst/>
            <a:ahLst/>
            <a:cxnLst/>
            <a:rect l="l" t="t" r="r" b="b"/>
            <a:pathLst>
              <a:path w="1066799" h="838200">
                <a:moveTo>
                  <a:pt x="1066799" y="761999"/>
                </a:moveTo>
                <a:lnTo>
                  <a:pt x="0" y="761999"/>
                </a:lnTo>
                <a:lnTo>
                  <a:pt x="0" y="838199"/>
                </a:lnTo>
                <a:lnTo>
                  <a:pt x="1066799" y="838199"/>
                </a:lnTo>
                <a:lnTo>
                  <a:pt x="1066799" y="761999"/>
                </a:lnTo>
                <a:close/>
              </a:path>
            </a:pathLst>
          </a:custGeom>
          <a:solidFill>
            <a:srgbClr val="000000"/>
          </a:solidFill>
        </p:spPr>
        <p:txBody>
          <a:bodyPr wrap="square" lIns="0" tIns="0" rIns="0" bIns="0" rtlCol="0">
            <a:noAutofit/>
          </a:bodyPr>
          <a:lstStyle/>
          <a:p>
            <a:endParaRPr sz="1600"/>
          </a:p>
        </p:txBody>
      </p:sp>
      <p:sp>
        <p:nvSpPr>
          <p:cNvPr id="27" name="object 49"/>
          <p:cNvSpPr/>
          <p:nvPr/>
        </p:nvSpPr>
        <p:spPr>
          <a:xfrm>
            <a:off x="2082218" y="3242804"/>
            <a:ext cx="1523999" cy="838200"/>
          </a:xfrm>
          <a:custGeom>
            <a:avLst/>
            <a:gdLst/>
            <a:ahLst/>
            <a:cxnLst/>
            <a:rect l="l" t="t" r="r" b="b"/>
            <a:pathLst>
              <a:path w="1523999" h="838200">
                <a:moveTo>
                  <a:pt x="1523999" y="761999"/>
                </a:moveTo>
                <a:lnTo>
                  <a:pt x="0" y="761999"/>
                </a:lnTo>
                <a:lnTo>
                  <a:pt x="0" y="838200"/>
                </a:lnTo>
                <a:lnTo>
                  <a:pt x="1523999" y="838200"/>
                </a:lnTo>
                <a:lnTo>
                  <a:pt x="1523999" y="761999"/>
                </a:lnTo>
                <a:close/>
              </a:path>
            </a:pathLst>
          </a:custGeom>
          <a:solidFill>
            <a:srgbClr val="000000"/>
          </a:solidFill>
        </p:spPr>
        <p:txBody>
          <a:bodyPr wrap="square" lIns="0" tIns="0" rIns="0" bIns="0" rtlCol="0">
            <a:noAutofit/>
          </a:bodyPr>
          <a:lstStyle/>
          <a:p>
            <a:endParaRPr sz="1600"/>
          </a:p>
        </p:txBody>
      </p:sp>
      <p:sp>
        <p:nvSpPr>
          <p:cNvPr id="28" name="object 50"/>
          <p:cNvSpPr/>
          <p:nvPr/>
        </p:nvSpPr>
        <p:spPr>
          <a:xfrm>
            <a:off x="3987218" y="3242804"/>
            <a:ext cx="1600200" cy="838200"/>
          </a:xfrm>
          <a:custGeom>
            <a:avLst/>
            <a:gdLst/>
            <a:ahLst/>
            <a:cxnLst/>
            <a:rect l="l" t="t" r="r" b="b"/>
            <a:pathLst>
              <a:path w="1600200" h="838200">
                <a:moveTo>
                  <a:pt x="1600200" y="838199"/>
                </a:moveTo>
                <a:lnTo>
                  <a:pt x="1600200" y="761999"/>
                </a:lnTo>
                <a:lnTo>
                  <a:pt x="0" y="761999"/>
                </a:lnTo>
                <a:lnTo>
                  <a:pt x="0" y="838200"/>
                </a:lnTo>
                <a:lnTo>
                  <a:pt x="1600200" y="838199"/>
                </a:lnTo>
                <a:close/>
              </a:path>
            </a:pathLst>
          </a:custGeom>
          <a:solidFill>
            <a:srgbClr val="000000"/>
          </a:solidFill>
        </p:spPr>
        <p:txBody>
          <a:bodyPr wrap="square" lIns="0" tIns="0" rIns="0" bIns="0" rtlCol="0">
            <a:noAutofit/>
          </a:bodyPr>
          <a:lstStyle/>
          <a:p>
            <a:endParaRPr sz="1600"/>
          </a:p>
        </p:txBody>
      </p:sp>
      <p:sp>
        <p:nvSpPr>
          <p:cNvPr id="29" name="object 51"/>
          <p:cNvSpPr/>
          <p:nvPr/>
        </p:nvSpPr>
        <p:spPr>
          <a:xfrm>
            <a:off x="5816018" y="3242804"/>
            <a:ext cx="2209799" cy="838199"/>
          </a:xfrm>
          <a:custGeom>
            <a:avLst/>
            <a:gdLst/>
            <a:ahLst/>
            <a:cxnLst/>
            <a:rect l="l" t="t" r="r" b="b"/>
            <a:pathLst>
              <a:path w="2209799" h="838200">
                <a:moveTo>
                  <a:pt x="2209799" y="762000"/>
                </a:moveTo>
                <a:lnTo>
                  <a:pt x="0" y="762000"/>
                </a:lnTo>
                <a:lnTo>
                  <a:pt x="0" y="838200"/>
                </a:lnTo>
                <a:lnTo>
                  <a:pt x="2209799" y="838200"/>
                </a:lnTo>
                <a:lnTo>
                  <a:pt x="2209799" y="762000"/>
                </a:lnTo>
                <a:close/>
              </a:path>
            </a:pathLst>
          </a:custGeom>
          <a:solidFill>
            <a:srgbClr val="000000"/>
          </a:solidFill>
        </p:spPr>
        <p:txBody>
          <a:bodyPr wrap="square" lIns="0" tIns="0" rIns="0" bIns="0" rtlCol="0">
            <a:noAutofit/>
          </a:bodyPr>
          <a:lstStyle/>
          <a:p>
            <a:endParaRPr sz="1600"/>
          </a:p>
        </p:txBody>
      </p:sp>
      <p:sp>
        <p:nvSpPr>
          <p:cNvPr id="30" name="object 19"/>
          <p:cNvSpPr txBox="1"/>
          <p:nvPr/>
        </p:nvSpPr>
        <p:spPr>
          <a:xfrm>
            <a:off x="756356" y="2616461"/>
            <a:ext cx="1007332" cy="380491"/>
          </a:xfrm>
          <a:prstGeom prst="rect">
            <a:avLst/>
          </a:prstGeom>
        </p:spPr>
        <p:txBody>
          <a:bodyPr wrap="square" lIns="0" tIns="0" rIns="0" bIns="0" rtlCol="0">
            <a:noAutofit/>
          </a:bodyPr>
          <a:lstStyle/>
          <a:p>
            <a:pPr marL="12700">
              <a:lnSpc>
                <a:spcPts val="2955"/>
              </a:lnSpc>
              <a:spcBef>
                <a:spcPts val="147"/>
              </a:spcBef>
            </a:pPr>
            <a:r>
              <a:rPr sz="2400" b="1" spc="4" dirty="0" smtClean="0">
                <a:latin typeface="Arial"/>
                <a:cs typeface="Arial"/>
              </a:rPr>
              <a:t>I</a:t>
            </a:r>
            <a:r>
              <a:rPr sz="2400" b="1" spc="-4" dirty="0" smtClean="0">
                <a:latin typeface="Arial"/>
                <a:cs typeface="Arial"/>
              </a:rPr>
              <a:t>n</a:t>
            </a:r>
            <a:r>
              <a:rPr sz="2400" b="1" spc="4" dirty="0" smtClean="0">
                <a:latin typeface="Arial"/>
                <a:cs typeface="Arial"/>
              </a:rPr>
              <a:t>íci</a:t>
            </a:r>
            <a:r>
              <a:rPr sz="2400" b="1" spc="0" dirty="0" smtClean="0">
                <a:latin typeface="Arial"/>
                <a:cs typeface="Arial"/>
              </a:rPr>
              <a:t>o</a:t>
            </a:r>
            <a:endParaRPr sz="2400" dirty="0">
              <a:latin typeface="Arial"/>
              <a:cs typeface="Arial"/>
            </a:endParaRPr>
          </a:p>
        </p:txBody>
      </p:sp>
      <p:sp>
        <p:nvSpPr>
          <p:cNvPr id="31" name="object 18"/>
          <p:cNvSpPr txBox="1"/>
          <p:nvPr/>
        </p:nvSpPr>
        <p:spPr>
          <a:xfrm>
            <a:off x="2445955" y="2688469"/>
            <a:ext cx="926560" cy="380491"/>
          </a:xfrm>
          <a:prstGeom prst="rect">
            <a:avLst/>
          </a:prstGeom>
        </p:spPr>
        <p:txBody>
          <a:bodyPr wrap="square" lIns="0" tIns="0" rIns="0" bIns="0" rtlCol="0">
            <a:noAutofit/>
          </a:bodyPr>
          <a:lstStyle/>
          <a:p>
            <a:pPr marL="12700">
              <a:lnSpc>
                <a:spcPts val="2955"/>
              </a:lnSpc>
              <a:spcBef>
                <a:spcPts val="147"/>
              </a:spcBef>
            </a:pPr>
            <a:r>
              <a:rPr sz="2400" b="1" spc="-4" dirty="0" smtClean="0">
                <a:latin typeface="Arial"/>
                <a:cs typeface="Arial"/>
              </a:rPr>
              <a:t>Fo</a:t>
            </a:r>
            <a:r>
              <a:rPr sz="2400" b="1" spc="4" dirty="0" smtClean="0">
                <a:latin typeface="Arial"/>
                <a:cs typeface="Arial"/>
              </a:rPr>
              <a:t>c</a:t>
            </a:r>
            <a:r>
              <a:rPr sz="2400" b="1" spc="0" dirty="0" smtClean="0">
                <a:latin typeface="Arial"/>
                <a:cs typeface="Arial"/>
              </a:rPr>
              <a:t>o</a:t>
            </a:r>
            <a:endParaRPr sz="2400" dirty="0">
              <a:latin typeface="Arial"/>
              <a:cs typeface="Arial"/>
            </a:endParaRPr>
          </a:p>
        </p:txBody>
      </p:sp>
      <p:sp>
        <p:nvSpPr>
          <p:cNvPr id="32" name="object 17"/>
          <p:cNvSpPr txBox="1"/>
          <p:nvPr/>
        </p:nvSpPr>
        <p:spPr>
          <a:xfrm>
            <a:off x="4270184" y="2760477"/>
            <a:ext cx="1085338" cy="380491"/>
          </a:xfrm>
          <a:prstGeom prst="rect">
            <a:avLst/>
          </a:prstGeom>
        </p:spPr>
        <p:txBody>
          <a:bodyPr wrap="square" lIns="0" tIns="0" rIns="0" bIns="0" rtlCol="0">
            <a:noAutofit/>
          </a:bodyPr>
          <a:lstStyle/>
          <a:p>
            <a:pPr marL="12700">
              <a:lnSpc>
                <a:spcPts val="2955"/>
              </a:lnSpc>
              <a:spcBef>
                <a:spcPts val="147"/>
              </a:spcBef>
            </a:pPr>
            <a:r>
              <a:rPr sz="2400" b="1" spc="0" dirty="0" smtClean="0">
                <a:latin typeface="Arial"/>
                <a:cs typeface="Arial"/>
              </a:rPr>
              <a:t>M</a:t>
            </a:r>
            <a:r>
              <a:rPr sz="2400" b="1" spc="4" dirty="0" smtClean="0">
                <a:latin typeface="Arial"/>
                <a:cs typeface="Arial"/>
              </a:rPr>
              <a:t>ei</a:t>
            </a:r>
            <a:r>
              <a:rPr sz="2400" b="1" spc="-4" dirty="0" smtClean="0">
                <a:latin typeface="Arial"/>
                <a:cs typeface="Arial"/>
              </a:rPr>
              <a:t>o</a:t>
            </a:r>
            <a:r>
              <a:rPr sz="2400" b="1" spc="0" dirty="0" smtClean="0">
                <a:latin typeface="Arial"/>
                <a:cs typeface="Arial"/>
              </a:rPr>
              <a:t>s</a:t>
            </a:r>
            <a:endParaRPr sz="2400" dirty="0">
              <a:latin typeface="Arial"/>
              <a:cs typeface="Arial"/>
            </a:endParaRPr>
          </a:p>
        </p:txBody>
      </p:sp>
      <p:sp>
        <p:nvSpPr>
          <p:cNvPr id="33" name="object 16"/>
          <p:cNvSpPr txBox="1"/>
          <p:nvPr/>
        </p:nvSpPr>
        <p:spPr>
          <a:xfrm>
            <a:off x="6542466" y="2760477"/>
            <a:ext cx="807971" cy="380491"/>
          </a:xfrm>
          <a:prstGeom prst="rect">
            <a:avLst/>
          </a:prstGeom>
        </p:spPr>
        <p:txBody>
          <a:bodyPr wrap="square" lIns="0" tIns="0" rIns="0" bIns="0" rtlCol="0">
            <a:noAutofit/>
          </a:bodyPr>
          <a:lstStyle/>
          <a:p>
            <a:pPr marL="12700">
              <a:lnSpc>
                <a:spcPts val="2955"/>
              </a:lnSpc>
              <a:spcBef>
                <a:spcPts val="147"/>
              </a:spcBef>
            </a:pPr>
            <a:r>
              <a:rPr sz="2400" b="1" spc="-4" dirty="0" smtClean="0">
                <a:latin typeface="Arial"/>
                <a:cs typeface="Arial"/>
              </a:rPr>
              <a:t>F</a:t>
            </a:r>
            <a:r>
              <a:rPr sz="2400" b="1" spc="4" dirty="0" smtClean="0">
                <a:latin typeface="Arial"/>
                <a:cs typeface="Arial"/>
              </a:rPr>
              <a:t>i</a:t>
            </a:r>
            <a:r>
              <a:rPr sz="2400" b="1" spc="-4" dirty="0" smtClean="0">
                <a:latin typeface="Arial"/>
                <a:cs typeface="Arial"/>
              </a:rPr>
              <a:t>n</a:t>
            </a:r>
            <a:r>
              <a:rPr sz="2400" b="1" spc="0" dirty="0" smtClean="0">
                <a:latin typeface="Arial"/>
                <a:cs typeface="Arial"/>
              </a:rPr>
              <a:t>s</a:t>
            </a:r>
            <a:endParaRPr sz="2400">
              <a:latin typeface="Arial"/>
              <a:cs typeface="Arial"/>
            </a:endParaRPr>
          </a:p>
        </p:txBody>
      </p:sp>
      <p:sp>
        <p:nvSpPr>
          <p:cNvPr id="34" name="object 15"/>
          <p:cNvSpPr txBox="1"/>
          <p:nvPr/>
        </p:nvSpPr>
        <p:spPr>
          <a:xfrm>
            <a:off x="5952678" y="3625652"/>
            <a:ext cx="2035403" cy="253999"/>
          </a:xfrm>
          <a:prstGeom prst="rect">
            <a:avLst/>
          </a:prstGeom>
        </p:spPr>
        <p:txBody>
          <a:bodyPr wrap="square" lIns="0" tIns="0" rIns="0" bIns="0" rtlCol="0">
            <a:noAutofit/>
          </a:bodyPr>
          <a:lstStyle/>
          <a:p>
            <a:pPr marL="12700">
              <a:lnSpc>
                <a:spcPts val="1939"/>
              </a:lnSpc>
              <a:spcBef>
                <a:spcPts val="97"/>
              </a:spcBef>
            </a:pPr>
            <a:r>
              <a:rPr sz="1600" b="1" spc="-39" dirty="0" smtClean="0">
                <a:solidFill>
                  <a:srgbClr val="7F7F7F"/>
                </a:solidFill>
                <a:latin typeface="Arial"/>
                <a:cs typeface="Arial"/>
              </a:rPr>
              <a:t>v</a:t>
            </a:r>
            <a:r>
              <a:rPr sz="1600" b="1" spc="4" dirty="0" smtClean="0">
                <a:solidFill>
                  <a:srgbClr val="7F7F7F"/>
                </a:solidFill>
                <a:latin typeface="Arial"/>
                <a:cs typeface="Arial"/>
              </a:rPr>
              <a:t>olu</a:t>
            </a:r>
            <a:r>
              <a:rPr sz="1600" b="1" spc="-4" dirty="0" smtClean="0">
                <a:solidFill>
                  <a:srgbClr val="7F7F7F"/>
                </a:solidFill>
                <a:latin typeface="Arial"/>
                <a:cs typeface="Arial"/>
              </a:rPr>
              <a:t>m</a:t>
            </a:r>
            <a:r>
              <a:rPr sz="1600" b="1" spc="0" dirty="0" smtClean="0">
                <a:solidFill>
                  <a:srgbClr val="7F7F7F"/>
                </a:solidFill>
                <a:latin typeface="Arial"/>
                <a:cs typeface="Arial"/>
              </a:rPr>
              <a:t>e</a:t>
            </a:r>
            <a:r>
              <a:rPr sz="1600" b="1" spc="24" dirty="0" smtClean="0">
                <a:solidFill>
                  <a:srgbClr val="7F7F7F"/>
                </a:solidFill>
                <a:latin typeface="Arial"/>
                <a:cs typeface="Arial"/>
              </a:rPr>
              <a:t> </a:t>
            </a:r>
            <a:r>
              <a:rPr sz="1600" b="1" spc="4" dirty="0" smtClean="0">
                <a:solidFill>
                  <a:srgbClr val="7F7F7F"/>
                </a:solidFill>
                <a:latin typeface="Arial"/>
                <a:cs typeface="Arial"/>
              </a:rPr>
              <a:t>d</a:t>
            </a:r>
            <a:r>
              <a:rPr sz="1600" b="1" spc="0" dirty="0" smtClean="0">
                <a:solidFill>
                  <a:srgbClr val="7F7F7F"/>
                </a:solidFill>
                <a:latin typeface="Arial"/>
                <a:cs typeface="Arial"/>
              </a:rPr>
              <a:t>e </a:t>
            </a:r>
            <a:r>
              <a:rPr sz="1600" b="1" spc="-39" dirty="0" smtClean="0">
                <a:solidFill>
                  <a:srgbClr val="7F7F7F"/>
                </a:solidFill>
                <a:latin typeface="Arial"/>
                <a:cs typeface="Arial"/>
              </a:rPr>
              <a:t>v</a:t>
            </a:r>
            <a:r>
              <a:rPr sz="1600" b="1" spc="-4" dirty="0" smtClean="0">
                <a:solidFill>
                  <a:srgbClr val="7F7F7F"/>
                </a:solidFill>
                <a:latin typeface="Arial"/>
                <a:cs typeface="Arial"/>
              </a:rPr>
              <a:t>e</a:t>
            </a:r>
            <a:r>
              <a:rPr sz="1600" b="1" spc="4" dirty="0" smtClean="0">
                <a:solidFill>
                  <a:srgbClr val="7F7F7F"/>
                </a:solidFill>
                <a:latin typeface="Arial"/>
                <a:cs typeface="Arial"/>
              </a:rPr>
              <a:t>nd</a:t>
            </a:r>
            <a:r>
              <a:rPr sz="1600" b="1" spc="-4" dirty="0" smtClean="0">
                <a:solidFill>
                  <a:srgbClr val="7F7F7F"/>
                </a:solidFill>
                <a:latin typeface="Arial"/>
                <a:cs typeface="Arial"/>
              </a:rPr>
              <a:t>a</a:t>
            </a:r>
            <a:r>
              <a:rPr sz="1600" b="1" spc="0" dirty="0" smtClean="0">
                <a:solidFill>
                  <a:srgbClr val="7F7F7F"/>
                </a:solidFill>
                <a:latin typeface="Arial"/>
                <a:cs typeface="Arial"/>
              </a:rPr>
              <a:t>s</a:t>
            </a:r>
            <a:endParaRPr sz="1600">
              <a:latin typeface="Arial"/>
              <a:cs typeface="Arial"/>
            </a:endParaRPr>
          </a:p>
        </p:txBody>
      </p:sp>
      <p:sp>
        <p:nvSpPr>
          <p:cNvPr id="35" name="object 14"/>
          <p:cNvSpPr txBox="1"/>
          <p:nvPr/>
        </p:nvSpPr>
        <p:spPr>
          <a:xfrm>
            <a:off x="1866835" y="4325574"/>
            <a:ext cx="583124" cy="432307"/>
          </a:xfrm>
          <a:prstGeom prst="rect">
            <a:avLst/>
          </a:prstGeom>
        </p:spPr>
        <p:txBody>
          <a:bodyPr wrap="square" lIns="0" tIns="0" rIns="0" bIns="0" rtlCol="0">
            <a:noAutofit/>
          </a:bodyPr>
          <a:lstStyle/>
          <a:p>
            <a:pPr marL="12700">
              <a:lnSpc>
                <a:spcPts val="3370"/>
              </a:lnSpc>
              <a:spcBef>
                <a:spcPts val="168"/>
              </a:spcBef>
            </a:pPr>
            <a:r>
              <a:rPr sz="2800" b="1" spc="0" dirty="0" smtClean="0">
                <a:latin typeface="Arial"/>
                <a:cs typeface="Arial"/>
              </a:rPr>
              <a:t>(</a:t>
            </a:r>
            <a:r>
              <a:rPr sz="2800" b="1" spc="-4" dirty="0" smtClean="0">
                <a:latin typeface="Arial"/>
                <a:cs typeface="Arial"/>
              </a:rPr>
              <a:t>a</a:t>
            </a:r>
            <a:r>
              <a:rPr sz="2800" b="1" spc="0" dirty="0" smtClean="0">
                <a:latin typeface="Arial"/>
                <a:cs typeface="Arial"/>
              </a:rPr>
              <a:t>)</a:t>
            </a:r>
            <a:endParaRPr sz="2800">
              <a:latin typeface="Arial"/>
              <a:cs typeface="Arial"/>
            </a:endParaRPr>
          </a:p>
        </p:txBody>
      </p:sp>
      <p:sp>
        <p:nvSpPr>
          <p:cNvPr id="36" name="object 13"/>
          <p:cNvSpPr txBox="1"/>
          <p:nvPr/>
        </p:nvSpPr>
        <p:spPr>
          <a:xfrm>
            <a:off x="2473387" y="4325574"/>
            <a:ext cx="4304030" cy="432307"/>
          </a:xfrm>
          <a:prstGeom prst="rect">
            <a:avLst/>
          </a:prstGeom>
        </p:spPr>
        <p:txBody>
          <a:bodyPr wrap="square" lIns="0" tIns="0" rIns="0" bIns="0" rtlCol="0">
            <a:noAutofit/>
          </a:bodyPr>
          <a:lstStyle/>
          <a:p>
            <a:pPr marL="12700">
              <a:lnSpc>
                <a:spcPts val="3370"/>
              </a:lnSpc>
              <a:spcBef>
                <a:spcPts val="168"/>
              </a:spcBef>
            </a:pPr>
            <a:r>
              <a:rPr sz="2800" b="1" spc="4" dirty="0" smtClean="0">
                <a:latin typeface="Arial"/>
                <a:cs typeface="Arial"/>
              </a:rPr>
              <a:t>O</a:t>
            </a:r>
            <a:r>
              <a:rPr sz="2800" b="1" spc="0" dirty="0" smtClean="0">
                <a:latin typeface="Arial"/>
                <a:cs typeface="Arial"/>
              </a:rPr>
              <a:t>r</a:t>
            </a:r>
            <a:r>
              <a:rPr sz="2800" b="1" spc="-4" dirty="0" smtClean="0">
                <a:latin typeface="Arial"/>
                <a:cs typeface="Arial"/>
              </a:rPr>
              <a:t>ie</a:t>
            </a:r>
            <a:r>
              <a:rPr sz="2800" b="1" spc="0" dirty="0" smtClean="0">
                <a:latin typeface="Arial"/>
                <a:cs typeface="Arial"/>
              </a:rPr>
              <a:t>nt</a:t>
            </a:r>
            <a:r>
              <a:rPr sz="2800" b="1" spc="-4" dirty="0" smtClean="0">
                <a:latin typeface="Arial"/>
                <a:cs typeface="Arial"/>
              </a:rPr>
              <a:t>açã</a:t>
            </a:r>
            <a:r>
              <a:rPr sz="2800" b="1" spc="0" dirty="0" smtClean="0">
                <a:latin typeface="Arial"/>
                <a:cs typeface="Arial"/>
              </a:rPr>
              <a:t>o</a:t>
            </a:r>
            <a:r>
              <a:rPr sz="2800" b="1" spc="-24" dirty="0" smtClean="0">
                <a:latin typeface="Arial"/>
                <a:cs typeface="Arial"/>
              </a:rPr>
              <a:t> </a:t>
            </a:r>
            <a:r>
              <a:rPr sz="2800" b="1" spc="0" dirty="0" smtClean="0">
                <a:latin typeface="Arial"/>
                <a:cs typeface="Arial"/>
              </a:rPr>
              <a:t>de</a:t>
            </a:r>
            <a:r>
              <a:rPr sz="2800" b="1" spc="-14" dirty="0" smtClean="0">
                <a:latin typeface="Arial"/>
                <a:cs typeface="Arial"/>
              </a:rPr>
              <a:t> </a:t>
            </a:r>
            <a:r>
              <a:rPr sz="2800" b="1" spc="-4" dirty="0" smtClean="0">
                <a:latin typeface="Arial"/>
                <a:cs typeface="Arial"/>
              </a:rPr>
              <a:t>ve</a:t>
            </a:r>
            <a:r>
              <a:rPr sz="2800" b="1" spc="0" dirty="0" smtClean="0">
                <a:latin typeface="Arial"/>
                <a:cs typeface="Arial"/>
              </a:rPr>
              <a:t>nd</a:t>
            </a:r>
            <a:r>
              <a:rPr sz="2800" b="1" spc="-4" dirty="0" smtClean="0">
                <a:latin typeface="Arial"/>
                <a:cs typeface="Arial"/>
              </a:rPr>
              <a:t>a</a:t>
            </a:r>
            <a:r>
              <a:rPr sz="2800" b="1" spc="0" dirty="0" smtClean="0">
                <a:latin typeface="Arial"/>
                <a:cs typeface="Arial"/>
              </a:rPr>
              <a:t>s</a:t>
            </a:r>
            <a:endParaRPr sz="2800" dirty="0">
              <a:latin typeface="Arial"/>
              <a:cs typeface="Arial"/>
            </a:endParaRPr>
          </a:p>
        </p:txBody>
      </p:sp>
      <p:sp>
        <p:nvSpPr>
          <p:cNvPr id="37" name="object 12"/>
          <p:cNvSpPr txBox="1"/>
          <p:nvPr/>
        </p:nvSpPr>
        <p:spPr>
          <a:xfrm>
            <a:off x="5931342" y="5757727"/>
            <a:ext cx="1849473" cy="253999"/>
          </a:xfrm>
          <a:prstGeom prst="rect">
            <a:avLst/>
          </a:prstGeom>
        </p:spPr>
        <p:txBody>
          <a:bodyPr wrap="square" lIns="0" tIns="0" rIns="0" bIns="0" rtlCol="0">
            <a:noAutofit/>
          </a:bodyPr>
          <a:lstStyle/>
          <a:p>
            <a:pPr marL="12700">
              <a:lnSpc>
                <a:spcPts val="1939"/>
              </a:lnSpc>
              <a:spcBef>
                <a:spcPts val="97"/>
              </a:spcBef>
            </a:pPr>
            <a:r>
              <a:rPr sz="1600" b="1" spc="-4" dirty="0" smtClean="0">
                <a:solidFill>
                  <a:srgbClr val="7F7F7F"/>
                </a:solidFill>
                <a:latin typeface="Arial"/>
                <a:cs typeface="Arial"/>
              </a:rPr>
              <a:t>sa</a:t>
            </a:r>
            <a:r>
              <a:rPr sz="1600" b="1" spc="0" dirty="0" smtClean="0">
                <a:solidFill>
                  <a:srgbClr val="7F7F7F"/>
                </a:solidFill>
                <a:latin typeface="Arial"/>
                <a:cs typeface="Arial"/>
              </a:rPr>
              <a:t>t</a:t>
            </a:r>
            <a:r>
              <a:rPr sz="1600" b="1" spc="4" dirty="0" smtClean="0">
                <a:solidFill>
                  <a:srgbClr val="7F7F7F"/>
                </a:solidFill>
                <a:latin typeface="Arial"/>
                <a:cs typeface="Arial"/>
              </a:rPr>
              <a:t>i</a:t>
            </a:r>
            <a:r>
              <a:rPr sz="1600" b="1" spc="-4" dirty="0" smtClean="0">
                <a:solidFill>
                  <a:srgbClr val="7F7F7F"/>
                </a:solidFill>
                <a:latin typeface="Arial"/>
                <a:cs typeface="Arial"/>
              </a:rPr>
              <a:t>s</a:t>
            </a:r>
            <a:r>
              <a:rPr sz="1600" b="1" spc="0" dirty="0" smtClean="0">
                <a:solidFill>
                  <a:srgbClr val="7F7F7F"/>
                </a:solidFill>
                <a:latin typeface="Arial"/>
                <a:cs typeface="Arial"/>
              </a:rPr>
              <a:t>f. </a:t>
            </a:r>
            <a:r>
              <a:rPr sz="1600" b="1" spc="4" dirty="0" smtClean="0">
                <a:solidFill>
                  <a:srgbClr val="7F7F7F"/>
                </a:solidFill>
                <a:latin typeface="Arial"/>
                <a:cs typeface="Arial"/>
              </a:rPr>
              <a:t>d</a:t>
            </a:r>
            <a:r>
              <a:rPr sz="1600" b="1" spc="0" dirty="0" smtClean="0">
                <a:solidFill>
                  <a:srgbClr val="7F7F7F"/>
                </a:solidFill>
                <a:latin typeface="Arial"/>
                <a:cs typeface="Arial"/>
              </a:rPr>
              <a:t>o </a:t>
            </a:r>
            <a:r>
              <a:rPr sz="1600" b="1" spc="-4" dirty="0" smtClean="0">
                <a:solidFill>
                  <a:srgbClr val="7F7F7F"/>
                </a:solidFill>
                <a:latin typeface="Arial"/>
                <a:cs typeface="Arial"/>
              </a:rPr>
              <a:t>c</a:t>
            </a:r>
            <a:r>
              <a:rPr sz="1600" b="1" spc="4" dirty="0" smtClean="0">
                <a:solidFill>
                  <a:srgbClr val="7F7F7F"/>
                </a:solidFill>
                <a:latin typeface="Arial"/>
                <a:cs typeface="Arial"/>
              </a:rPr>
              <a:t>li</a:t>
            </a:r>
            <a:r>
              <a:rPr sz="1600" b="1" spc="-4" dirty="0" smtClean="0">
                <a:solidFill>
                  <a:srgbClr val="7F7F7F"/>
                </a:solidFill>
                <a:latin typeface="Arial"/>
                <a:cs typeface="Arial"/>
              </a:rPr>
              <a:t>e</a:t>
            </a:r>
            <a:r>
              <a:rPr sz="1600" b="1" spc="4" dirty="0" smtClean="0">
                <a:solidFill>
                  <a:srgbClr val="7F7F7F"/>
                </a:solidFill>
                <a:latin typeface="Arial"/>
                <a:cs typeface="Arial"/>
              </a:rPr>
              <a:t>n</a:t>
            </a:r>
            <a:r>
              <a:rPr sz="1600" b="1" spc="0" dirty="0" smtClean="0">
                <a:solidFill>
                  <a:srgbClr val="7F7F7F"/>
                </a:solidFill>
                <a:latin typeface="Arial"/>
                <a:cs typeface="Arial"/>
              </a:rPr>
              <a:t>te</a:t>
            </a:r>
            <a:endParaRPr sz="1600">
              <a:latin typeface="Arial"/>
              <a:cs typeface="Arial"/>
            </a:endParaRPr>
          </a:p>
        </p:txBody>
      </p:sp>
      <p:sp>
        <p:nvSpPr>
          <p:cNvPr id="38" name="object 11"/>
          <p:cNvSpPr txBox="1"/>
          <p:nvPr/>
        </p:nvSpPr>
        <p:spPr>
          <a:xfrm>
            <a:off x="1502600" y="6453077"/>
            <a:ext cx="5475506" cy="432307"/>
          </a:xfrm>
          <a:prstGeom prst="rect">
            <a:avLst/>
          </a:prstGeom>
        </p:spPr>
        <p:txBody>
          <a:bodyPr wrap="square" lIns="0" tIns="0" rIns="0" bIns="0" rtlCol="0">
            <a:noAutofit/>
          </a:bodyPr>
          <a:lstStyle/>
          <a:p>
            <a:pPr marL="12700">
              <a:lnSpc>
                <a:spcPts val="3370"/>
              </a:lnSpc>
              <a:spcBef>
                <a:spcPts val="168"/>
              </a:spcBef>
            </a:pPr>
            <a:r>
              <a:rPr sz="2800" b="1" spc="0" dirty="0" smtClean="0">
                <a:latin typeface="Arial"/>
                <a:cs typeface="Arial"/>
              </a:rPr>
              <a:t>(b)</a:t>
            </a:r>
            <a:r>
              <a:rPr sz="2800" b="1" spc="-19" dirty="0" smtClean="0">
                <a:latin typeface="Arial"/>
                <a:cs typeface="Arial"/>
              </a:rPr>
              <a:t> </a:t>
            </a:r>
            <a:r>
              <a:rPr sz="2800" b="1" spc="4" dirty="0" smtClean="0">
                <a:latin typeface="Arial"/>
                <a:cs typeface="Arial"/>
              </a:rPr>
              <a:t>O</a:t>
            </a:r>
            <a:r>
              <a:rPr sz="2800" b="1" spc="0" dirty="0" smtClean="0">
                <a:latin typeface="Arial"/>
                <a:cs typeface="Arial"/>
              </a:rPr>
              <a:t>r</a:t>
            </a:r>
            <a:r>
              <a:rPr sz="2800" b="1" spc="-4" dirty="0" smtClean="0">
                <a:latin typeface="Arial"/>
                <a:cs typeface="Arial"/>
              </a:rPr>
              <a:t>ie</a:t>
            </a:r>
            <a:r>
              <a:rPr sz="2800" b="1" spc="0" dirty="0" smtClean="0">
                <a:latin typeface="Arial"/>
                <a:cs typeface="Arial"/>
              </a:rPr>
              <a:t>nt</a:t>
            </a:r>
            <a:r>
              <a:rPr sz="2800" b="1" spc="-4" dirty="0" smtClean="0">
                <a:latin typeface="Arial"/>
                <a:cs typeface="Arial"/>
              </a:rPr>
              <a:t>açã</a:t>
            </a:r>
            <a:r>
              <a:rPr sz="2800" b="1" spc="0" dirty="0" smtClean="0">
                <a:latin typeface="Arial"/>
                <a:cs typeface="Arial"/>
              </a:rPr>
              <a:t>o</a:t>
            </a:r>
            <a:r>
              <a:rPr sz="2800" b="1" spc="-34" dirty="0" smtClean="0">
                <a:latin typeface="Arial"/>
                <a:cs typeface="Arial"/>
              </a:rPr>
              <a:t> </a:t>
            </a:r>
            <a:r>
              <a:rPr sz="2800" b="1" spc="0" dirty="0" smtClean="0">
                <a:latin typeface="Arial"/>
                <a:cs typeface="Arial"/>
              </a:rPr>
              <a:t>de </a:t>
            </a:r>
            <a:r>
              <a:rPr sz="2800" b="1" spc="-4" dirty="0" smtClean="0">
                <a:latin typeface="Arial"/>
                <a:cs typeface="Arial"/>
              </a:rPr>
              <a:t>ma</a:t>
            </a:r>
            <a:r>
              <a:rPr sz="2800" b="1" spc="0" dirty="0" smtClean="0">
                <a:latin typeface="Arial"/>
                <a:cs typeface="Arial"/>
              </a:rPr>
              <a:t>r</a:t>
            </a:r>
            <a:r>
              <a:rPr sz="2800" b="1" spc="-4" dirty="0" smtClean="0">
                <a:latin typeface="Arial"/>
                <a:cs typeface="Arial"/>
              </a:rPr>
              <a:t>ke</a:t>
            </a:r>
            <a:r>
              <a:rPr sz="2800" b="1" spc="0" dirty="0" smtClean="0">
                <a:latin typeface="Arial"/>
                <a:cs typeface="Arial"/>
              </a:rPr>
              <a:t>t</a:t>
            </a:r>
            <a:r>
              <a:rPr sz="2800" b="1" spc="-4" dirty="0" smtClean="0">
                <a:latin typeface="Arial"/>
                <a:cs typeface="Arial"/>
              </a:rPr>
              <a:t>i</a:t>
            </a:r>
            <a:r>
              <a:rPr sz="2800" b="1" spc="0" dirty="0" smtClean="0">
                <a:latin typeface="Arial"/>
                <a:cs typeface="Arial"/>
              </a:rPr>
              <a:t>ng</a:t>
            </a:r>
            <a:endParaRPr sz="2800">
              <a:latin typeface="Arial"/>
              <a:cs typeface="Arial"/>
            </a:endParaRPr>
          </a:p>
        </p:txBody>
      </p:sp>
      <p:sp>
        <p:nvSpPr>
          <p:cNvPr id="39" name="object 9"/>
          <p:cNvSpPr txBox="1"/>
          <p:nvPr/>
        </p:nvSpPr>
        <p:spPr>
          <a:xfrm>
            <a:off x="5733722" y="5370308"/>
            <a:ext cx="2209800" cy="838200"/>
          </a:xfrm>
          <a:prstGeom prst="rect">
            <a:avLst/>
          </a:prstGeom>
        </p:spPr>
        <p:txBody>
          <a:bodyPr wrap="square" lIns="0" tIns="0" rIns="0" bIns="0" rtlCol="0">
            <a:noAutofit/>
          </a:bodyPr>
          <a:lstStyle/>
          <a:p>
            <a:pPr>
              <a:lnSpc>
                <a:spcPts val="1000"/>
              </a:lnSpc>
              <a:spcBef>
                <a:spcPts val="23"/>
              </a:spcBef>
            </a:pPr>
            <a:endParaRPr sz="900"/>
          </a:p>
          <a:p>
            <a:pPr marL="463303">
              <a:lnSpc>
                <a:spcPct val="95825"/>
              </a:lnSpc>
            </a:pPr>
            <a:r>
              <a:rPr sz="1600" b="1" spc="4" dirty="0" smtClean="0">
                <a:solidFill>
                  <a:srgbClr val="7F7F7F"/>
                </a:solidFill>
                <a:latin typeface="Arial"/>
                <a:cs typeface="Arial"/>
              </a:rPr>
              <a:t>Lu</a:t>
            </a:r>
            <a:r>
              <a:rPr sz="1600" b="1" spc="-4" dirty="0" smtClean="0">
                <a:solidFill>
                  <a:srgbClr val="7F7F7F"/>
                </a:solidFill>
                <a:latin typeface="Arial"/>
                <a:cs typeface="Arial"/>
              </a:rPr>
              <a:t>cr</a:t>
            </a:r>
            <a:r>
              <a:rPr sz="1600" b="1" spc="4" dirty="0" smtClean="0">
                <a:solidFill>
                  <a:srgbClr val="7F7F7F"/>
                </a:solidFill>
                <a:latin typeface="Arial"/>
                <a:cs typeface="Arial"/>
              </a:rPr>
              <a:t>o</a:t>
            </a:r>
            <a:r>
              <a:rPr sz="1600" b="1" spc="0" dirty="0" smtClean="0">
                <a:solidFill>
                  <a:srgbClr val="7F7F7F"/>
                </a:solidFill>
                <a:latin typeface="Arial"/>
                <a:cs typeface="Arial"/>
              </a:rPr>
              <a:t>s</a:t>
            </a:r>
            <a:r>
              <a:rPr sz="1600" b="1" spc="-9" dirty="0" smtClean="0">
                <a:solidFill>
                  <a:srgbClr val="7F7F7F"/>
                </a:solidFill>
                <a:latin typeface="Arial"/>
                <a:cs typeface="Arial"/>
              </a:rPr>
              <a:t> </a:t>
            </a:r>
            <a:r>
              <a:rPr sz="1600" b="1" spc="4" dirty="0" smtClean="0">
                <a:solidFill>
                  <a:srgbClr val="7F7F7F"/>
                </a:solidFill>
                <a:latin typeface="Arial"/>
                <a:cs typeface="Arial"/>
              </a:rPr>
              <a:t>p</a:t>
            </a:r>
            <a:r>
              <a:rPr sz="1600" b="1" spc="-4" dirty="0" smtClean="0">
                <a:solidFill>
                  <a:srgbClr val="7F7F7F"/>
                </a:solidFill>
                <a:latin typeface="Arial"/>
                <a:cs typeface="Arial"/>
              </a:rPr>
              <a:t>e</a:t>
            </a:r>
            <a:r>
              <a:rPr sz="1600" b="1" spc="4" dirty="0" smtClean="0">
                <a:solidFill>
                  <a:srgbClr val="7F7F7F"/>
                </a:solidFill>
                <a:latin typeface="Arial"/>
                <a:cs typeface="Arial"/>
              </a:rPr>
              <a:t>l</a:t>
            </a:r>
            <a:r>
              <a:rPr sz="1600" b="1" spc="0" dirty="0" smtClean="0">
                <a:solidFill>
                  <a:srgbClr val="7F7F7F"/>
                </a:solidFill>
                <a:latin typeface="Arial"/>
                <a:cs typeface="Arial"/>
              </a:rPr>
              <a:t>a</a:t>
            </a:r>
            <a:endParaRPr sz="1600">
              <a:latin typeface="Arial"/>
              <a:cs typeface="Arial"/>
            </a:endParaRPr>
          </a:p>
        </p:txBody>
      </p:sp>
      <p:sp>
        <p:nvSpPr>
          <p:cNvPr id="40" name="object 8"/>
          <p:cNvSpPr txBox="1"/>
          <p:nvPr/>
        </p:nvSpPr>
        <p:spPr>
          <a:xfrm>
            <a:off x="3904922" y="5370308"/>
            <a:ext cx="1600200" cy="838200"/>
          </a:xfrm>
          <a:prstGeom prst="rect">
            <a:avLst/>
          </a:prstGeom>
        </p:spPr>
        <p:txBody>
          <a:bodyPr wrap="square" lIns="0" tIns="0" rIns="0" bIns="0" rtlCol="0">
            <a:noAutofit/>
          </a:bodyPr>
          <a:lstStyle/>
          <a:p>
            <a:pPr>
              <a:lnSpc>
                <a:spcPts val="1100"/>
              </a:lnSpc>
              <a:spcBef>
                <a:spcPts val="91"/>
              </a:spcBef>
            </a:pPr>
            <a:endParaRPr sz="1050"/>
          </a:p>
          <a:p>
            <a:pPr marL="278900" marR="221698" indent="-18287">
              <a:lnSpc>
                <a:spcPts val="1900"/>
              </a:lnSpc>
              <a:spcBef>
                <a:spcPts val="95"/>
              </a:spcBef>
            </a:pPr>
            <a:r>
              <a:rPr sz="1600" b="1" spc="0" dirty="0" smtClean="0">
                <a:solidFill>
                  <a:srgbClr val="7F7F7F"/>
                </a:solidFill>
                <a:latin typeface="Arial"/>
                <a:cs typeface="Arial"/>
              </a:rPr>
              <a:t>M</a:t>
            </a:r>
            <a:r>
              <a:rPr sz="1600" b="1" spc="-4" dirty="0" smtClean="0">
                <a:solidFill>
                  <a:srgbClr val="7F7F7F"/>
                </a:solidFill>
                <a:latin typeface="Arial"/>
                <a:cs typeface="Arial"/>
              </a:rPr>
              <a:t>arke</a:t>
            </a:r>
            <a:r>
              <a:rPr sz="1600" b="1" spc="0" dirty="0" smtClean="0">
                <a:solidFill>
                  <a:srgbClr val="7F7F7F"/>
                </a:solidFill>
                <a:latin typeface="Arial"/>
                <a:cs typeface="Arial"/>
              </a:rPr>
              <a:t>t</a:t>
            </a:r>
            <a:r>
              <a:rPr sz="1600" b="1" spc="4" dirty="0" smtClean="0">
                <a:solidFill>
                  <a:srgbClr val="7F7F7F"/>
                </a:solidFill>
                <a:latin typeface="Arial"/>
                <a:cs typeface="Arial"/>
              </a:rPr>
              <a:t>in</a:t>
            </a:r>
            <a:r>
              <a:rPr sz="1600" b="1" spc="0" dirty="0" smtClean="0">
                <a:solidFill>
                  <a:srgbClr val="7F7F7F"/>
                </a:solidFill>
                <a:latin typeface="Arial"/>
                <a:cs typeface="Arial"/>
              </a:rPr>
              <a:t>g </a:t>
            </a:r>
            <a:r>
              <a:rPr sz="1600" b="1" spc="4" dirty="0" smtClean="0">
                <a:solidFill>
                  <a:srgbClr val="7F7F7F"/>
                </a:solidFill>
                <a:latin typeface="Arial"/>
                <a:cs typeface="Arial"/>
              </a:rPr>
              <a:t>in</a:t>
            </a:r>
            <a:r>
              <a:rPr sz="1600" b="1" spc="0" dirty="0" smtClean="0">
                <a:solidFill>
                  <a:srgbClr val="7F7F7F"/>
                </a:solidFill>
                <a:latin typeface="Arial"/>
                <a:cs typeface="Arial"/>
              </a:rPr>
              <a:t>t</a:t>
            </a:r>
            <a:r>
              <a:rPr sz="1600" b="1" spc="-4" dirty="0" smtClean="0">
                <a:solidFill>
                  <a:srgbClr val="7F7F7F"/>
                </a:solidFill>
                <a:latin typeface="Arial"/>
                <a:cs typeface="Arial"/>
              </a:rPr>
              <a:t>e</a:t>
            </a:r>
            <a:r>
              <a:rPr sz="1600" b="1" spc="4" dirty="0" smtClean="0">
                <a:solidFill>
                  <a:srgbClr val="7F7F7F"/>
                </a:solidFill>
                <a:latin typeface="Arial"/>
                <a:cs typeface="Arial"/>
              </a:rPr>
              <a:t>g</a:t>
            </a:r>
            <a:r>
              <a:rPr sz="1600" b="1" spc="-4" dirty="0" smtClean="0">
                <a:solidFill>
                  <a:srgbClr val="7F7F7F"/>
                </a:solidFill>
                <a:latin typeface="Arial"/>
                <a:cs typeface="Arial"/>
              </a:rPr>
              <a:t>ra</a:t>
            </a:r>
            <a:r>
              <a:rPr sz="1600" b="1" spc="4" dirty="0" smtClean="0">
                <a:solidFill>
                  <a:srgbClr val="7F7F7F"/>
                </a:solidFill>
                <a:latin typeface="Arial"/>
                <a:cs typeface="Arial"/>
              </a:rPr>
              <a:t>d</a:t>
            </a:r>
            <a:r>
              <a:rPr sz="1600" b="1" spc="0" dirty="0" smtClean="0">
                <a:solidFill>
                  <a:srgbClr val="7F7F7F"/>
                </a:solidFill>
                <a:latin typeface="Arial"/>
                <a:cs typeface="Arial"/>
              </a:rPr>
              <a:t>o</a:t>
            </a:r>
            <a:endParaRPr sz="1600">
              <a:latin typeface="Arial"/>
              <a:cs typeface="Arial"/>
            </a:endParaRPr>
          </a:p>
        </p:txBody>
      </p:sp>
      <p:sp>
        <p:nvSpPr>
          <p:cNvPr id="41" name="object 7"/>
          <p:cNvSpPr txBox="1"/>
          <p:nvPr/>
        </p:nvSpPr>
        <p:spPr>
          <a:xfrm>
            <a:off x="1999922" y="5370309"/>
            <a:ext cx="1562525" cy="838200"/>
          </a:xfrm>
          <a:prstGeom prst="rect">
            <a:avLst/>
          </a:prstGeom>
        </p:spPr>
        <p:txBody>
          <a:bodyPr wrap="square" lIns="0" tIns="0" rIns="0" bIns="0" rtlCol="0">
            <a:noAutofit/>
          </a:bodyPr>
          <a:lstStyle/>
          <a:p>
            <a:pPr marR="38525">
              <a:lnSpc>
                <a:spcPts val="550"/>
              </a:lnSpc>
              <a:spcBef>
                <a:spcPts val="19"/>
              </a:spcBef>
            </a:pPr>
            <a:endParaRPr sz="500"/>
          </a:p>
          <a:p>
            <a:pPr marL="102116" indent="-100583">
              <a:lnSpc>
                <a:spcPts val="2069"/>
              </a:lnSpc>
              <a:spcBef>
                <a:spcPts val="1000"/>
              </a:spcBef>
            </a:pPr>
            <a:r>
              <a:rPr sz="1600" b="1" spc="-4" dirty="0" smtClean="0">
                <a:solidFill>
                  <a:srgbClr val="7F7F7F"/>
                </a:solidFill>
                <a:latin typeface="Arial"/>
                <a:cs typeface="Arial"/>
              </a:rPr>
              <a:t>Necess</a:t>
            </a:r>
            <a:r>
              <a:rPr sz="1600" b="1" spc="4" dirty="0" smtClean="0">
                <a:solidFill>
                  <a:srgbClr val="7F7F7F"/>
                </a:solidFill>
                <a:latin typeface="Arial"/>
                <a:cs typeface="Arial"/>
              </a:rPr>
              <a:t>id</a:t>
            </a:r>
            <a:r>
              <a:rPr sz="1600" b="1" spc="-4" dirty="0" smtClean="0">
                <a:solidFill>
                  <a:srgbClr val="7F7F7F"/>
                </a:solidFill>
                <a:latin typeface="Arial"/>
                <a:cs typeface="Arial"/>
              </a:rPr>
              <a:t>a</a:t>
            </a:r>
            <a:r>
              <a:rPr sz="1600" b="1" spc="4" dirty="0" smtClean="0">
                <a:solidFill>
                  <a:srgbClr val="7F7F7F"/>
                </a:solidFill>
                <a:latin typeface="Arial"/>
                <a:cs typeface="Arial"/>
              </a:rPr>
              <a:t>d</a:t>
            </a:r>
            <a:r>
              <a:rPr sz="1600" b="1" spc="-4" dirty="0" smtClean="0">
                <a:solidFill>
                  <a:srgbClr val="7F7F7F"/>
                </a:solidFill>
                <a:latin typeface="Arial"/>
                <a:cs typeface="Arial"/>
              </a:rPr>
              <a:t>e</a:t>
            </a:r>
            <a:r>
              <a:rPr sz="1600" b="1" spc="0" dirty="0" smtClean="0">
                <a:solidFill>
                  <a:srgbClr val="7F7F7F"/>
                </a:solidFill>
                <a:latin typeface="Arial"/>
                <a:cs typeface="Arial"/>
              </a:rPr>
              <a:t>s </a:t>
            </a:r>
            <a:endParaRPr sz="1600">
              <a:latin typeface="Arial"/>
              <a:cs typeface="Arial"/>
            </a:endParaRPr>
          </a:p>
          <a:p>
            <a:pPr marL="102116">
              <a:lnSpc>
                <a:spcPts val="2069"/>
              </a:lnSpc>
            </a:pPr>
            <a:r>
              <a:rPr sz="1600" b="1" spc="4" dirty="0" smtClean="0">
                <a:solidFill>
                  <a:srgbClr val="7F7F7F"/>
                </a:solidFill>
                <a:latin typeface="Arial"/>
                <a:cs typeface="Arial"/>
              </a:rPr>
              <a:t>do</a:t>
            </a:r>
            <a:r>
              <a:rPr sz="1600" b="1" spc="0" dirty="0" smtClean="0">
                <a:solidFill>
                  <a:srgbClr val="7F7F7F"/>
                </a:solidFill>
                <a:latin typeface="Arial"/>
                <a:cs typeface="Arial"/>
              </a:rPr>
              <a:t>s</a:t>
            </a:r>
            <a:r>
              <a:rPr sz="1600" b="1" spc="-24" dirty="0" smtClean="0">
                <a:solidFill>
                  <a:srgbClr val="7F7F7F"/>
                </a:solidFill>
                <a:latin typeface="Arial"/>
                <a:cs typeface="Arial"/>
              </a:rPr>
              <a:t> </a:t>
            </a:r>
            <a:r>
              <a:rPr sz="1600" b="1" spc="-4" dirty="0" smtClean="0">
                <a:solidFill>
                  <a:srgbClr val="7F7F7F"/>
                </a:solidFill>
                <a:latin typeface="Arial"/>
                <a:cs typeface="Arial"/>
              </a:rPr>
              <a:t>c</a:t>
            </a:r>
            <a:r>
              <a:rPr sz="1600" b="1" spc="4" dirty="0" smtClean="0">
                <a:solidFill>
                  <a:srgbClr val="7F7F7F"/>
                </a:solidFill>
                <a:latin typeface="Arial"/>
                <a:cs typeface="Arial"/>
              </a:rPr>
              <a:t>li</a:t>
            </a:r>
            <a:r>
              <a:rPr sz="1600" b="1" spc="-4" dirty="0" smtClean="0">
                <a:solidFill>
                  <a:srgbClr val="7F7F7F"/>
                </a:solidFill>
                <a:latin typeface="Arial"/>
                <a:cs typeface="Arial"/>
              </a:rPr>
              <a:t>e</a:t>
            </a:r>
            <a:r>
              <a:rPr sz="1600" b="1" spc="4" dirty="0" smtClean="0">
                <a:solidFill>
                  <a:srgbClr val="7F7F7F"/>
                </a:solidFill>
                <a:latin typeface="Arial"/>
                <a:cs typeface="Arial"/>
              </a:rPr>
              <a:t>n</a:t>
            </a:r>
            <a:r>
              <a:rPr sz="1600" b="1" spc="0" dirty="0" smtClean="0">
                <a:solidFill>
                  <a:srgbClr val="7F7F7F"/>
                </a:solidFill>
                <a:latin typeface="Arial"/>
                <a:cs typeface="Arial"/>
              </a:rPr>
              <a:t>t</a:t>
            </a:r>
            <a:r>
              <a:rPr sz="1600" b="1" spc="-4" dirty="0" smtClean="0">
                <a:solidFill>
                  <a:srgbClr val="7F7F7F"/>
                </a:solidFill>
                <a:latin typeface="Arial"/>
                <a:cs typeface="Arial"/>
              </a:rPr>
              <a:t>e</a:t>
            </a:r>
            <a:r>
              <a:rPr sz="1600" b="1" spc="0" dirty="0" smtClean="0">
                <a:solidFill>
                  <a:srgbClr val="7F7F7F"/>
                </a:solidFill>
                <a:latin typeface="Arial"/>
                <a:cs typeface="Arial"/>
              </a:rPr>
              <a:t>s</a:t>
            </a:r>
            <a:endParaRPr sz="1600">
              <a:latin typeface="Arial"/>
              <a:cs typeface="Arial"/>
            </a:endParaRPr>
          </a:p>
        </p:txBody>
      </p:sp>
      <p:sp>
        <p:nvSpPr>
          <p:cNvPr id="42" name="object 6"/>
          <p:cNvSpPr txBox="1"/>
          <p:nvPr/>
        </p:nvSpPr>
        <p:spPr>
          <a:xfrm>
            <a:off x="628322" y="5370309"/>
            <a:ext cx="1080255" cy="838200"/>
          </a:xfrm>
          <a:prstGeom prst="rect">
            <a:avLst/>
          </a:prstGeom>
        </p:spPr>
        <p:txBody>
          <a:bodyPr wrap="square" lIns="0" tIns="0" rIns="0" bIns="0" rtlCol="0">
            <a:noAutofit/>
          </a:bodyPr>
          <a:lstStyle/>
          <a:p>
            <a:pPr marR="13455">
              <a:lnSpc>
                <a:spcPts val="1000"/>
              </a:lnSpc>
              <a:spcBef>
                <a:spcPts val="83"/>
              </a:spcBef>
            </a:pPr>
            <a:endParaRPr sz="900"/>
          </a:p>
          <a:p>
            <a:pPr marL="306333" indent="-280415">
              <a:lnSpc>
                <a:spcPts val="2069"/>
              </a:lnSpc>
            </a:pPr>
            <a:r>
              <a:rPr sz="1600" b="1" spc="0" dirty="0" smtClean="0">
                <a:solidFill>
                  <a:srgbClr val="7F7F7F"/>
                </a:solidFill>
                <a:latin typeface="Arial"/>
                <a:cs typeface="Arial"/>
              </a:rPr>
              <a:t>M</a:t>
            </a:r>
            <a:r>
              <a:rPr sz="1600" b="1" spc="-4" dirty="0" smtClean="0">
                <a:solidFill>
                  <a:srgbClr val="7F7F7F"/>
                </a:solidFill>
                <a:latin typeface="Arial"/>
                <a:cs typeface="Arial"/>
              </a:rPr>
              <a:t>erca</a:t>
            </a:r>
            <a:r>
              <a:rPr sz="1600" b="1" spc="4" dirty="0" smtClean="0">
                <a:solidFill>
                  <a:srgbClr val="7F7F7F"/>
                </a:solidFill>
                <a:latin typeface="Arial"/>
                <a:cs typeface="Arial"/>
              </a:rPr>
              <a:t>do</a:t>
            </a:r>
            <a:r>
              <a:rPr sz="1600" b="1" spc="0" dirty="0" smtClean="0">
                <a:solidFill>
                  <a:srgbClr val="7F7F7F"/>
                </a:solidFill>
                <a:latin typeface="Arial"/>
                <a:cs typeface="Arial"/>
              </a:rPr>
              <a:t>- </a:t>
            </a:r>
            <a:endParaRPr sz="1600">
              <a:latin typeface="Arial"/>
              <a:cs typeface="Arial"/>
            </a:endParaRPr>
          </a:p>
          <a:p>
            <a:pPr marL="306333">
              <a:lnSpc>
                <a:spcPts val="2069"/>
              </a:lnSpc>
              <a:spcBef>
                <a:spcPts val="281"/>
              </a:spcBef>
            </a:pPr>
            <a:r>
              <a:rPr sz="1600" b="1" spc="-4" dirty="0" smtClean="0">
                <a:solidFill>
                  <a:srgbClr val="7F7F7F"/>
                </a:solidFill>
                <a:latin typeface="Arial"/>
                <a:cs typeface="Arial"/>
              </a:rPr>
              <a:t>a</a:t>
            </a:r>
            <a:r>
              <a:rPr sz="1600" b="1" spc="4" dirty="0" smtClean="0">
                <a:solidFill>
                  <a:srgbClr val="7F7F7F"/>
                </a:solidFill>
                <a:latin typeface="Arial"/>
                <a:cs typeface="Arial"/>
              </a:rPr>
              <a:t>l</a:t>
            </a:r>
            <a:r>
              <a:rPr sz="1600" b="1" spc="-39" dirty="0" smtClean="0">
                <a:solidFill>
                  <a:srgbClr val="7F7F7F"/>
                </a:solidFill>
                <a:latin typeface="Arial"/>
                <a:cs typeface="Arial"/>
              </a:rPr>
              <a:t>v</a:t>
            </a:r>
            <a:r>
              <a:rPr sz="1600" b="1" spc="0" dirty="0" smtClean="0">
                <a:solidFill>
                  <a:srgbClr val="7F7F7F"/>
                </a:solidFill>
                <a:latin typeface="Arial"/>
                <a:cs typeface="Arial"/>
              </a:rPr>
              <a:t>o</a:t>
            </a:r>
            <a:endParaRPr sz="1600">
              <a:latin typeface="Arial"/>
              <a:cs typeface="Arial"/>
            </a:endParaRPr>
          </a:p>
        </p:txBody>
      </p:sp>
      <p:sp>
        <p:nvSpPr>
          <p:cNvPr id="43" name="object 5"/>
          <p:cNvSpPr txBox="1"/>
          <p:nvPr/>
        </p:nvSpPr>
        <p:spPr>
          <a:xfrm>
            <a:off x="5816018" y="3242804"/>
            <a:ext cx="2209799" cy="762000"/>
          </a:xfrm>
          <a:prstGeom prst="rect">
            <a:avLst/>
          </a:prstGeom>
        </p:spPr>
        <p:txBody>
          <a:bodyPr wrap="square" lIns="0" tIns="0" rIns="0" bIns="0" rtlCol="0">
            <a:noAutofit/>
          </a:bodyPr>
          <a:lstStyle/>
          <a:p>
            <a:pPr>
              <a:lnSpc>
                <a:spcPts val="1100"/>
              </a:lnSpc>
              <a:spcBef>
                <a:spcPts val="19"/>
              </a:spcBef>
            </a:pPr>
            <a:endParaRPr sz="1050"/>
          </a:p>
          <a:p>
            <a:pPr marL="425203">
              <a:lnSpc>
                <a:spcPct val="95825"/>
              </a:lnSpc>
            </a:pPr>
            <a:r>
              <a:rPr sz="1600" b="1" spc="4" dirty="0" smtClean="0">
                <a:solidFill>
                  <a:srgbClr val="7F7F7F"/>
                </a:solidFill>
                <a:latin typeface="Arial"/>
                <a:cs typeface="Arial"/>
              </a:rPr>
              <a:t>Lu</a:t>
            </a:r>
            <a:r>
              <a:rPr sz="1600" b="1" spc="-4" dirty="0" smtClean="0">
                <a:solidFill>
                  <a:srgbClr val="7F7F7F"/>
                </a:solidFill>
                <a:latin typeface="Arial"/>
                <a:cs typeface="Arial"/>
              </a:rPr>
              <a:t>cr</a:t>
            </a:r>
            <a:r>
              <a:rPr sz="1600" b="1" spc="4" dirty="0" smtClean="0">
                <a:solidFill>
                  <a:srgbClr val="7F7F7F"/>
                </a:solidFill>
                <a:latin typeface="Arial"/>
                <a:cs typeface="Arial"/>
              </a:rPr>
              <a:t>o</a:t>
            </a:r>
            <a:r>
              <a:rPr sz="1600" b="1" spc="0" dirty="0" smtClean="0">
                <a:solidFill>
                  <a:srgbClr val="7F7F7F"/>
                </a:solidFill>
                <a:latin typeface="Arial"/>
                <a:cs typeface="Arial"/>
              </a:rPr>
              <a:t>s</a:t>
            </a:r>
            <a:r>
              <a:rPr sz="1600" b="1" spc="-9" dirty="0" smtClean="0">
                <a:solidFill>
                  <a:srgbClr val="7F7F7F"/>
                </a:solidFill>
                <a:latin typeface="Arial"/>
                <a:cs typeface="Arial"/>
              </a:rPr>
              <a:t> </a:t>
            </a:r>
            <a:r>
              <a:rPr sz="1600" b="1" spc="4" dirty="0" smtClean="0">
                <a:solidFill>
                  <a:srgbClr val="7F7F7F"/>
                </a:solidFill>
                <a:latin typeface="Arial"/>
                <a:cs typeface="Arial"/>
              </a:rPr>
              <a:t>p</a:t>
            </a:r>
            <a:r>
              <a:rPr sz="1600" b="1" spc="-4" dirty="0" smtClean="0">
                <a:solidFill>
                  <a:srgbClr val="7F7F7F"/>
                </a:solidFill>
                <a:latin typeface="Arial"/>
                <a:cs typeface="Arial"/>
              </a:rPr>
              <a:t>e</a:t>
            </a:r>
            <a:r>
              <a:rPr sz="1600" b="1" spc="4" dirty="0" smtClean="0">
                <a:solidFill>
                  <a:srgbClr val="7F7F7F"/>
                </a:solidFill>
                <a:latin typeface="Arial"/>
                <a:cs typeface="Arial"/>
              </a:rPr>
              <a:t>l</a:t>
            </a:r>
            <a:r>
              <a:rPr sz="1600" b="1" spc="0" dirty="0" smtClean="0">
                <a:solidFill>
                  <a:srgbClr val="7F7F7F"/>
                </a:solidFill>
                <a:latin typeface="Arial"/>
                <a:cs typeface="Arial"/>
              </a:rPr>
              <a:t>o</a:t>
            </a:r>
            <a:endParaRPr sz="1600">
              <a:latin typeface="Arial"/>
              <a:cs typeface="Arial"/>
            </a:endParaRPr>
          </a:p>
        </p:txBody>
      </p:sp>
      <p:sp>
        <p:nvSpPr>
          <p:cNvPr id="44" name="object 4"/>
          <p:cNvSpPr txBox="1"/>
          <p:nvPr/>
        </p:nvSpPr>
        <p:spPr>
          <a:xfrm>
            <a:off x="3987218" y="3242804"/>
            <a:ext cx="1600200" cy="762000"/>
          </a:xfrm>
          <a:prstGeom prst="rect">
            <a:avLst/>
          </a:prstGeom>
        </p:spPr>
        <p:txBody>
          <a:bodyPr wrap="square" lIns="0" tIns="0" rIns="0" bIns="0" rtlCol="0">
            <a:noAutofit/>
          </a:bodyPr>
          <a:lstStyle/>
          <a:p>
            <a:pPr>
              <a:lnSpc>
                <a:spcPts val="1100"/>
              </a:lnSpc>
              <a:spcBef>
                <a:spcPts val="19"/>
              </a:spcBef>
            </a:pPr>
            <a:endParaRPr sz="1050"/>
          </a:p>
          <a:p>
            <a:pPr marL="272804">
              <a:lnSpc>
                <a:spcPts val="2030"/>
              </a:lnSpc>
              <a:spcBef>
                <a:spcPts val="101"/>
              </a:spcBef>
            </a:pPr>
            <a:r>
              <a:rPr sz="2400" b="1" spc="-94" baseline="-1610" dirty="0" smtClean="0">
                <a:solidFill>
                  <a:srgbClr val="7F7F7F"/>
                </a:solidFill>
                <a:latin typeface="Arial"/>
                <a:cs typeface="Arial"/>
              </a:rPr>
              <a:t>V</a:t>
            </a:r>
            <a:r>
              <a:rPr sz="2400" b="1" spc="-4" baseline="-1610" dirty="0" smtClean="0">
                <a:solidFill>
                  <a:srgbClr val="7F7F7F"/>
                </a:solidFill>
                <a:latin typeface="Arial"/>
                <a:cs typeface="Arial"/>
              </a:rPr>
              <a:t>e</a:t>
            </a:r>
            <a:r>
              <a:rPr sz="2400" b="1" spc="4" baseline="-1610" dirty="0" smtClean="0">
                <a:solidFill>
                  <a:srgbClr val="7F7F7F"/>
                </a:solidFill>
                <a:latin typeface="Arial"/>
                <a:cs typeface="Arial"/>
              </a:rPr>
              <a:t>nd</a:t>
            </a:r>
            <a:r>
              <a:rPr sz="2400" b="1" spc="-4" baseline="-1610" dirty="0" smtClean="0">
                <a:solidFill>
                  <a:srgbClr val="7F7F7F"/>
                </a:solidFill>
                <a:latin typeface="Arial"/>
                <a:cs typeface="Arial"/>
              </a:rPr>
              <a:t>a</a:t>
            </a:r>
            <a:r>
              <a:rPr sz="2400" b="1" spc="0" baseline="-1610" dirty="0" smtClean="0">
                <a:solidFill>
                  <a:srgbClr val="7F7F7F"/>
                </a:solidFill>
                <a:latin typeface="Arial"/>
                <a:cs typeface="Arial"/>
              </a:rPr>
              <a:t>s</a:t>
            </a:r>
            <a:r>
              <a:rPr sz="2400" b="1" spc="-9" baseline="-1610" dirty="0" smtClean="0">
                <a:solidFill>
                  <a:srgbClr val="7F7F7F"/>
                </a:solidFill>
                <a:latin typeface="Arial"/>
                <a:cs typeface="Arial"/>
              </a:rPr>
              <a:t> </a:t>
            </a:r>
            <a:r>
              <a:rPr sz="2400" b="1" spc="0" baseline="-1610" dirty="0" smtClean="0">
                <a:solidFill>
                  <a:srgbClr val="7F7F7F"/>
                </a:solidFill>
                <a:latin typeface="Arial"/>
                <a:cs typeface="Arial"/>
              </a:rPr>
              <a:t>e</a:t>
            </a:r>
            <a:endParaRPr sz="1600">
              <a:latin typeface="Arial"/>
              <a:cs typeface="Arial"/>
            </a:endParaRPr>
          </a:p>
          <a:p>
            <a:pPr marL="240800">
              <a:lnSpc>
                <a:spcPts val="1800"/>
              </a:lnSpc>
            </a:pPr>
            <a:r>
              <a:rPr sz="1600" b="1" spc="0" dirty="0" smtClean="0">
                <a:solidFill>
                  <a:srgbClr val="7F7F7F"/>
                </a:solidFill>
                <a:latin typeface="Arial"/>
                <a:cs typeface="Arial"/>
              </a:rPr>
              <a:t>P</a:t>
            </a:r>
            <a:r>
              <a:rPr sz="1600" b="1" spc="-4" dirty="0" smtClean="0">
                <a:solidFill>
                  <a:srgbClr val="7F7F7F"/>
                </a:solidFill>
                <a:latin typeface="Arial"/>
                <a:cs typeface="Arial"/>
              </a:rPr>
              <a:t>r</a:t>
            </a:r>
            <a:r>
              <a:rPr sz="1600" b="1" spc="4" dirty="0" smtClean="0">
                <a:solidFill>
                  <a:srgbClr val="7F7F7F"/>
                </a:solidFill>
                <a:latin typeface="Arial"/>
                <a:cs typeface="Arial"/>
              </a:rPr>
              <a:t>o</a:t>
            </a:r>
            <a:r>
              <a:rPr sz="1600" b="1" spc="-4" dirty="0" smtClean="0">
                <a:solidFill>
                  <a:srgbClr val="7F7F7F"/>
                </a:solidFill>
                <a:latin typeface="Arial"/>
                <a:cs typeface="Arial"/>
              </a:rPr>
              <a:t>m</a:t>
            </a:r>
            <a:r>
              <a:rPr sz="1600" b="1" spc="4" dirty="0" smtClean="0">
                <a:solidFill>
                  <a:srgbClr val="7F7F7F"/>
                </a:solidFill>
                <a:latin typeface="Arial"/>
                <a:cs typeface="Arial"/>
              </a:rPr>
              <a:t>o</a:t>
            </a:r>
            <a:r>
              <a:rPr sz="1600" b="1" spc="-4" dirty="0" smtClean="0">
                <a:solidFill>
                  <a:srgbClr val="7F7F7F"/>
                </a:solidFill>
                <a:latin typeface="Arial"/>
                <a:cs typeface="Arial"/>
              </a:rPr>
              <a:t>çã</a:t>
            </a:r>
            <a:r>
              <a:rPr sz="1600" b="1" spc="0" dirty="0" smtClean="0">
                <a:solidFill>
                  <a:srgbClr val="7F7F7F"/>
                </a:solidFill>
                <a:latin typeface="Arial"/>
                <a:cs typeface="Arial"/>
              </a:rPr>
              <a:t>o</a:t>
            </a:r>
            <a:endParaRPr sz="1600">
              <a:latin typeface="Arial"/>
              <a:cs typeface="Arial"/>
            </a:endParaRPr>
          </a:p>
        </p:txBody>
      </p:sp>
      <p:sp>
        <p:nvSpPr>
          <p:cNvPr id="45" name="object 3"/>
          <p:cNvSpPr txBox="1"/>
          <p:nvPr/>
        </p:nvSpPr>
        <p:spPr>
          <a:xfrm>
            <a:off x="2082218" y="3242804"/>
            <a:ext cx="1523999" cy="762000"/>
          </a:xfrm>
          <a:prstGeom prst="rect">
            <a:avLst/>
          </a:prstGeom>
        </p:spPr>
        <p:txBody>
          <a:bodyPr wrap="square" lIns="0" tIns="0" rIns="0" bIns="0" rtlCol="0">
            <a:noAutofit/>
          </a:bodyPr>
          <a:lstStyle/>
          <a:p>
            <a:pPr>
              <a:lnSpc>
                <a:spcPts val="1000"/>
              </a:lnSpc>
            </a:pPr>
            <a:endParaRPr sz="900"/>
          </a:p>
          <a:p>
            <a:pPr marL="222512">
              <a:lnSpc>
                <a:spcPct val="95825"/>
              </a:lnSpc>
              <a:spcBef>
                <a:spcPts val="1115"/>
              </a:spcBef>
            </a:pPr>
            <a:r>
              <a:rPr sz="1600" b="1" spc="0" dirty="0" smtClean="0">
                <a:solidFill>
                  <a:srgbClr val="7F7F7F"/>
                </a:solidFill>
                <a:latin typeface="Arial"/>
                <a:cs typeface="Arial"/>
              </a:rPr>
              <a:t>P</a:t>
            </a:r>
            <a:r>
              <a:rPr sz="1600" b="1" spc="-4" dirty="0" smtClean="0">
                <a:solidFill>
                  <a:srgbClr val="7F7F7F"/>
                </a:solidFill>
                <a:latin typeface="Arial"/>
                <a:cs typeface="Arial"/>
              </a:rPr>
              <a:t>r</a:t>
            </a:r>
            <a:r>
              <a:rPr sz="1600" b="1" spc="4" dirty="0" smtClean="0">
                <a:solidFill>
                  <a:srgbClr val="7F7F7F"/>
                </a:solidFill>
                <a:latin typeface="Arial"/>
                <a:cs typeface="Arial"/>
              </a:rPr>
              <a:t>odu</a:t>
            </a:r>
            <a:r>
              <a:rPr sz="1600" b="1" spc="0" dirty="0" smtClean="0">
                <a:solidFill>
                  <a:srgbClr val="7F7F7F"/>
                </a:solidFill>
                <a:latin typeface="Arial"/>
                <a:cs typeface="Arial"/>
              </a:rPr>
              <a:t>t</a:t>
            </a:r>
            <a:r>
              <a:rPr sz="1600" b="1" spc="4" dirty="0" smtClean="0">
                <a:solidFill>
                  <a:srgbClr val="7F7F7F"/>
                </a:solidFill>
                <a:latin typeface="Arial"/>
                <a:cs typeface="Arial"/>
              </a:rPr>
              <a:t>o</a:t>
            </a:r>
            <a:r>
              <a:rPr sz="1600" b="1" spc="0" dirty="0" smtClean="0">
                <a:solidFill>
                  <a:srgbClr val="7F7F7F"/>
                </a:solidFill>
                <a:latin typeface="Arial"/>
                <a:cs typeface="Arial"/>
              </a:rPr>
              <a:t>s</a:t>
            </a:r>
            <a:endParaRPr sz="1600">
              <a:latin typeface="Arial"/>
              <a:cs typeface="Arial"/>
            </a:endParaRPr>
          </a:p>
        </p:txBody>
      </p:sp>
      <p:sp>
        <p:nvSpPr>
          <p:cNvPr id="46" name="object 2"/>
          <p:cNvSpPr txBox="1"/>
          <p:nvPr/>
        </p:nvSpPr>
        <p:spPr>
          <a:xfrm>
            <a:off x="710618" y="3242805"/>
            <a:ext cx="1066799" cy="762000"/>
          </a:xfrm>
          <a:prstGeom prst="rect">
            <a:avLst/>
          </a:prstGeom>
        </p:spPr>
        <p:txBody>
          <a:bodyPr wrap="square" lIns="0" tIns="0" rIns="0" bIns="0" rtlCol="0">
            <a:noAutofit/>
          </a:bodyPr>
          <a:lstStyle/>
          <a:p>
            <a:pPr>
              <a:lnSpc>
                <a:spcPts val="1000"/>
              </a:lnSpc>
            </a:pPr>
            <a:endParaRPr sz="900" dirty="0"/>
          </a:p>
          <a:p>
            <a:pPr marL="126501">
              <a:lnSpc>
                <a:spcPct val="95825"/>
              </a:lnSpc>
              <a:spcBef>
                <a:spcPts val="1427"/>
              </a:spcBef>
            </a:pPr>
            <a:r>
              <a:rPr sz="1600" b="1" spc="4" dirty="0" smtClean="0">
                <a:solidFill>
                  <a:srgbClr val="7F7F7F"/>
                </a:solidFill>
                <a:latin typeface="Arial"/>
                <a:cs typeface="Arial"/>
              </a:rPr>
              <a:t>F</a:t>
            </a:r>
            <a:r>
              <a:rPr sz="1600" b="1" spc="-4" dirty="0" smtClean="0">
                <a:solidFill>
                  <a:srgbClr val="7F7F7F"/>
                </a:solidFill>
                <a:latin typeface="Arial"/>
                <a:cs typeface="Arial"/>
              </a:rPr>
              <a:t>á</a:t>
            </a:r>
            <a:r>
              <a:rPr sz="1600" b="1" spc="4" dirty="0" smtClean="0">
                <a:solidFill>
                  <a:srgbClr val="7F7F7F"/>
                </a:solidFill>
                <a:latin typeface="Arial"/>
                <a:cs typeface="Arial"/>
              </a:rPr>
              <a:t>b</a:t>
            </a:r>
            <a:r>
              <a:rPr sz="1600" b="1" spc="-4" dirty="0" smtClean="0">
                <a:solidFill>
                  <a:srgbClr val="7F7F7F"/>
                </a:solidFill>
                <a:latin typeface="Arial"/>
                <a:cs typeface="Arial"/>
              </a:rPr>
              <a:t>r</a:t>
            </a:r>
            <a:r>
              <a:rPr sz="1600" b="1" spc="4" dirty="0" smtClean="0">
                <a:solidFill>
                  <a:srgbClr val="7F7F7F"/>
                </a:solidFill>
                <a:latin typeface="Arial"/>
                <a:cs typeface="Arial"/>
              </a:rPr>
              <a:t>i</a:t>
            </a:r>
            <a:r>
              <a:rPr sz="1600" b="1" spc="-4" dirty="0" smtClean="0">
                <a:solidFill>
                  <a:srgbClr val="7F7F7F"/>
                </a:solidFill>
                <a:latin typeface="Arial"/>
                <a:cs typeface="Arial"/>
              </a:rPr>
              <a:t>c</a:t>
            </a:r>
            <a:r>
              <a:rPr sz="1600" b="1" spc="0" dirty="0" smtClean="0">
                <a:solidFill>
                  <a:srgbClr val="7F7F7F"/>
                </a:solidFill>
                <a:latin typeface="Arial"/>
                <a:cs typeface="Arial"/>
              </a:rPr>
              <a:t>a</a:t>
            </a:r>
            <a:endParaRPr sz="1600" dirty="0">
              <a:latin typeface="Arial"/>
              <a:cs typeface="Arial"/>
            </a:endParaRPr>
          </a:p>
        </p:txBody>
      </p:sp>
    </p:spTree>
    <p:extLst>
      <p:ext uri="{BB962C8B-B14F-4D97-AF65-F5344CB8AC3E}">
        <p14:creationId xmlns:p14="http://schemas.microsoft.com/office/powerpoint/2010/main" val="407503130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p:cNvPicPr>
            <a:picLocks noChangeAspect="1"/>
          </p:cNvPicPr>
          <p:nvPr/>
        </p:nvPicPr>
        <p:blipFill rotWithShape="1">
          <a:blip r:embed="rId2"/>
          <a:srcRect l="22438" t="38795" r="24013" b="14983"/>
          <a:stretch/>
        </p:blipFill>
        <p:spPr>
          <a:xfrm>
            <a:off x="3174747" y="4293096"/>
            <a:ext cx="4896544" cy="2376265"/>
          </a:xfrm>
          <a:prstGeom prst="rect">
            <a:avLst/>
          </a:prstGeom>
        </p:spPr>
      </p:pic>
      <p:sp>
        <p:nvSpPr>
          <p:cNvPr id="2" name="Título 1"/>
          <p:cNvSpPr>
            <a:spLocks noGrp="1"/>
          </p:cNvSpPr>
          <p:nvPr>
            <p:ph type="title"/>
          </p:nvPr>
        </p:nvSpPr>
        <p:spPr>
          <a:xfrm>
            <a:off x="575155" y="78085"/>
            <a:ext cx="7620000" cy="1143000"/>
          </a:xfrm>
        </p:spPr>
        <p:txBody>
          <a:bodyPr/>
          <a:lstStyle/>
          <a:p>
            <a:pPr fontAlgn="base"/>
            <a:r>
              <a:rPr lang="pt-BR" sz="4000" dirty="0"/>
              <a:t>Ciclo de Vida do Produto de Kotler</a:t>
            </a:r>
          </a:p>
        </p:txBody>
      </p:sp>
      <p:sp>
        <p:nvSpPr>
          <p:cNvPr id="3" name="Espaço Reservado para Conteúdo 2"/>
          <p:cNvSpPr>
            <a:spLocks noGrp="1"/>
          </p:cNvSpPr>
          <p:nvPr>
            <p:ph idx="1"/>
          </p:nvPr>
        </p:nvSpPr>
        <p:spPr>
          <a:xfrm>
            <a:off x="110202" y="1062038"/>
            <a:ext cx="8077200" cy="4983162"/>
          </a:xfrm>
        </p:spPr>
        <p:txBody>
          <a:bodyPr>
            <a:normAutofit/>
          </a:bodyPr>
          <a:lstStyle/>
          <a:p>
            <a:pPr algn="just" fontAlgn="base"/>
            <a:r>
              <a:rPr lang="pt-BR" dirty="0" smtClean="0"/>
              <a:t>Basicamente</a:t>
            </a:r>
            <a:r>
              <a:rPr lang="pt-BR" dirty="0"/>
              <a:t>, o Ciclo de Vida do Produto de Kotler define a história completa do produto pelas suas fases de </a:t>
            </a:r>
            <a:r>
              <a:rPr lang="pt-BR" dirty="0" smtClean="0"/>
              <a:t>vendas. </a:t>
            </a:r>
            <a:r>
              <a:rPr lang="pt-BR" dirty="0"/>
              <a:t>Nesse sentido, podemos dizer que todos têm início, auge e fim – sim, os </a:t>
            </a:r>
            <a:r>
              <a:rPr lang="pt-BR" dirty="0">
                <a:hlinkClick r:id="rId3"/>
              </a:rPr>
              <a:t>produtos</a:t>
            </a:r>
            <a:r>
              <a:rPr lang="pt-BR" dirty="0"/>
              <a:t> já nascem com previsão de serem retirados do mercado</a:t>
            </a:r>
            <a:r>
              <a:rPr lang="pt-BR" dirty="0" smtClean="0"/>
              <a:t>.</a:t>
            </a:r>
          </a:p>
          <a:p>
            <a:pPr algn="just" fontAlgn="base"/>
            <a:r>
              <a:rPr lang="pt-BR" dirty="0"/>
              <a:t>Alguns produtos apresentam ciclo de vida mais longo ou caracterizado por fases  mais longas, como é o caso de alimentos básicos, como itens de higiene e alimentos. Outros já apresentam um mais curto, como é o caso de brinquedos e móveis, por exemplo.</a:t>
            </a:r>
          </a:p>
          <a:p>
            <a:pPr algn="just" fontAlgn="base"/>
            <a:endParaRPr lang="pt-BR" dirty="0"/>
          </a:p>
          <a:p>
            <a:pPr algn="just"/>
            <a:endParaRPr lang="pt-BR" dirty="0"/>
          </a:p>
        </p:txBody>
      </p:sp>
      <p:sp>
        <p:nvSpPr>
          <p:cNvPr id="4" name="Espaço Reservado para Número de Slide 3"/>
          <p:cNvSpPr>
            <a:spLocks noGrp="1"/>
          </p:cNvSpPr>
          <p:nvPr>
            <p:ph type="sldNum" sz="quarter" idx="12"/>
          </p:nvPr>
        </p:nvSpPr>
        <p:spPr/>
        <p:txBody>
          <a:bodyPr/>
          <a:lstStyle/>
          <a:p>
            <a:fld id="{6E2D2B3B-882E-40F3-A32F-6DD516915044}" type="slidenum">
              <a:rPr lang="en-US" smtClean="0"/>
              <a:pPr/>
              <a:t>38</a:t>
            </a:fld>
            <a:endParaRPr lang="en-US"/>
          </a:p>
        </p:txBody>
      </p:sp>
      <p:sp>
        <p:nvSpPr>
          <p:cNvPr id="7" name="CaixaDeTexto 6"/>
          <p:cNvSpPr txBox="1"/>
          <p:nvPr/>
        </p:nvSpPr>
        <p:spPr>
          <a:xfrm>
            <a:off x="683568" y="5481228"/>
            <a:ext cx="2641954" cy="646331"/>
          </a:xfrm>
          <a:prstGeom prst="rect">
            <a:avLst/>
          </a:prstGeom>
          <a:noFill/>
        </p:spPr>
        <p:txBody>
          <a:bodyPr wrap="square" rtlCol="0">
            <a:spAutoFit/>
          </a:bodyPr>
          <a:lstStyle/>
          <a:p>
            <a:r>
              <a:rPr lang="pt-BR" dirty="0" smtClean="0"/>
              <a:t>Vendas </a:t>
            </a:r>
            <a:r>
              <a:rPr lang="pt-BR" dirty="0"/>
              <a:t>e lucros ao longo da vida do produto</a:t>
            </a:r>
          </a:p>
        </p:txBody>
      </p:sp>
    </p:spTree>
    <p:extLst>
      <p:ext uri="{BB962C8B-B14F-4D97-AF65-F5344CB8AC3E}">
        <p14:creationId xmlns:p14="http://schemas.microsoft.com/office/powerpoint/2010/main" val="19757098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fontAlgn="base"/>
            <a:r>
              <a:rPr lang="pt-BR" dirty="0"/>
              <a:t>Ciclo de Vida do Produto de Kotler</a:t>
            </a:r>
          </a:p>
        </p:txBody>
      </p:sp>
      <p:sp>
        <p:nvSpPr>
          <p:cNvPr id="3" name="Espaço Reservado para Conteúdo 2"/>
          <p:cNvSpPr>
            <a:spLocks noGrp="1"/>
          </p:cNvSpPr>
          <p:nvPr>
            <p:ph idx="1"/>
          </p:nvPr>
        </p:nvSpPr>
        <p:spPr/>
        <p:txBody>
          <a:bodyPr>
            <a:normAutofit fontScale="92500" lnSpcReduction="10000"/>
          </a:bodyPr>
          <a:lstStyle/>
          <a:p>
            <a:pPr fontAlgn="base"/>
            <a:r>
              <a:rPr lang="pt-BR" b="1" dirty="0"/>
              <a:t>Introdução: </a:t>
            </a:r>
            <a:r>
              <a:rPr lang="pt-BR" dirty="0"/>
              <a:t>Fase inicial de vida do produto ou período em que ele é lançado no mercado. Como características principais, apresenta baixo volume de produção e vendas.</a:t>
            </a:r>
          </a:p>
          <a:p>
            <a:pPr fontAlgn="base"/>
            <a:r>
              <a:rPr lang="pt-BR" b="1" dirty="0"/>
              <a:t>Crescimento: </a:t>
            </a:r>
            <a:r>
              <a:rPr lang="pt-BR" dirty="0"/>
              <a:t>Fase em que o produto começa a se firmar no mercado, ou seja, período que marca a aceitação dos consumidores. Surge a ameaça da concorrência.</a:t>
            </a:r>
          </a:p>
          <a:p>
            <a:pPr fontAlgn="base"/>
            <a:r>
              <a:rPr lang="pt-BR" b="1" dirty="0"/>
              <a:t>Maturidade: </a:t>
            </a:r>
            <a:r>
              <a:rPr lang="pt-BR" dirty="0"/>
              <a:t>Fase caracterizada pelo baixo crescimento das vendas, em que os lucros se estabilizam ou diminuem, devido aos gastos da empresa para defender sua mercadoria perante à concorrência. Ela se torna ainda mais acirrada, conforme o produto atinge seu estágio de saturação.</a:t>
            </a:r>
          </a:p>
          <a:p>
            <a:pPr fontAlgn="base"/>
            <a:r>
              <a:rPr lang="pt-BR" b="1" dirty="0"/>
              <a:t>Declínio: </a:t>
            </a:r>
            <a:r>
              <a:rPr lang="pt-BR" dirty="0"/>
              <a:t>Fase em que o produto começa a perder participação no mercado, marcada pela queda das vendas e dos lucros. São várias as razões para isso acontecer, entre eles: surgimento de produtos mais modernos (como já disse no exemplo), substituição de linha, falta de necessidade, entre outras.</a:t>
            </a:r>
          </a:p>
          <a:p>
            <a:pPr algn="just" fontAlgn="base"/>
            <a:endParaRPr lang="pt-BR" dirty="0"/>
          </a:p>
          <a:p>
            <a:pPr algn="just"/>
            <a:endParaRPr lang="pt-BR" dirty="0"/>
          </a:p>
        </p:txBody>
      </p:sp>
      <p:sp>
        <p:nvSpPr>
          <p:cNvPr id="4" name="Espaço Reservado para Número de Slide 3"/>
          <p:cNvSpPr>
            <a:spLocks noGrp="1"/>
          </p:cNvSpPr>
          <p:nvPr>
            <p:ph type="sldNum" sz="quarter" idx="12"/>
          </p:nvPr>
        </p:nvSpPr>
        <p:spPr/>
        <p:txBody>
          <a:bodyPr/>
          <a:lstStyle/>
          <a:p>
            <a:fld id="{6E2D2B3B-882E-40F3-A32F-6DD516915044}" type="slidenum">
              <a:rPr lang="en-US" smtClean="0"/>
              <a:pPr/>
              <a:t>39</a:t>
            </a:fld>
            <a:endParaRPr lang="en-US"/>
          </a:p>
        </p:txBody>
      </p:sp>
    </p:spTree>
    <p:extLst>
      <p:ext uri="{BB962C8B-B14F-4D97-AF65-F5344CB8AC3E}">
        <p14:creationId xmlns:p14="http://schemas.microsoft.com/office/powerpoint/2010/main" val="27257727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Vídeos</a:t>
            </a:r>
            <a:endParaRPr lang="pt-BR" dirty="0"/>
          </a:p>
        </p:txBody>
      </p:sp>
      <p:sp>
        <p:nvSpPr>
          <p:cNvPr id="3" name="Espaço Reservado para Conteúdo 2"/>
          <p:cNvSpPr>
            <a:spLocks noGrp="1"/>
          </p:cNvSpPr>
          <p:nvPr>
            <p:ph idx="1"/>
          </p:nvPr>
        </p:nvSpPr>
        <p:spPr/>
        <p:txBody>
          <a:bodyPr/>
          <a:lstStyle/>
          <a:p>
            <a:pPr marL="114300" indent="0">
              <a:buNone/>
            </a:pPr>
            <a:r>
              <a:rPr lang="pt-BR" dirty="0" smtClean="0"/>
              <a:t>O QUE É </a:t>
            </a:r>
            <a:r>
              <a:rPr lang="pt-BR" dirty="0"/>
              <a:t>MARKETING? </a:t>
            </a:r>
            <a:endParaRPr lang="pt-BR" dirty="0" smtClean="0"/>
          </a:p>
          <a:p>
            <a:pPr marL="114300" indent="0">
              <a:buNone/>
            </a:pPr>
            <a:r>
              <a:rPr lang="pt-BR" dirty="0" smtClean="0">
                <a:hlinkClick r:id="rId2"/>
              </a:rPr>
              <a:t>http</a:t>
            </a:r>
            <a:r>
              <a:rPr lang="pt-BR" dirty="0">
                <a:hlinkClick r:id="rId2"/>
              </a:rPr>
              <a:t>://</a:t>
            </a:r>
            <a:r>
              <a:rPr lang="pt-BR" dirty="0" smtClean="0">
                <a:hlinkClick r:id="rId2"/>
              </a:rPr>
              <a:t>www.youtube.com/watch?v=Ff65BRbf_5E</a:t>
            </a:r>
            <a:endParaRPr lang="pt-BR" dirty="0" smtClean="0"/>
          </a:p>
          <a:p>
            <a:pPr marL="114300" indent="0">
              <a:buNone/>
            </a:pPr>
            <a:endParaRPr lang="pt-BR" dirty="0"/>
          </a:p>
          <a:p>
            <a:pPr marL="114300" indent="0">
              <a:buNone/>
            </a:pPr>
            <a:endParaRPr lang="pt-BR" dirty="0" smtClean="0"/>
          </a:p>
          <a:p>
            <a:pPr marL="114300" indent="0">
              <a:buNone/>
            </a:pPr>
            <a:r>
              <a:rPr lang="pt-BR" b="1" dirty="0" smtClean="0"/>
              <a:t>Vídeo adicional, entrevista com P Kotler:</a:t>
            </a:r>
          </a:p>
          <a:p>
            <a:r>
              <a:rPr lang="pt-BR" dirty="0"/>
              <a:t>Conceito de Marketing, Estratégias e Relação dos departamentos de Marketing, Vendas e </a:t>
            </a:r>
            <a:r>
              <a:rPr lang="pt-BR" dirty="0" smtClean="0"/>
              <a:t>Operações:</a:t>
            </a:r>
            <a:endParaRPr lang="pt-BR" dirty="0"/>
          </a:p>
          <a:p>
            <a:r>
              <a:rPr lang="pt-BR" dirty="0" smtClean="0"/>
              <a:t>	http://www.youtube.com/watch?v=eyUlPe4KL0c</a:t>
            </a:r>
          </a:p>
        </p:txBody>
      </p:sp>
      <p:sp>
        <p:nvSpPr>
          <p:cNvPr id="4" name="Espaço Reservado para Número de Slide 3"/>
          <p:cNvSpPr>
            <a:spLocks noGrp="1"/>
          </p:cNvSpPr>
          <p:nvPr>
            <p:ph type="sldNum" sz="quarter" idx="12"/>
          </p:nvPr>
        </p:nvSpPr>
        <p:spPr/>
        <p:txBody>
          <a:bodyPr/>
          <a:lstStyle/>
          <a:p>
            <a:fld id="{6E2D2B3B-882E-40F3-A32F-6DD516915044}" type="slidenum">
              <a:rPr lang="en-US" smtClean="0"/>
              <a:pPr/>
              <a:t>4</a:t>
            </a:fld>
            <a:endParaRPr lang="en-US"/>
          </a:p>
        </p:txBody>
      </p:sp>
    </p:spTree>
    <p:extLst>
      <p:ext uri="{BB962C8B-B14F-4D97-AF65-F5344CB8AC3E}">
        <p14:creationId xmlns:p14="http://schemas.microsoft.com/office/powerpoint/2010/main" val="23860484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Em resumo</a:t>
            </a:r>
            <a:endParaRPr lang="pt-BR" dirty="0"/>
          </a:p>
        </p:txBody>
      </p:sp>
      <p:sp>
        <p:nvSpPr>
          <p:cNvPr id="3" name="Espaço Reservado para Texto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2"/>
          </p:nvPr>
        </p:nvSpPr>
        <p:spPr/>
        <p:txBody>
          <a:bodyPr/>
          <a:lstStyle/>
          <a:p>
            <a:fld id="{6E2D2B3B-882E-40F3-A32F-6DD516915044}" type="slidenum">
              <a:rPr lang="en-US" smtClean="0"/>
              <a:pPr/>
              <a:t>40</a:t>
            </a:fld>
            <a:endParaRPr lang="en-US"/>
          </a:p>
        </p:txBody>
      </p:sp>
    </p:spTree>
    <p:extLst>
      <p:ext uri="{BB962C8B-B14F-4D97-AF65-F5344CB8AC3E}">
        <p14:creationId xmlns:p14="http://schemas.microsoft.com/office/powerpoint/2010/main" val="176926026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6E2D2B3B-882E-40F3-A32F-6DD516915044}" type="slidenum">
              <a:rPr lang="en-US" smtClean="0"/>
              <a:pPr/>
              <a:t>41</a:t>
            </a:fld>
            <a:endParaRPr lang="en-US"/>
          </a:p>
        </p:txBody>
      </p:sp>
      <p:sp>
        <p:nvSpPr>
          <p:cNvPr id="3" name="Retângulo 2"/>
          <p:cNvSpPr/>
          <p:nvPr/>
        </p:nvSpPr>
        <p:spPr>
          <a:xfrm>
            <a:off x="827584" y="312738"/>
            <a:ext cx="7056784" cy="954107"/>
          </a:xfrm>
          <a:prstGeom prst="rect">
            <a:avLst/>
          </a:prstGeom>
        </p:spPr>
        <p:txBody>
          <a:bodyPr wrap="square">
            <a:spAutoFit/>
          </a:bodyPr>
          <a:lstStyle/>
          <a:p>
            <a:pPr algn="ctr"/>
            <a:r>
              <a:rPr lang="pt-BR" sz="2800" dirty="0" smtClean="0"/>
              <a:t>OS PASSOS BÁSICOS DA ADMINISTRAÇÃO DO MARKETING:</a:t>
            </a:r>
            <a:endParaRPr lang="pt-BR" sz="2800" dirty="0"/>
          </a:p>
        </p:txBody>
      </p:sp>
      <p:sp>
        <p:nvSpPr>
          <p:cNvPr id="4" name="Retângulo 3"/>
          <p:cNvSpPr/>
          <p:nvPr/>
        </p:nvSpPr>
        <p:spPr>
          <a:xfrm>
            <a:off x="467544" y="3068960"/>
            <a:ext cx="3101101" cy="646331"/>
          </a:xfrm>
          <a:prstGeom prst="rect">
            <a:avLst/>
          </a:prstGeom>
        </p:spPr>
        <p:txBody>
          <a:bodyPr wrap="square">
            <a:spAutoFit/>
          </a:bodyPr>
          <a:lstStyle/>
          <a:p>
            <a:pPr marL="285750" indent="-285750" algn="ctr">
              <a:buFont typeface="Arial" pitchFamily="34" charset="0"/>
              <a:buChar char="•"/>
            </a:pPr>
            <a:r>
              <a:rPr lang="pt-BR" dirty="0"/>
              <a:t>selecionar mercados-alvo e identificar os clientes-alvo;</a:t>
            </a:r>
          </a:p>
        </p:txBody>
      </p:sp>
      <p:sp>
        <p:nvSpPr>
          <p:cNvPr id="5" name="Retângulo 4"/>
          <p:cNvSpPr/>
          <p:nvPr/>
        </p:nvSpPr>
        <p:spPr>
          <a:xfrm>
            <a:off x="4573126" y="2998693"/>
            <a:ext cx="3023210" cy="646331"/>
          </a:xfrm>
          <a:prstGeom prst="rect">
            <a:avLst/>
          </a:prstGeom>
        </p:spPr>
        <p:txBody>
          <a:bodyPr wrap="square">
            <a:spAutoFit/>
          </a:bodyPr>
          <a:lstStyle/>
          <a:p>
            <a:pPr marL="285750" indent="-285750" algn="ctr">
              <a:buFont typeface="Arial" pitchFamily="34" charset="0"/>
              <a:buChar char="•"/>
            </a:pPr>
            <a:r>
              <a:rPr lang="pt-BR" dirty="0"/>
              <a:t>criar e entregar valor para esses clientes</a:t>
            </a:r>
          </a:p>
        </p:txBody>
      </p:sp>
      <p:sp>
        <p:nvSpPr>
          <p:cNvPr id="6" name="AutoShape 6" descr="data:image/jpeg;base64,/9j/4AAQSkZJRgABAQAAAQABAAD/2wCEAAkGBxQSEhUUExQVFBUUFRcUFRUUFRQUFhUUFBQWFxQUFRcYHCggGBolGxcUITEhJSkrLi4uFx8zODMsNygtLisBCgoKDg0OGxAQGy0kICQsLCwsLCwsLCwsLCwsLCwsLCwsLCwsLCwsLCwsLCwsLCwsLCwsLCwsLCwsLCwsLCwsLP/AABEIAOIA3wMBEQACEQEDEQH/xAAbAAEAAQUBAAAAAAAAAAAAAAAABgEDBAUHAv/EAEIQAAEDAQUEBgcHAgQHAAAAAAEAAgMRBAUSITEGQVFhEyJxgZGhMkJScrHB0QcUIzNigpIWNEOi4fAkJVNzg7LC/8QAGwEBAAIDAQEAAAAAAAAAAAAAAAUGAQMEAgf/xAA3EQACAQMCAwYEBQMFAQEAAAAAAQIDBBEFIRIxQRMiUWFxgTKRobEGI0LB0VLh8BQVMzSCYiT/2gAMAwEAAhEDEQA/AO4oAgCAIAgCAIAgCAIAgMS8rwjgjMkjsLRTPmdABvXulSlVlwwWWa6tWNKPFN4RcsdpZIwPY4Oa4VBG9YnBwfDLmjNOpGceKLyi+vJ7CAIAgCAIAgCAIAgCAIAgCAIAgCAIClUAqgKoAgCAIAgKFyB7I5Vtpff3qXAw/hRE0O579C7mBoO9WXTrXsYccvif0RV9RvO1nwx5I2X2e3pgeYHHqv6zK7nAZgdoWjVbfij2qXLmetJuuCp2T5P7nQwoEsxVAEAQBAEAQBAEAQBAEAQBAEAQBAYt425kDDJI4Na3U/ADiV7pU5VJcMVua6tWNKLlPkQS27aTyOIga2Nu4uGJx555BTdLS6UF+a8vyK7cazUb/L2Raj2ktzMy9rxwcxoHi0ArZKwtZbJY9zlhrFwnu8+y/bBJtndrGWg9G4dHLuadHccJ+SjLuwnRXEt4k7Z6lCv3XtIkYXASZVAEB5c6muiGG0llkB2v2p6SsFnOWkkjd43tby4lTlhYcLVWr7Ir+o6knmnTfq/4IeIqKYyQXFkpHaTG9r2nNhDh3FJQU4uL6myDcZJo7RdtrE0TJG6PaHeKp1Wm6c3F9C6W9VVaamupkrwbggCAIAgCAIAgCAIAgCAIAgCAoUBzP7Q7zL7SIa9WIAkcXuFa9wp4qw6VRUaTqPmyt6tXcqnAuSMa4Imkiq6LmTxsV+T725KZrOwt0GnAKMjOSkdE6cOHKINe0ZjcXMqHNOIYdRhzqFM02pRxLkzzbzaZ1HZq8/vNmjlOrhR3vNNHeYVXuqPY1XAutpW7WkpMyrbeEcIrI9rB+o08BvXinSnUeIJs2VK9OnvN4I9a9sAThs8T5D7Tuq36ld8NNfOrJL7kPX1ynHaksmsvB1rtOUrhHHvYyor7289i6qUbej8Ky/FkTdajcVlv3Uam1xRwigpVdtOU6nMjcSkzQ2u2VOS64xwdMKeDBe+q2JG9RwdM+zC347O6In8p+Xuvz+NVXNYpcNVTXVfYntJqdxw8P3JqoklwgCAIAgCAIAgCAIAgCAIAgCAoUBxvbthZb5ifWwOHZgaPiCrZprUraOOmSsX8Pz5ZMS7rwwFb6lJSImpSzyN27aIltFyqzWcmrs5ciP261F5yNOa7IQUUb6UOHmSzY2/BBYJKAlwMr2NpUfpHeQ49yh7+2dW5XhsTltewowdP9TNbsuYp4zLM7FK13XxGta5jVdV0505cFNbeRDV4d5ucmbe07QwxZMAPYtEbSpN5kzUpP9KNHbNoJZTRtGjRdcLWnTWWZcW/i3MA3VaZDVsMzx7WBwb3V1W3/UUY7OSXudVO0qNZUWeJrktLRnZpu5jj8FlXVB8pr5mx21Vc4s12ho8GM/ra4eVKrenlZjv7muUZR6E2+zFwbaJGhzXB0Vcq5FrhSoI5qI1dZpJtY3JDSpPtmmuh01V4sQQBAEAQBAEAQBAEAQBAEAQBAEBD9v8AZo2lgliFZYxSnts1LRzBzCk9NvFRk4z+F/QjdQtXUXHDmvqjljgWmjqgjIg5EHgRuVmXeWUV5outIAqSsYPDTL9lsz7RI2GzDESRidhcAwakuroNVpqVY0YOdTb9zdQoSqS4cEtbZfurpYg3H93McjQf8Rpiwur3ucVG8fbQjPOOLK9NzNf/APNcYe+MP6f3IVZ4yJMA0fU9XcAdHdil5NNZNE2nHiNxYbrc40aw14uFBTieS5qldLmzTnPI3eysL47bGxvRzDC7pXBh/DyNC11aDOgyAXBetSt3KWV4LPMlNMlmsuGPqzpdFX8FoFEwCzarIyQUexrxwcAfivcZyi8xeDxKnGXNGDduz9ns73SQxhjnihpWlOQ0C21bqrViozllI107enTlxRWGbVaDeEAQBAEAQBAEAQBAEAQBAEAQBAUIQEM2otd3Ol6K0x43jVzWuq2ugLmEH4qUtKV5wcdJ4Xn/AHIm6r2inw1Fv1aIt/TzJ542RNMbXuBEZJJbC30pX10J0AUm7uVOk5TeWuvn4L0IijHt6/BSXdOoXddsUDcMTGsHIa9p1KrlWtOq8zeS0U6MKSxBYIxf1nH3wSMcKdGWzDcPYz4munJSVrN/6fha65X7lc1lU+1ynvjfyILd14iF8poCXOIBpo1pIFFN1KXaJEXUg5JJGVPtDI8Ftcjl3LxG0hF5wYVJ9WTD7Mn1gkFPRlNHUAJBANCRrRQ2rxxVj6Fl0drspepNAoomAgCAIAgCAIAgCAIAgCAIAgCAIAgCAIAgLdolDWucdGgk9gFVmMeJpHmcuGLZxayv6WRz3HORznE83En5q48PBBRXRYKNcTcpOXiSjZu1SQTPf0ZlY8NDnA1e0N4A6jPRRl5SjUgop4a+R1aZfKhLdZybC99rQW9QljTkKU6V54Aep8VzW+n797d/Rfydd5q859ygsefX+xhwXLLNGZZ6wwNaXiIHrvoK1eefits7mFOXBS70uWei9Dzb6ZKUe1rvbGfM0puR04ghiDWydG6RxdWmHKgJ51Xa7qNHjnPlnBxWdGdeo1E1/wDT9oExh6IucCATngzFRR2hW5XlFw4+LC+pula1VLgxudU2Yuv7tZ2MIAd6T6GoLzrmq1d1+2quXTp6FksrfsaSi+fX1NuuY6wgCAIAgCAIAgCAIAgCAIAgCAIAgCAIAgNftACbNNTXon0/iVutmlWjnxRpuE3SljwOG2aYgCiuckU+UEzYxXxKymEnUADiScgtMqMJLvGtUE3sby7b0b0zZ3RjpYzhmaW5lumMV0c3VcNag3TdOMu6+T8/D0Ztt6zt66c1lefQmO19tH3QBhr94cyNhG8PNXH+Icoixp/n979OW/YsepV0rVyT57IxtkIcU9ok3MwQN/aCX+ZC238sU4Q8ctnDodLaU/Y3O0ULjZ34Thc0Y2nPIsOLd2LjtmlVinye3zJW+i3Qk1zW/utzKu+044w7fo4cHDIjxWupDhk0baFTtKal8/U8XnebIG1edcgBqTyXFdXdO3hxT+R20LedaWImoZtYyucbwOVCota7TzvB/Q7npVTG0kZsG0UDvWLfeBC7KerWs/1Y9Tnnp9ePTPobGC0sf6Lg7sIK7oVYTWYtM5ZU5Q+JYLtVsPBVAEAQBAEAQBAEAQBAEAQBAEAQHiRtQQdCKHvRPDyYaymjgdqs/RyyR+xI9n8XEK705cUIy8UvsU+ouGTXg2bTZ2wdLa7O0jq9Ji7ej65HkFz3lXgoTkuePubLKPHWjHzJxtvcJP8AxUA/EYPxGgfmM3mm8gV7lC6ddqP5NR7Pk/Bkpqliqke0it+pG7LeGJrHYh0UGOUN3seRTD2VJp2qSlRSk/GWF/cr0q9R01RlyTyifbKWAw2Zgd6bqyP99/WI7tFBXlVVKza5LZeiLfY0OxoqPXqbWdmJpHEEeIouZPDTOma4otEfsFtEMbJHnqPZheeE0Yw/5sNO0Diui8lGMZyf6e9/5f8ABwWKlxQx+vuvwUlt9cY9cEdt9qdNIZHdjR7LdwXzy6upXFRzl7eSL5Qowow4I+5jkLmybslKLJkNyNRkeIyWFtyMNJ8zY2W+52aPxDg/reeq76Op3NPlLPqclWxoT6Y9Dc2PapukjC3m3MeGqlqGtwe1WOPNEfV0uS3g8+pvLLbWSCrHNd2HPvCmKNxTrLMJJkbUozpvElgyQtxrCAIAgCAIAgCAIAgCAIAgKFAcZ24svR26bg8iQfuGfnVWzTqnHbR8tvkVe+hwV5Lx3+Z62NtBF4QA+jRw73MPzWNQhm1ngxpzUa0X54OxhVQtJoZdkbMZumwkGocWA0Y5wzBLe3PJdiv66p8GffqcMtPoSqcePbob8LjO4OQEF2wjfHCY2tcW9KZGuA6gD+tRx3EPJPgtlWMak6Vac1GMfjy+aw1jzzyOWi3SjUoqDlKXwYXVtP2w9zWR25oABXzqdLMnw8s7enQvCoTws8y6JWnReOFocMo8wWhYM5Z5ITJnJ5osgqsgqxxaatJB4g0K9Qk4PMXhmJRUliSybq79pZGZSDG3iMnD5FTFtrNSG1XvLx6kbX02Et6ez+hJrDeMcwqxwPEaEdoVgt7qlXWYP2IitQqUniaMpdJpKoAgCAIAgCAIAgCAIAgOefapd/5U45xv782Hyd4qc0arvKm/UhNWpfDU9iGXfaOjkZLp0Za7+LwVMVYccHHxTIanJxqRa/qO6RuBAI0Ir4qltYeC5p5WT0hkoUBor7v8QuwMGJ++votrpXiVEX+pq3fBBZl9iRtLB1lxyeF9zT/1FKQQ9kb2nUEEZKK/3irJcNSKaO//AG2mnmDaZgujsr9Wywk8KSM8DnRaVO0n/VH6r+TpUrqC2al9Gef6bx5wSxycgSx3gVuVjKazRmpL5P6mf9y4Nq0HH6owbTZZ4fTa4D9Qy/kFyVbeVN9+LR0061Csu60eY7cPWBbz3eK53SfQ9Oi+m5lNeDpmtTWDU01zKoClEAogKscWnE0lrhoRkV7hUlB8UXhnmUYyWJLKJJdW0mjZstweNP3DcrDZayn3a3zIe401rvUvkSVrwRUGo5KfTTWURTWHhnpZMBAEAQBAEAQBAEAQGh22sZlscrWipAxge4a5dy7LCpwXEW/T5nHfU+Og8HGiMTHDWo40VtxuVbOHk7pcT8VnhNa1jZnr6oVLrrFWS8y30HmlF+RnrUbjV37eggZlm92TBz4nkFwaheq2p56vkddnbOvPyXMg4BJJcSScyTvJ1KpkpuTyyy7JYRVeTAQyecG8ZHiMiOwheoycXlbDyNlY78mjydSVm9r9ae99VJ2+q1YLhqd5eZxVbClPePdfl/BltslkteTR0Mh9XIeWju5d8KdneL8vuS/zoc7rXlpvLvR8TTXls5NZ6ub1m8W1p3t3LhubCtR3ksrxRI2+pUa/dls/MwYLYDk7I8dxUdKn1idU6XWJmArUaSqGAsAoQmQbC6b3fAaZuj3t4c2/RSdjqNS3eHvHwOS6s4VllbS8SZ2O1tlaHMNQf90PNW2jWhWhxweUV6pTlTlwyW5kLaeAgCAIAgCAIAgCAoQgOSbc3e2z2shjQ1srA+g0DiSHU7xVWjTKzq0d+aZV9SoqnW25PcyNhNpfu5EMh/BeaBx/wnk7/wBB8lq1Ky7VdpD4l9Ub7C87KXZy5P6HU2nJVwsJB9rXkWnraFgw+JqqprMZdv7bFi0uKlb7c87muEwKheFnbwNBAEAQCiZB4dHVZUmnlGVsbq6tonx0bNV7NMWr29vEeanbLVnHEKu68SNudOjU71LZ+HQz702fhtLccZaC4VDm5td2gKRuNPpV12lFpPy5M5bfUK1tLgny8HzRDbTBLZnYJGmny4tO8Ku1reUJcM1hlgpVKVxHigzIilDhULklFrmeJRceZcXk8hYBQhZBkXbb3wPxNzB9Ju4/6rts7yVtPiXLqvE0XFvGvHhlz6MnVgtjZWB7DUHxB4HmrlQrwrQU4MrdWlKlLhkZK3GsIAgCAIAgCAIChQHO/tVi61ndxEjfNpHzU7or2nH0ILWF3oP1/YjlpuoCyMtMebcbophqK4qNePEA9xXfG4buHRl4ZRwf6dyt41fN5/YnP2d3o6WF0bji6Ggaa1OBwOEHmKUUNqluqdRTj+ol9KryqU3GXQ317XSy0NAfUEaOGoUDd2cLiOJfNE7bXVS3lmHyIvbNkJW5xuD+Xon6KDraPWjvDD+jJqlq9OW01j6o0s8csJpI1zfeHwO9RdWhKm8Si0/MkYTpVlmDTPccwK0uDRiUGi6CvB5KrBgIChCygZN13m+zOqOsw+kz/wCm8Dy3qRsb+du8fp8DRc2sLiO/xdH+zJfLDDa4ho5rhk4atPyPJWedOjeUvFfYgIzrWlXwaIFe11yWSTe5h0O4/Q8lWru0lRlwS9n4lntbqndw22Z6ilDgCFGyjgzKLiy4vJ5CAIDKuq8TZ34tWH028vaHMKQsLyVvP/56o57q2jXjjr0ZPLPMHtDmkEEVBG8K5QqRnFSi8plalFxk4vmi4vZ5CAIAgCAIAgCAg/2px/gxO4S08Wn6BTGjv8yS8v3IjV13IvzNFd5/5Namn1ZgR+58ZC7KixqFN+X8nJTlxWMl4NfsbP7KWf3B49H5By59Zfwe5v0d5c/b9zoSgybKIC3PA14o4BwO4iq1zpQmsSWT1GcoPMXgi18bIjN0GR1wE5ftO5Qt1pC+Kj8n+xM2urNd2tuvEjIe5ji14IIyIKr86bi8NYZM4jOPFAyGuWrBraPYXkwVQweXBZBlXNeZs0mf5Tz1x7J0xj5qV02+dGfC+TOe7tVcQ2+JcvPyJpbLKyePC4BzXDL5EFWitShXp8MuTK9Sqzoz4o7NHOLwsTrLKWO9E5tPEbiqldW0qcnCXTl5ottvXjdUuJc+pfY5R7PLR7osHkUQyeXBZGTc7LXn0b+hceq49Tk4+r2FTukXvBLspvZ8vJkbqNrxx7WPNc/TxJiFZyCKoAgCAIAgCAIDn32qWz8iEakukI5AYW+ZPgpzRaeeKfsQmr1Phj7mqlfHFdUjMQ6SZ7XYdcmvaO70SsK8p1NUjST3in9snina1I6a6rW0pL7l7YO9xZ2ygsc4uLaUpuCjfxPqMLWdOLWcpv6kh+HbJ14VJKSWGl9CVja5m+J/cWn5qsrXqTe8X80WR6TPpJfUzrJtFBIaYsJO54w+ei7aOp29V4UsPzOarYV6e7WfQ2wK708nEKLINTftyMtDdzXgdV/yPELhvbKNxHPKXRnZZ3k7eXl4ECLHRPMbxRwP+z2Ko1qThJxlzRaIyjVgpw5GSwrnNTPawYCA8PaspmUyRbHXjkYHHNgxMJ3s4dytGj3fHHspc1yIjVLbDVaPJ8/U2e0V0i0RFvrDNh58O9d19aqvT2+Jcv4OOxunb1OLo+Zz2xSEVY7ItNCqfVjvktVRJ96PJmc0rQaD0hgogLcjfHUHgRovUXh5PSJzs/ePTxAn0m9V/aN/erpp1129FN81sytXtv2NVpcnujaLvOQIAgCAIChQGuva92QDPNx9Fg1PbwC4by+p20d+fgdNtaTrvbZeJya9bxdarUZHUyoxoGlAaAeJVxtJO105VKuz4XKXltn7FSv4q4vHSp9ZKC+2fuXdoRhiYwbyP8oqVT/wgnc6hVup80n85P8Ags/4iaoWVOhHllL5IxrO9+NsTHFuKNrsqZuDakV8VcbrTrS5kq1eCk47LPLmU+31G4tqMlRlhN745+BdtB6OmFxMnCpP8lqvbezdtJ14RUEn0S+XmetLub6pdQVKbbb8W155yb8sBGm5fHMn1mMmmZl1Xw+zkDN8e9h1aOLD8lKWOozotRlvE57mzhXWVtLx/n+SdWecPaHNNWuAIPEFW2nNTipR5Mrc4OEnGXNF0r2eSO7XXT0sfSNHXjFfeaNR81E6padpDtIrdfVf2JPTLrsqnZy+F/ch9nkqFVJIsM44Mpq1mkrRYBQhZBbbOYnslbrG6p5tOTh4LptazpVFJB01Vg6b6/fodHhkD2hw0cAR2EVCvMJKcVJdSpSi4txfQgu2th6KZszR1ZMndopVVzVbZRqZXKX3X8ll0iv2tJ0pc1yMGJygmdckXV5PACAoQgM3Z62dFOB6snVPI+qfFSml3PZVknyez/Y5b+j2tFvrHf8AknYVxK2VQBAEAQGuvy8xZ4y7VxyaOLvouO9ulb0+Lr0Om0tnXqcK5c2c8vG1ENfK81ed54nQDkq5p9vPUL6FOW+XmXot39NiX1CvG0tJOOyS29ehoriYMbR2n+Iy+Pkvov4rqSjps+Hq0vbO/wBiifh2mp38XL9KbXqZG1Li0wvAxBriKcSaZKA/A9SHFXpt7tJr2yTv4opOdOD6LOfIuushc2MkfiYc8O4nd3adyst5rFrZKXaT9Et2/Yp1jpd1eVHGjF8Od5PZfPr6Iy7BdwbmcyvnOr63W1Cfe2iuUV09fFn0rTNKoafT4ae8n8Un19PBeRsVCEkUc1EzKZvtiLVlJCfUOJvJrtR4/FWjRa/FF036r9yK1eksxq+Oz9V/YlanSGKOCYBza97J0NoezcTib2Oz+o7lSr6j2VaUf83LbaVu2oRk+fJ+xWNR7Ms9rBgUQFuVtR2rKPSeCVbF2rHZw06xOMfcPR8lcdKq8dDh8CC1WlwXHF/VuZW1Fh6azvbvALm9rRX6rdqNLtKDxzW/yNNhX7G4jL2Of3fJVo8PBU2oty1Vo4kZwK1HOAsAqsgszDhqMx2r1FnqPgyf3Na+lhY/eW59oyPmrzZV+2oxn/mSrXVLsqsoeZnLqNAQBAUKAgu1NqMloLd0YDf3HMn4BVLV63HW4Vyj/jLJptLgocXWX2IttK4hjBuLs+4GinPwTCLvKknzUNvd7kF+KpSVtGK5OW/tyPFy3e2YHq4naB1aBnF3Gqv1zU4efLw55PnrqThLuvBt3bHtJFXuOmpNMuS4ldQjuoJeyRtdzcyWHJtPzf8AJrp29BN0cTi5uj+HGg5qF/EVG0nZdrUio1M93Gzf8rxLJ+F613Uu+DLcFz8EbhrqjtXzVn0BrB7a2q8s8t4Ml8FGrzk0qeZF3Yr+5lO7BTwcP9VYNFz23/l/c1atj/TwXmThWgrwQEM27ipJC/2g5h7swq7rdNKUZeJP6NLMJx9GaeFVxkhIvLB5CA8uRA2mw8tJpmbiGvHwPyVj0Sp3nHxX2OHV4ZpQn6omLxVWJrKwyAzjc5Y+Lo5pY/ZeadipFzDhk4+DLpGXaUYz8UZjVxGlnqiwCiAo8LOQmSHYm0ZSR+ycQ7Dr5qz6JVzGVN+pE6tT70ai6koU8Q4QBAUKA5ze2VqmB9uvcQCFStQWLifqWy13toNeBh26yiRhad+Y5EaLxY3tWzrKtSeGvt1T8meLi2pXEHTrLMf85GkjsUkbuq8t7lc6f4x4o/m0k35PBXK/4MoVHmnVaXms/ujdWOSZ2T5HEdzR30zXHc/ivb8mkk/FvJoj+DqNN/mVXJeCWPrkuxwhjg4AOocwd43hVa5vK13PirSbf+fIs9ra0bej2NGPDH658WXoLMcVGZsObeI5ELmk8m2VVY73P7m6sV0kZnL49ywoNnBWu09kY19zhgoNTkPqvMYZkbrSDm8s2exdgwRF51k090b+8q26PbuMHUf6vscOq11OrwL9JJVMkWEBEdvzlB75/wDVQWt8o+5OaLzqehoodFWGSci8vJ5CAEZLBgyNlDS29sR8iFOaM/z16M0aks2nuTwq1laOcbTR4bbJ+prXeSqOqRxWl7Fs0+XFZx8m0eY1EM9s9rB5FEAIQGbsvLhtQG57S35j4KX0ipw3C88o5dRjxW7fgycgq3lcKoAgKFAQvbWwlsjZwMnUa7kRoT2quaxbYmqq5Pn6lg0iupQdF+qNNDKCq/KLRIyi0Z8Nna5am2jlnUcTKZdQdu71mLk+RoldOJnQXKzet0ab6nNO8n0M+Gysj0AHP/VblCEdzllVnPmay9b6awEM6zu1a5VOPZHZb2UpvMtkay5bqfaZMb64K5n2v0N5cSpDT7B15Jv4V9Tru7qNtDghz+3mTuNgAAAoAKAcANFbYxUUkuRXG23lntejAQEJ26mrNEz2Wlx7zQKua1PM1HyLDo8MUpz8djVxBV1ndIuLB5KoD1TJeTx1Luy/96P+25Tmj/8AOvf7GvUf+p7onpVsKyc92w/vf/E35qq6v/zv2+xadL/6nuyxGoRm6RcosHkIAhgWF+GeJ36wPHJddnPhrQfmjFePFRmvI6K1XsqhVAEAQFq02dsjS1wq0ihBXipTjUi4y5HqE5QkpR5og177MyREujq9nAZuHdvVYu9MqUt4bx+pY7XU6dVcNTZ/Q1UVrcw0ORG45FRMqZ3OnCa2M+G/HN3Lx2eOTOaVlGRedtFJuAC9Ykup4Wnw6llss85oA53ug07ytlKhUqPEItnrFvQW+Ebq7NltHTH9jdP3FTtpo36q79kR1xqja4aXzJPFGGgAAADQDQKejFRWERDbbyz2vRgIChQHOL5m6S1SO1FcA5BmXxqqXqFbtK0n5/bYtlpDsraMff5lxllfStB2VUbxI8urHJ5LXDVpHmE2MqUXyZUIZyXXDqrya1zLuxzK2x59llPMKf0eP5yfkzXqjxaxXiydFWkrZzvap1ba79LGDyr81U9Wea8vb7Fq01Ys15tluNQzNsj2sHgID01YMNliQ0c08HD4rbSeJJ+Z7W8WvJnSWr6CuRUT0sgIAgCApRAY9psEcnpsa7tAWipbUqnxRTNtOvUp/DJowzs7Zv8ApDuLh81zvTLV/o+5v/3C5/rLsVywN0ib3ivxXuGn20OUF9zxK8ry5yZnNjAyAoOWS61FR5HM23zKgLIKoAgCAoUBza8ozDaZGkavLh2OzB81Sb2k41pRfj/ctttJVreLXh9tjPhvBpUa4M5p28kZbJWnevODS4SRehszXEDJeoLLwa51JRRcvS7mhlRlRdFWj2e54t7iTlhmLsBD+dJxdhHdU/RWHRae8peSX7m3WZ/BAl5U+QZzG8JOktUz92Og7G5fJUq+qcdWT8y4W8eztoR8i/Go5niTPdFgwVohg9xhGeWzFtIzHvD4rZA2w5M6SxfQo8kVF8z0sgIAgCAIAgCAIAgCAIAgCAIDVX1cjLQM6tcNHDWnAjeFw3djC53ez8TrtbypbvbdeBF7TslO30S145HCfAqEqaRXjywyZp6vRl8SaNbNZZ4vSY9vOlR4hR9W1nT+OLR2QrUKvwtHqyXo9pB1XO6a5oVbWE0ZdrvaWYYADnkANSspSnJLm/A56dpSovjbJds7d/QQtYfS1d2ncrnYW7oUVF83uyCvbjt6zkuRsZTkew/Bdctos5VzOV2MYq55k1PaTmqFUfVl1qbIlFlsAwBc+GyGqV2pHp92JwyMRuTHfd5CxubVcJnhtkcK5JuZdaJgTt6zRxePiFto7yS80dUX3G/JnRWr6EuRUz0sgIAgCAIAgCAIAgCAIAgCAIAgCAoQgMO0XVC/N0TCeNAD4hc1SzoVN5QRuhc1YfDJo9WW744/QY1p4gZ+KzStaNL4IpGKlepU+NtmUF0GoEIwc4v+7XWeUmnUcatO7PceBVPv7R0ZtY2fItljcxuKeHzXMQXu5qjHS8D1OzizY2e/hvWMSicdSwfQ2MN6scsqp4o5J2k0bKzyNIqF10ZU2tzjnGSeCPWtrXWqNrfbBXi0jxXEceJK03KNtJvwJo1Xsr5VAEAQBAEAQBAEAQBAEAQBAEAQBAEAQBAEAQFueFrwWuAcDqCKheJwjNcMllHqMpReYvDNLadk4HaAsP6Tl4FRtTSKEvhyvQ76eqXEebz6mptOxjhmyQHk4UPiuGpotRfBLPqd1PWY/rj8jVz3FaI/UJHFvW+Cj6un16fOHy3O2F/bVOvzPEJm9EB/ZhdX4LjdCTeFF/JnqfYPdtEk2buRzX9LLk71WnUV3lWDTNOlTl2tRY8F/JD397Gceyp8upJgFPkSVQBAEAQBAEAQBAEAQBAEAQBAEAQBAEAQBAEAQBAEBSiAUQCiAqgCAIAgCAIAgCAIAgCAIAgCAIAgCAIAgCAIAgCAIAgCAIAgCAID/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11274" name="Picture 10" descr="http://ogerente.com/stakeholder/wp-content/uploads/2010/02/blogs-em-projetos-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542" y="4016318"/>
            <a:ext cx="1583982" cy="1600597"/>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12" descr="data:image/jpeg;base64,/9j/4AAQSkZJRgABAQAAAQABAAD/2wCEAAkGBxQQEBUUEBQVFBQUEA8PFhUUFBUQFRcVFBQWFhYUFBQYHCggGBwlHhQUITEhJSktLi4uFx81ODMsNygtLisBCgoKDg0OGxAQGy8kICYtLC0vMTc3NC8wLC0sLCwsLywsLys0LywsLywsNCwsLC0vLywsLywsLCwsLC0xLCwsLP/AABEIALUBFwMBEQACEQEDEQH/xAAbAAABBQEBAAAAAAAAAAAAAAABAAIDBAUGB//EAEcQAAIBAgMDCQQHBgQEBwAAAAECAAMRBBIhBTFRBhMyQWFxgZGxIkKhwRQjUnKSstEHFYLC0uEWU2KDM6LD8TRDRGPT4vD/xAAbAQEAAwEBAQEAAAAAAAAAAAAAAwQFAgEGB//EADERAQACAQICCAQHAAMAAAAAAAABAgMEEQUxEiFBYZGhsdEyUXGBBhMiQsHh8BUjQ//aAAwDAQACEQMRAD8A9wgKAoCgKAoCgKAoCgKAoCgKAoCgKAoCgU9q43mKRe2bUADcLnrJ4QM/ZG22rVMjKNQTdb6W4gwNyAoCgKAoCgKAoCgKAoCgKAoCgKAoCgKAoCgKAoCgKAoCgKBRxu1adFsrk5rXsBew7YE+ExiVRem1+PUR3gwDiMUlMXqMq8LkC/cOuBzW3KgruDSqK6hbZMwSxubmzWBvp5QIKu0K2Epqtx9ZmYXIqZAtgbW0ub9trQG7Vr16DKHrFy6ZyB0QCbAWOhvr1DdAm2TtRqTpzgRadVc1wippcgNcdVx18YHWowIuCCDqCNQe4wDAUBQFAUBQFAUBQFAUBQFArjEjh84B5/sMA8+O2AufEA8+OMBc8OMA86OIgHnBxHnAWccYBzQGYiuERmO5VLG2/SBiU+Uy39qmQOIbMfKwgbeHriooZTcHdAy8dyipUmKi7sDY5dADwzH5XgYW0cbTrPmZXpNYA7nvbddTYgwNbk01EZgjlnIF8wy6D7I148YFJdj1HxrGqhekXc5i1hl1yi4N9NBaBh46oOdqZAAoqOFA3WBsPSBq08uFe7KtagxGVvZb2rXBAO5t/CBGuGqbQxDtmCooC5rEgDeqAG121JP/AGgGrzlKomGdkrLmQBSCcuY2sG0Km3AwOuwWDSiuWmLC5beTqeu5gWLwFeArwDAUBQFAUBQFAUBQFA4AbFwJ6OIqD/eP86mA4bCw/u4+sv8AvYf504EibC+xtGt+Oi3oBAlGwsR7m0H8Uz+lQQCNi48bscp78O3/AMpgL937RH/qaJ76TL+sBpo7TG58K3ezr/0YD8HtOutxichcEgilbKLadJlu3kICxO08TcfRkp1gb3U2outuOZwrDtB8IEDbbxqWNbBhFuAXNSmVF+IWqT8IFkbcqODkpAqo9o+0wAtrfqHdAzkr0yblGHYrafEE/GBoV+UqUFQJRqsmoHNKz5SNSGVQbb7364HOrt+jTxIq/WooqGpZqdjre6+0QLanWBNjccKtRqguA5DDNobEC14FmhXVFpvSYioqgMpF8zdZB678IFjG8q6j08qjKx0LC4IHAA6qfSBT2ViMKEPOupcncc4ygdVxa5gVsQy5mCkKhNgWOgHbf4XgdHs/blGjSCo1IKik9MEnrJOupM8taKxMz2ObWisTaeUdbiMVt1zWarT+rJdnHvEE9p7587l12bJO8W2j5Q+Rz8U1GS36bdGPlHvzlt8neWNbnUp1vrFdlS9rMCxsDcb5LpdbljJFbTvEzt3p9BxPPGWtLz0omdu+N+9330wDpaeIm8+pN/edEb6tMdWrr+sC3eAbwDAUBQFAMBQFAUBQPPxsjZDbqVEfd5yl+UiAG5M7Lbccv3cZiU/6sAryQwB6NaqO7HVG/M5gE8h8OehicSO6tSf81MwGjkJboY3FDvGGb0pCA8cj8QOhtCsO+ih/KywKVHDV6dQh8dVqqNLIrUCT941H0/hgW64N97hjYnnfrT3+6fjAp2xQbNRq0FYAhQyuoN992s4B8IElentZ0KumGqK1t1YC+txYmiLboFamMfhw5OGQIy5ah+kU3GW9s1rqbgE274EFT2lK9RBHHQ6aiBdp7QqU6hekBqdyWtY9RSod3cSYEmL5UVKiFFU076MbPTbtARtVv2wMfB8oqeFqNnpVXIAUMEfKLi5schDdQuDxgWMRtyliAKiBaagNmvZDe+pfdbd18YFLAbUw9ZmamXqhbFwqCqAGuPbsdxsd8CVMXssmxpYcHhzVJT5AQNDDps/EEUxlbQkDNUUADeRYgLA1q2DwbdMUdwFxlVtP9SWPxnNprFZm3Ltc3msVmb8u3flt3uY2ngMKrnm8TYX6JRnt2Bxvnz2XHp+l+i/V9JnzfJZ8Gj6U/l5er6TPn2s7FU6aWNGsxa9yeZCjwLMfSe4smHDbpxvaY5dkfzJgyaXTW/Mje9o5dkR6yt7IrIzgVKpF+t0Rlv22GkuYuKRM7ZK7R846/Fo4ON1tbbLXox84nfx6vON3oezNnKACOaYaEMETzBAmpW1bRvWd4blL1vHSrO8NxL9c6dJBAMBQDAUBQFAMBQFA4c8jNmtuoUv4Krj8rwAf2f4I9FKq/dr1R/NAif8AZ5h/dqYte6uT6gwIW/Z8nu4vFDvam/qkCM8g3HQx1YfepUm/SAP8H4xehtA+NC35XgXsPyfrillq1KdRxqHAencg3Uka2INteyBSXDYqlf6Y9OozG6NTLt7I3hs4B3wKuKFUOGpZWGXKyOxQEZr3UgGzW492kDdwG0amQKUJvwKmoPIsp8oGFtHa1SrdWa6B2I9kJcDQFrHfAz8Pt3EYV35vB1nDZQH5p2BUC/skHcSSd2ukC220GxCio9PmiVN1KGmRYm5YHrgZlLb9PEVVRaFVqh9kBc65gg6RuoAFhvJgaVXlemH0r061Lq+sV0HgWUA+ECSny3wjEDMSSQALrqSbAatA6FcfRX3lHdc+ggVsdtLBVBavzdQcKlMN+cQMX6BsxmvQosjEZb0G5o2PVo9vhA53EBUdxSNTJe31rl2NuJ3DXqE+e1monLfb9scvf/cnyPEtZbPkmsfDHKP5n/dTcbkq/wBE58MGbKKmRbMMnX7Q3kb9OBnc6G0YfzN9557d31+aSeFWjTfm77zz27vr83O3lBkt7ZeyqGIw9+fSjXVmDCqwCOL3Ugk6aG2l926W6YsWTHv0orbv5T3tPFp9PmxRPTilo578p7zW2VUp6LicOfu4lfnaRTpYj91fFXtoIjlenjDteRGzq9JWatUV0cLkCvzo0Ju1xp2aTV4dgtjibTPVPyndu8J0t8VZtNt4nltO8ezqRNJsDAN4FSvtOinTq0weBdb+V7yC+pw0+K8R91bJrMGP4rxH3hQrcqsMu5y33VY/EgCVb8U01e3f6QpZON6On7t/pEs7E8uaa9Gmx+8QvpeV7cZp+ykz5e6nf8RY/wDzpM/Xq9zdi8rqmJrhBQ9g6MVuxW+5mO4Cd6biGTNk6PQ6u7sS6Pi2XUZYr0Oru69vq66azdKAYHmz/s9+zjK4+8M/q0CI8g8QOhjT40l/QwB/hLaCdDGIe8FfyrAR2NtdejiKbfx1R/MIA5nbK9dNv9z+pjAY2O2wm+iCOx6X9MDRw+J2owHs4Yk29nn6ZYeSAeRgM2nVdWJr3DBbnSwsB7o4b/OBzVHleaaBamEYkFiWZWDEsxPSDbtbAdQAgbbYjKM49m1ntfQW1tm+cDBblThar5irgsRoC+pJ00yi5vA1f8YYem2WpmRvsvZW8QxBgW6HK7CsQA9ySAALEkncAAxgb30umOk6DsLj9YAO1KAGtQW6wLt6CBj4wbNc+1SQnilM02vxuMsDMrcn8HUN0pYhuw5WHmTA18HyIwwAIpjcD/aBrYbkxQTcg8oGdt3kUKpz4dlRj0la4Un7QIBynwseyZ2p0EZLdOnVPax9bwuM1vzMc7T2/Ke9rckthPg6bLUcOXYNlW+RbC2l95PXp1CTaPT2w1mLTvus6DSW01Jrad9/B5zyjwq0cXWpp0VqG3YCA2XwvbwmLqKRTLasct3zOtxVx57Vry3aexeR1bFUlqh6aI17ZsxbQkbgLdXGTYdDfLWLRMRC1p+FZM1IvvERJvKTks2CpK7VFfM/N2ClbHKTfU67p5qdHOCsWmd3Os4dOmpFptvvOzW/ZrtbKz0HOjDnUudxXpDysf4TJ+G5ejM0nt6/db4Nn6Mzinlz92ht7ldUp1mSgaTIAtnHtm5AuLg20PZOdVxLJTJNce23z5uNfxjLiyzTF0ZiO3n/ADsxKvKPFPvrMPuhU+KgGZ19dqLc7z6ejHycW1d+d5+3V6KVbEO/Tdm+8xb1lW97X+KZn69ahkzZMnx2mfrO6MsBv0nER8kcRMjhKVSu2Sghc9g3dpO5e8yfFp75J2rG8rWn0eTNbakbz/ubrNkchh0sW2Y/5aEgfxPvPhbvm1p+FRHXln7R7vpdJwKtevNO/dHLxdhhsMlJQtNVRR1KABNalK0jo1jaG9jx0x16NI2hNOnZQFA8nXltjR0sPfuUH0IkUZ8U8rx4wgrqcFvhvWfvHulX9oNcdPCt+Ej+cySJieSaJieUpF/aQB0sOw/GP5TOtpddGfkmT9pND3qbj8XzQTx4s4fl/hqjBVDlmNlVQrMTwVb3J7hA2a9U1ktkdDcMA5pqe4rnuPKBmPp0tO+0CpidoU3Kq9VLKQ2rZjcEEAeOvgIF6njqR/8ANQ/xr8zAcEpN9g37UaBNT2bSDBhTQMDcHIoIPEG2kCxWwKVRlqKrjg6hx5GBj4vkZg215sUyDcFTlsR12OggY+M5K0b/APjNOHPZD8GgHBcjKFQXDmoL2vnLC46rwNfC8jKC7lgbOE2KlPoi0DTp0rQJgIDhAbXrCmjO3RRWc9yi59J5a0ViZlza0VrNp7Hh2LxRq1HqNvd2qHvYk/OfMWmbWm09r4jLab3m09svR9hco8PhsDRVnu4p3KIMxuWJsTuG/rM1cWtw4cNazPXtyh9Bh4jp9PgrWZ3nblH+2YHK3lD9NRUVMio+cEnMSbEa20G/tlDVa787aOjtDK13FI1ERWK7RE/dzFOkQdZUmYmGba0TC/SkMq1k2a2+cbI9tz8LSqVmyUEZ27Be3aeoDtMlx4LZJ2rG6xg0mTNbo0jeXW7I5D7mxb3P+Wh07mf9PObODhcR15Z+0e76PS8CrHXmn7R7uwwmGSkoWkqoo6lFh39s1aY60jo1jaG/jxUx16NI2hNO3ZQDAUBQPJJ8Hs/KijaArzuLWjlMpK5cleVpj7mMgO8A94EljU5o5Xt4ynrrtTXlkt4z7tHZARQcoCsRYkAAleGnV2Tf4VqvzaTS8zNo6+v5d307X1vAtdOfHNMlpm8dfXO+8d307UmJxuQ2yix3EnfxsJZ1uovp8f5laxMdq9xHVZNLi/NpWJiOfXy3+XzW1q8DLcTExvHJei0WiJrynrJdpe2aTZWJp5yjoGVkJKneNd27tE93N45MLGcjFqEvhmqgEkmmtVhkJ+yCejwHV1aSvqMmWkb46dL77T/arqsufHHSxU6fzjfafSd/Vl0Nk1MNVDc5UDrewqrnAP2rP1jqNpnTxfoztfHMT9feIZNuP9CdsmGYn6+8QtYnHY09GuPEsnwS06jjGGedZ8vd1H4i0/bW3l7qTLjH6eIXzqN+YmSxxbT9u8fb2TV49o57Zj7e0yfR2U5Pt4gfgA+OWdxxPSz+7yn2S14zop/f5T7N3Z2zqa9KrTb7wX5ySNdpp/fCevEtJPLJHp6uowD0wLK9PuDKPgJLGpw25XjxhLXV6e3LJXxhqU3U7iD3EGSRas8pTRes8phMDOnRNVUbyB3kCczasc5czetecxCrW2xQTpVU8DmPkt5BfW6enO8evoq5OIaXH8WSPHf0ZuJ5XUV6Adz2DIPM6/CVMnFsMfDEz5evsz8vH9NX4Im3lHn1+Tntu8pquIpPTVVRXXKd7Na97Zu23CUMvE8mWOjtERP3n/fZl5+OZM0dCKxFZ+8+P9OHdGBtb9JDE157qsTXbfdcoAqBmsPT4yK20z1ILzEz+k84kXsLseoATyMcy8rhtaWlg+TmMr9ClzYPvVfY+DanwEu4tBkv2ePV/bTwcJzX65jx6v7XMRyVxOHCL/xy5PtJcgE65TfcBxNhPNRoMlbx0Y3ifk81fCM1bx0I3ifl8+9ubI5EbmxT3/8AbQ/Bn+Q85awcL7cs/aPde0vA4jrzT9o/mf8AfV2GDwyUVy0lVFHUot4nie0zWx46442rG0N7Hipjr0aRtCxedpBvAV4BgGAoBgeEvs3HJvSp/wA/zEyp4VjnlPkwrcBwzynyQNVxa7w3wPqJHPCI7JhDb8P07JjzAbTxA3qfwqfSRzwiezbxlDb8PT2THjJfvuqN6f8AKfkZFPCb/wClDb8P5Oz1j+Tk5RMNctj/ABCcxw3NWd67xP2R14LqMdotTeJjtiY/hK3KfOQGW5vYAHW5sLAW69IzaXVZIiMk2nbud6jRa7NERltaYju9nYYe4RQwscouN9jwvN3TY7Y8NaW5xD6fR4rYcFMdp3mI2Uv3jh2qa1Kedb09WyEa6i57Z7e2K36bTH9+73JbDf8AReY6vttPdPZP0aC1BvUkdYIN/IiSVjaOe6asbRz3Zm3tvAkUqtS+X2va1Ou72rd8x+KXvf8A6or37+3y73zvHMuS8Rginfvz8Pl3otkYU4onmShC2zMWCqt9wJ49ky8WjzZZ2rDC0/DdRnnatdu+eqGx/hSsR7D0XPBalz8RLM8J1ER1bT9/6Xbfh/VRHVNZ+/vDIxWEek2WopU8D6g7j4TPy4r4rdG8bSyM+ny4LdHLXaUUjQFGz0J5tAUbQAZ7tADG2/8ASexD2OtWqY1F3sPD2vSSxjtPYnrhyT2GUaj1tKNJ36rgG3iRoPGT49Je/KN1vDw/Lk+GN/o08JyUxNTVylEd+dvJb+ol/Hwy8/F1efo1sPBMk/FtHn6NzA8icOutVnqntPNr5DX4y9j4djr8XX5NPFwjDT4t58v94ujwODpUB9TTRPuqAfFt5lymOlPhjZo48OPH8FYhcFSdpDg8B4aA4NAcDAcDAIMB14BgKAYGfARMCF8OjdJFPeoPqIFapsqid9Gn+BR6CBVq8nsM2+ivgWHoYGJtHZFCjUU06QUgZg1y2u72b7iPnAhqEkWXpMQoPC+9vAXPhAo1OQ+HbczDvAJ8dYFjBbH+iJzaAlcxbNbeTbhu3DSeRERyeRERyV9pchK+MbnR9Xpls5KXFyb2t2mc2x0t8UOL4qX67Ru1Ni7EqYOgKdQLdWc5lIObMb3PbuHgJ7WsVjasOqUrSNqxtC3mnTpkctOcrYdECljzgYO1/ZAGvtdZN7SLLirlr0bIc+CuanRs44bOxI3ZvBiJTnhuOe3yZtuDYp7fKJPWjih1v+In1kU8Kr848ENuBY55THgeDiR1t+Ff0kc8J+nmhngEdm3mePpJ3sR/Cv6R/wAT9PN5HAI7vM9cLWbfUYd1x6ETuvCq9sx4Jq8CpHOY8N/VaobGUm7l27zb+/xlivD8cc5n0W6cJw15zM+TZwWApJ0aScbsM582vLNNNiryrHr6rlNJgp8NY9fVt0sQZMsLNOuYFhKsCZakCVakCVXgSK8CQNAeGgPBgOBgOBgG8A3gGB5cvKDHrvAb8P8ATAkHK/FL0qIPgD6EQJV5cuOnQPkR/MYEq8vE96kw/F/TAlHLegd9x4j52gR1uUGGq6F/Ox9DAFGthr3DC/Ehv0gaNLH0up08Tb1gGrjyD9W43b1IJ8xugUqmJ9tQ5PtEDMbsLk2AJvvJtAsYhTTNr9V+HwgRrXI4eX6QLGH2t7OoBU31F+o269+oMCy+FpMucgKLXLCyr38LQMupWww3Vka5sLXb0uIF0bPHCAf3aOEAfuwcIC/dw4QCMCOEB4wkCRcPAkWlAkVIEirAkUQJFECQQHiA8QHiA4QCIDoBgYLbJpn7Q8R+kCF9ip1E+IBgQPsIcR4rb5wK9Tk/9w+f6QKtTk5/oU+UCpV5MKd9LysfSBTq8lU/yyPAiBWqcnANzOv8TCBB+6KiG9Os4I3G9/XfAvttipTC2pKzLb2nJclgLZ7LlAJ7AN8C/QxVaoL4gKp6lAsVH+rU69l9OyA/PAgwuGVAAHYWFrH2lPgd3gR4wNDDYypS/wCG+m+2hHkd0C2KhqkM1JEbeWUAFu/r+MDQorAnAgOywFkgDm4C5qAubgEU4BCQHBIDgsBwWA4CA8CA4CA4QHCARAdAMDPMAQBAaRABEBpEAFYDSsCKpRU71B7wDAwsZiFzWpoqkEjMFAbhpw9YFRdTYQNCnhl7e+AzHIqJe1yTYafOBmEk6DedB3nSB0qC3pAsKYEgeA9asCQNAeIBAgG0A5YBywDlgG0AgQHAQCBAcBAIgEQHQDAMDyxTi06NZvNvkYEq7Vxq+/fvsfzAwJF5S4tekit4D5AQJV5YVR06A8AR/MYEyctV96kw8T/RAnTllQO8OPw/MiBZp8p8M3vkd4v6XgWF2zQbdUXxuvqIBbGo3RdD3Mv6wM/E4MOb+n9oDKWzwpvr5n0gXUFoDyQd8BtOggNwqg8QoBgWVAgOdwoueIGkBybby9Gmo8b/ACECQbbVtKlIW4gg/Aj5wFziMfqzpw4d94D1YwJVaA8QHiAQIBtANoBtANoBtANoBgGAYBgGBzLbKbip8x8oETbLbgD3EfOBC+zm+wfX0gQvgeKkeBgV2wS9kCJ9mIeoQIKmxUPuiBXbYKdQt3aQIm2JwZh/EYEZ2TUHRqH4QFzOJXo1D5n5GAfpeLX3r/H1vAfS2xi8wXKpuwW5AsLnebAaQOzTG0UHRZzxNlBPG19PKBINtgbqKjx/+sCGvtIOLFLd1j8hApaHcfPSA9KVzvXzEBm0UxGHXPS5tlNgTYlwONibEd0Crh61ep06zL2Iqr8bQNzZtHICMzvc5iXbMd1vAQNJIEggOEBwgGAYBgG0AwDAUAwDAUDPgKAIAgBhffAibDqd6r5CBE2CQ+75Ej5wIm2cnaPH9YETbMHUx8QD+kCFtmHqYeIt84EL7Nf/AEnxP6QIX2e/2fiP1gV6mDYe63kYCNQjpAjwgZm0cEa7Cxa2ugvvO+Bc2XhOYQp15ix1vvAHygXM0A09b26oE1CuUOu7rX+0DWw2HoP0HCn7J/pNjAmejzZsbcdIEyPAlVoDwYDxAcIBEAwDAMBQDAMBQDAzxABgCAoAgCAIAtAaRABEBpWA0rAicQKtbFKvSbwGp/tAoVseT0RlHmT4wIKYLHTX/wDdcC4mD01Jv2boEdenzYvm7hbUwIxXvvAPwgWsLhhUF9wuRv8ATSBpUKIUWBJ7zfy4QJgD1QHrVtv0gTpUgSq0CQGA4QHCAYBgGAYCgGAoHm/7sZeizDugSD6SvRqv4sx+cB67Sxa+8G71X9IEq8oMQOlTQ+B/qgSryoYdKifBiPhlMCZOVNL3kqDwB9SIFhOUOHPvkd6n5XgWE2pRbdVTxOX1tAnSsrdFlPcwPpAcRAaTAaTAr1mgYmIwmt106+MCNMIx6/hA0cNSyi2kC2qiBDisGKltSCL9o8oFYbKb7Q8j6QNWjRCgAbgLQJ1WA8LAdlgN5rhpAIJHb3QJadWBOrQJAYDhAIgEQDAMBQFAxGwogRthBAjbBCBE2BHCBE2zxwgQvs0cIFepskHqgV32MvCBA+x++ABgai9Gow7iR6QHiriV3VWPf7XreA4bTxI35W71HyAgO/flX3qYPdcfOARt0e9TYdxv8oD023SO8MO8D9YFmntSiff8wR8oFhMZTO51/EBAnRr7jfu1gSKYEytAlUwHgwHAwHQCIENauidNlXvYKYDcNtBHYKhLX6wrZR3ta0DRUwJBAcIBgKAYCgKBSywBkgApAaacBppwGmlAYaMBhoQI2w8BjYYQImwkCNsJAibBjhAibAjhAhfZwPVArvslT1QIH2QOq48YFZ9lkbmIgQVFroPZquO5iIHa4Cmy0kDkswppmY7y1hcnxgOqY6mnSqKOzMCfIawK1Tb9EbizfdX+q0Cu/KJj0KXizfID5wIm2niH3FU+6oP5rwG81Uf/AIlR27Mxt5QL2DwKruUX42F/OBtUIFtIEggOEAwDAUBQFArQBAFoAtAFoAtABEBpEBpWA0rAaVgNKQGmnAYacBppQGGjAjahAjfCwK1TA3gV6mzS3SZm+8xb1gJdkjhAsU9nAdUCwmBECwmEECwmHgTpRgTokCZRAkEBwgGAYCgKAYFWAICgCAIAgCAIAMBpgAiALQG2gC0AEQBaAMsAFYDSggIUxAcKYgOFMQJFSA8JAkVYDwIDwIDhAcIDhAMAwFAUBQP/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11277"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8861" y="3933056"/>
            <a:ext cx="2657475" cy="172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tângulo 7"/>
          <p:cNvSpPr/>
          <p:nvPr/>
        </p:nvSpPr>
        <p:spPr>
          <a:xfrm>
            <a:off x="629639" y="5733256"/>
            <a:ext cx="3155030" cy="646331"/>
          </a:xfrm>
          <a:prstGeom prst="rect">
            <a:avLst/>
          </a:prstGeom>
        </p:spPr>
        <p:txBody>
          <a:bodyPr wrap="square">
            <a:spAutoFit/>
          </a:bodyPr>
          <a:lstStyle/>
          <a:p>
            <a:pPr marL="285750" indent="-285750" algn="ctr">
              <a:buFont typeface="Arial" pitchFamily="34" charset="0"/>
              <a:buChar char="•"/>
            </a:pPr>
            <a:r>
              <a:rPr lang="pt-BR" dirty="0"/>
              <a:t>comunicar eficazmente o valor para os clientes</a:t>
            </a:r>
          </a:p>
        </p:txBody>
      </p:sp>
      <p:sp>
        <p:nvSpPr>
          <p:cNvPr id="9" name="Retângulo 8"/>
          <p:cNvSpPr/>
          <p:nvPr/>
        </p:nvSpPr>
        <p:spPr>
          <a:xfrm>
            <a:off x="4575735" y="5805264"/>
            <a:ext cx="3236625" cy="646331"/>
          </a:xfrm>
          <a:prstGeom prst="rect">
            <a:avLst/>
          </a:prstGeom>
        </p:spPr>
        <p:txBody>
          <a:bodyPr wrap="square">
            <a:spAutoFit/>
          </a:bodyPr>
          <a:lstStyle/>
          <a:p>
            <a:pPr marL="285750" indent="-285750" algn="ctr">
              <a:buFont typeface="Arial" pitchFamily="34" charset="0"/>
              <a:buChar char="•"/>
            </a:pPr>
            <a:r>
              <a:rPr lang="pt-BR" dirty="0"/>
              <a:t>fazer tudo isso melhor do que a concorrência</a:t>
            </a:r>
          </a:p>
        </p:txBody>
      </p:sp>
      <p:sp>
        <p:nvSpPr>
          <p:cNvPr id="10" name="AutoShape 2" descr="data:image/jpeg;base64,/9j/4AAQSkZJRgABAQAAAQABAAD/2wCEAAkGBxQSDxQUERQUFBQWFBYVFRUXFBUUFRUVFBcYFxgUFhQYHCggGBwlGxUXITEhJSkrLi4uFx81ODMsNygtLisBCgoKDg0OGxAQGi0kHCQrLTArLDcsMi40LCwsNy8sLDc3NC43KywtNyssOCw3MS0zNzcsKyssMSwsNystLCwsLP/AABEIAMIBAwMBIgACEQEDEQH/xAAcAAABBQEBAQAAAAAAAAAAAAAAAQIEBQYDBwj/xABCEAACAQIEAwUFBgQEBQUBAAABAhEAAwQSITEFBkETIlFhcQcygZGhFCNCcrHBUmKi0SQzkuEVQ7Lw8XOCo8LSNP/EABoBAQEBAQEBAQAAAAAAAAAAAAABAwIEBQb/xAAsEQEAAgECBAUBCQAAAAAAAAAAAQIRAzEEEiFREzJBobFxBRQVIkKBkcHw/9oADAMBAAIRAxEAPwD3GiiigKh8Q4ilnJnPvMF3Gk/iM9POofNV8rhzEQzBT5TrI+IrMY13u4fMYiyAhiQxVgAD5mQaDZ4ziSWghY6OQAQREH8R1286d9vTtRbk5iuYaaR61gcW5cLLHQZPXKsEDwGk03FlkuatLKUAbrBjaddjQelUVztPKg+Q/SnzQLRRRQFFFFAUUUUBRRRQFFFFAUUlBNAM0CT0qv4ZxZb2fYZGidYKn3W1AiYNScUQUZZiVInwkRNYVbpXDRP+axzeI7M6R9aDccSxgtWmfqB3fNjsPSai2uML9mW84Opg5R+KSD12kHrVTj8QX4arE94QRpvlYjUelUeIuaAahQIAJnUAsT5bE0HooNLVfwERhrWs92dfMk/vVhQFFFJQLRTTTGJoKXhPEWu4y4PwBSANYGUgA7xJk1N49xDsbUiMzHKvqev0/SuHCcI1rtCwUF3Ld3YKdl2Hn86p+Zc74lEA1KwnQHck/r8qC34GHOHQ5v4txJ949aKn2O6qr4AD5CKKCVNIWpaaRQQ+JWFu2yr7b7xqNqz/AC7aR7NxXGpaG1IlR7v71qHtzTDhxQZHF8PC4lEnuNqDGqyYA316/OpnGsITdsNbUnI8mB0EQD9atr/B0d1dpJXbUiKmpYAoEt3J6V2BoCU4CgUUCiigWq5+LIMQLRjUe9mHvTGWPGp+asJxNuyxbnQxc7SPIENpp5/Wg13EOKLZdFaO+YJkDKPEjw/tU6dJrC8y3Dce1dAIS7bgeTT1+Y+daK5jc2BZklSEjwIKwKCywmLS6JttmG3UfrXespyfeId00y5S22sgqN/DU1qqBaKSigKQ0tFByeszzfYBRCoObNGgOx06etakimG3QQVVBbyJCrlIEaRI6D41ksLhy14BZcJchj4DNM7+FbZ8MDUbDcIS2zFBBYydSZO3Wgl27s11Bpi26eFoH0UgFLQFIVpaKDk6VV3uGMcQt7N7ogLHrrM+Z+dXNJFBChvAUtTMtFAsURS0UCRRS0UCRRS0lAUUUUCGkNKRTDQNesVzRYZLpc+68AGfyqZ+lbRhVLx3hbXwozZQGB2nYg+PlQV3EsMUs2VaDlDDbynSl4IMxZGJKG20rJj3htVhxKxmsnNuqkjprFR+CWFKlus5d+hVT+s0HPk5NXcnUAKB66k/01qQ9U1vD2cLbe4zC3bAzOzNCqB1JO29JwzmXB37gt2MVZuXCCQiuCxgSYHXTWhheBqS7dVVLOQqqCWYkAADcknQCgCvGfbdzT/ibeAOcWAq3MTkMM+cnKgJEQoXN4EkDpQemcA5xwWNuPbwt9bjpqVyuhImMy51GceayNR4ir2vki7Yu4J7d/D3SUJm1fTSGG6sNcjgboehG4Ne6+zf2lW8eq2cQVt4qIHRb0DdPBv5fWKuEiXoVFFFRRRSTXDHXilp2G6qSPUCgfZxCuSFYHKYMHY0YjELbXM5CjxNZzky5/na6DKdfEl5P0Fcua+IS6opBSAxIgie9rm6bfWg1iOCARqCJB8QdjXGzjEZ2RWll94QdPj1qowuMKYBS7d9rTZR12OUD6VT8o3n+0RO6y86nQHqfOKDb0UlLQFFFFAUUUUBUXiONFm3nYEiQIG+td3uBdyB6mKznOp+7Q7qGM+EwCD8ADQXbcQTsTdBlcs6QT6b761ScvcdZ37O4SxYko3dGgEwQKicDuD7LfW4cqMYVtYLMCNPGCB8qicu4b/Fr3gMgLCNQ2wgfA70F3/x8fasuZey2zZW3jx/NpV+GkSK874pbZLtwMCs3CV81BB08evzrccKc9hbnQ5APkIn6UEwnSstguebGSycVGHu3rhtraLM7Iw7MFbsovZuDetgqf4gQSNa05NV9ngeHUqy2UDKxZWAhgWyZjm3M9mkzvkXwFBWHnvB9mbha5kABnsL2qNbe6LijLJTs7btm2gU9udcGHRGuFXudoFRrbq02WdWDKwlTmtOBO5XSn8P5QwtoOMguBwAQ628oUW2tBFRFVVXI7rtqGNWP/CLGbN2SBjnkgRIuks4MbgszEg9STQUq88YUsoHbQUuOzGzcUILSW7kOCM0st62VABnMOpAMvBcx4e9eSyjN2rI75GtuhUW3KMHzDukMpEenQiZT8v4YiDYtEEEEZBBBtrZII6g20VY8FHhXXD8HsIVKWkUpmKQPdNwsXYD+Ji7SdzmPjQZq5zfhbjZQWa2O3W88MvZGwLJaViSpF9TmBgAHziVwfiuENxbdlmm57rZXyMxVnCi4RlzG2hcCZKwdiKtLXLeEVSq4e0FKshGQQUdFtsn5SltFjwRR0rrZ4Ph7bK62batbUIjBQMiqpRQvhCkqPIkUGY9p/FLNrh96w9xVu3bf3VvXM8OswAK8y5Rx9vD8Swt284S2jXMzmYE2LqiY8yB8a9j5x5ZTH4fLIW4nfs3N8rREGN0YaEeh3Arzfknkm5iMS32u2bdmw5W4jA/e3F/5YP4reoJbZhA6mMbxbniYfe+z+I4anAa+nqWxa2Onftj++272TC31uIr22DIwDKwMhlOoIPhVBzryZh+J2ct4Zbig9leUDOh8P5lndf03q4x/EEsKM3wA8BXXA4xbqB02PjoQR0NbPgvl7jXCsVwm+1jEoGt3Ohk2cQix3lOhDCR4MpPnrT4iwE+9w7MUkHeHtGdAxH0Yb+VfWHHuC2cZYaziUD226HdT0ZTurCdCK+dueORcRwm52iE3cMxhbsbT/y7y7Ax12PltVy5mG+9mftTF4Lhse4FzZL5gB/Bbh6N59fWvWTXxy6Bu9b0PVPDzHlXqXsz9qLWsmGxzZrWipdOrWvAN/En1FMES9yZqr+L3R2FwH+A/QSPrU624ZQykFSAQRqCDsQaZcUHeo6YzD4o28METLNzNmYgkwCQBoekN86iHU2xAnNlaJIYEg6jpAH1q15nw+Rhc0y6LlG5YzpHyrpy3gmGd2G85Z667/JVoInFMb2jgKFVbcqIB9wGB1gbeFWfKdlVRnC6sdCd4IBI+dUFmyxfs472iH8x3BPxH1rbYDDZLar1A19ev1oJgeng1zApwoH0tNpaBaKSloMpzZigSLYBzAySTCwR4dfpXHhmMN221i4FYdmcunhp19fpTucrBzI4GgA1jbK0n+kkVF5Ytlr5dYyqMrydfxDQeoHyoIbG5bti1clQ1wsuxMwT8oUiu/BY+0DfMNJ0E92emhG9XPMPDjdCssdyWPjpBEfKPjVRy6me/mGmXNM9QpK6f6gfjQS+Y8K1w2yoLFZBjwIgfqa0GFZionQwJmnhBXRRQPUU4UlOFAU6m0s0C0Uk0k0Dqz/NmNUWSq3AHBBy6kka6CBvV5duhVLHYAk+g1rzfj1wPdLqSCTLDcHfQdRvRYXHKvGktgpcZu8wyzJAnfzEmtnNeQ4e5/iLWumv/UkfvXo2J4+qXMsSAYJ66GDFSFtGGe5n4qt5gqqAUZhmMzEwRAIHTzqTyZxBzc7GQUCsYiIbQ7/+6stj7s3iRsbjkene/vV7yJ//AE3D/Ifr2f8AamVmOjb4rErbRnbZRP8AtVZheJWsUGtXLYKspBRgGVl6qwO+lU/MXGGLXLIC5Zy6iZIgzVfwfiDWXLZVMrG50nfp5VXOGE9pHssfClsTw8M9j3nsiWuWRuSnV08tx5jUeYe/qNG+hr7CwOJ7S2r7ZhMV5f7SvZSuIz4nh6hL5OZ7IIVLx6sk6I/yB8iZq5cTDF+zj2kXMCws381zDE+7PetSdWSen8u3pvXvuDxtu/aW5ZYOjCVYbH+x8q+Rb9plcpcUpcUlWDAqwI6MDsa1PIfPN7h12PfssfvLR2PTMv8AC0DfrFCJe88xYe5cCZFzANJGg6jXX0NSsHnW2oIghQPkK68B4xZxthb2HbMpGo2ZD/C69D/2JqwNqo6ZPAYd/tmdkYLmuNJ/mOlaxHpOyp626B4NPFMApwoHUtIKWgKKKKCvxozW2U7MpB+Iisty8r27zyjBSNSQQJ0Gk/l+tbBkrn2IoI1y7oYqk4Jw+7busxAAOmh1Mxr8xWlFmnC3QNtiu4FNCU6gUUtJRQLNJNFJQLTSaRjTGagh8Z4j2SSACTI1EgQPDrXm1+8QSQxMnyESYMZQKv8AjPMlm/ebD2jmNtWZnHuTopVT+IidTtpWVvN3T+Zv+omueaJ2azpWpOLRhM4VaDvmJgoZjxGbUeR7o+tXOKvs7uwVFkyBmY77zp461ScAmWPSWH9ZqwwTkpJM95x8nYftVhzfdE4thwLZcHUBp10JP6RWt5Ox1kWFt57QuktKZl7SMxiVmdqyWIt5rDoGRSz3VUu2VcxuPAnzNV+KRbCxxLAApMfabLEsoY6ZmEEkHaY00g9c735Xp4bQ8bpPtjPvMZXfGbk4xvz3T8iF/em9pqB4z9Irn9ntm3bvWLwu2iGtiffBORhn8wFMiBuNKdwnDNiChWAezzQTA72XauonLG9JrOHovCBGHtf+mp+YB/epdRcKuRFXfKoWfygD9q7Bq7Ysb7QvZ3Z4kpuLFnFAQt0DR42S6o3H8248xofnjjXCL2Evth8Uht3F18ip2dG2ZTB1Hgeor67Bql5s5Ww/EbHZYhdtUuLAuW28UY/UHQ0SYfNnKnNGI4dfFyy2hgOp1S4v8LD99xNex3fbNheyRks3ndgcyaBbbDobh96dwQNt4OleMc28CucOxLYe46XBGZHXZlJIDZZ7pkHTy3NQeDcNv4m4LeHUsfkqz1Zugqp1h6+3tpuNITBqrdC15mA9QLYn51TY/wBqPEHJyPbsjoEtKY+NzNNaHgfsVQWwcbirrPoSljIiLoJUs6sX66wvpWlw/so4Wo1w7OfFr98k/JwPpUXq8ww/tL4km+ID/ms2Y9O4i1pOE+2W4CBisOrL1ayxVgfyOSD/AKhWox/sn4dcHdS5ZPjbuGf/AJA079awnNXslvYZDcwt8X0zQLdxQlyD4XJysfULVOr13l7mjC40ThrqsRqUMpcUDqbbaxqNdvOrqvk7CYu7h74jtLF9IImVcfPcfQ17x7N+ePtqdjiCoxKiZGgvKPxgbBvED1AA0EIluaKKKK5xRFOpKBIoilooEpYpt26FEsQBXOxikecpBjff96DtXO9dCiWMCn1Qc3XCltHzKFUtmBMEzEFR1iDQXVjEK/uMDG8bj1HSuhrB8H4p2bl1GYFYO4B1nQ/DettYu50Vtsyho/MJj60HQmsv7Q+ItY4fda2YZoQEGCuchSQRsYJitIxqq5h4WuJw1yy2gdYB3yturfAgH4VxeJmsxDbh7Vrq1tfaJjLCez3hiNw69cAPaG4225FtO6nxLn5ioqJlxNoHWXHpqymq/gvFL3CcQ9nEIxtMZMeWgu250MjQj02ipbYe9fQXcJ2bldmzgCRqI03mNGisNG8cnL6x6Pp/aGhedadTettp9P8AQDxVk4rft4g5FnJaB7qBQ3cjp3wZzeXwFnZuG2FUj3rt1Trtrdef6Y+NVXEOM9ooTiuAuZguly2snzytIyjxAYiuy3ky4fsp7PN3Ad8nZXMs+cRXelbeMsON0oxW2MTjE4xMTj1iVpxHhlo4G62LYIhDsmvezFiyMPEk6Zes1E9l165dsXrd4Z7Cwq5hmWWBz25O4iDHTN51VYm7w7tiby4nE3p1trJVI/CBK934mrNsRj8XbFnB4YYPDkFczfdnLvpAlQZ/Cp3OtZTb8/N7d3sppY4fw9onE5npFfp6yoODBUxeKS0xNoOQuuhCswU+cCRP96lYzibWHwhQ95bqyPFYysPQhoqxexguFWmViMRiWWCoA84XqLaTvuTpoY0g8lcv3cZiVxN4ZbKNnUQQrNMhba9EB1nyG9SJmK8kb/DS1a21Z4m/kiMRn9XTHT6vXrL6Cu6muNuuoava/OugNKzwCfAE/LWuYauOPBNlwu5RgB4kjag+X+ci17il1SSYdbajeAAoCqPMnbxavVeTeBrYNmysSSueOpJkmeugImsRhsOb/MjCIyMWjaTatACfjr8K9f5e4Swvi6WSF6AktsQOm2pokNjRNcwaZfxKoJY+nifSiut66FVmOygsfQCaxnEOOXbqFO4AfFZiPDUVd8Y4mpwtzKdSMsHeGIUmPQmsVbJ7Rv4QqgeveJ+mWgjcZ4JaxaZbyiQCEce+hMaqfgNDoawX2W/w3GWw5hp7SxdAIW4qmJ9dIKz185PpOUm4sHQKdPNiAD9Gq19p/Lov8IaB97hUF20wiZtjvrPgVB08Qp6USWx4XjBfsW7q6C4ivG8SJInyOnworAezzmu2OF4cMTMPO+n3j6UUHo5pKKCaKKKSkoKLmy+BaEOoIbUZgDB00HrWe4LxQWrwYkkQQQvWdpO28VG4pcIuuGMw5X+qB6/71Dvs2RsmjZTl8jGmnrQej8M4it9SV0gwR4eB/wC/Cshx/Fk3roOuQmPQahRU3km9Jueao0fP+9QOY0y4u5/Mqt8wB+oNBBu6xr+JT9a3vCnnD2j/ACKPkI/avPsN94EUEBmCETO5I1Pxrf4CybVhVJkqDMbdTA+dBLIppWqBuNvOh08IEemutXmFvZ0VvEfXr9aCFxXg9nEJkvW1dekjUHxU7g+YrC4/2aFGL4LEPaboCWEDwFxIYfGa9LNMIrO2nW28PTocXraPSlunbeP4eXXMNxmyMoyXwOv3ZJHmTlaq+5a4gWBfAgkNm0YgTBGwuHxNeum3Teyrnwe1pb/f4nzaVZ/bHxLzW1jeLxFnB2rY8gs+veuftXV+AcWxX+fiRZXqqMRod5W0AG9C1eji3TwlTwc7zJ+ITXyadYnvjPzliuC+znDWSGuA32/nAyf6BofjNbG3aAEDQV1y0sVrWla7Q8utxGrrTnUtk0CiKfFJFdMTCa4YjEhASdv76VJIqp5gMWvVgP1P7UHh+IxvZc0XXYZVuXWXvaaXbYykepj5163wPiKJcJJMFY0BiZGv6/OvI/alw1i4xSTCsLLkdCoVkYfFmHqFrS8o8zfbLQmO0RPvhsc2gDDplME+W1B7Cl0EAg6ESD5Gs5zPxFVdPvF2y5ZMgnr4eG/lXfG3SmFQbEhFPyk/pWaxN/M0GNpiOggfvQdbTq51aB4+9rUJwUY5Tmz3t9Yy6CY6dxJ9TTs/eA0iCfPpEfM1zZznTwhmPqIAH9TfKg0vBuBlyl4kZSRIO+VGMDzBM/M1p+JwcPdB2Nq5PplM1QnGlUW2pjIoDR1aNay/tE5t+z8Ou2ixz31azbM95Qw77eMBZE+LLQeV8G4q1uwqqYUFyB4Aux/eivX/AGfclWv+F4dsRaXtHVrh6nLcdnQHzyMtFEejE0lFNJoqNxDGC2o6k7Dpp1NVuC5gV7gRhqTAYbT4amfjXLmq8gTVjnEwqjNM+PhsNax63zIIBHroflQTeaLQGJu7ASHnoDAafnUK2hOwJjeBP6VYcFtLib0XSSAsgDYgEaGemtSrIFpMq7jQnxPjQc+UEdLsMDpbhjGnQgz5xVtzBgEdWu6i4qGNdCF1gj57VDwWPKGGJIPSdvMVYXLodDl1BBH02oMbhu69s9ApB+BX+xracR4vlLKqhjEGTG48PjWVs8KusVBGUBtZ6iCNPmNfKrTFrNyPyj6Cggi88f5ev5lj1nf6VYYLiV1FALCB+EARvMeNRBXMP32HQIp+Zf8AsKDdhqSmWTKg+Q/SugoEiiKdSxQNApYp0UtA2KIp1FAwikNOIppoGMao+ZScqeEn5wI/ert6jXGoMDdwyPae3dAK3GuAqdM2ZmMesfpXk3HOEX+GYgXLLN2cwl2NCDB7O50P6GDG2nruJILpO+Zm+SsD/wBVaLCYK2+HVbttHDKZDKGBDE6a9IoMHwz2n2cXbRMRlw95ZLSYsuY3Rm93r3WPxNWSXAzEjXRRMyD+LT/VVFzj7J7QVr2BfsyNTZuSyGWGiPukSdDmnTUVghwriODMWxeUT/ymzo3X3RM7dRRHsfCrOfEKN9VBHkssfofpWkxOEtI05FLeECYrwLB84cUsuFR7iuRMHDWmuFT171okjbWrG1xTi2JJ7W3ibxOmoOGX0OUID+1DLdc084W8Ldm52cxraRpukxoSJgbRJA3rC8Gw97jOP7fEKRhrZ93XIANRZUn3iT7x8J2lRUngXs1Z7hfGOFUNrbtsWZjGua4dhOmk7HUV6ZwfAIrratIERcqKAIAB7zfQgzQbrDOSikgAlQYGgEjYCiloorqaYacaYaDBcZdgxB6TPiSCZmqntJAI2IBHxq/5ntZbxPiZ/wBQn9QazFpwtvwCkp/pbIP2+dBYcssUvAmdDcmP4Tmy/qtSsVbuG6zIQoYkkEZtz8K58FwpAe6G0mCNZmFAI8qk3mMjX8UHzkGPrFAwjKCx1Okk+E9PAdYq84K/cI8G/Uf+aosYma26jcqwHrGlW/Am9/zCn9f70Frlqm4wIug/yj6E1d1HxOEW4QWnTwMUFBd94xtJ/WuYTvZuhAHxUk//AG+lSMUsXXGw73wBB/vU3gJEuCAfdPjtP96C9wZ+7T8q/oK7iuSGuooHilFIKdQFEUtFAlFLSUCE00mnEU0ig5sag40ypjeKnMK4vboMHewFztVOU91WEyIliv8A+frWiwUhFB6AD5VZPhx4Uw2aCo41fi0R/EQPrP7VmW1uADeDHxIArY43Aq4htqhWuEojZgNfE6mgvsO0KBOgAHyrNvczOzHqSfmauUOkGqLilrKSik94QD4BtPpQNwhlFJEFu9Hhm70eutWnLdktcLHUDM09NTCj/T+lVuGUveiP4VB82MsPSMtbVABsIoOlFFFA8mmMaUmuTGgquN8L7YSDlYRvsQP/ACaxHFMFkzpv73xI0/3r0W41ZHmS135jcjb0/wBqDhy7ezW7gGzIrj4a/uPlS45ZSfBkb4KwY/QGuPAMK66uMuhUDxWdPTQCp2Pwn3ba6EEefe0/eg4s4zR1gn4CP7ir3hOEW2gIJMqup3iKzd4d+235lPoyz+qCtNwu5NpfSPkaCbTXpwamtQZbjN8Brhn8P6LU3gF2WMaggajb5/GrG5gVY6qD8KkYbDhdAIoJ1quymuCCoVzjllMUcOxIcWe2ZiItqve0Lk+9CO0eCk0FuDS1W2uNYdlDJetOrMVUq6sGYfhBBgnbTzFcOE8y2L6IwcIXtpcVHe2HyPat3pKqxKhVuoDMQSOhBIXQoqvucaw62jdN632c5c2dYLRmyAzuV1jw121rlguY8Ncto/bW0LW0uFHdA6B1RgrKCe8O1tyBPvr/ABCQtqSq+/xq2mIt2DOd7ZugyiqLYmWl2BaI1CBiNCYBEqeO4bu/4iz3zCfeJ3iGVYGuvedB6uviKCfTSKrrXMWEacuKw5hSxi9bMKq5yx12CyfQHwNI/MOFBA+0WSSrMFFxSxCZ80KDJg2rgjxRhuDQWBFNIqDa5gwrIGF+0AU7TV1UhMueSCdIXWPCrBCCARqCJB9aDky1ya3UrLTStBCa3XFrdWBSmG1QVVwRVHffNcJ/700rV3bE1UXOCDMSGInppv4iaCFy8s3cxM95m+XdX6AGtajVUcM4ctlQqjQCNSSYHmatEFB3mimUUHQ0xhXYimkUEZ0qJesA9KsCK5MlBUth6jYy0ch9P0q7NmuV3DgigxONJhcupDoQBrIzAN/SWrR8JslU13JmpdvAIp0UTUlLNA0LT8tdVSnhaDkLddFSnhacBQIoqqxvK+HvXGuXEJuMZL5iGA7JrOQHomR37u0sTvVyBTgKChflHDM4ch5Dh/8AMMZh2MEjy+z2/r40WeTsKoQBXyoEAXOYIt2UsKCd/wDLtqNCJ6zNX8UoFBTWuV8OtlLQDAW7naIwbK4bIbXvKBP3bMmusHeYNck5NwqqQquAUCRnzAfd27RYBgRmNuzbUz/D0JJOgFLQVOI5ds3FtK4drdpQqW2dmXuqUBYnvM2UkSTr1mqnG8lIxsC2+S3bZWuAqTcuBLtq8ihlZVENZXVkYwTBB1rWUUGfPJuENtbZRiihFALttbsNhl1mf8t2+MHcU+3yphwQcrEgINwJyNeYSFAG+JuzAEz5Ve0UGft8o4cCPvD3Sur5pJtCxnIYEM3ZKqSQRA2nWrbA4NbNpLaTlRQqySxgeLHU1KpKBpFJFPikIoOZFNIroRSRQcStNKV3IpMtBxCU8LT8tLFA3LRT4ooHGmmiiga1NoooGmubUUUCGlFFFA+nClooAU4UUUDhS0UUDqcKKKBKWiigKKKKAooooCiiigKQ0tFA1qbRRQFFFFAUUUUBRRRQf//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0240" y="1253238"/>
            <a:ext cx="2466975"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AutoShape 5" descr="data:image/jpeg;base64,/9j/4AAQSkZJRgABAQAAAQABAAD/2wCEAAkGBxAQEBQUEBQUFBUVFBcWFRgUFxcVFBcUFBQWFxQVFBUYHCggGBolHBYUITEhJSkrLi4uGB8zODMsNygtLiwBCgoKDg0OGxAQGywkICUwLi8tLTEtLywsLCwsLCwsLC0sLCw0LCwsLCw0LCwsLywsLCwsLDQsLDQsLCwsLCwsLP/AABEIAKAA8AMBIgACEQEDEQH/xAAcAAABBQEBAQAAAAAAAAAAAAAFAQIEBgcDAAj/xABEEAABAwEEBgUJBQYGAwAAAAABAAIDEQQFITEGEhNBUXEyYYGRsSJCUmKSobLB0QcVIyRyFDM0gqLwFkNEU+HxJTXC/8QAGQEBAAMBAQAAAAAAAAAAAAAAAAIDBAEF/8QAJxEBAAICAQQCAgEFAAAAAAAAAAECAxEhBDFBURIiE+HwQmGBobH/2gAMAwEAAhEDEQA/ANxWeaNmss7jnXxc4/JaGs70W6c3MfE9BYkqaE5AoTgmhOCBQlCQJQgcEoSBKECpwTQnBAqcE0JQgcEoSBKEDglCaE5AoTgmpQgcEqRKgclTUqByVNqvIHLySq9VALlwtbesDwKMoLMfzbOQ8CjSDyzrRXpzcx8T1oqznRTpz8x8T0FjCcE0JQgcEoSBKEDglC4z2hkYrI5rQTQFxAqeArmuLL0s5NBKz2guTaI7y7ETKaE5NYaioxHVilXXDglCaTQVOAGZOScEDglTQlCBwShA7daLYy060cRkiDA2gIxcTVzs6jcEQs14tf0mSRnhIw/EMCq4yx8prP6Tmk62bbXubaLOWkgOL43U31AcK+ye9EicVGnh1jGfQfrf0uHzXWSQNBLjQAVJStdWtb25M7iILNM1jS55oBmV1VbcLXapQ4MbFG01jMtSa/7hiFKngCRRHrNG5rQHvMh3ucACewCgSl5tM8cf9dtXXl3CVMJpnkErHAgEGoOIIxBHEHerED0qaF57g0VcQBxOA96B68h776srcDNH7Q+SlwTseNZjg4cWmoUYtWeIl2YmHVeSVXqqTgZN/Fs5DwKNoFN/Fs5DwKOoPLN9E+nPzHxPWkLNtEunPzHxPQWYJQmhKEDgot6XnFZopJJXACNpcRUaxpkAOJyQ3TO9zY7FLKzp0DWdT3mgPZn2LCbJYX2h7jWrs3PfiSTxOZKpy5Yotx4vnyullvCW1uNqtGL31DG+bFHXBjPmd9Ape0Qm72mONrCRVophkpBlXj5LTa0zL0KxqNCEdpc3okt5EjwUoX1aBlNJ7RQTbjiF3s0MkhpGx7/0tJ94XKzaOxMR5TbTeEkg/Ee5w9ZxI7lqF3uJhjLs9RteeqFSrj0Rlc4OtPkMGOpWrndRpkFfKr0ukx3ru1vLH1F6zqIR7wvGGzt1pnhgJoK5k8ABiUy6b4s9qcWwyAuGOqQWmnEA5oeZbLaHgzMGs0FrS7EUJ3cCVN+5oBjExrHjFjm4EO3cwtrMnxQT6/lGPVqcq61NylCA8Qh1lvHaMa/LWaDThXMLr+1IJux6wvbHrCo1h0lmjvWezWiRpiLNeLW1W6uR1a78znwXfTq/JobG6WyStD2OaTTVfVpwNR2g9ih841M+lv4bfKK+9f7XLZHqXtQoVdt6baGOT042u7wCfepH7Upq5jU6RtK3ubYLUWdIWeSnsn5VWB6EXrNBLqRyyMaWGjQ9wbUUybWlc19FxPD2kEVBqCDkQRiCsd0l+zC02eUy3f8Aix11msqBIz1cTR7ffRZ89LWj6rsNojiU91+2o5zy+0VDltDnGriXH1iT4oWyd4OrNG+KQdJr2lpHKoxCftxxXk2+XazdER4T9optz3xJZZA+PLzm7nDgevrQQSpdqo1mazuCYiY1LcLHbI5mNdG4EOAcMRWh4hSFhEcxaQ5po4GoIwIPEFbFo3eRtNljkd0iKO/U00JXrdP1H5J1McsOXD8OXpT+cZyHgUeQCU/nGdngUfWpQ8s10R6c/MfE9aUs00QP4k/MfE9BZ1ytVpbG3Wd2DieCi3nb9lQNFXHjkBxQa1Wx8tNamGVOtAB+0e2STWOhoGiVhoO0Z9qo9xOoH8x81oV82PbwSRjMt8n9Qxb7ws0sD9VxBwrh2hYOridtvTTxoea4mtATTOgrTnwV90LutrIhK8AvkFRXzWbqdZz7lG0HLRZQW5lztfmMgeyissZpgqsWKI+yy9vCZG1vot7gp8DqiiFsciFixBWivdVLoV4trmELtNine4naUFcAK4BDrfZZIqFzi4HCoJ3carYxyOuu+I5sHgu1lszY8G1A4VJHZXJU+qZNIGNc4+aCe4VQF7qNYhw1n05a7qKu6Y3jaHTw2KzO1HSir34ghu4AjLAOJ7FY7qhMcEbTmGNrzpU+KB6VaPTTSxWiyvDZohSjsA4A1bjuIqRTfVV5d/Hhf081i/2/W/CpDRGIXi2yOe97TFrudQB2tQnAGuGSm6RaDWWy2aSaN8mswCgOrQ1IFDRtVEsN5W4W6WcQCeWNuzkDK6rcaYUr6J9666UaWyWizOgfZnwvcW4uJp5JqRQtBWXeP4zx709KYz/OsRPHG+Y/yNaC3Va4hHK6fWgfFURku8kno0BqOOVFckL0btkEtnjEDw8MY1p3EEN3jMb0UWvHERXh5me02vM2eN5GHANDq44mlKLhLfcxyo3kPqotud5fIKM/IqU9lUd0y7zrEl2NOOOJ3qe2GOtdRlf0j6ITdUmLuz5oqxyxy2yr2nd0tdEZ2AB0fTp5zOJ6x9Vn73Ob0gRXEVBFRxFVswocDiDuzVc+0cMNi1ndJsjdQ76nAgdngs+XF/VCdLeGd7Va19nAP7Aw8XvPZrLGWvJIDRUkgADMk4ABb9cVg/ZrNFFvYwB36s3e+qn0dfvModVP1iHKQ/nGdngVYVXZD+dj5DwKsS9JheWZ6IdOfmPietMWY6H/ALyfmPieg7XyfxjyHgoaIX7HSQH0h4f2EOQOVI0yujZv20Y8l58unmv48j4q7hcLdGHRvDgCCMjiFXlpF66WYrzWygXVa7Q1rhE9zGu6VMK8uvrC1e7ZtaKMjexvgFRJoUc0ZvEAbF5oR0DxHo81lpSKw2Wna2scil2uqDzCCMejF0HB3MeCnHdC3ZIKH34Kw8nD6KfVDr+fSIDi4e7Fa2KQBcrUzX1Gem9rT+mtXe4FdF0u1mvaa7omV/mkNB7mu70B5DL2v2z2WgleGuLXOaMcdX/miJKnfaUyFtnD3MaZXOEbHHpAYuIH971XltNazMLunpW+SK28uP2dWmFkMjpJYxLLIXOBcA6gyz6y49q9pXaI7Tb7JC57DEysklXDUx3E5ZNp2qYzQGxljQ4PD9UaxDs3UxwOGarui+jNmtctoxdsYnhsdCKk1dmacAD2rPMXisU1H85b6zhte2aLTx/b3xwmXGyFt7kWI1i1Dr6uLMsQDw1qUWgqFdV0QWVpbAwNr0jm51MquOJXe1v1WHu71ox0mscsPUZYyW3HiNc95DZH1JPErnKfJPJKmyirTyKnPZTHct0Oxd2fNFmuQG5pMXch80YY5Y26SXxNq2aYnCkT+rEtIHvWRXpeNqmaNs98jI8icml2AqeJocSrvpjewLdgw1xrIeWTfqmfZ4AHWgOAIc2MEHEEVfmCuWpFqlZ0b9lWjplf+1yjyGGkIPnP85/JuQ6z1LVVHsUbGRtaxoa0NAAaKADgAu61YscUrqGTLeb23IY/+Nj7PAqxqtPP52Ps8CrKrFbyzDQ4/iWjmPietPWX6G/vLRzHxPQH7xsu1ZQZjEc+CratyBX5CGvBHnAk8xvQD6quXhaDapWRsOq3WoCTgT6R+SI3xMQ3VHnZ8gn3NdrDETIAdfjuaMqcOKDrabjIYNRxeQMdalT1inggFpgIqCKEd4Vqh2sOBrKzcf8AMaOBHnj3pb2eHQPeyLbPDTqtyJdwJzCqtj9L65pjiViuq7xNG0g0IY2uOJJaNyn2RmzaW548lnuhWkNqkb+LGaxkN1mCmqadFza4jDctOsdoZaG4ijhn9R1KVccQhbJMo4QTSCWrmt4Anv8A+kdljLTQqqW+bXlcd1aDkMFNW4KbcDcJXelJTsa0AfNQV3uyfUD2+uT7QBQG02SJruk0GmVQDTlVCp73axwaa1IJw3AUz70oviP0kBZNjja3otDeQA8EMF7M9IJfvRnpDvQFFCvM4NHGvup9VHN7M9ILlbbyic1lHVI1q9tKIGryZFKHCoyXppQ0VKDlZbPsnF2thTgh963lKf3ZLW5VAxrzU2CB02LzRvAb+SG6W3hPExkUEVQ+tKtrUimA4Z5qucca4WxlnfILsC40aCScgMSVctELpdZi58oBLtXyOGrXpHtyUu5Yvw2nZCJzmjXbnQ7xrbwi8b2Mxwe7+kfVK49d3b5ZnssNNo0OAphWnyUdRbptji8hxrrY48Qp9pZQ14qxSDO/jo+zwKsyrDv46Ps8HKzoPLLdDP3lo5j4nrUllmhn7y0cx8T0FrLgMTgFW7xte1dWlAKgcuJUi+bZU6gyHS6zwQxALvIVeeSNQYNA4AeCBmbXfKN7H6p9kEeKLwPq0ckExrl1a5RWuXKyT0eY3ZjFvW0/MZIIz7XsLeAT5FpaOQkbgD2jDuVpsNp2bw7hnyOaon2gRHYMlGcT614A0x9ysNxXkLRAyTeRR36hn/fWgvV7mkTnjNrSe8KhhXS55dvZqO9eM/yuLR7qKlkUwO7A9iBV7V706ONzq6oJoKmgrQdaksu6YgHZuxyqKeKANPdhe4uMhrSmWQG7NchczyaNkr/L/wAq2w3M1uMzqeq3PtKh31eWzAisrKPfgAM/1O5Ku2SIWVxTKuuuaQGhkA/lP1ROz6HSvaHbdoqK01D9U2W32qzilsh2sf8AuR5jrP8AYVlue+7PaGjYvBoMsnAdbTikZInu7bFMdgVmhJ860d0f1cvWrREMbVskjzUVFAMOxW4GuS42u1NiFXnkN55KxUrUNgkAo1jgAN4oO8oa8bSTV3NzRi8bzdKPRaMaVz5lBrE6jNbe9w8f+0BVqF2K17a1yU6EI1R+s9I/LsTr6vEWeB799KN/UckO0DiIs2uc5HF3996C1Aro1yE2m060rYW7xrSH0WDdzOHYiYcgl2V9HtPrDxVltHR7VWbC3WkaOse7FWSXolACcfz0fZ4OVpVVP8dH2eDlakHllOhz6PtJ4UPc561YrIrpdsNtXytqMKYUxdn7SDs5xJqczj3ry4GccE39rA3FBVrtt1LfOw5SPIH6mE07xVWuzOpgqVaLglMjniRoJeXDA1BJqFZ2W6gGsPKpjTKu+iAy1yh3tGdUSNwcw17Cov3u0eae8J0d8Mc4NLD5RDcxTyjT5oO9upa7JI0ZlpBHBwVb+zC2v13wOB1qVLcyHN307VqV0aDiAlzpS8nzQNVnVXMlEGXHIyuxMMQdidmyhP6nZlBw0dDrOyUT+QDMXMqRUtc1tcM8wVGkFmD3ODHSEuJ8o0aKncBmpTtHZM9o0nrDvFCrdoteD8GWmCIeqx5PtEoJVrvkRNq97IWDICjB2cVGffcQjEu2aA8eS5zqa1Turiq7aPsqtMjtZ9ric7i5rye8lRZPsgtB/wBVD7D/AHYrkxt2J1O1vbJxzXZhAxwrx305rhZtF7W1jQ60xkgAE6jsSBmpMWjUh/e2o8mN1fes347emr8lfbi15zGs2u+M7Rh5tPyCqumNnjDGyRtibJr9OImN+ROMW49dVdJtHSDWOcV9dpJ9ppB8VCvHRiefVEk8Wq1wNNRxdhu1uHUuxjtEn5K+1fsdplDWOke4vDRV1ceWCJWa95QKEh7eDxrBSn6IvP8Anx+y5cjodJutEY/letMMszt6aSCVjhQxOIIBHlMruqMwEKPk7FvreDSSjUWjEzc7RE7mx9e9Ok0YcXsdt46N1sNV2JIojjN/tDtb3OZCzMjADi7f7lZ22htisjARiGgNbxdT5I1/gxhtJndMwuDQ1g1XUbStTzNR3KHemhEtok1nWmINGAGo+obv7SgiaMQOEbpX4vlOsSfRGXzKOAqay5Q0ACVgAwHkuyCeLqH+632XIJFxw5vPIfNGHHySo0TomgAPFAOBT/2iOnTHcUAj/Xx9ng5WtV1lla61MkEjTSg1aGpwO/tViQIVj9mkEpcGeaaGuG8j5FbCsb0aFZJ+f/09B3dY39Xeubrvk6u9G9ml2aCvuuyXq71zddEvq96suzS7NBVXXJN6vekiuOYPaTq0Dmk47g4E+CtmzS7NBaTpFZ/X9lJ/iGD1/ZVYEa9s0Fm+/wCD1vZTTf0Hreyq5s0uzQWE37D63spPvuH1vZQDZr2zQHvvqH1u5NN8Ret3IJs0uzQGfveL1u5Ib2i9buQfZpdmgK/esXrdyQ3nH63chezXWz2UuPVvKAnBaWyV1a4cRQLqQmxsDRQYBPQNLU0xldF5By2RTTCV3qvII+wcmmzu6lKXkEOyShtoYw9ImvVkforQqgP/AGEXZ8Llb0Hlj+iYrJPzHxPWwLJtFo9S1WqM5hx/pkcPmgO6iXUUnZpdmgjaiXZqTs0uzQRtml2ak7NLs0EbZpdmpOzS7NBF2aXZqVs0uzQRdml2ak7NLs0EXZpdmpWzXtmgjbNe2albNKI0EeOCqmsaAKBIMEqBy8mpaoHLyavIHLySq9VAq8kqvVQDAf8AyEXZ8LlcVTYPKvFlNw8Gn6q5IP/Z"/>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307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6016" y="1415163"/>
            <a:ext cx="22860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6974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z="2800" dirty="0"/>
              <a:t>P</a:t>
            </a:r>
            <a:r>
              <a:rPr lang="pt-BR" sz="2800" dirty="0" smtClean="0"/>
              <a:t>rincipais </a:t>
            </a:r>
            <a:r>
              <a:rPr lang="pt-BR" sz="2800" dirty="0"/>
              <a:t>decisões de </a:t>
            </a:r>
            <a:r>
              <a:rPr lang="pt-BR" sz="2800" dirty="0" smtClean="0"/>
              <a:t>Marketing,</a:t>
            </a:r>
            <a:r>
              <a:rPr lang="pt-BR" sz="2800" dirty="0"/>
              <a:t/>
            </a:r>
            <a:br>
              <a:rPr lang="pt-BR" sz="2800" dirty="0"/>
            </a:br>
            <a:r>
              <a:rPr lang="pt-BR" sz="2800" dirty="0"/>
              <a:t>apresentada por </a:t>
            </a:r>
            <a:r>
              <a:rPr lang="pt-BR" sz="2800" dirty="0" smtClean="0"/>
              <a:t>Kotler (</a:t>
            </a:r>
            <a:r>
              <a:rPr lang="pt-BR" sz="2800" dirty="0" err="1" smtClean="0"/>
              <a:t>pag</a:t>
            </a:r>
            <a:r>
              <a:rPr lang="pt-BR" sz="2800" dirty="0" smtClean="0"/>
              <a:t> 26/27):</a:t>
            </a:r>
            <a:endParaRPr lang="pt-BR" sz="2800" dirty="0"/>
          </a:p>
        </p:txBody>
      </p:sp>
      <p:sp>
        <p:nvSpPr>
          <p:cNvPr id="3" name="Espaço Reservado para Conteúdo 2"/>
          <p:cNvSpPr>
            <a:spLocks noGrp="1"/>
          </p:cNvSpPr>
          <p:nvPr>
            <p:ph idx="1"/>
          </p:nvPr>
        </p:nvSpPr>
        <p:spPr>
          <a:xfrm>
            <a:off x="179512" y="1508720"/>
            <a:ext cx="7825680" cy="4800600"/>
          </a:xfrm>
        </p:spPr>
        <p:txBody>
          <a:bodyPr>
            <a:noAutofit/>
          </a:bodyPr>
          <a:lstStyle/>
          <a:p>
            <a:pPr marL="457200" indent="-342900">
              <a:buFont typeface="+mj-lt"/>
              <a:buAutoNum type="arabicPeriod"/>
            </a:pPr>
            <a:r>
              <a:rPr lang="pt-BR" sz="2000" dirty="0"/>
              <a:t>Como podemos identificar e escolher o(s) segmento(s) de </a:t>
            </a:r>
            <a:r>
              <a:rPr lang="pt-BR" sz="2000" dirty="0" smtClean="0"/>
              <a:t>marketing correto(s</a:t>
            </a:r>
            <a:r>
              <a:rPr lang="pt-BR" sz="2000" dirty="0"/>
              <a:t>)? (</a:t>
            </a:r>
            <a:r>
              <a:rPr lang="pt-BR" sz="2000" b="1" dirty="0">
                <a:effectLst>
                  <a:outerShdw blurRad="38100" dist="38100" dir="2700000" algn="tl">
                    <a:srgbClr val="000000">
                      <a:alpha val="43137"/>
                    </a:srgbClr>
                  </a:outerShdw>
                </a:effectLst>
              </a:rPr>
              <a:t>Onde podemos atuar com vantagem?</a:t>
            </a:r>
            <a:r>
              <a:rPr lang="pt-BR" sz="2000" dirty="0"/>
              <a:t>)</a:t>
            </a:r>
          </a:p>
          <a:p>
            <a:pPr marL="457200" indent="-342900">
              <a:buFont typeface="+mj-lt"/>
              <a:buAutoNum type="arabicPeriod"/>
            </a:pPr>
            <a:r>
              <a:rPr lang="pt-BR" sz="2000" dirty="0" smtClean="0"/>
              <a:t>Como </a:t>
            </a:r>
            <a:r>
              <a:rPr lang="pt-BR" sz="2000" dirty="0"/>
              <a:t>podemos diferenciar o que oferecemos daquilo que </a:t>
            </a:r>
            <a:r>
              <a:rPr lang="pt-BR" sz="2000" dirty="0" smtClean="0"/>
              <a:t>a concorrência </a:t>
            </a:r>
            <a:r>
              <a:rPr lang="pt-BR" sz="2000" dirty="0"/>
              <a:t>oferece? (</a:t>
            </a:r>
            <a:r>
              <a:rPr lang="pt-BR" sz="2000" b="1" dirty="0">
                <a:effectLst>
                  <a:outerShdw blurRad="38100" dist="38100" dir="2700000" algn="tl">
                    <a:srgbClr val="000000">
                      <a:alpha val="43137"/>
                    </a:srgbClr>
                  </a:outerShdw>
                </a:effectLst>
              </a:rPr>
              <a:t>Como vamos estabelecer essa vantagem?</a:t>
            </a:r>
            <a:r>
              <a:rPr lang="pt-BR" sz="2000" dirty="0"/>
              <a:t>)</a:t>
            </a:r>
          </a:p>
          <a:p>
            <a:pPr marL="457200" indent="-342900">
              <a:buFont typeface="+mj-lt"/>
              <a:buAutoNum type="arabicPeriod"/>
            </a:pPr>
            <a:r>
              <a:rPr lang="pt-BR" sz="2000" dirty="0" smtClean="0"/>
              <a:t>Como </a:t>
            </a:r>
            <a:r>
              <a:rPr lang="pt-BR" sz="2000" dirty="0"/>
              <a:t>devemos responder a clientes que nos pressionam por </a:t>
            </a:r>
            <a:r>
              <a:rPr lang="pt-BR" sz="2000" dirty="0" smtClean="0"/>
              <a:t>preços mais </a:t>
            </a:r>
            <a:r>
              <a:rPr lang="pt-BR" sz="2000" dirty="0"/>
              <a:t>baixos? (</a:t>
            </a:r>
            <a:r>
              <a:rPr lang="pt-BR" sz="2000" b="1" dirty="0">
                <a:effectLst>
                  <a:outerShdw blurRad="38100" dist="38100" dir="2700000" algn="tl">
                    <a:srgbClr val="000000">
                      <a:alpha val="43137"/>
                    </a:srgbClr>
                  </a:outerShdw>
                </a:effectLst>
              </a:rPr>
              <a:t>Quais princípios devemos adotar para </a:t>
            </a:r>
            <a:r>
              <a:rPr lang="pt-BR" sz="2000" b="1" dirty="0" smtClean="0">
                <a:effectLst>
                  <a:outerShdw blurRad="38100" dist="38100" dir="2700000" algn="tl">
                    <a:srgbClr val="000000">
                      <a:alpha val="43137"/>
                    </a:srgbClr>
                  </a:outerShdw>
                </a:effectLst>
              </a:rPr>
              <a:t>estabelecer nossos </a:t>
            </a:r>
            <a:r>
              <a:rPr lang="pt-BR" sz="2000" b="1" dirty="0">
                <a:effectLst>
                  <a:outerShdw blurRad="38100" dist="38100" dir="2700000" algn="tl">
                    <a:srgbClr val="000000">
                      <a:alpha val="43137"/>
                    </a:srgbClr>
                  </a:outerShdw>
                </a:effectLst>
              </a:rPr>
              <a:t>preços?</a:t>
            </a:r>
            <a:r>
              <a:rPr lang="pt-BR" sz="2000" dirty="0"/>
              <a:t>)</a:t>
            </a:r>
          </a:p>
          <a:p>
            <a:pPr marL="457200" indent="-342900">
              <a:buFont typeface="+mj-lt"/>
              <a:buAutoNum type="arabicPeriod"/>
            </a:pPr>
            <a:r>
              <a:rPr lang="pt-BR" sz="2000" dirty="0" smtClean="0"/>
              <a:t>Como </a:t>
            </a:r>
            <a:r>
              <a:rPr lang="pt-BR" sz="2000" dirty="0"/>
              <a:t>podemos competir com concorrentes que possuem custos </a:t>
            </a:r>
            <a:r>
              <a:rPr lang="pt-BR" sz="2000" dirty="0" smtClean="0"/>
              <a:t>e preços </a:t>
            </a:r>
            <a:r>
              <a:rPr lang="pt-BR" sz="2000" dirty="0"/>
              <a:t>menores, locais e no exterior? (</a:t>
            </a:r>
            <a:r>
              <a:rPr lang="pt-BR" sz="2000" b="1" dirty="0">
                <a:effectLst>
                  <a:outerShdw blurRad="38100" dist="38100" dir="2700000" algn="tl">
                    <a:srgbClr val="000000">
                      <a:alpha val="43137"/>
                    </a:srgbClr>
                  </a:outerShdw>
                </a:effectLst>
              </a:rPr>
              <a:t>Por que os clientes </a:t>
            </a:r>
            <a:r>
              <a:rPr lang="pt-BR" sz="2000" b="1" dirty="0" smtClean="0">
                <a:effectLst>
                  <a:outerShdw blurRad="38100" dist="38100" dir="2700000" algn="tl">
                    <a:srgbClr val="000000">
                      <a:alpha val="43137"/>
                    </a:srgbClr>
                  </a:outerShdw>
                </a:effectLst>
              </a:rPr>
              <a:t>devem negociar </a:t>
            </a:r>
            <a:r>
              <a:rPr lang="pt-BR" sz="2000" b="1" dirty="0">
                <a:effectLst>
                  <a:outerShdw blurRad="38100" dist="38100" dir="2700000" algn="tl">
                    <a:srgbClr val="000000">
                      <a:alpha val="43137"/>
                    </a:srgbClr>
                  </a:outerShdw>
                </a:effectLst>
              </a:rPr>
              <a:t>conosco?</a:t>
            </a:r>
            <a:r>
              <a:rPr lang="pt-BR" sz="2000" dirty="0"/>
              <a:t>)</a:t>
            </a:r>
          </a:p>
          <a:p>
            <a:pPr marL="457200" indent="-342900">
              <a:buFont typeface="+mj-lt"/>
              <a:buAutoNum type="arabicPeriod"/>
            </a:pPr>
            <a:r>
              <a:rPr lang="pt-BR" sz="2000" dirty="0" smtClean="0"/>
              <a:t>Até </a:t>
            </a:r>
            <a:r>
              <a:rPr lang="pt-BR" sz="2000" dirty="0"/>
              <a:t>que ponto podemos customizar nossa oferta para cada cliente</a:t>
            </a:r>
            <a:r>
              <a:rPr lang="pt-BR" sz="2000" dirty="0" smtClean="0"/>
              <a:t>? </a:t>
            </a:r>
            <a:endParaRPr lang="pt-BR" sz="2000" dirty="0"/>
          </a:p>
          <a:p>
            <a:pPr marL="457200" indent="-342900">
              <a:buFont typeface="+mj-lt"/>
              <a:buAutoNum type="arabicPeriod"/>
            </a:pPr>
            <a:r>
              <a:rPr lang="pt-BR" sz="2000" dirty="0" smtClean="0"/>
              <a:t>Quais </a:t>
            </a:r>
            <a:r>
              <a:rPr lang="pt-BR" sz="2000" dirty="0"/>
              <a:t>são as principais maneiras pelas quais podemos fazer </a:t>
            </a:r>
            <a:r>
              <a:rPr lang="pt-BR" sz="2000" dirty="0" smtClean="0"/>
              <a:t>nosso </a:t>
            </a:r>
            <a:r>
              <a:rPr lang="pt-BR" sz="2000" dirty="0"/>
              <a:t>negócio crescer? (</a:t>
            </a:r>
            <a:r>
              <a:rPr lang="pt-BR" sz="2000" b="1" dirty="0">
                <a:effectLst>
                  <a:outerShdw blurRad="38100" dist="38100" dir="2700000" algn="tl">
                    <a:srgbClr val="000000">
                      <a:alpha val="43137"/>
                    </a:srgbClr>
                  </a:outerShdw>
                </a:effectLst>
              </a:rPr>
              <a:t>A propósito, o que é crescer? Apenas vender </a:t>
            </a:r>
            <a:r>
              <a:rPr lang="pt-BR" sz="2000" b="1" dirty="0" smtClean="0">
                <a:effectLst>
                  <a:outerShdw blurRad="38100" dist="38100" dir="2700000" algn="tl">
                    <a:srgbClr val="000000">
                      <a:alpha val="43137"/>
                    </a:srgbClr>
                  </a:outerShdw>
                </a:effectLst>
              </a:rPr>
              <a:t>e faturar </a:t>
            </a:r>
            <a:r>
              <a:rPr lang="pt-BR" sz="2000" b="1" dirty="0">
                <a:effectLst>
                  <a:outerShdw blurRad="38100" dist="38100" dir="2700000" algn="tl">
                    <a:srgbClr val="000000">
                      <a:alpha val="43137"/>
                    </a:srgbClr>
                  </a:outerShdw>
                </a:effectLst>
              </a:rPr>
              <a:t>mais e mais</a:t>
            </a:r>
            <a:r>
              <a:rPr lang="pt-BR" sz="2000" b="1" dirty="0" smtClean="0">
                <a:effectLst>
                  <a:outerShdw blurRad="38100" dist="38100" dir="2700000" algn="tl">
                    <a:srgbClr val="000000">
                      <a:alpha val="43137"/>
                    </a:srgbClr>
                  </a:outerShdw>
                </a:effectLst>
              </a:rPr>
              <a:t>?</a:t>
            </a:r>
            <a:r>
              <a:rPr lang="pt-BR" sz="2000" dirty="0" smtClean="0"/>
              <a:t>)</a:t>
            </a:r>
            <a:endParaRPr lang="pt-BR" sz="2000" dirty="0"/>
          </a:p>
        </p:txBody>
      </p:sp>
      <p:sp>
        <p:nvSpPr>
          <p:cNvPr id="4" name="Espaço Reservado para Número de Slide 3"/>
          <p:cNvSpPr>
            <a:spLocks noGrp="1"/>
          </p:cNvSpPr>
          <p:nvPr>
            <p:ph type="sldNum" sz="quarter" idx="12"/>
          </p:nvPr>
        </p:nvSpPr>
        <p:spPr/>
        <p:txBody>
          <a:bodyPr/>
          <a:lstStyle/>
          <a:p>
            <a:fld id="{6E2D2B3B-882E-40F3-A32F-6DD516915044}" type="slidenum">
              <a:rPr lang="en-US" smtClean="0"/>
              <a:pPr/>
              <a:t>42</a:t>
            </a:fld>
            <a:endParaRPr lang="en-US"/>
          </a:p>
        </p:txBody>
      </p:sp>
    </p:spTree>
    <p:extLst>
      <p:ext uri="{BB962C8B-B14F-4D97-AF65-F5344CB8AC3E}">
        <p14:creationId xmlns:p14="http://schemas.microsoft.com/office/powerpoint/2010/main" val="1117898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z="2800" dirty="0"/>
              <a:t>P</a:t>
            </a:r>
            <a:r>
              <a:rPr lang="pt-BR" sz="2800" dirty="0" smtClean="0"/>
              <a:t>rincipais </a:t>
            </a:r>
            <a:r>
              <a:rPr lang="pt-BR" sz="2800" dirty="0"/>
              <a:t>decisões de </a:t>
            </a:r>
            <a:r>
              <a:rPr lang="pt-BR" sz="2800" dirty="0" smtClean="0"/>
              <a:t>Marketing,</a:t>
            </a:r>
            <a:r>
              <a:rPr lang="pt-BR" sz="2800" dirty="0"/>
              <a:t/>
            </a:r>
            <a:br>
              <a:rPr lang="pt-BR" sz="2800" dirty="0"/>
            </a:br>
            <a:r>
              <a:rPr lang="pt-BR" sz="2800" dirty="0"/>
              <a:t>apresentada por </a:t>
            </a:r>
            <a:r>
              <a:rPr lang="pt-BR" sz="2800" dirty="0" smtClean="0"/>
              <a:t>Kotler (</a:t>
            </a:r>
            <a:r>
              <a:rPr lang="pt-BR" sz="2800" dirty="0" err="1" smtClean="0"/>
              <a:t>pag</a:t>
            </a:r>
            <a:r>
              <a:rPr lang="pt-BR" sz="2800" dirty="0" smtClean="0"/>
              <a:t> 26/27):</a:t>
            </a:r>
            <a:endParaRPr lang="pt-BR" sz="2800" dirty="0"/>
          </a:p>
        </p:txBody>
      </p:sp>
      <p:sp>
        <p:nvSpPr>
          <p:cNvPr id="3" name="Espaço Reservado para Conteúdo 2"/>
          <p:cNvSpPr>
            <a:spLocks noGrp="1"/>
          </p:cNvSpPr>
          <p:nvPr>
            <p:ph idx="1"/>
          </p:nvPr>
        </p:nvSpPr>
        <p:spPr>
          <a:xfrm>
            <a:off x="179512" y="1508720"/>
            <a:ext cx="7825680" cy="4800600"/>
          </a:xfrm>
        </p:spPr>
        <p:txBody>
          <a:bodyPr>
            <a:noAutofit/>
          </a:bodyPr>
          <a:lstStyle/>
          <a:p>
            <a:pPr marL="571500" indent="-457200">
              <a:buFont typeface="+mj-lt"/>
              <a:buAutoNum type="arabicPeriod" startAt="7"/>
            </a:pPr>
            <a:r>
              <a:rPr lang="pt-BR" sz="2400" dirty="0" smtClean="0"/>
              <a:t>Como </a:t>
            </a:r>
            <a:r>
              <a:rPr lang="pt-BR" sz="2400" dirty="0"/>
              <a:t>podemos construir marcas sólidas?</a:t>
            </a:r>
          </a:p>
          <a:p>
            <a:pPr marL="571500" indent="-457200">
              <a:buFont typeface="+mj-lt"/>
              <a:buAutoNum type="arabicPeriod" startAt="7"/>
            </a:pPr>
            <a:r>
              <a:rPr lang="pt-BR" sz="2400" dirty="0" smtClean="0"/>
              <a:t>Como </a:t>
            </a:r>
            <a:r>
              <a:rPr lang="pt-BR" sz="2400" dirty="0"/>
              <a:t>podemos reduzir o custo de aquisição de clientes, </a:t>
            </a:r>
            <a:r>
              <a:rPr lang="pt-BR" sz="2400" dirty="0" smtClean="0"/>
              <a:t>mantê-los fiéis </a:t>
            </a:r>
            <a:r>
              <a:rPr lang="pt-BR" sz="2400" dirty="0"/>
              <a:t>e identificar os clientes realmente importantes?</a:t>
            </a:r>
          </a:p>
          <a:p>
            <a:pPr marL="571500" indent="-457200">
              <a:buFont typeface="+mj-lt"/>
              <a:buAutoNum type="arabicPeriod" startAt="7"/>
            </a:pPr>
            <a:r>
              <a:rPr lang="pt-BR" sz="2400" dirty="0" smtClean="0"/>
              <a:t>Como </a:t>
            </a:r>
            <a:r>
              <a:rPr lang="pt-BR" sz="2400" dirty="0"/>
              <a:t>podemos medir o retorno do investimento em </a:t>
            </a:r>
            <a:r>
              <a:rPr lang="pt-BR" sz="2400" dirty="0" smtClean="0"/>
              <a:t>propaganda, promoção </a:t>
            </a:r>
            <a:r>
              <a:rPr lang="pt-BR" sz="2400" dirty="0"/>
              <a:t>de vendas e relações públicas?</a:t>
            </a:r>
          </a:p>
          <a:p>
            <a:pPr marL="571500" indent="-457200">
              <a:buFont typeface="+mj-lt"/>
              <a:buAutoNum type="arabicPeriod" startAt="7"/>
            </a:pPr>
            <a:r>
              <a:rPr lang="pt-BR" sz="2400" dirty="0" smtClean="0"/>
              <a:t>Como </a:t>
            </a:r>
            <a:r>
              <a:rPr lang="pt-BR" sz="2400" dirty="0"/>
              <a:t>podemos melhorar a produtividade da força de vendas?</a:t>
            </a:r>
          </a:p>
          <a:p>
            <a:pPr marL="571500" indent="-457200">
              <a:buFont typeface="+mj-lt"/>
              <a:buAutoNum type="arabicPeriod" startAt="7"/>
            </a:pPr>
            <a:r>
              <a:rPr lang="pt-BR" sz="2400" dirty="0" smtClean="0"/>
              <a:t>Como </a:t>
            </a:r>
            <a:r>
              <a:rPr lang="pt-BR" sz="2400" dirty="0"/>
              <a:t>podemos estabelecer múltiplos canais de distribuição e, </a:t>
            </a:r>
            <a:r>
              <a:rPr lang="pt-BR" sz="2400" dirty="0" smtClean="0"/>
              <a:t>ao mesmo </a:t>
            </a:r>
            <a:r>
              <a:rPr lang="pt-BR" sz="2400" dirty="0"/>
              <a:t>tempo, gerenciar o conflito entre os canais?</a:t>
            </a:r>
          </a:p>
          <a:p>
            <a:pPr marL="571500" indent="-457200">
              <a:buFont typeface="+mj-lt"/>
              <a:buAutoNum type="arabicPeriod" startAt="7"/>
            </a:pPr>
            <a:r>
              <a:rPr lang="pt-BR" sz="2400" dirty="0" smtClean="0"/>
              <a:t>Como </a:t>
            </a:r>
            <a:r>
              <a:rPr lang="pt-BR" sz="2400" dirty="0"/>
              <a:t>podemos fazer com que todos os departamentos da </a:t>
            </a:r>
            <a:r>
              <a:rPr lang="pt-BR" sz="2400" dirty="0" smtClean="0"/>
              <a:t>empresa sejam </a:t>
            </a:r>
            <a:r>
              <a:rPr lang="pt-BR" sz="2400" dirty="0"/>
              <a:t>mais orientados para o cliente</a:t>
            </a:r>
            <a:r>
              <a:rPr lang="pt-BR" sz="2400" dirty="0" smtClean="0"/>
              <a:t>?</a:t>
            </a:r>
            <a:endParaRPr lang="pt-BR" sz="2400" dirty="0"/>
          </a:p>
        </p:txBody>
      </p:sp>
      <p:sp>
        <p:nvSpPr>
          <p:cNvPr id="4" name="Espaço Reservado para Número de Slide 3"/>
          <p:cNvSpPr>
            <a:spLocks noGrp="1"/>
          </p:cNvSpPr>
          <p:nvPr>
            <p:ph type="sldNum" sz="quarter" idx="12"/>
          </p:nvPr>
        </p:nvSpPr>
        <p:spPr/>
        <p:txBody>
          <a:bodyPr/>
          <a:lstStyle/>
          <a:p>
            <a:fld id="{6E2D2B3B-882E-40F3-A32F-6DD516915044}" type="slidenum">
              <a:rPr lang="en-US" smtClean="0"/>
              <a:pPr/>
              <a:t>43</a:t>
            </a:fld>
            <a:endParaRPr lang="en-US"/>
          </a:p>
        </p:txBody>
      </p:sp>
    </p:spTree>
    <p:extLst>
      <p:ext uri="{BB962C8B-B14F-4D97-AF65-F5344CB8AC3E}">
        <p14:creationId xmlns:p14="http://schemas.microsoft.com/office/powerpoint/2010/main" val="255340279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BR" dirty="0" smtClean="0"/>
              <a:t>Marketing Agribusiness</a:t>
            </a:r>
            <a:endParaRPr lang="pt-BR" dirty="0"/>
          </a:p>
        </p:txBody>
      </p:sp>
      <p:sp>
        <p:nvSpPr>
          <p:cNvPr id="3" name="Subtítulo 2"/>
          <p:cNvSpPr>
            <a:spLocks noGrp="1"/>
          </p:cNvSpPr>
          <p:nvPr>
            <p:ph type="subTitle" idx="1"/>
          </p:nvPr>
        </p:nvSpPr>
        <p:spPr/>
        <p:txBody>
          <a:bodyPr>
            <a:normAutofit fontScale="70000" lnSpcReduction="20000"/>
          </a:bodyPr>
          <a:lstStyle/>
          <a:p>
            <a:r>
              <a:rPr lang="pt-BR" dirty="0" smtClean="0"/>
              <a:t>Material extraído do Capítulo 6:</a:t>
            </a:r>
          </a:p>
          <a:p>
            <a:r>
              <a:rPr lang="pt-BR" dirty="0"/>
              <a:t>Economia e Gestão dos Negócios Agroalimentares. Organizadores: </a:t>
            </a:r>
            <a:r>
              <a:rPr lang="pt-BR" dirty="0" err="1"/>
              <a:t>Decio</a:t>
            </a:r>
            <a:r>
              <a:rPr lang="pt-BR" dirty="0"/>
              <a:t> Zylbersztajn e Marcos Fava Neves. Editora: Pioneira Publicação: 2010 (link para Download: </a:t>
            </a:r>
            <a:r>
              <a:rPr lang="pt-BR" u="sng" dirty="0">
                <a:hlinkClick r:id="rId2"/>
              </a:rPr>
              <a:t>http://pensa.org.br/wp-content/uploads/2013/10/Economia-e-Gest%C3%A3o-dos-Neg%C3%B3cios-Agroalimentares1-1.pdf</a:t>
            </a:r>
            <a:endParaRPr lang="pt-BR" dirty="0"/>
          </a:p>
        </p:txBody>
      </p:sp>
      <p:sp>
        <p:nvSpPr>
          <p:cNvPr id="4" name="Espaço Reservado para Número de Slide 3"/>
          <p:cNvSpPr>
            <a:spLocks noGrp="1"/>
          </p:cNvSpPr>
          <p:nvPr>
            <p:ph type="sldNum" sz="quarter" idx="12"/>
          </p:nvPr>
        </p:nvSpPr>
        <p:spPr/>
        <p:txBody>
          <a:bodyPr/>
          <a:lstStyle/>
          <a:p>
            <a:fld id="{6E2D2B3B-882E-40F3-A32F-6DD516915044}" type="slidenum">
              <a:rPr lang="en-US" smtClean="0"/>
              <a:pPr/>
              <a:t>44</a:t>
            </a:fld>
            <a:endParaRPr lang="en-US" dirty="0"/>
          </a:p>
        </p:txBody>
      </p:sp>
    </p:spTree>
    <p:extLst>
      <p:ext uri="{BB962C8B-B14F-4D97-AF65-F5344CB8AC3E}">
        <p14:creationId xmlns:p14="http://schemas.microsoft.com/office/powerpoint/2010/main" val="23952396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6E2D2B3B-882E-40F3-A32F-6DD516915044}" type="slidenum">
              <a:rPr lang="en-US" smtClean="0"/>
              <a:pPr/>
              <a:t>45</a:t>
            </a:fld>
            <a:endParaRPr lang="en-US"/>
          </a:p>
        </p:txBody>
      </p:sp>
      <p:pic>
        <p:nvPicPr>
          <p:cNvPr id="5" name="Imagem 4"/>
          <p:cNvPicPr>
            <a:picLocks noChangeAspect="1"/>
          </p:cNvPicPr>
          <p:nvPr/>
        </p:nvPicPr>
        <p:blipFill>
          <a:blip r:embed="rId2"/>
          <a:stretch>
            <a:fillRect/>
          </a:stretch>
        </p:blipFill>
        <p:spPr>
          <a:xfrm>
            <a:off x="0" y="1196553"/>
            <a:ext cx="9144000" cy="4650527"/>
          </a:xfrm>
          <a:prstGeom prst="rect">
            <a:avLst/>
          </a:prstGeom>
        </p:spPr>
      </p:pic>
      <p:sp>
        <p:nvSpPr>
          <p:cNvPr id="6" name="Retângulo 5"/>
          <p:cNvSpPr/>
          <p:nvPr/>
        </p:nvSpPr>
        <p:spPr>
          <a:xfrm>
            <a:off x="393628" y="6045200"/>
            <a:ext cx="8138160" cy="954107"/>
          </a:xfrm>
          <a:prstGeom prst="rect">
            <a:avLst/>
          </a:prstGeom>
        </p:spPr>
        <p:txBody>
          <a:bodyPr wrap="square">
            <a:spAutoFit/>
          </a:bodyPr>
          <a:lstStyle/>
          <a:p>
            <a:r>
              <a:rPr lang="pt-BR" sz="1400" dirty="0"/>
              <a:t>Material extraído do Capítulo 6:</a:t>
            </a:r>
          </a:p>
          <a:p>
            <a:r>
              <a:rPr lang="pt-BR" sz="1400" dirty="0"/>
              <a:t>Economia e Gestão dos Negócios Agroalimentares. Organizadores: </a:t>
            </a:r>
            <a:r>
              <a:rPr lang="pt-BR" sz="1400" dirty="0" err="1"/>
              <a:t>Decio</a:t>
            </a:r>
            <a:r>
              <a:rPr lang="pt-BR" sz="1400" dirty="0"/>
              <a:t> Zylbersztajn e Marcos Fava Neves. Editora: Pioneira Publicação: 2010 (link para Download: </a:t>
            </a:r>
            <a:r>
              <a:rPr lang="pt-BR" sz="1400" u="sng" dirty="0">
                <a:hlinkClick r:id="rId3"/>
              </a:rPr>
              <a:t>http://pensa.org.br/wp-content/uploads/2013/10/Economia-e-Gest%C3%A3o-dos-Neg%C3%B3cios-Agroalimentares1-1.pdf</a:t>
            </a:r>
            <a:endParaRPr lang="pt-BR" sz="1400" dirty="0"/>
          </a:p>
        </p:txBody>
      </p:sp>
    </p:spTree>
    <p:extLst>
      <p:ext uri="{BB962C8B-B14F-4D97-AF65-F5344CB8AC3E}">
        <p14:creationId xmlns:p14="http://schemas.microsoft.com/office/powerpoint/2010/main" val="16441587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6E2D2B3B-882E-40F3-A32F-6DD516915044}" type="slidenum">
              <a:rPr lang="en-US" smtClean="0"/>
              <a:pPr/>
              <a:t>46</a:t>
            </a:fld>
            <a:endParaRPr lang="en-US"/>
          </a:p>
        </p:txBody>
      </p:sp>
      <p:pic>
        <p:nvPicPr>
          <p:cNvPr id="5" name="Imagem 4"/>
          <p:cNvPicPr>
            <a:picLocks noChangeAspect="1"/>
          </p:cNvPicPr>
          <p:nvPr/>
        </p:nvPicPr>
        <p:blipFill>
          <a:blip r:embed="rId2"/>
          <a:stretch>
            <a:fillRect/>
          </a:stretch>
        </p:blipFill>
        <p:spPr>
          <a:xfrm>
            <a:off x="0" y="0"/>
            <a:ext cx="9144000" cy="3499809"/>
          </a:xfrm>
          <a:prstGeom prst="rect">
            <a:avLst/>
          </a:prstGeom>
        </p:spPr>
      </p:pic>
      <p:sp>
        <p:nvSpPr>
          <p:cNvPr id="6" name="CaixaDeTexto 5"/>
          <p:cNvSpPr txBox="1"/>
          <p:nvPr/>
        </p:nvSpPr>
        <p:spPr>
          <a:xfrm>
            <a:off x="666229" y="3504564"/>
            <a:ext cx="7881065" cy="3108543"/>
          </a:xfrm>
          <a:prstGeom prst="rect">
            <a:avLst/>
          </a:prstGeom>
          <a:noFill/>
        </p:spPr>
        <p:txBody>
          <a:bodyPr wrap="square" rtlCol="0">
            <a:spAutoFit/>
          </a:bodyPr>
          <a:lstStyle/>
          <a:p>
            <a:pPr marL="342900" indent="-342900">
              <a:buFont typeface="+mj-lt"/>
              <a:buAutoNum type="arabicPeriod"/>
            </a:pPr>
            <a:r>
              <a:rPr lang="pt-BR" sz="1400" dirty="0"/>
              <a:t>FILOSOFIA DE ORIENTAÇÃO TOTAL AO MERCADO E SATISFAÇÃO DE NECESSIDADES</a:t>
            </a:r>
          </a:p>
          <a:p>
            <a:pPr marL="342900" indent="-342900">
              <a:buFont typeface="+mj-lt"/>
              <a:buAutoNum type="arabicPeriod"/>
            </a:pPr>
            <a:r>
              <a:rPr lang="pt-BR" sz="1400" dirty="0"/>
              <a:t>• METODOLOGIA DE PESQUISA DE MERCADO (NECESSIDADES DOS ELOS SEGUINTES)</a:t>
            </a:r>
          </a:p>
          <a:p>
            <a:pPr marL="342900" indent="-342900">
              <a:buFont typeface="+mj-lt"/>
              <a:buAutoNum type="arabicPeriod"/>
            </a:pPr>
            <a:r>
              <a:rPr lang="pt-BR" sz="1400" dirty="0"/>
              <a:t>• SISTEMAS DE GERENCIAMENTO E ANÁLISE DE INFORMAÇÕES</a:t>
            </a:r>
          </a:p>
          <a:p>
            <a:pPr marL="342900" indent="-342900">
              <a:buFont typeface="+mj-lt"/>
              <a:buAutoNum type="arabicPeriod"/>
            </a:pPr>
            <a:r>
              <a:rPr lang="pt-BR" sz="1400" dirty="0"/>
              <a:t>Registros Internos; Inteligência de </a:t>
            </a:r>
            <a:r>
              <a:rPr lang="pt-BR" sz="1400" i="1" dirty="0"/>
              <a:t>Marketing </a:t>
            </a:r>
            <a:r>
              <a:rPr lang="pt-BR" sz="1400" dirty="0"/>
              <a:t>e Pesquisa de </a:t>
            </a:r>
            <a:r>
              <a:rPr lang="pt-BR" sz="1400" i="1" dirty="0"/>
              <a:t>Marketing</a:t>
            </a:r>
          </a:p>
          <a:p>
            <a:pPr marL="342900" indent="-342900">
              <a:buFont typeface="+mj-lt"/>
              <a:buAutoNum type="arabicPeriod"/>
            </a:pPr>
            <a:r>
              <a:rPr lang="pt-BR" sz="1400" dirty="0"/>
              <a:t>• ANÁLISE DO COMPORTAMENTO DO CONSUMIDOR FINAL E DO COMPRADOR INDUSTRIAL</a:t>
            </a:r>
          </a:p>
          <a:p>
            <a:pPr marL="342900" indent="-342900">
              <a:buFont typeface="+mj-lt"/>
              <a:buAutoNum type="arabicPeriod"/>
            </a:pPr>
            <a:r>
              <a:rPr lang="pt-BR" sz="1400" dirty="0"/>
              <a:t>• METODOLOGIA PARA LANÇAMENTO DE NOVOS PRODUTOS OU SERVIÇOS NO MERCADO</a:t>
            </a:r>
          </a:p>
          <a:p>
            <a:pPr marL="342900" indent="-342900">
              <a:buFont typeface="+mj-lt"/>
              <a:buAutoNum type="arabicPeriod"/>
            </a:pPr>
            <a:r>
              <a:rPr lang="pt-BR" sz="1400" dirty="0"/>
              <a:t>• TÉCNICAS DE SEGMENTAÇÃO DE MERCADOS CONSUMIDORES FINAIS OU INDUSTRIAIS</a:t>
            </a:r>
          </a:p>
          <a:p>
            <a:pPr marL="342900" indent="-342900">
              <a:buFont typeface="+mj-lt"/>
              <a:buAutoNum type="arabicPeriod"/>
            </a:pPr>
            <a:r>
              <a:rPr lang="pt-BR" sz="1400" dirty="0" smtClean="0"/>
              <a:t>• </a:t>
            </a:r>
            <a:r>
              <a:rPr lang="pt-BR" sz="1400" dirty="0"/>
              <a:t>TÉCNICAS DE SELEÇÃO DE MERCADOS-ALVO OPORTUNIDADES DE DIFERENCIAÇÃO DE</a:t>
            </a:r>
          </a:p>
          <a:p>
            <a:pPr marL="342900" indent="-342900">
              <a:buFont typeface="+mj-lt"/>
              <a:buAutoNum type="arabicPeriod"/>
            </a:pPr>
            <a:r>
              <a:rPr lang="pt-BR" sz="1400" dirty="0"/>
              <a:t>PRODUTOS OU SERVIÇOS E POSICIONAMENTO</a:t>
            </a:r>
          </a:p>
          <a:p>
            <a:pPr marL="342900" indent="-342900">
              <a:buFont typeface="+mj-lt"/>
              <a:buAutoNum type="arabicPeriod"/>
            </a:pPr>
            <a:r>
              <a:rPr lang="pt-BR" sz="1400" dirty="0" smtClean="0"/>
              <a:t>• </a:t>
            </a:r>
            <a:r>
              <a:rPr lang="pt-BR" sz="1400" dirty="0"/>
              <a:t>PROCESSO E ESTRATÉGIAS DE PRECIFICAÇÃO DE PRODUTOS</a:t>
            </a:r>
          </a:p>
          <a:p>
            <a:pPr marL="342900" indent="-342900">
              <a:buFont typeface="+mj-lt"/>
              <a:buAutoNum type="arabicPeriod"/>
            </a:pPr>
            <a:r>
              <a:rPr lang="pt-BR" sz="1400" dirty="0"/>
              <a:t>• ADMINISTRAÇÃO DE PRODUTOS, LINHAS DE PRODUTOS, MARCAS E EMBALAGENS</a:t>
            </a:r>
          </a:p>
          <a:p>
            <a:pPr marL="342900" indent="-342900">
              <a:buFont typeface="+mj-lt"/>
              <a:buAutoNum type="arabicPeriod"/>
            </a:pPr>
            <a:r>
              <a:rPr lang="pt-BR" sz="1400" dirty="0" smtClean="0"/>
              <a:t>• </a:t>
            </a:r>
            <a:r>
              <a:rPr lang="pt-BR" sz="1400" dirty="0"/>
              <a:t>ANÁLISE E ESTRATÉGIAS DE DISTRIBUIÇÃO NO SISTEMA (ETAPAS INICIAIS DO SAG)</a:t>
            </a:r>
          </a:p>
          <a:p>
            <a:pPr marL="342900" indent="-342900">
              <a:buFont typeface="+mj-lt"/>
              <a:buAutoNum type="arabicPeriod"/>
            </a:pPr>
            <a:r>
              <a:rPr lang="pt-BR" sz="1400" dirty="0"/>
              <a:t>Canais de Distribuição, Atacado e Varejo</a:t>
            </a:r>
          </a:p>
          <a:p>
            <a:pPr marL="342900" indent="-342900">
              <a:buFont typeface="+mj-lt"/>
              <a:buAutoNum type="arabicPeriod"/>
            </a:pPr>
            <a:r>
              <a:rPr lang="pt-BR" sz="1400" dirty="0"/>
              <a:t>• PROCESSO DE PLANEJAMENTO E CONTROLE DE </a:t>
            </a:r>
            <a:r>
              <a:rPr lang="pt-BR" sz="1400" i="1" dirty="0"/>
              <a:t>MARKETING </a:t>
            </a:r>
            <a:r>
              <a:rPr lang="pt-BR" sz="1400" dirty="0"/>
              <a:t>NA VISÃO </a:t>
            </a:r>
            <a:r>
              <a:rPr lang="pt-BR" sz="1400" dirty="0" smtClean="0"/>
              <a:t>SISTÊMICA</a:t>
            </a:r>
            <a:endParaRPr lang="pt-BR" sz="1400" dirty="0"/>
          </a:p>
        </p:txBody>
      </p:sp>
    </p:spTree>
    <p:extLst>
      <p:ext uri="{BB962C8B-B14F-4D97-AF65-F5344CB8AC3E}">
        <p14:creationId xmlns:p14="http://schemas.microsoft.com/office/powerpoint/2010/main" val="22184052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INFORMAÇÕES</a:t>
            </a:r>
            <a:endParaRPr lang="pt-BR" dirty="0"/>
          </a:p>
        </p:txBody>
      </p:sp>
      <p:sp>
        <p:nvSpPr>
          <p:cNvPr id="3" name="Espaço Reservado para Conteúdo 2"/>
          <p:cNvSpPr>
            <a:spLocks noGrp="1"/>
          </p:cNvSpPr>
          <p:nvPr>
            <p:ph idx="1"/>
          </p:nvPr>
        </p:nvSpPr>
        <p:spPr/>
        <p:txBody>
          <a:bodyPr>
            <a:normAutofit/>
          </a:bodyPr>
          <a:lstStyle/>
          <a:p>
            <a:pPr marL="114300" indent="0" algn="just">
              <a:buNone/>
            </a:pPr>
            <a:r>
              <a:rPr lang="pt-BR" dirty="0"/>
              <a:t>Este sistema é composto de três componentes principais:</a:t>
            </a:r>
          </a:p>
          <a:p>
            <a:pPr algn="just"/>
            <a:r>
              <a:rPr lang="pt-BR" dirty="0"/>
              <a:t>• O </a:t>
            </a:r>
            <a:r>
              <a:rPr lang="pt-BR" b="1" dirty="0"/>
              <a:t>sistema de registros internos: </a:t>
            </a:r>
            <a:r>
              <a:rPr lang="pt-BR" dirty="0"/>
              <a:t>relatórios, pedidos, dados </a:t>
            </a:r>
            <a:r>
              <a:rPr lang="pt-BR" dirty="0" smtClean="0"/>
              <a:t>de vendas</a:t>
            </a:r>
            <a:r>
              <a:rPr lang="pt-BR" dirty="0"/>
              <a:t>, de estoques e outros documentos internos.</a:t>
            </a:r>
          </a:p>
          <a:p>
            <a:pPr algn="just"/>
            <a:r>
              <a:rPr lang="pt-BR" dirty="0"/>
              <a:t>• O </a:t>
            </a:r>
            <a:r>
              <a:rPr lang="pt-BR" b="1" dirty="0"/>
              <a:t>sistema de inteligência de </a:t>
            </a:r>
            <a:r>
              <a:rPr lang="pt-BR" i="1" dirty="0"/>
              <a:t>marketing, </a:t>
            </a:r>
            <a:r>
              <a:rPr lang="pt-BR" dirty="0"/>
              <a:t>composto pelos </a:t>
            </a:r>
            <a:r>
              <a:rPr lang="pt-BR" dirty="0" smtClean="0"/>
              <a:t>procedimentos não-estruturados </a:t>
            </a:r>
            <a:r>
              <a:rPr lang="pt-BR" dirty="0"/>
              <a:t>que a gestão usa para obter </a:t>
            </a:r>
            <a:r>
              <a:rPr lang="pt-BR" dirty="0" smtClean="0"/>
              <a:t>informações no </a:t>
            </a:r>
            <a:r>
              <a:rPr lang="pt-BR" dirty="0"/>
              <a:t>dia-a-dia, tais como: leituras, conversas informais </a:t>
            </a:r>
            <a:r>
              <a:rPr lang="pt-BR" dirty="0" smtClean="0"/>
              <a:t>com consumidores</a:t>
            </a:r>
            <a:r>
              <a:rPr lang="pt-BR" dirty="0"/>
              <a:t>, a prática de consumir, conversar com </a:t>
            </a:r>
            <a:r>
              <a:rPr lang="pt-BR" dirty="0" smtClean="0"/>
              <a:t>distribuidores e </a:t>
            </a:r>
            <a:r>
              <a:rPr lang="pt-BR" dirty="0"/>
              <a:t>outros.</a:t>
            </a:r>
          </a:p>
          <a:p>
            <a:pPr algn="just"/>
            <a:r>
              <a:rPr lang="pt-BR" dirty="0"/>
              <a:t>• A </a:t>
            </a:r>
            <a:r>
              <a:rPr lang="pt-BR" b="1" dirty="0"/>
              <a:t>pesquisa de </a:t>
            </a:r>
            <a:r>
              <a:rPr lang="pt-BR" i="1" dirty="0"/>
              <a:t>marketing, </a:t>
            </a:r>
            <a:r>
              <a:rPr lang="pt-BR" dirty="0"/>
              <a:t>que </a:t>
            </a:r>
            <a:r>
              <a:rPr lang="pt-BR" dirty="0" err="1"/>
              <a:t>Malhotra</a:t>
            </a:r>
            <a:r>
              <a:rPr lang="pt-BR" dirty="0"/>
              <a:t> (1996) a definiu como </a:t>
            </a:r>
            <a:r>
              <a:rPr lang="pt-BR" dirty="0" smtClean="0"/>
              <a:t>a identificação</a:t>
            </a:r>
            <a:r>
              <a:rPr lang="pt-BR" dirty="0"/>
              <a:t>, coleta, análise e disseminação sistemática e </a:t>
            </a:r>
            <a:r>
              <a:rPr lang="pt-BR" dirty="0" smtClean="0"/>
              <a:t>objetiva de </a:t>
            </a:r>
            <a:r>
              <a:rPr lang="pt-BR" dirty="0"/>
              <a:t>informações, com o propósito de melhorar o processo de </a:t>
            </a:r>
            <a:r>
              <a:rPr lang="pt-BR" dirty="0" smtClean="0"/>
              <a:t>decisão relacionado </a:t>
            </a:r>
            <a:r>
              <a:rPr lang="pt-BR" dirty="0"/>
              <a:t>à identificação e solução de problemas e </a:t>
            </a:r>
            <a:r>
              <a:rPr lang="pt-BR" dirty="0" smtClean="0"/>
              <a:t>oportunidades em </a:t>
            </a:r>
            <a:r>
              <a:rPr lang="pt-BR" i="1" dirty="0"/>
              <a:t>marketing.</a:t>
            </a:r>
            <a:endParaRPr lang="pt-BR" dirty="0"/>
          </a:p>
        </p:txBody>
      </p:sp>
      <p:sp>
        <p:nvSpPr>
          <p:cNvPr id="4" name="Espaço Reservado para Número de Slide 3"/>
          <p:cNvSpPr>
            <a:spLocks noGrp="1"/>
          </p:cNvSpPr>
          <p:nvPr>
            <p:ph type="sldNum" sz="quarter" idx="12"/>
          </p:nvPr>
        </p:nvSpPr>
        <p:spPr/>
        <p:txBody>
          <a:bodyPr/>
          <a:lstStyle/>
          <a:p>
            <a:fld id="{6E2D2B3B-882E-40F3-A32F-6DD516915044}" type="slidenum">
              <a:rPr lang="en-US" smtClean="0"/>
              <a:pPr/>
              <a:t>47</a:t>
            </a:fld>
            <a:endParaRPr lang="en-US"/>
          </a:p>
        </p:txBody>
      </p:sp>
    </p:spTree>
    <p:extLst>
      <p:ext uri="{BB962C8B-B14F-4D97-AF65-F5344CB8AC3E}">
        <p14:creationId xmlns:p14="http://schemas.microsoft.com/office/powerpoint/2010/main" val="185385920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39552" y="692696"/>
            <a:ext cx="7620000" cy="1143000"/>
          </a:xfrm>
        </p:spPr>
        <p:txBody>
          <a:bodyPr/>
          <a:lstStyle/>
          <a:p>
            <a:r>
              <a:rPr lang="pt-BR" sz="2800" b="1" dirty="0"/>
              <a:t>Box 1 </a:t>
            </a:r>
            <a:r>
              <a:rPr lang="pt-BR" sz="2800" dirty="0"/>
              <a:t>Quais os Tipos de Pesquisas de </a:t>
            </a:r>
            <a:r>
              <a:rPr lang="pt-BR" sz="2800" i="1" dirty="0"/>
              <a:t>Marketing </a:t>
            </a:r>
            <a:r>
              <a:rPr lang="pt-BR" sz="2800" dirty="0"/>
              <a:t>que Podem ser Feitos nos </a:t>
            </a:r>
            <a:r>
              <a:rPr lang="pt-BR" sz="2800" dirty="0" smtClean="0"/>
              <a:t>Sistemas Agroindustriais?</a:t>
            </a:r>
            <a:br>
              <a:rPr lang="pt-BR" sz="2800" dirty="0" smtClean="0"/>
            </a:br>
            <a:r>
              <a:rPr lang="pt-BR" sz="2800" dirty="0"/>
              <a:t>• </a:t>
            </a:r>
            <a:r>
              <a:rPr lang="pt-BR" sz="1800" dirty="0"/>
              <a:t>Todas as empresas devem saber quais são as necessidades dos elos seguintes no sistemas agroindustriais. Para isto precisam escutá-los. </a:t>
            </a:r>
            <a:r>
              <a:rPr lang="pt-BR" sz="2800" dirty="0"/>
              <a:t/>
            </a:r>
            <a:br>
              <a:rPr lang="pt-BR" sz="2800" dirty="0"/>
            </a:br>
            <a:r>
              <a:rPr lang="pt-BR" sz="2800" dirty="0"/>
              <a:t/>
            </a:r>
            <a:br>
              <a:rPr lang="pt-BR" sz="2800" dirty="0"/>
            </a:br>
            <a:endParaRPr lang="pt-BR" sz="2800" dirty="0"/>
          </a:p>
        </p:txBody>
      </p:sp>
      <p:sp>
        <p:nvSpPr>
          <p:cNvPr id="3" name="Espaço Reservado para Conteúdo 2"/>
          <p:cNvSpPr>
            <a:spLocks noGrp="1"/>
          </p:cNvSpPr>
          <p:nvPr>
            <p:ph idx="1"/>
          </p:nvPr>
        </p:nvSpPr>
        <p:spPr>
          <a:xfrm>
            <a:off x="14245" y="2057400"/>
            <a:ext cx="8226143" cy="4800600"/>
          </a:xfrm>
        </p:spPr>
        <p:txBody>
          <a:bodyPr>
            <a:noAutofit/>
          </a:bodyPr>
          <a:lstStyle/>
          <a:p>
            <a:pPr algn="just"/>
            <a:r>
              <a:rPr lang="pt-BR" sz="1600" dirty="0" smtClean="0"/>
              <a:t>Uma </a:t>
            </a:r>
            <a:r>
              <a:rPr lang="pt-BR" sz="1600" dirty="0"/>
              <a:t>empresa como a </a:t>
            </a:r>
            <a:r>
              <a:rPr lang="pt-BR" sz="1600" i="1" dirty="0" smtClean="0"/>
              <a:t>Syngenta </a:t>
            </a:r>
            <a:r>
              <a:rPr lang="pt-BR" sz="1600" dirty="0"/>
              <a:t>pode desejar saber como é o comportamento </a:t>
            </a:r>
            <a:r>
              <a:rPr lang="pt-BR" sz="1600" dirty="0" smtClean="0"/>
              <a:t>do comprador </a:t>
            </a:r>
            <a:r>
              <a:rPr lang="pt-BR" sz="1600" dirty="0"/>
              <a:t>rural, em termos de preferências, atitudes, satisfação, </a:t>
            </a:r>
            <a:r>
              <a:rPr lang="pt-BR" sz="1600" dirty="0" smtClean="0"/>
              <a:t>conhecimento dos </a:t>
            </a:r>
            <a:r>
              <a:rPr lang="pt-BR" sz="1600" dirty="0"/>
              <a:t>produtos (fitossanitários) </a:t>
            </a:r>
            <a:r>
              <a:rPr lang="pt-BR" sz="1600" i="1" dirty="0"/>
              <a:t>e </a:t>
            </a:r>
            <a:r>
              <a:rPr lang="pt-BR" sz="1600" dirty="0"/>
              <a:t>outros. Como se dá seu processo de decisão </a:t>
            </a:r>
            <a:r>
              <a:rPr lang="pt-BR" sz="1600" dirty="0" smtClean="0"/>
              <a:t>de compra</a:t>
            </a:r>
            <a:r>
              <a:rPr lang="pt-BR" sz="1600" dirty="0"/>
              <a:t>, e qual o papel da revenda, ou do agrônomo neste?</a:t>
            </a:r>
          </a:p>
          <a:p>
            <a:pPr algn="just"/>
            <a:r>
              <a:rPr lang="pt-BR" sz="1600" dirty="0" smtClean="0"/>
              <a:t>O </a:t>
            </a:r>
            <a:r>
              <a:rPr lang="pt-BR" sz="1600" i="1" dirty="0"/>
              <a:t>Rabobank </a:t>
            </a:r>
            <a:r>
              <a:rPr lang="pt-BR" sz="1600" dirty="0"/>
              <a:t>pode querer saber características e tendências do mercado </a:t>
            </a:r>
            <a:r>
              <a:rPr lang="pt-BR" sz="1600" dirty="0" smtClean="0"/>
              <a:t>onde opera </a:t>
            </a:r>
            <a:r>
              <a:rPr lang="pt-BR" sz="1600" dirty="0"/>
              <a:t>a empresa, ou no mercado onde a empresa deseja entrar.</a:t>
            </a:r>
          </a:p>
          <a:p>
            <a:pPr algn="just"/>
            <a:r>
              <a:rPr lang="pt-BR" sz="1600" dirty="0" smtClean="0"/>
              <a:t>A </a:t>
            </a:r>
            <a:r>
              <a:rPr lang="pt-BR" sz="1600" i="1" dirty="0"/>
              <a:t>Sadia, </a:t>
            </a:r>
            <a:r>
              <a:rPr lang="pt-BR" sz="1600" dirty="0"/>
              <a:t>por exemplo, pode comprar pesquisas de participação de </a:t>
            </a:r>
            <a:r>
              <a:rPr lang="pt-BR" sz="1600" dirty="0" smtClean="0"/>
              <a:t>mercado </a:t>
            </a:r>
            <a:r>
              <a:rPr lang="pt-BR" sz="1600" i="1" dirty="0" smtClean="0"/>
              <a:t>(</a:t>
            </a:r>
            <a:r>
              <a:rPr lang="pt-BR" sz="1600" i="1" dirty="0" err="1"/>
              <a:t>market</a:t>
            </a:r>
            <a:r>
              <a:rPr lang="pt-BR" sz="1600" i="1" dirty="0"/>
              <a:t> </a:t>
            </a:r>
            <a:r>
              <a:rPr lang="pt-BR" sz="1600" i="1" dirty="0" err="1"/>
              <a:t>share</a:t>
            </a:r>
            <a:r>
              <a:rPr lang="pt-BR" sz="1600" i="1" dirty="0"/>
              <a:t>), </a:t>
            </a:r>
            <a:r>
              <a:rPr lang="pt-BR" sz="1600" dirty="0"/>
              <a:t>feitas pela Nielsen.</a:t>
            </a:r>
          </a:p>
          <a:p>
            <a:pPr algn="just"/>
            <a:r>
              <a:rPr lang="pt-BR" sz="1600" dirty="0" smtClean="0"/>
              <a:t> </a:t>
            </a:r>
            <a:r>
              <a:rPr lang="pt-BR" sz="1600" dirty="0"/>
              <a:t>A </a:t>
            </a:r>
            <a:r>
              <a:rPr lang="pt-BR" sz="1600" i="1" dirty="0" err="1"/>
              <a:t>Sanavita</a:t>
            </a:r>
            <a:r>
              <a:rPr lang="pt-BR" sz="1600" i="1" dirty="0"/>
              <a:t>, </a:t>
            </a:r>
            <a:r>
              <a:rPr lang="pt-BR" sz="1600" dirty="0"/>
              <a:t>por exemplo, pode realizar pesquisas de desenvolvimento e </a:t>
            </a:r>
            <a:r>
              <a:rPr lang="pt-BR" sz="1600" dirty="0" smtClean="0"/>
              <a:t>teste de </a:t>
            </a:r>
            <a:r>
              <a:rPr lang="pt-BR" sz="1600" dirty="0"/>
              <a:t>produtos, de novos produtos </a:t>
            </a:r>
            <a:r>
              <a:rPr lang="pt-BR" sz="1600" i="1" dirty="0"/>
              <a:t>e </a:t>
            </a:r>
            <a:r>
              <a:rPr lang="pt-BR" sz="1600" dirty="0"/>
              <a:t>até modificações de produtos, com base </a:t>
            </a:r>
            <a:r>
              <a:rPr lang="pt-BR" sz="1600" dirty="0" smtClean="0"/>
              <a:t>no retorno </a:t>
            </a:r>
            <a:r>
              <a:rPr lang="pt-BR" sz="1600" dirty="0"/>
              <a:t>dado pelos consumidores.</a:t>
            </a:r>
          </a:p>
          <a:p>
            <a:pPr algn="just"/>
            <a:r>
              <a:rPr lang="pt-BR" sz="1600" dirty="0" smtClean="0"/>
              <a:t>A </a:t>
            </a:r>
            <a:r>
              <a:rPr lang="pt-BR" sz="1600" i="1" dirty="0" err="1" smtClean="0"/>
              <a:t>Valée</a:t>
            </a:r>
            <a:r>
              <a:rPr lang="pt-BR" sz="1600" i="1" dirty="0"/>
              <a:t>, </a:t>
            </a:r>
            <a:r>
              <a:rPr lang="pt-BR" sz="1600" dirty="0"/>
              <a:t>por exemplo, pode realizar estudos para geração de marcas para </a:t>
            </a:r>
            <a:r>
              <a:rPr lang="pt-BR" sz="1600" dirty="0" smtClean="0"/>
              <a:t>seus produtos </a:t>
            </a:r>
            <a:r>
              <a:rPr lang="pt-BR" sz="1600" dirty="0"/>
              <a:t>veterinários e estudos de embalagens para os produtos.</a:t>
            </a:r>
          </a:p>
          <a:p>
            <a:pPr algn="just"/>
            <a:r>
              <a:rPr lang="pt-BR" sz="1600" dirty="0"/>
              <a:t>• A </a:t>
            </a:r>
            <a:r>
              <a:rPr lang="pt-BR" sz="1600" i="1" dirty="0"/>
              <a:t>Monsanto, </a:t>
            </a:r>
            <a:r>
              <a:rPr lang="pt-BR" sz="1600" dirty="0"/>
              <a:t>por exemplo, pode desejar realizar estudos de necessidades e </a:t>
            </a:r>
            <a:r>
              <a:rPr lang="pt-BR" sz="1600" dirty="0" smtClean="0"/>
              <a:t>de desempenho </a:t>
            </a:r>
            <a:r>
              <a:rPr lang="pt-BR" sz="1600" dirty="0"/>
              <a:t>dos canais de distribuição, da cobertura de canais de distribuição</a:t>
            </a:r>
            <a:r>
              <a:rPr lang="pt-BR" sz="1600" dirty="0" smtClean="0"/>
              <a:t>, entre </a:t>
            </a:r>
            <a:r>
              <a:rPr lang="pt-BR" sz="1600" dirty="0"/>
              <a:t>outras.</a:t>
            </a:r>
          </a:p>
        </p:txBody>
      </p:sp>
      <p:sp>
        <p:nvSpPr>
          <p:cNvPr id="4" name="Espaço Reservado para Número de Slide 3"/>
          <p:cNvSpPr>
            <a:spLocks noGrp="1"/>
          </p:cNvSpPr>
          <p:nvPr>
            <p:ph type="sldNum" sz="quarter" idx="12"/>
          </p:nvPr>
        </p:nvSpPr>
        <p:spPr/>
        <p:txBody>
          <a:bodyPr/>
          <a:lstStyle/>
          <a:p>
            <a:fld id="{6E2D2B3B-882E-40F3-A32F-6DD516915044}" type="slidenum">
              <a:rPr lang="en-US" smtClean="0"/>
              <a:pPr/>
              <a:t>48</a:t>
            </a:fld>
            <a:endParaRPr lang="en-US"/>
          </a:p>
        </p:txBody>
      </p:sp>
    </p:spTree>
    <p:extLst>
      <p:ext uri="{BB962C8B-B14F-4D97-AF65-F5344CB8AC3E}">
        <p14:creationId xmlns:p14="http://schemas.microsoft.com/office/powerpoint/2010/main" val="40404754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z="4000" dirty="0"/>
              <a:t>O Comportamento do Consumidor Industrial (Intermediário nos </a:t>
            </a:r>
            <a:r>
              <a:rPr lang="pt-BR" sz="4000" dirty="0" err="1"/>
              <a:t>SAGs</a:t>
            </a:r>
            <a:r>
              <a:rPr lang="pt-BR" sz="4000" dirty="0"/>
              <a:t>)</a:t>
            </a:r>
          </a:p>
        </p:txBody>
      </p:sp>
      <p:sp>
        <p:nvSpPr>
          <p:cNvPr id="3" name="Espaço Reservado para Conteúdo 2"/>
          <p:cNvSpPr>
            <a:spLocks noGrp="1"/>
          </p:cNvSpPr>
          <p:nvPr>
            <p:ph idx="1"/>
          </p:nvPr>
        </p:nvSpPr>
        <p:spPr/>
        <p:txBody>
          <a:bodyPr>
            <a:normAutofit/>
          </a:bodyPr>
          <a:lstStyle/>
          <a:p>
            <a:r>
              <a:rPr lang="pt-BR" dirty="0"/>
              <a:t>O processo de decisão de compra industrial (por exemplo, a </a:t>
            </a:r>
            <a:r>
              <a:rPr lang="pt-BR" dirty="0" smtClean="0"/>
              <a:t>Sadia comprando </a:t>
            </a:r>
            <a:r>
              <a:rPr lang="pt-BR" dirty="0"/>
              <a:t>frangos, ou o Martins - atacadista/ distribuidor, </a:t>
            </a:r>
            <a:r>
              <a:rPr lang="pt-BR" dirty="0" smtClean="0"/>
              <a:t>comprando produtos </a:t>
            </a:r>
            <a:r>
              <a:rPr lang="pt-BR" dirty="0"/>
              <a:t>da Itambé para distribuir) dentro dos </a:t>
            </a:r>
            <a:r>
              <a:rPr lang="pt-BR" dirty="0" err="1"/>
              <a:t>SAGs</a:t>
            </a:r>
            <a:r>
              <a:rPr lang="pt-BR" dirty="0"/>
              <a:t> difere um pouco </a:t>
            </a:r>
            <a:r>
              <a:rPr lang="pt-BR" dirty="0" smtClean="0"/>
              <a:t>do processo </a:t>
            </a:r>
            <a:r>
              <a:rPr lang="pt-BR" dirty="0"/>
              <a:t>de decisão de compra do consumidor </a:t>
            </a:r>
            <a:r>
              <a:rPr lang="pt-BR" dirty="0" err="1"/>
              <a:t>finaC</a:t>
            </a:r>
            <a:r>
              <a:rPr lang="pt-BR" dirty="0"/>
              <a:t> uma vez que os </a:t>
            </a:r>
            <a:r>
              <a:rPr lang="pt-BR" dirty="0" smtClean="0"/>
              <a:t>produtos não </a:t>
            </a:r>
            <a:r>
              <a:rPr lang="pt-BR" dirty="0"/>
              <a:t>são comprados para consumo pessoal. </a:t>
            </a:r>
            <a:endParaRPr lang="pt-BR" dirty="0" smtClean="0"/>
          </a:p>
          <a:p>
            <a:r>
              <a:rPr lang="pt-BR" dirty="0" smtClean="0"/>
              <a:t>As </a:t>
            </a:r>
            <a:r>
              <a:rPr lang="pt-BR" dirty="0"/>
              <a:t>fases são </a:t>
            </a:r>
            <a:r>
              <a:rPr lang="pt-BR" dirty="0" smtClean="0"/>
              <a:t>resumidas em </a:t>
            </a:r>
            <a:r>
              <a:rPr lang="pt-BR" dirty="0"/>
              <a:t>reconhecimento do problema, descrição mais detalhada da </a:t>
            </a:r>
            <a:r>
              <a:rPr lang="pt-BR" dirty="0" smtClean="0"/>
              <a:t>necessidade e </a:t>
            </a:r>
            <a:r>
              <a:rPr lang="pt-BR" dirty="0"/>
              <a:t>especificação dos produtos, a busca de fornecedores, a solicitação </a:t>
            </a:r>
            <a:r>
              <a:rPr lang="pt-BR" dirty="0" smtClean="0"/>
              <a:t>de propostas</a:t>
            </a:r>
            <a:r>
              <a:rPr lang="pt-BR" dirty="0"/>
              <a:t>, a seleção de fornecedores, a especificação de uma rotina </a:t>
            </a:r>
            <a:r>
              <a:rPr lang="pt-BR" dirty="0" smtClean="0"/>
              <a:t>de compras </a:t>
            </a:r>
            <a:r>
              <a:rPr lang="pt-BR" dirty="0"/>
              <a:t>e entregas e a revisão periódica do desempenho. Este processo </a:t>
            </a:r>
            <a:r>
              <a:rPr lang="pt-BR" dirty="0" smtClean="0"/>
              <a:t>é o </a:t>
            </a:r>
            <a:r>
              <a:rPr lang="pt-BR" dirty="0"/>
              <a:t>que mais ocorre no estabelecimento de contratos entre os agentes </a:t>
            </a:r>
            <a:r>
              <a:rPr lang="pt-BR" dirty="0" smtClean="0"/>
              <a:t>dos sistemas </a:t>
            </a:r>
            <a:r>
              <a:rPr lang="pt-BR" dirty="0"/>
              <a:t>agroindustriais. </a:t>
            </a:r>
            <a:endParaRPr lang="pt-BR" dirty="0" smtClean="0"/>
          </a:p>
        </p:txBody>
      </p:sp>
      <p:sp>
        <p:nvSpPr>
          <p:cNvPr id="4" name="Espaço Reservado para Número de Slide 3"/>
          <p:cNvSpPr>
            <a:spLocks noGrp="1"/>
          </p:cNvSpPr>
          <p:nvPr>
            <p:ph type="sldNum" sz="quarter" idx="12"/>
          </p:nvPr>
        </p:nvSpPr>
        <p:spPr/>
        <p:txBody>
          <a:bodyPr/>
          <a:lstStyle/>
          <a:p>
            <a:fld id="{6E2D2B3B-882E-40F3-A32F-6DD516915044}" type="slidenum">
              <a:rPr lang="en-US" smtClean="0"/>
              <a:pPr/>
              <a:t>49</a:t>
            </a:fld>
            <a:endParaRPr lang="en-US"/>
          </a:p>
        </p:txBody>
      </p:sp>
    </p:spTree>
    <p:extLst>
      <p:ext uri="{BB962C8B-B14F-4D97-AF65-F5344CB8AC3E}">
        <p14:creationId xmlns:p14="http://schemas.microsoft.com/office/powerpoint/2010/main" val="13569022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29277" y="292916"/>
            <a:ext cx="7620000" cy="1143000"/>
          </a:xfrm>
        </p:spPr>
        <p:txBody>
          <a:bodyPr/>
          <a:lstStyle/>
          <a:p>
            <a:r>
              <a:rPr lang="pt-BR" dirty="0" smtClean="0"/>
              <a:t>Marketing – o que é?</a:t>
            </a:r>
            <a:endParaRPr lang="pt-BR" dirty="0"/>
          </a:p>
        </p:txBody>
      </p:sp>
      <p:sp>
        <p:nvSpPr>
          <p:cNvPr id="4" name="Espaço Reservado para Número de Slide 3"/>
          <p:cNvSpPr>
            <a:spLocks noGrp="1"/>
          </p:cNvSpPr>
          <p:nvPr>
            <p:ph type="sldNum" sz="quarter" idx="12"/>
          </p:nvPr>
        </p:nvSpPr>
        <p:spPr/>
        <p:txBody>
          <a:bodyPr/>
          <a:lstStyle/>
          <a:p>
            <a:fld id="{6E2D2B3B-882E-40F3-A32F-6DD516915044}" type="slidenum">
              <a:rPr lang="en-US" smtClean="0"/>
              <a:pPr/>
              <a:t>5</a:t>
            </a:fld>
            <a:endParaRPr lang="en-US"/>
          </a:p>
        </p:txBody>
      </p:sp>
      <p:sp>
        <p:nvSpPr>
          <p:cNvPr id="7" name="Retângulo 6"/>
          <p:cNvSpPr/>
          <p:nvPr/>
        </p:nvSpPr>
        <p:spPr>
          <a:xfrm>
            <a:off x="1374755" y="1710126"/>
            <a:ext cx="6480720" cy="4893647"/>
          </a:xfrm>
          <a:prstGeom prst="rect">
            <a:avLst/>
          </a:prstGeom>
        </p:spPr>
        <p:txBody>
          <a:bodyPr wrap="square">
            <a:spAutoFit/>
          </a:bodyPr>
          <a:lstStyle/>
          <a:p>
            <a:pPr marL="342900" indent="-342900" algn="just">
              <a:buFont typeface="Arial" pitchFamily="34" charset="0"/>
              <a:buChar char="•"/>
            </a:pPr>
            <a:r>
              <a:rPr lang="pt-BR" sz="2400" dirty="0"/>
              <a:t>O conceito de marketing substitui e inverte a lógica do conceito de vendas; ao invés de criar produtos para depois convencer pessoas a comprá-los, trata-se de </a:t>
            </a:r>
            <a:r>
              <a:rPr lang="pt-BR" sz="2400" b="1" dirty="0">
                <a:effectLst>
                  <a:outerShdw blurRad="38100" dist="38100" dir="2700000" algn="tl">
                    <a:srgbClr val="000000">
                      <a:alpha val="43137"/>
                    </a:srgbClr>
                  </a:outerShdw>
                </a:effectLst>
              </a:rPr>
              <a:t>compreender</a:t>
            </a:r>
            <a:r>
              <a:rPr lang="pt-BR" sz="2400" dirty="0"/>
              <a:t> e </a:t>
            </a:r>
            <a:r>
              <a:rPr lang="pt-BR" sz="2400" b="1" dirty="0">
                <a:effectLst>
                  <a:outerShdw blurRad="38100" dist="38100" dir="2700000" algn="tl">
                    <a:srgbClr val="000000">
                      <a:alpha val="43137"/>
                    </a:srgbClr>
                  </a:outerShdw>
                </a:effectLst>
              </a:rPr>
              <a:t>antecipar as necessidades e desejos dos possíveis clientes. </a:t>
            </a:r>
            <a:endParaRPr lang="pt-BR" sz="2400" b="1" dirty="0" smtClean="0">
              <a:effectLst>
                <a:outerShdw blurRad="38100" dist="38100" dir="2700000" algn="tl">
                  <a:srgbClr val="000000">
                    <a:alpha val="43137"/>
                  </a:srgbClr>
                </a:outerShdw>
              </a:effectLst>
            </a:endParaRPr>
          </a:p>
          <a:p>
            <a:pPr marL="342900" indent="-342900" algn="just">
              <a:buFont typeface="Arial" pitchFamily="34" charset="0"/>
              <a:buChar char="•"/>
            </a:pPr>
            <a:r>
              <a:rPr lang="pt-BR" sz="2400" dirty="0" smtClean="0"/>
              <a:t>Adquiriu </a:t>
            </a:r>
            <a:r>
              <a:rPr lang="pt-BR" sz="2400" dirty="0"/>
              <a:t>grande expressividade depois da Segunda Guerra Mundial com o surgimento da </a:t>
            </a:r>
            <a:r>
              <a:rPr lang="pt-BR" sz="2400" dirty="0" smtClean="0"/>
              <a:t>ideia </a:t>
            </a:r>
            <a:r>
              <a:rPr lang="pt-BR" sz="2400" dirty="0"/>
              <a:t>de Gerência de Marketing. Nos anos de 1950, evoluiu para o conceito de empresa orientada para o cliente</a:t>
            </a:r>
            <a:r>
              <a:rPr lang="pt-BR" sz="2400" dirty="0" smtClean="0"/>
              <a:t>.</a:t>
            </a:r>
          </a:p>
          <a:p>
            <a:pPr marL="342900" indent="-342900" algn="just">
              <a:buFont typeface="Arial" pitchFamily="34" charset="0"/>
              <a:buChar char="•"/>
            </a:pPr>
            <a:r>
              <a:rPr lang="pt-BR" sz="2400" dirty="0"/>
              <a:t>O ideal é que o marketing deixe o cliente pronto para comprar.</a:t>
            </a:r>
          </a:p>
        </p:txBody>
      </p:sp>
      <p:pic>
        <p:nvPicPr>
          <p:cNvPr id="3" name="Imagem 2"/>
          <p:cNvPicPr>
            <a:picLocks noChangeAspect="1"/>
          </p:cNvPicPr>
          <p:nvPr/>
        </p:nvPicPr>
        <p:blipFill>
          <a:blip r:embed="rId2"/>
          <a:stretch>
            <a:fillRect/>
          </a:stretch>
        </p:blipFill>
        <p:spPr>
          <a:xfrm>
            <a:off x="5220072" y="0"/>
            <a:ext cx="3162300" cy="1447800"/>
          </a:xfrm>
          <a:prstGeom prst="rect">
            <a:avLst/>
          </a:prstGeom>
        </p:spPr>
      </p:pic>
    </p:spTree>
    <p:extLst>
      <p:ext uri="{BB962C8B-B14F-4D97-AF65-F5344CB8AC3E}">
        <p14:creationId xmlns:p14="http://schemas.microsoft.com/office/powerpoint/2010/main" val="4076860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6E2D2B3B-882E-40F3-A32F-6DD516915044}" type="slidenum">
              <a:rPr lang="en-US" smtClean="0"/>
              <a:pPr/>
              <a:t>50</a:t>
            </a:fld>
            <a:endParaRPr lang="en-US"/>
          </a:p>
        </p:txBody>
      </p:sp>
      <p:pic>
        <p:nvPicPr>
          <p:cNvPr id="5" name="Imagem 4"/>
          <p:cNvPicPr>
            <a:picLocks noChangeAspect="1"/>
          </p:cNvPicPr>
          <p:nvPr/>
        </p:nvPicPr>
        <p:blipFill>
          <a:blip r:embed="rId2"/>
          <a:stretch>
            <a:fillRect/>
          </a:stretch>
        </p:blipFill>
        <p:spPr>
          <a:xfrm>
            <a:off x="0" y="274638"/>
            <a:ext cx="8788459" cy="4104456"/>
          </a:xfrm>
          <a:prstGeom prst="rect">
            <a:avLst/>
          </a:prstGeom>
        </p:spPr>
      </p:pic>
      <p:pic>
        <p:nvPicPr>
          <p:cNvPr id="6" name="Imagem 5"/>
          <p:cNvPicPr>
            <a:picLocks noChangeAspect="1"/>
          </p:cNvPicPr>
          <p:nvPr/>
        </p:nvPicPr>
        <p:blipFill>
          <a:blip r:embed="rId3"/>
          <a:stretch>
            <a:fillRect/>
          </a:stretch>
        </p:blipFill>
        <p:spPr>
          <a:xfrm>
            <a:off x="377652" y="4388511"/>
            <a:ext cx="8306356" cy="2359828"/>
          </a:xfrm>
          <a:prstGeom prst="rect">
            <a:avLst/>
          </a:prstGeom>
        </p:spPr>
      </p:pic>
    </p:spTree>
    <p:extLst>
      <p:ext uri="{BB962C8B-B14F-4D97-AF65-F5344CB8AC3E}">
        <p14:creationId xmlns:p14="http://schemas.microsoft.com/office/powerpoint/2010/main" val="14026784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Selecionamento o mercado-alvo e definindo a estratégia:</a:t>
            </a:r>
            <a:endParaRPr lang="pt-BR" dirty="0"/>
          </a:p>
        </p:txBody>
      </p:sp>
      <p:sp>
        <p:nvSpPr>
          <p:cNvPr id="4" name="Espaço Reservado para Número de Slide 3"/>
          <p:cNvSpPr>
            <a:spLocks noGrp="1"/>
          </p:cNvSpPr>
          <p:nvPr>
            <p:ph type="sldNum" sz="quarter" idx="12"/>
          </p:nvPr>
        </p:nvSpPr>
        <p:spPr/>
        <p:txBody>
          <a:bodyPr/>
          <a:lstStyle/>
          <a:p>
            <a:fld id="{6E2D2B3B-882E-40F3-A32F-6DD516915044}" type="slidenum">
              <a:rPr lang="en-US" smtClean="0"/>
              <a:pPr/>
              <a:t>51</a:t>
            </a:fld>
            <a:endParaRPr lang="en-US"/>
          </a:p>
        </p:txBody>
      </p:sp>
      <p:pic>
        <p:nvPicPr>
          <p:cNvPr id="5" name="Imagem 4"/>
          <p:cNvPicPr>
            <a:picLocks noChangeAspect="1"/>
          </p:cNvPicPr>
          <p:nvPr/>
        </p:nvPicPr>
        <p:blipFill>
          <a:blip r:embed="rId2"/>
          <a:stretch>
            <a:fillRect/>
          </a:stretch>
        </p:blipFill>
        <p:spPr>
          <a:xfrm>
            <a:off x="146596" y="1916832"/>
            <a:ext cx="8241208" cy="3357281"/>
          </a:xfrm>
          <a:prstGeom prst="rect">
            <a:avLst/>
          </a:prstGeom>
        </p:spPr>
      </p:pic>
    </p:spTree>
    <p:extLst>
      <p:ext uri="{BB962C8B-B14F-4D97-AF65-F5344CB8AC3E}">
        <p14:creationId xmlns:p14="http://schemas.microsoft.com/office/powerpoint/2010/main" val="3855512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fld id="{6E2D2B3B-882E-40F3-A32F-6DD516915044}" type="slidenum">
              <a:rPr lang="en-US" smtClean="0"/>
              <a:pPr/>
              <a:t>52</a:t>
            </a:fld>
            <a:endParaRPr lang="en-US"/>
          </a:p>
        </p:txBody>
      </p:sp>
      <p:pic>
        <p:nvPicPr>
          <p:cNvPr id="6" name="Imagem 5"/>
          <p:cNvPicPr>
            <a:picLocks noChangeAspect="1"/>
          </p:cNvPicPr>
          <p:nvPr/>
        </p:nvPicPr>
        <p:blipFill>
          <a:blip r:embed="rId2"/>
          <a:stretch>
            <a:fillRect/>
          </a:stretch>
        </p:blipFill>
        <p:spPr>
          <a:xfrm>
            <a:off x="179512" y="9557"/>
            <a:ext cx="7785173" cy="1224516"/>
          </a:xfrm>
          <a:prstGeom prst="rect">
            <a:avLst/>
          </a:prstGeom>
        </p:spPr>
      </p:pic>
      <p:pic>
        <p:nvPicPr>
          <p:cNvPr id="7" name="Imagem 6"/>
          <p:cNvPicPr>
            <a:picLocks noChangeAspect="1"/>
          </p:cNvPicPr>
          <p:nvPr/>
        </p:nvPicPr>
        <p:blipFill>
          <a:blip r:embed="rId3"/>
          <a:stretch>
            <a:fillRect/>
          </a:stretch>
        </p:blipFill>
        <p:spPr>
          <a:xfrm>
            <a:off x="323528" y="1234073"/>
            <a:ext cx="7752599" cy="794719"/>
          </a:xfrm>
          <a:prstGeom prst="rect">
            <a:avLst/>
          </a:prstGeom>
        </p:spPr>
      </p:pic>
      <p:pic>
        <p:nvPicPr>
          <p:cNvPr id="8" name="Imagem 7"/>
          <p:cNvPicPr>
            <a:picLocks noChangeAspect="1"/>
          </p:cNvPicPr>
          <p:nvPr/>
        </p:nvPicPr>
        <p:blipFill>
          <a:blip r:embed="rId4"/>
          <a:stretch>
            <a:fillRect/>
          </a:stretch>
        </p:blipFill>
        <p:spPr>
          <a:xfrm>
            <a:off x="788110" y="2028792"/>
            <a:ext cx="7198842" cy="3154547"/>
          </a:xfrm>
          <a:prstGeom prst="rect">
            <a:avLst/>
          </a:prstGeom>
        </p:spPr>
      </p:pic>
      <p:pic>
        <p:nvPicPr>
          <p:cNvPr id="9" name="Imagem 8"/>
          <p:cNvPicPr>
            <a:picLocks noChangeAspect="1"/>
          </p:cNvPicPr>
          <p:nvPr/>
        </p:nvPicPr>
        <p:blipFill>
          <a:blip r:embed="rId5"/>
          <a:stretch>
            <a:fillRect/>
          </a:stretch>
        </p:blipFill>
        <p:spPr>
          <a:xfrm>
            <a:off x="71484" y="5102245"/>
            <a:ext cx="7915468" cy="1751625"/>
          </a:xfrm>
          <a:prstGeom prst="rect">
            <a:avLst/>
          </a:prstGeom>
        </p:spPr>
      </p:pic>
    </p:spTree>
    <p:extLst>
      <p:ext uri="{BB962C8B-B14F-4D97-AF65-F5344CB8AC3E}">
        <p14:creationId xmlns:p14="http://schemas.microsoft.com/office/powerpoint/2010/main" val="32185914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fld id="{6E2D2B3B-882E-40F3-A32F-6DD516915044}" type="slidenum">
              <a:rPr lang="en-US" smtClean="0"/>
              <a:pPr/>
              <a:t>53</a:t>
            </a:fld>
            <a:endParaRPr lang="en-US"/>
          </a:p>
        </p:txBody>
      </p:sp>
      <p:pic>
        <p:nvPicPr>
          <p:cNvPr id="6" name="Imagem 5"/>
          <p:cNvPicPr>
            <a:picLocks noChangeAspect="1"/>
          </p:cNvPicPr>
          <p:nvPr/>
        </p:nvPicPr>
        <p:blipFill>
          <a:blip r:embed="rId2"/>
          <a:stretch>
            <a:fillRect/>
          </a:stretch>
        </p:blipFill>
        <p:spPr>
          <a:xfrm>
            <a:off x="179512" y="188640"/>
            <a:ext cx="7785173" cy="1224516"/>
          </a:xfrm>
          <a:prstGeom prst="rect">
            <a:avLst/>
          </a:prstGeom>
        </p:spPr>
      </p:pic>
      <p:pic>
        <p:nvPicPr>
          <p:cNvPr id="9" name="Imagem 8"/>
          <p:cNvPicPr>
            <a:picLocks noChangeAspect="1"/>
          </p:cNvPicPr>
          <p:nvPr/>
        </p:nvPicPr>
        <p:blipFill>
          <a:blip r:embed="rId3"/>
          <a:stretch>
            <a:fillRect/>
          </a:stretch>
        </p:blipFill>
        <p:spPr>
          <a:xfrm>
            <a:off x="0" y="750098"/>
            <a:ext cx="7915468" cy="1751625"/>
          </a:xfrm>
          <a:prstGeom prst="rect">
            <a:avLst/>
          </a:prstGeom>
        </p:spPr>
      </p:pic>
      <p:pic>
        <p:nvPicPr>
          <p:cNvPr id="2" name="Imagem 1"/>
          <p:cNvPicPr>
            <a:picLocks noChangeAspect="1"/>
          </p:cNvPicPr>
          <p:nvPr/>
        </p:nvPicPr>
        <p:blipFill>
          <a:blip r:embed="rId4"/>
          <a:stretch>
            <a:fillRect/>
          </a:stretch>
        </p:blipFill>
        <p:spPr>
          <a:xfrm>
            <a:off x="81790" y="2708920"/>
            <a:ext cx="7980616" cy="1678641"/>
          </a:xfrm>
          <a:prstGeom prst="rect">
            <a:avLst/>
          </a:prstGeom>
        </p:spPr>
      </p:pic>
    </p:spTree>
    <p:extLst>
      <p:ext uri="{BB962C8B-B14F-4D97-AF65-F5344CB8AC3E}">
        <p14:creationId xmlns:p14="http://schemas.microsoft.com/office/powerpoint/2010/main" val="192625465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ctrTitle"/>
          </p:nvPr>
        </p:nvSpPr>
        <p:spPr/>
        <p:txBody>
          <a:bodyPr/>
          <a:lstStyle/>
          <a:p>
            <a:r>
              <a:rPr lang="pt-BR" dirty="0" smtClean="0"/>
              <a:t>Anexo </a:t>
            </a:r>
            <a:endParaRPr lang="pt-BR" dirty="0"/>
          </a:p>
        </p:txBody>
      </p:sp>
      <p:sp>
        <p:nvSpPr>
          <p:cNvPr id="6" name="Subtítulo 5"/>
          <p:cNvSpPr>
            <a:spLocks noGrp="1"/>
          </p:cNvSpPr>
          <p:nvPr>
            <p:ph type="subTitle" idx="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6E2D2B3B-882E-40F3-A32F-6DD516915044}" type="slidenum">
              <a:rPr lang="en-US" smtClean="0"/>
              <a:pPr/>
              <a:t>54</a:t>
            </a:fld>
            <a:endParaRPr lang="en-US"/>
          </a:p>
        </p:txBody>
      </p:sp>
    </p:spTree>
    <p:extLst>
      <p:ext uri="{BB962C8B-B14F-4D97-AF65-F5344CB8AC3E}">
        <p14:creationId xmlns:p14="http://schemas.microsoft.com/office/powerpoint/2010/main" val="329744777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Marketing no Agronegócio</a:t>
            </a:r>
            <a:endParaRPr lang="pt-BR" dirty="0"/>
          </a:p>
        </p:txBody>
      </p:sp>
      <p:sp>
        <p:nvSpPr>
          <p:cNvPr id="3" name="Espaço Reservado para Conteúdo 2"/>
          <p:cNvSpPr>
            <a:spLocks noGrp="1"/>
          </p:cNvSpPr>
          <p:nvPr>
            <p:ph idx="1"/>
          </p:nvPr>
        </p:nvSpPr>
        <p:spPr/>
        <p:txBody>
          <a:bodyPr>
            <a:normAutofit fontScale="92500"/>
          </a:bodyPr>
          <a:lstStyle/>
          <a:p>
            <a:pPr marL="114300" indent="0">
              <a:buNone/>
            </a:pPr>
            <a:r>
              <a:rPr lang="pt-BR" b="1" i="1" dirty="0" smtClean="0"/>
              <a:t>Veja a série realizada pela TV USP - Piracicaba:</a:t>
            </a:r>
          </a:p>
          <a:p>
            <a:pPr marL="114300" indent="0">
              <a:buNone/>
            </a:pPr>
            <a:endParaRPr lang="pt-BR" b="1" dirty="0" smtClean="0"/>
          </a:p>
          <a:p>
            <a:pPr marL="114300" indent="0">
              <a:buNone/>
            </a:pPr>
            <a:r>
              <a:rPr lang="pt-BR" b="1" dirty="0" smtClean="0"/>
              <a:t>Marketing do Agronegócio</a:t>
            </a:r>
          </a:p>
          <a:p>
            <a:pPr marL="114300" indent="0">
              <a:buNone/>
            </a:pPr>
            <a:r>
              <a:rPr lang="pt-BR" dirty="0" smtClean="0">
                <a:hlinkClick r:id="rId2"/>
              </a:rPr>
              <a:t>http</a:t>
            </a:r>
            <a:r>
              <a:rPr lang="pt-BR" dirty="0">
                <a:hlinkClick r:id="rId2"/>
              </a:rPr>
              <a:t>://</a:t>
            </a:r>
            <a:r>
              <a:rPr lang="pt-BR" dirty="0" smtClean="0">
                <a:hlinkClick r:id="rId2"/>
              </a:rPr>
              <a:t>www.youtube.com/watch?v=YDQQKrG97zQ</a:t>
            </a:r>
            <a:endParaRPr lang="pt-BR" dirty="0" smtClean="0"/>
          </a:p>
          <a:p>
            <a:pPr marL="114300" indent="0">
              <a:buNone/>
            </a:pPr>
            <a:endParaRPr lang="pt-BR" dirty="0"/>
          </a:p>
          <a:p>
            <a:pPr marL="114300" indent="0">
              <a:buNone/>
            </a:pPr>
            <a:r>
              <a:rPr lang="pt-BR" b="1" dirty="0" smtClean="0"/>
              <a:t>Promoção de Marcas e Produtos – Segmento Agronegócio</a:t>
            </a:r>
          </a:p>
          <a:p>
            <a:r>
              <a:rPr lang="pt-BR" dirty="0" smtClean="0">
                <a:hlinkClick r:id="rId3"/>
              </a:rPr>
              <a:t>http</a:t>
            </a:r>
            <a:r>
              <a:rPr lang="pt-BR" dirty="0">
                <a:hlinkClick r:id="rId3"/>
              </a:rPr>
              <a:t>://</a:t>
            </a:r>
            <a:r>
              <a:rPr lang="pt-BR" dirty="0" smtClean="0">
                <a:hlinkClick r:id="rId3"/>
              </a:rPr>
              <a:t>www.youtube.com/watch?v=TOJ2UqpctbA</a:t>
            </a:r>
            <a:endParaRPr lang="pt-BR" dirty="0" smtClean="0"/>
          </a:p>
          <a:p>
            <a:pPr marL="114300" indent="0">
              <a:buNone/>
            </a:pPr>
            <a:endParaRPr lang="pt-BR" dirty="0" smtClean="0"/>
          </a:p>
          <a:p>
            <a:pPr marL="114300" indent="0">
              <a:buNone/>
            </a:pPr>
            <a:r>
              <a:rPr lang="pt-BR" b="1" dirty="0" smtClean="0"/>
              <a:t>Pesquisas de Mercado</a:t>
            </a:r>
            <a:endParaRPr lang="pt-BR" b="1" dirty="0"/>
          </a:p>
          <a:p>
            <a:r>
              <a:rPr lang="pt-BR" dirty="0">
                <a:hlinkClick r:id="rId4"/>
              </a:rPr>
              <a:t>http://</a:t>
            </a:r>
            <a:r>
              <a:rPr lang="pt-BR" dirty="0" smtClean="0">
                <a:hlinkClick r:id="rId4"/>
              </a:rPr>
              <a:t>www.youtube.com/watch?v=H27z853oD2A</a:t>
            </a:r>
            <a:endParaRPr lang="pt-BR" dirty="0" smtClean="0"/>
          </a:p>
          <a:p>
            <a:endParaRPr lang="pt-BR" dirty="0" smtClean="0"/>
          </a:p>
          <a:p>
            <a:pPr marL="114300" indent="0">
              <a:buNone/>
            </a:pPr>
            <a:r>
              <a:rPr lang="pt-BR" b="1" dirty="0" smtClean="0"/>
              <a:t>Marketing nas empresas rurais</a:t>
            </a:r>
            <a:endParaRPr lang="pt-BR" b="1" dirty="0"/>
          </a:p>
          <a:p>
            <a:r>
              <a:rPr lang="pt-BR" dirty="0">
                <a:hlinkClick r:id="rId5"/>
              </a:rPr>
              <a:t>http://</a:t>
            </a:r>
            <a:r>
              <a:rPr lang="pt-BR" dirty="0" smtClean="0">
                <a:hlinkClick r:id="rId5"/>
              </a:rPr>
              <a:t>www.youtube.com/watch?v=S_15THGZw1c</a:t>
            </a:r>
            <a:endParaRPr lang="pt-BR" dirty="0" smtClean="0"/>
          </a:p>
          <a:p>
            <a:endParaRPr lang="pt-BR" dirty="0"/>
          </a:p>
        </p:txBody>
      </p:sp>
      <p:sp>
        <p:nvSpPr>
          <p:cNvPr id="4" name="Espaço Reservado para Número de Slide 3"/>
          <p:cNvSpPr>
            <a:spLocks noGrp="1"/>
          </p:cNvSpPr>
          <p:nvPr>
            <p:ph type="sldNum" sz="quarter" idx="12"/>
          </p:nvPr>
        </p:nvSpPr>
        <p:spPr/>
        <p:txBody>
          <a:bodyPr/>
          <a:lstStyle/>
          <a:p>
            <a:fld id="{6E2D2B3B-882E-40F3-A32F-6DD516915044}" type="slidenum">
              <a:rPr lang="en-US" smtClean="0"/>
              <a:pPr/>
              <a:t>55</a:t>
            </a:fld>
            <a:endParaRPr lang="en-US"/>
          </a:p>
        </p:txBody>
      </p:sp>
    </p:spTree>
    <p:extLst>
      <p:ext uri="{BB962C8B-B14F-4D97-AF65-F5344CB8AC3E}">
        <p14:creationId xmlns:p14="http://schemas.microsoft.com/office/powerpoint/2010/main" val="41182356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Outros exemplos de Marketing - Agro</a:t>
            </a:r>
            <a:endParaRPr lang="pt-BR" dirty="0"/>
          </a:p>
        </p:txBody>
      </p:sp>
      <p:sp>
        <p:nvSpPr>
          <p:cNvPr id="3" name="Espaço Reservado para Conteúdo 2"/>
          <p:cNvSpPr>
            <a:spLocks noGrp="1"/>
          </p:cNvSpPr>
          <p:nvPr>
            <p:ph idx="1"/>
          </p:nvPr>
        </p:nvSpPr>
        <p:spPr/>
        <p:txBody>
          <a:bodyPr/>
          <a:lstStyle/>
          <a:p>
            <a:pPr marL="114300" indent="0">
              <a:buNone/>
            </a:pPr>
            <a:endParaRPr lang="pt-BR" b="1" dirty="0" smtClean="0"/>
          </a:p>
          <a:p>
            <a:pPr marL="114300" indent="0">
              <a:buNone/>
            </a:pPr>
            <a:r>
              <a:rPr lang="pt-BR" b="1" dirty="0" smtClean="0"/>
              <a:t>Marketing </a:t>
            </a:r>
            <a:r>
              <a:rPr lang="pt-BR" b="1" dirty="0"/>
              <a:t>Sensorial – AGRO</a:t>
            </a:r>
            <a:r>
              <a:rPr lang="pt-BR" b="1" dirty="0" smtClean="0"/>
              <a:t>:</a:t>
            </a:r>
          </a:p>
          <a:p>
            <a:r>
              <a:rPr lang="pt-BR" dirty="0" smtClean="0">
                <a:hlinkClick r:id="rId2"/>
              </a:rPr>
              <a:t>http</a:t>
            </a:r>
            <a:r>
              <a:rPr lang="pt-BR" dirty="0">
                <a:hlinkClick r:id="rId2"/>
              </a:rPr>
              <a:t>://videos.ruralbr.com.br/canalrural/video/agrorevenda/2013/07/agrorevenda-destaca-poder-marketing-sensorial/32745</a:t>
            </a:r>
            <a:endParaRPr lang="pt-BR" dirty="0"/>
          </a:p>
          <a:p>
            <a:endParaRPr lang="pt-BR" dirty="0"/>
          </a:p>
        </p:txBody>
      </p:sp>
      <p:sp>
        <p:nvSpPr>
          <p:cNvPr id="4" name="Espaço Reservado para Número de Slide 3"/>
          <p:cNvSpPr>
            <a:spLocks noGrp="1"/>
          </p:cNvSpPr>
          <p:nvPr>
            <p:ph type="sldNum" sz="quarter" idx="12"/>
          </p:nvPr>
        </p:nvSpPr>
        <p:spPr/>
        <p:txBody>
          <a:bodyPr/>
          <a:lstStyle/>
          <a:p>
            <a:fld id="{6E2D2B3B-882E-40F3-A32F-6DD516915044}" type="slidenum">
              <a:rPr lang="en-US" smtClean="0"/>
              <a:pPr/>
              <a:t>56</a:t>
            </a:fld>
            <a:endParaRPr lang="en-US"/>
          </a:p>
        </p:txBody>
      </p:sp>
    </p:spTree>
    <p:extLst>
      <p:ext uri="{BB962C8B-B14F-4D97-AF65-F5344CB8AC3E}">
        <p14:creationId xmlns:p14="http://schemas.microsoft.com/office/powerpoint/2010/main" val="70328697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20680"/>
            <a:ext cx="7620000" cy="1143000"/>
          </a:xfrm>
        </p:spPr>
        <p:txBody>
          <a:bodyPr/>
          <a:lstStyle/>
          <a:p>
            <a:r>
              <a:rPr lang="pt-BR" sz="3200" dirty="0" smtClean="0"/>
              <a:t>Principais conceitos - exemplos de empresas</a:t>
            </a:r>
            <a:endParaRPr lang="pt-BR" sz="3200" dirty="0"/>
          </a:p>
        </p:txBody>
      </p:sp>
      <p:sp>
        <p:nvSpPr>
          <p:cNvPr id="4" name="Espaço Reservado para Número de Slide 3"/>
          <p:cNvSpPr>
            <a:spLocks noGrp="1"/>
          </p:cNvSpPr>
          <p:nvPr>
            <p:ph type="sldNum" sz="quarter" idx="12"/>
          </p:nvPr>
        </p:nvSpPr>
        <p:spPr/>
        <p:txBody>
          <a:bodyPr/>
          <a:lstStyle/>
          <a:p>
            <a:fld id="{6E2D2B3B-882E-40F3-A32F-6DD516915044}" type="slidenum">
              <a:rPr lang="en-US" smtClean="0"/>
              <a:pPr/>
              <a:t>57</a:t>
            </a:fld>
            <a:endParaRPr lang="en-US"/>
          </a:p>
        </p:txBody>
      </p:sp>
      <p:sp>
        <p:nvSpPr>
          <p:cNvPr id="5" name="Espaço Reservado para Conteúdo 4"/>
          <p:cNvSpPr>
            <a:spLocks noGrp="1"/>
          </p:cNvSpPr>
          <p:nvPr>
            <p:ph idx="1"/>
          </p:nvPr>
        </p:nvSpPr>
        <p:spPr>
          <a:xfrm>
            <a:off x="395536" y="1020441"/>
            <a:ext cx="7992888" cy="4579715"/>
          </a:xfrm>
          <a:prstGeom prst="rect">
            <a:avLst/>
          </a:prstGeom>
        </p:spPr>
        <p:txBody>
          <a:bodyPr wrap="square">
            <a:spAutoFit/>
          </a:bodyPr>
          <a:lstStyle/>
          <a:p>
            <a:pPr marL="0" indent="0">
              <a:buNone/>
            </a:pPr>
            <a:r>
              <a:rPr lang="pt-BR" sz="1800" b="1" u="sng" dirty="0"/>
              <a:t>Necessidades, desejos e </a:t>
            </a:r>
            <a:r>
              <a:rPr lang="pt-BR" sz="1800" b="1" u="sng" dirty="0" smtClean="0"/>
              <a:t>demandas</a:t>
            </a:r>
          </a:p>
          <a:p>
            <a:pPr marL="0" indent="0">
              <a:buNone/>
            </a:pPr>
            <a:r>
              <a:rPr lang="pt-BR" sz="1800" b="1" dirty="0" smtClean="0">
                <a:hlinkClick r:id="rId2"/>
              </a:rPr>
              <a:t>Empresa ARIZONA</a:t>
            </a:r>
          </a:p>
          <a:p>
            <a:pPr marL="285750" indent="-285750"/>
            <a:r>
              <a:rPr lang="pt-BR" sz="1800" b="1" dirty="0" smtClean="0">
                <a:hlinkClick r:id="rId2"/>
              </a:rPr>
              <a:t>http</a:t>
            </a:r>
            <a:r>
              <a:rPr lang="pt-BR" sz="1800" b="1" dirty="0">
                <a:hlinkClick r:id="rId2"/>
              </a:rPr>
              <a:t>://</a:t>
            </a:r>
            <a:r>
              <a:rPr lang="pt-BR" sz="1800" b="1" dirty="0" smtClean="0">
                <a:hlinkClick r:id="rId2"/>
              </a:rPr>
              <a:t>www.youtube.com/watch?v=FTP89DMWuZA</a:t>
            </a:r>
            <a:endParaRPr lang="pt-BR" sz="1800" b="1" dirty="0" smtClean="0"/>
          </a:p>
          <a:p>
            <a:pPr marL="0" indent="0">
              <a:buNone/>
            </a:pPr>
            <a:endParaRPr lang="pt-BR" sz="1800" b="1" u="sng" dirty="0" smtClean="0"/>
          </a:p>
          <a:p>
            <a:pPr marL="0" indent="0">
              <a:buNone/>
            </a:pPr>
            <a:r>
              <a:rPr lang="pt-BR" sz="1800" b="1" u="sng" dirty="0" smtClean="0"/>
              <a:t>Mercado alvo, posicionamento, segmentação e foco</a:t>
            </a:r>
          </a:p>
          <a:p>
            <a:pPr marL="114300" indent="0">
              <a:buNone/>
            </a:pPr>
            <a:r>
              <a:rPr lang="pt-BR" sz="1800" b="1" dirty="0">
                <a:solidFill>
                  <a:srgbClr val="FF0000"/>
                </a:solidFill>
              </a:rPr>
              <a:t>Lição do China in Box: Foco no negócio </a:t>
            </a:r>
            <a:r>
              <a:rPr lang="pt-BR" sz="1800" b="1" dirty="0">
                <a:hlinkClick r:id="rId3"/>
              </a:rPr>
              <a:t>http://www.youtube.com/watch?v=8RPeLujXhPI</a:t>
            </a:r>
            <a:endParaRPr lang="pt-BR" sz="1800" b="1" dirty="0"/>
          </a:p>
          <a:p>
            <a:pPr marL="114300" indent="0">
              <a:buNone/>
            </a:pPr>
            <a:r>
              <a:rPr lang="pt-BR" sz="1800" b="1" dirty="0" err="1" smtClean="0">
                <a:solidFill>
                  <a:srgbClr val="FF0000"/>
                </a:solidFill>
              </a:rPr>
              <a:t>Posionamento</a:t>
            </a:r>
            <a:r>
              <a:rPr lang="pt-BR" sz="1800" b="1" dirty="0" smtClean="0">
                <a:solidFill>
                  <a:srgbClr val="FF0000"/>
                </a:solidFill>
              </a:rPr>
              <a:t> </a:t>
            </a:r>
            <a:r>
              <a:rPr lang="pt-BR" sz="1800" b="1" dirty="0">
                <a:solidFill>
                  <a:srgbClr val="FF0000"/>
                </a:solidFill>
              </a:rPr>
              <a:t>- Caso da Cacau Show: </a:t>
            </a:r>
            <a:r>
              <a:rPr lang="pt-BR" sz="1800" dirty="0">
                <a:hlinkClick r:id="rId4"/>
              </a:rPr>
              <a:t>http://www.youtube.com/watch?v=RR2dhHnMYY8</a:t>
            </a:r>
            <a:endParaRPr lang="pt-BR" sz="1800" dirty="0"/>
          </a:p>
          <a:p>
            <a:pPr marL="0" indent="0">
              <a:buNone/>
            </a:pPr>
            <a:endParaRPr lang="pt-BR" sz="1800" b="1" u="sng" dirty="0" smtClean="0"/>
          </a:p>
          <a:p>
            <a:pPr marL="0" indent="0">
              <a:buNone/>
            </a:pPr>
            <a:r>
              <a:rPr lang="pt-BR" sz="1800" b="1" u="sng" dirty="0" smtClean="0"/>
              <a:t>Cadeia de suprimentos (</a:t>
            </a:r>
            <a:r>
              <a:rPr lang="pt-BR" sz="1800" b="1" u="sng" dirty="0" err="1" smtClean="0"/>
              <a:t>Supply</a:t>
            </a:r>
            <a:r>
              <a:rPr lang="pt-BR" sz="1800" b="1" u="sng" dirty="0" smtClean="0"/>
              <a:t> Chain)</a:t>
            </a:r>
          </a:p>
          <a:p>
            <a:pPr marL="297180" lvl="1" indent="0">
              <a:buNone/>
            </a:pPr>
            <a:r>
              <a:rPr lang="pt-BR" sz="1800" b="1" dirty="0">
                <a:solidFill>
                  <a:srgbClr val="FF0000"/>
                </a:solidFill>
              </a:rPr>
              <a:t>Rede </a:t>
            </a:r>
            <a:r>
              <a:rPr lang="pt-BR" sz="1800" b="1" dirty="0" err="1">
                <a:solidFill>
                  <a:srgbClr val="FF0000"/>
                </a:solidFill>
              </a:rPr>
              <a:t>Habibis</a:t>
            </a:r>
            <a:r>
              <a:rPr lang="pt-BR" sz="1800" b="1" dirty="0">
                <a:solidFill>
                  <a:srgbClr val="FF0000"/>
                </a:solidFill>
              </a:rPr>
              <a:t>:</a:t>
            </a:r>
          </a:p>
          <a:p>
            <a:pPr marL="285750" indent="-285750"/>
            <a:r>
              <a:rPr lang="pt-BR" sz="1800" b="1" u="sng" dirty="0">
                <a:hlinkClick r:id="rId5"/>
              </a:rPr>
              <a:t>http://</a:t>
            </a:r>
            <a:r>
              <a:rPr lang="pt-BR" sz="1800" b="1" u="sng" dirty="0" smtClean="0">
                <a:hlinkClick r:id="rId5"/>
              </a:rPr>
              <a:t>www.youtube.com/watch?v=OMA7mmYRWsA</a:t>
            </a:r>
            <a:endParaRPr lang="pt-BR" sz="1800" b="1" u="sng" dirty="0" smtClean="0"/>
          </a:p>
          <a:p>
            <a:pPr marL="0" indent="0">
              <a:buNone/>
            </a:pPr>
            <a:endParaRPr lang="pt-BR" sz="1800" b="1" u="sng" dirty="0" smtClean="0"/>
          </a:p>
        </p:txBody>
      </p:sp>
    </p:spTree>
    <p:extLst>
      <p:ext uri="{BB962C8B-B14F-4D97-AF65-F5344CB8AC3E}">
        <p14:creationId xmlns:p14="http://schemas.microsoft.com/office/powerpoint/2010/main" val="24069698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80392" y="44624"/>
            <a:ext cx="7620000" cy="864096"/>
          </a:xfrm>
        </p:spPr>
        <p:txBody>
          <a:bodyPr/>
          <a:lstStyle/>
          <a:p>
            <a:r>
              <a:rPr lang="pt-BR" sz="4000" dirty="0" smtClean="0"/>
              <a:t>Marketing – o que é?</a:t>
            </a:r>
            <a:endParaRPr lang="pt-BR" sz="4000" dirty="0"/>
          </a:p>
        </p:txBody>
      </p:sp>
      <p:sp>
        <p:nvSpPr>
          <p:cNvPr id="4" name="Espaço Reservado para Número de Slide 3"/>
          <p:cNvSpPr>
            <a:spLocks noGrp="1"/>
          </p:cNvSpPr>
          <p:nvPr>
            <p:ph type="sldNum" sz="quarter" idx="12"/>
          </p:nvPr>
        </p:nvSpPr>
        <p:spPr/>
        <p:txBody>
          <a:bodyPr/>
          <a:lstStyle/>
          <a:p>
            <a:fld id="{6E2D2B3B-882E-40F3-A32F-6DD516915044}" type="slidenum">
              <a:rPr lang="en-US" smtClean="0"/>
              <a:pPr/>
              <a:t>6</a:t>
            </a:fld>
            <a:endParaRPr lang="en-US"/>
          </a:p>
        </p:txBody>
      </p:sp>
      <p:sp>
        <p:nvSpPr>
          <p:cNvPr id="7" name="Retângulo 6"/>
          <p:cNvSpPr/>
          <p:nvPr/>
        </p:nvSpPr>
        <p:spPr>
          <a:xfrm>
            <a:off x="467544" y="2883708"/>
            <a:ext cx="7776864" cy="3785652"/>
          </a:xfrm>
          <a:prstGeom prst="rect">
            <a:avLst/>
          </a:prstGeom>
        </p:spPr>
        <p:txBody>
          <a:bodyPr wrap="square">
            <a:spAutoFit/>
          </a:bodyPr>
          <a:lstStyle/>
          <a:p>
            <a:pPr marL="342900" indent="-342900" algn="just">
              <a:lnSpc>
                <a:spcPct val="150000"/>
              </a:lnSpc>
              <a:buFont typeface="Arial" pitchFamily="34" charset="0"/>
              <a:buChar char="•"/>
            </a:pPr>
            <a:r>
              <a:rPr lang="pt-BR" sz="2000" dirty="0" smtClean="0"/>
              <a:t>Para </a:t>
            </a:r>
            <a:r>
              <a:rPr lang="pt-BR" sz="2000" dirty="0"/>
              <a:t>Peter Drucker, o objetivo do marketing é tornar a venda supérflua. A meta é conhecer e compreender o cliente a tal ponto que o produto ou o serviço “se venda”. O ideal é que o marketing deixe o cliente pronto para comprar.</a:t>
            </a:r>
          </a:p>
          <a:p>
            <a:pPr marL="342900" indent="-342900">
              <a:lnSpc>
                <a:spcPct val="150000"/>
              </a:lnSpc>
              <a:buFont typeface="Arial" pitchFamily="34" charset="0"/>
              <a:buChar char="•"/>
            </a:pPr>
            <a:r>
              <a:rPr lang="pt-BR" sz="2000" dirty="0"/>
              <a:t>De uma forma geral e simplista pode-se afirmar, de acordo com </a:t>
            </a:r>
            <a:r>
              <a:rPr lang="pt-BR" sz="2000" dirty="0" smtClean="0"/>
              <a:t>Kotler (</a:t>
            </a:r>
            <a:r>
              <a:rPr lang="pt-BR" sz="2000" dirty="0"/>
              <a:t>2000), que marketing é </a:t>
            </a:r>
            <a:r>
              <a:rPr lang="pt-BR" sz="2000" dirty="0" smtClean="0"/>
              <a:t>um processo </a:t>
            </a:r>
            <a:r>
              <a:rPr lang="pt-BR" sz="2000" dirty="0"/>
              <a:t>social por meio do qual pessoas e </a:t>
            </a:r>
            <a:r>
              <a:rPr lang="pt-BR" sz="2000" dirty="0" smtClean="0"/>
              <a:t>grupos de </a:t>
            </a:r>
            <a:r>
              <a:rPr lang="pt-BR" sz="2000" dirty="0"/>
              <a:t>pessoas obtêm aquilo de que necessitam e desejam por meio da criação</a:t>
            </a:r>
            <a:r>
              <a:rPr lang="pt-BR" sz="2000" dirty="0" smtClean="0"/>
              <a:t>, oferta </a:t>
            </a:r>
            <a:r>
              <a:rPr lang="pt-BR" sz="2000" dirty="0"/>
              <a:t>e troca de produtos e serviços.</a:t>
            </a:r>
          </a:p>
        </p:txBody>
      </p:sp>
      <p:graphicFrame>
        <p:nvGraphicFramePr>
          <p:cNvPr id="5" name="Diagrama 4"/>
          <p:cNvGraphicFramePr/>
          <p:nvPr>
            <p:extLst>
              <p:ext uri="{D42A27DB-BD31-4B8C-83A1-F6EECF244321}">
                <p14:modId xmlns:p14="http://schemas.microsoft.com/office/powerpoint/2010/main" val="3288755409"/>
              </p:ext>
            </p:extLst>
          </p:nvPr>
        </p:nvGraphicFramePr>
        <p:xfrm>
          <a:off x="827584" y="899135"/>
          <a:ext cx="7344816" cy="20258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27041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08384" y="-4554"/>
            <a:ext cx="7620000" cy="1143000"/>
          </a:xfrm>
        </p:spPr>
        <p:txBody>
          <a:bodyPr/>
          <a:lstStyle/>
          <a:p>
            <a:r>
              <a:rPr lang="pt-BR" sz="4000" dirty="0" smtClean="0"/>
              <a:t>O que não é marketing?</a:t>
            </a:r>
            <a:endParaRPr lang="pt-BR" sz="4000" dirty="0"/>
          </a:p>
        </p:txBody>
      </p:sp>
      <p:sp>
        <p:nvSpPr>
          <p:cNvPr id="4" name="Espaço Reservado para Número de Slide 3"/>
          <p:cNvSpPr>
            <a:spLocks noGrp="1"/>
          </p:cNvSpPr>
          <p:nvPr>
            <p:ph type="sldNum" sz="quarter" idx="12"/>
          </p:nvPr>
        </p:nvSpPr>
        <p:spPr/>
        <p:txBody>
          <a:bodyPr/>
          <a:lstStyle/>
          <a:p>
            <a:fld id="{6E2D2B3B-882E-40F3-A32F-6DD516915044}" type="slidenum">
              <a:rPr lang="en-US" smtClean="0"/>
              <a:pPr/>
              <a:t>7</a:t>
            </a:fld>
            <a:endParaRPr lang="en-US"/>
          </a:p>
        </p:txBody>
      </p:sp>
      <p:sp>
        <p:nvSpPr>
          <p:cNvPr id="5" name="CaixaDeTexto 4"/>
          <p:cNvSpPr txBox="1"/>
          <p:nvPr/>
        </p:nvSpPr>
        <p:spPr>
          <a:xfrm>
            <a:off x="251520" y="6453336"/>
            <a:ext cx="7776864" cy="369332"/>
          </a:xfrm>
          <a:prstGeom prst="rect">
            <a:avLst/>
          </a:prstGeom>
          <a:noFill/>
        </p:spPr>
        <p:txBody>
          <a:bodyPr wrap="square" rtlCol="0">
            <a:spAutoFit/>
          </a:bodyPr>
          <a:lstStyle/>
          <a:p>
            <a:r>
              <a:rPr lang="pt-BR" dirty="0"/>
              <a:t>Fonte</a:t>
            </a:r>
            <a:r>
              <a:rPr lang="pt-BR" dirty="0" smtClean="0"/>
              <a:t>: http</a:t>
            </a:r>
            <a:r>
              <a:rPr lang="pt-BR" dirty="0"/>
              <a:t>://www.youtube.com/watch?v=BzS5zO9ztxI</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7864" y="4087530"/>
            <a:ext cx="5099598" cy="2437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aixaDeTexto 5"/>
          <p:cNvSpPr txBox="1"/>
          <p:nvPr/>
        </p:nvSpPr>
        <p:spPr>
          <a:xfrm>
            <a:off x="251520" y="1092800"/>
            <a:ext cx="8208912" cy="3416320"/>
          </a:xfrm>
          <a:prstGeom prst="rect">
            <a:avLst/>
          </a:prstGeom>
          <a:noFill/>
        </p:spPr>
        <p:txBody>
          <a:bodyPr wrap="square" rtlCol="0">
            <a:spAutoFit/>
          </a:bodyPr>
          <a:lstStyle/>
          <a:p>
            <a:pPr marL="285750" indent="-285750">
              <a:buFont typeface="Arial" pitchFamily="34" charset="0"/>
              <a:buChar char="•"/>
            </a:pPr>
            <a:r>
              <a:rPr lang="pt-BR" dirty="0" smtClean="0"/>
              <a:t>NÃO É VENDAS, NÃO É SOMENTE PUBLICIDADE/PROPAGANDA.</a:t>
            </a:r>
          </a:p>
          <a:p>
            <a:pPr marL="285750" indent="-285750">
              <a:buFont typeface="Arial" pitchFamily="34" charset="0"/>
              <a:buChar char="•"/>
            </a:pPr>
            <a:r>
              <a:rPr lang="pt-BR" dirty="0" smtClean="0"/>
              <a:t>Marketing não é departamento de vendas. O ato da venda, em si, não é o ato do marketing. </a:t>
            </a:r>
          </a:p>
          <a:p>
            <a:pPr marL="285750" indent="-285750">
              <a:buFont typeface="Arial" pitchFamily="34" charset="0"/>
              <a:buChar char="•"/>
            </a:pPr>
            <a:r>
              <a:rPr lang="pt-BR" dirty="0" smtClean="0"/>
              <a:t>Publicidade não é o marketing em si. O marketing não se resume em fazer propaganda.</a:t>
            </a:r>
          </a:p>
          <a:p>
            <a:pPr marL="285750" indent="-285750">
              <a:buFont typeface="Arial" pitchFamily="34" charset="0"/>
              <a:buChar char="•"/>
            </a:pPr>
            <a:r>
              <a:rPr lang="pt-BR" dirty="0" smtClean="0"/>
              <a:t>Setor comercial tem seu foco baseado no produto. O marketing tem o foco principal baseado na necessidade dos clientes. O que os clientes querem, o que eles precisam comprar. Setor de marketing baseia-se na satisfação dos clientes.</a:t>
            </a:r>
          </a:p>
          <a:p>
            <a:pPr marL="285750" indent="-285750">
              <a:buFont typeface="Arial" pitchFamily="34" charset="0"/>
              <a:buChar char="•"/>
            </a:pPr>
            <a:r>
              <a:rPr lang="pt-BR" dirty="0" smtClean="0"/>
              <a:t>A finalidade do setor de marketing é o lucro através da satisfação dos clientes. O setor de vendas se baseia no volume de vendas, o setor de marketing se baseia na satisfação e na manutenção do cliente.</a:t>
            </a:r>
          </a:p>
          <a:p>
            <a:pPr marL="285750" indent="-285750">
              <a:buFont typeface="Arial" pitchFamily="34" charset="0"/>
              <a:buChar char="•"/>
            </a:pPr>
            <a:endParaRPr lang="pt-BR" dirty="0"/>
          </a:p>
        </p:txBody>
      </p:sp>
    </p:spTree>
    <p:extLst>
      <p:ext uri="{BB962C8B-B14F-4D97-AF65-F5344CB8AC3E}">
        <p14:creationId xmlns:p14="http://schemas.microsoft.com/office/powerpoint/2010/main" val="4208423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Texto 2"/>
          <p:cNvSpPr>
            <a:spLocks noGrp="1"/>
          </p:cNvSpPr>
          <p:nvPr>
            <p:ph type="body" idx="1"/>
          </p:nvPr>
        </p:nvSpPr>
        <p:spPr/>
        <p:txBody>
          <a:bodyPr>
            <a:normAutofit/>
          </a:bodyPr>
          <a:lstStyle/>
          <a:p>
            <a:r>
              <a:rPr lang="pt-BR" sz="4800" b="1" i="1" dirty="0">
                <a:effectLst>
                  <a:outerShdw blurRad="38100" dist="38100" dir="2700000" algn="tl">
                    <a:srgbClr val="000000">
                      <a:alpha val="43137"/>
                    </a:srgbClr>
                  </a:outerShdw>
                </a:effectLst>
              </a:rPr>
              <a:t>O que há de novo no Marketing?</a:t>
            </a:r>
          </a:p>
        </p:txBody>
      </p:sp>
      <p:sp>
        <p:nvSpPr>
          <p:cNvPr id="4" name="Espaço Reservado para Número de Slide 3"/>
          <p:cNvSpPr>
            <a:spLocks noGrp="1"/>
          </p:cNvSpPr>
          <p:nvPr>
            <p:ph type="sldNum" sz="quarter" idx="12"/>
          </p:nvPr>
        </p:nvSpPr>
        <p:spPr/>
        <p:txBody>
          <a:bodyPr/>
          <a:lstStyle/>
          <a:p>
            <a:fld id="{6E2D2B3B-882E-40F3-A32F-6DD516915044}" type="slidenum">
              <a:rPr lang="en-US" smtClean="0"/>
              <a:pPr/>
              <a:t>8</a:t>
            </a:fld>
            <a:endParaRPr lang="en-US"/>
          </a:p>
        </p:txBody>
      </p:sp>
    </p:spTree>
    <p:extLst>
      <p:ext uri="{BB962C8B-B14F-4D97-AF65-F5344CB8AC3E}">
        <p14:creationId xmlns:p14="http://schemas.microsoft.com/office/powerpoint/2010/main" val="3785201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z="4000" dirty="0" smtClean="0"/>
              <a:t>O que mudou? Porque o marketing ficou mais importante?</a:t>
            </a:r>
            <a:endParaRPr lang="pt-BR" sz="4000" dirty="0"/>
          </a:p>
        </p:txBody>
      </p:sp>
      <p:sp>
        <p:nvSpPr>
          <p:cNvPr id="3" name="Espaço Reservado para Conteúdo 2"/>
          <p:cNvSpPr>
            <a:spLocks noGrp="1"/>
          </p:cNvSpPr>
          <p:nvPr>
            <p:ph idx="1"/>
          </p:nvPr>
        </p:nvSpPr>
        <p:spPr/>
        <p:txBody>
          <a:bodyPr>
            <a:noAutofit/>
          </a:bodyPr>
          <a:lstStyle/>
          <a:p>
            <a:pPr algn="just"/>
            <a:r>
              <a:rPr lang="pt-BR" sz="1800" dirty="0" smtClean="0"/>
              <a:t>Grande </a:t>
            </a:r>
            <a:r>
              <a:rPr lang="pt-BR" sz="1800" dirty="0"/>
              <a:t>parte dos profissionais de Administração e em particular de Marketing construíram suas carreiras em um ambiente de mercados fortemente compradores, dominados, em grande medida, pelas indústrias fornecedoras. Como resultado, </a:t>
            </a:r>
            <a:r>
              <a:rPr lang="pt-BR" sz="1800" b="1" u="sng" dirty="0">
                <a:effectLst>
                  <a:outerShdw blurRad="38100" dist="38100" dir="2700000" algn="tl">
                    <a:srgbClr val="000000">
                      <a:alpha val="43137"/>
                    </a:srgbClr>
                  </a:outerShdw>
                </a:effectLst>
              </a:rPr>
              <a:t>as empresas desenvolveram estratégias mais focadas nas atividades de produção</a:t>
            </a:r>
            <a:r>
              <a:rPr lang="pt-BR" sz="1800" dirty="0"/>
              <a:t> e controle e, por muito tempo, as </a:t>
            </a:r>
            <a:r>
              <a:rPr lang="pt-BR" sz="1800" dirty="0">
                <a:solidFill>
                  <a:srgbClr val="FF0000"/>
                </a:solidFill>
                <a:effectLst>
                  <a:outerShdw blurRad="38100" dist="38100" dir="2700000" algn="tl">
                    <a:srgbClr val="000000">
                      <a:alpha val="43137"/>
                    </a:srgbClr>
                  </a:outerShdw>
                </a:effectLst>
              </a:rPr>
              <a:t>atividades de marketing </a:t>
            </a:r>
            <a:r>
              <a:rPr lang="pt-BR" sz="1800" dirty="0"/>
              <a:t>foram limitadas a pouco mais do que operar </a:t>
            </a:r>
            <a:r>
              <a:rPr lang="pt-BR" sz="1800" dirty="0">
                <a:solidFill>
                  <a:srgbClr val="FF0000"/>
                </a:solidFill>
                <a:effectLst>
                  <a:outerShdw blurRad="38100" dist="38100" dir="2700000" algn="tl">
                    <a:srgbClr val="000000">
                      <a:alpha val="43137"/>
                    </a:srgbClr>
                  </a:outerShdw>
                </a:effectLst>
              </a:rPr>
              <a:t>ferramentas de comunicação</a:t>
            </a:r>
            <a:r>
              <a:rPr lang="pt-BR" sz="1800" dirty="0"/>
              <a:t> para apoiar as atividades de vendas.</a:t>
            </a:r>
          </a:p>
          <a:p>
            <a:pPr algn="just"/>
            <a:r>
              <a:rPr lang="pt-BR" sz="1800" dirty="0" smtClean="0"/>
              <a:t>Essa </a:t>
            </a:r>
            <a:r>
              <a:rPr lang="pt-BR" sz="1800" dirty="0"/>
              <a:t>situação se alterou drasticamente nos últimos anos. </a:t>
            </a:r>
            <a:r>
              <a:rPr lang="pt-BR" sz="1800" i="1" dirty="0"/>
              <a:t>O poder passou dos setores produtores para os mercados.</a:t>
            </a:r>
            <a:r>
              <a:rPr lang="pt-BR" sz="1800" dirty="0"/>
              <a:t> Conscientes desse poder, os consumidores passaram a exigir dos fornecedores produtos cada vez mais adaptados às suas necessidades específicas. Como resultado, os mercados vêm se </a:t>
            </a:r>
            <a:r>
              <a:rPr lang="pt-BR" sz="1800" dirty="0" smtClean="0"/>
              <a:t>tornando </a:t>
            </a:r>
            <a:r>
              <a:rPr lang="pt-BR" sz="1800" dirty="0"/>
              <a:t>crescentemente heterogêneos.</a:t>
            </a:r>
          </a:p>
          <a:p>
            <a:pPr algn="just"/>
            <a:r>
              <a:rPr lang="pt-BR" sz="1800" dirty="0"/>
              <a:t>Esses mercados heterogêneos colocam ao profissional de marketing o desafio de equilibrar uma equação delicada. </a:t>
            </a:r>
            <a:r>
              <a:rPr lang="pt-BR" sz="1800" b="1" dirty="0"/>
              <a:t>De um lado, as exigências dos clientes de ofertas cada vez mais “personalizadas”. De outro lado, a forte competitividade que reduz margens de lucro e obriga as empresas a controlarem rigorosamente seus custos e a buscarem economias de escala.</a:t>
            </a:r>
            <a:r>
              <a:rPr lang="pt-BR" sz="1800" b="1" dirty="0" smtClean="0"/>
              <a:t> </a:t>
            </a:r>
            <a:endParaRPr lang="pt-BR" sz="1800" b="1" dirty="0"/>
          </a:p>
        </p:txBody>
      </p:sp>
      <p:sp>
        <p:nvSpPr>
          <p:cNvPr id="4" name="Espaço Reservado para Número de Slide 3"/>
          <p:cNvSpPr>
            <a:spLocks noGrp="1"/>
          </p:cNvSpPr>
          <p:nvPr>
            <p:ph type="sldNum" sz="quarter" idx="12"/>
          </p:nvPr>
        </p:nvSpPr>
        <p:spPr/>
        <p:txBody>
          <a:bodyPr/>
          <a:lstStyle/>
          <a:p>
            <a:fld id="{6E2D2B3B-882E-40F3-A32F-6DD516915044}" type="slidenum">
              <a:rPr lang="en-US" smtClean="0"/>
              <a:pPr/>
              <a:t>9</a:t>
            </a:fld>
            <a:endParaRPr lang="en-US"/>
          </a:p>
        </p:txBody>
      </p:sp>
    </p:spTree>
    <p:extLst>
      <p:ext uri="{BB962C8B-B14F-4D97-AF65-F5344CB8AC3E}">
        <p14:creationId xmlns:p14="http://schemas.microsoft.com/office/powerpoint/2010/main" val="3934669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ência">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Adjacency</Template>
  <TotalTime>5836</TotalTime>
  <Words>4921</Words>
  <Application>Microsoft Office PowerPoint</Application>
  <PresentationFormat>Apresentação na tela (4:3)</PresentationFormat>
  <Paragraphs>414</Paragraphs>
  <Slides>57</Slides>
  <Notes>1</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57</vt:i4>
      </vt:variant>
    </vt:vector>
  </HeadingPairs>
  <TitlesOfParts>
    <vt:vector size="61" baseType="lpstr">
      <vt:lpstr>Arial</vt:lpstr>
      <vt:lpstr>Calibri</vt:lpstr>
      <vt:lpstr>Cambria</vt:lpstr>
      <vt:lpstr>Adjacência</vt:lpstr>
      <vt:lpstr>Marketing na organização moderna – principais conceitos de marketing</vt:lpstr>
      <vt:lpstr>Marketing no Agronegócio</vt:lpstr>
      <vt:lpstr>O que é marketing?</vt:lpstr>
      <vt:lpstr>Vídeos</vt:lpstr>
      <vt:lpstr>Marketing – o que é?</vt:lpstr>
      <vt:lpstr>Marketing – o que é?</vt:lpstr>
      <vt:lpstr>O que não é marketing?</vt:lpstr>
      <vt:lpstr>Apresentação do PowerPoint</vt:lpstr>
      <vt:lpstr>O que mudou? Porque o marketing ficou mais importante?</vt:lpstr>
      <vt:lpstr>Apresentação do PowerPoint</vt:lpstr>
      <vt:lpstr>GESTÃO DA DEMANDA</vt:lpstr>
      <vt:lpstr>A tarefas do Marketing </vt:lpstr>
      <vt:lpstr>Capítulo 6 - Economia e Gestão dos Negócios Agroalimentares. Organizadores: Decio Zylbersztajn e Marcos Fava Neves. Editora: Pioneira Publicação: 2010 </vt:lpstr>
      <vt:lpstr>Ferramentas do Marketing: os 4Ps  Os 4Ps do Marketing representam as ferramentas de que os profissionais de marketing dispõem para gerir a demanda. Produto, preço, promoção e ponto de venda/canal de distribuição </vt:lpstr>
      <vt:lpstr>Os 4 Ps (marketing mix)</vt:lpstr>
      <vt:lpstr>Apresentação do PowerPoint</vt:lpstr>
      <vt:lpstr>Traduzidos do inglês, os 4Ps são definidos como:</vt:lpstr>
      <vt:lpstr>Os 4 Ps (marketing mix) MARKETING MIX (tradicional) </vt:lpstr>
      <vt:lpstr>PRINCIPAIS CONCEITOS DO MARKETING</vt:lpstr>
      <vt:lpstr>Conceitos fundamentais do Marketing </vt:lpstr>
      <vt:lpstr>Conceitos fundamentais do Marketing </vt:lpstr>
      <vt:lpstr>NEEDS, WANTS AND DEMANDS (NECESSIDADE, DESEJO E DEMANDA) é IMPORTANTE entender esses conceitos </vt:lpstr>
      <vt:lpstr>Apresentação do PowerPoint</vt:lpstr>
      <vt:lpstr>(Capítulo 6)</vt:lpstr>
      <vt:lpstr>Os Passos na Segmentação, Seleção do Mercado-Alvo e Posicionamento </vt:lpstr>
      <vt:lpstr>POSICIONAMENTO</vt:lpstr>
      <vt:lpstr>Conceitos fundamentais do Marketing(K&amp;K -10/11)</vt:lpstr>
      <vt:lpstr>Conceitos fundamentais do Marketing(K&amp;K -10/11)</vt:lpstr>
      <vt:lpstr>Conceitos fundamentais do Marketing(K&amp;K -10/11)</vt:lpstr>
      <vt:lpstr>Conceitos fundamentais do Marketing(K&amp;K -10/11)</vt:lpstr>
      <vt:lpstr>Conceitos fundamentais do Marketing(K&amp;K -10/11)</vt:lpstr>
      <vt:lpstr>Conceitos fundamentais do Marketing(K&amp;K -10/11)</vt:lpstr>
      <vt:lpstr>Conceitos fundamentais do Marketing(K&amp;K -10/11)</vt:lpstr>
      <vt:lpstr>ESTRATÉGIA ORIENTAÇÕES DO MERCADO</vt:lpstr>
      <vt:lpstr>Orientações de Mercado  Começa com um mercado bem definido, focaliza as necessidades dos clientes, coordena todas as atividades que os afetarão e produz lucros satisfazendo-os.</vt:lpstr>
      <vt:lpstr>Orientações do Mercado (estratégias)</vt:lpstr>
      <vt:lpstr>Orientações do Mercado</vt:lpstr>
      <vt:lpstr>Ciclo de Vida do Produto de Kotler</vt:lpstr>
      <vt:lpstr>Ciclo de Vida do Produto de Kotler</vt:lpstr>
      <vt:lpstr>Em resumo</vt:lpstr>
      <vt:lpstr>Apresentação do PowerPoint</vt:lpstr>
      <vt:lpstr>Principais decisões de Marketing, apresentada por Kotler (pag 26/27):</vt:lpstr>
      <vt:lpstr>Principais decisões de Marketing, apresentada por Kotler (pag 26/27):</vt:lpstr>
      <vt:lpstr>Marketing Agribusiness</vt:lpstr>
      <vt:lpstr>Apresentação do PowerPoint</vt:lpstr>
      <vt:lpstr>Apresentação do PowerPoint</vt:lpstr>
      <vt:lpstr>INFORMAÇÕES</vt:lpstr>
      <vt:lpstr>Box 1 Quais os Tipos de Pesquisas de Marketing que Podem ser Feitos nos Sistemas Agroindustriais? • Todas as empresas devem saber quais são as necessidades dos elos seguintes no sistemas agroindustriais. Para isto precisam escutá-los.   </vt:lpstr>
      <vt:lpstr>O Comportamento do Consumidor Industrial (Intermediário nos SAGs)</vt:lpstr>
      <vt:lpstr>Apresentação do PowerPoint</vt:lpstr>
      <vt:lpstr>Selecionamento o mercado-alvo e definindo a estratégia:</vt:lpstr>
      <vt:lpstr>Apresentação do PowerPoint</vt:lpstr>
      <vt:lpstr>Apresentação do PowerPoint</vt:lpstr>
      <vt:lpstr>Anexo </vt:lpstr>
      <vt:lpstr>Marketing no Agronegócio</vt:lpstr>
      <vt:lpstr>Outros exemplos de Marketing - Agro</vt:lpstr>
      <vt:lpstr>Principais conceitos - exemplos de empresas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Marketing na organização moderna</dc:title>
  <dc:creator>Margarete Boteon</dc:creator>
  <cp:lastModifiedBy>Margarete Boteon</cp:lastModifiedBy>
  <cp:revision>187</cp:revision>
  <cp:lastPrinted>2016-03-10T19:47:08Z</cp:lastPrinted>
  <dcterms:created xsi:type="dcterms:W3CDTF">2012-03-28T20:21:44Z</dcterms:created>
  <dcterms:modified xsi:type="dcterms:W3CDTF">2019-03-19T14:07:39Z</dcterms:modified>
</cp:coreProperties>
</file>