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8" r:id="rId3"/>
    <p:sldId id="260" r:id="rId4"/>
    <p:sldId id="273" r:id="rId5"/>
    <p:sldId id="272" r:id="rId6"/>
    <p:sldId id="274" r:id="rId7"/>
    <p:sldId id="257" r:id="rId8"/>
    <p:sldId id="271" r:id="rId9"/>
    <p:sldId id="275" r:id="rId10"/>
    <p:sldId id="276" r:id="rId11"/>
    <p:sldId id="277" r:id="rId12"/>
    <p:sldId id="278" r:id="rId13"/>
    <p:sldId id="279" r:id="rId14"/>
    <p:sldId id="280" r:id="rId15"/>
    <p:sldId id="281" r:id="rId16"/>
    <p:sldId id="283" r:id="rId17"/>
    <p:sldId id="284" r:id="rId18"/>
    <p:sldId id="261" r:id="rId19"/>
    <p:sldId id="262" r:id="rId20"/>
    <p:sldId id="263" r:id="rId21"/>
    <p:sldId id="264" r:id="rId22"/>
    <p:sldId id="265" r:id="rId23"/>
    <p:sldId id="266" r:id="rId24"/>
    <p:sldId id="267" r:id="rId25"/>
    <p:sldId id="268" r:id="rId26"/>
    <p:sldId id="269" r:id="rId27"/>
    <p:sldId id="270"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32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CA07B7-51F2-6944-AB4D-78FAACFBDB53}" type="datetimeFigureOut">
              <a:rPr lang="en-US" smtClean="0"/>
              <a:t>12/09/17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94F7B2-1F40-9345-86D9-A40E7D8B1E85}" type="slidenum">
              <a:rPr lang="en-US" smtClean="0"/>
              <a:t>‹#›</a:t>
            </a:fld>
            <a:endParaRPr lang="en-US"/>
          </a:p>
        </p:txBody>
      </p:sp>
    </p:spTree>
    <p:extLst>
      <p:ext uri="{BB962C8B-B14F-4D97-AF65-F5344CB8AC3E}">
        <p14:creationId xmlns:p14="http://schemas.microsoft.com/office/powerpoint/2010/main" val="3389973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6435"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77828"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47A85196-746B-FD40-BF9D-04CCFCFD79F9}" type="slidenum">
              <a:rPr lang="pt-BR">
                <a:latin typeface="Arial" charset="0"/>
              </a:rPr>
              <a:pPr/>
              <a:t>18</a:t>
            </a:fld>
            <a:endParaRPr lang="pt-BR">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745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78852"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E8119574-0A21-6F42-88EE-AB44092DD3A8}" type="slidenum">
              <a:rPr lang="pt-BR">
                <a:latin typeface="Arial" charset="0"/>
              </a:rPr>
              <a:pPr/>
              <a:t>19</a:t>
            </a:fld>
            <a:endParaRPr lang="pt-BR">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848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79876"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39EA54EB-DE7E-5C4F-8054-2166F73C4FD9}" type="slidenum">
              <a:rPr lang="pt-BR">
                <a:latin typeface="Arial" charset="0"/>
              </a:rPr>
              <a:pPr/>
              <a:t>20</a:t>
            </a:fld>
            <a:endParaRPr lang="pt-BR">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9507"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0900"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64FB5D31-4DC1-3649-ADA7-3C0EDE970863}" type="slidenum">
              <a:rPr lang="pt-BR">
                <a:latin typeface="Arial" charset="0"/>
              </a:rPr>
              <a:pPr/>
              <a:t>21</a:t>
            </a:fld>
            <a:endParaRPr lang="pt-BR">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053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1924"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8C2F3AFD-CE92-6741-AF9E-BA93628E441C}" type="slidenum">
              <a:rPr lang="pt-BR">
                <a:latin typeface="Arial" charset="0"/>
              </a:rPr>
              <a:pPr/>
              <a:t>22</a:t>
            </a:fld>
            <a:endParaRPr lang="pt-BR">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1555"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2948"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EB64A0E6-88CA-F74E-BC27-2596CB3C930B}" type="slidenum">
              <a:rPr lang="pt-BR">
                <a:latin typeface="Arial" charset="0"/>
              </a:rPr>
              <a:pPr/>
              <a:t>23</a:t>
            </a:fld>
            <a:endParaRPr lang="pt-BR">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257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3972"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A2116C68-5149-464D-9B29-E4862A7A839E}" type="slidenum">
              <a:rPr lang="pt-BR">
                <a:latin typeface="Arial" charset="0"/>
              </a:rPr>
              <a:pPr/>
              <a:t>24</a:t>
            </a:fld>
            <a:endParaRPr lang="pt-BR">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0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4996"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07E456CE-C047-744F-8B68-1C14064DFD87}" type="slidenum">
              <a:rPr lang="pt-BR">
                <a:latin typeface="Arial" charset="0"/>
              </a:rPr>
              <a:pPr/>
              <a:t>25</a:t>
            </a:fld>
            <a:endParaRPr lang="pt-BR">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4627"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pt-BR">
              <a:latin typeface="Calibri" charset="0"/>
            </a:endParaRPr>
          </a:p>
        </p:txBody>
      </p:sp>
      <p:sp>
        <p:nvSpPr>
          <p:cNvPr id="86020" name="Espaço Reservado para Número de Slid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71D0C88E-785C-0945-9D13-6A2288080E7A}" type="slidenum">
              <a:rPr lang="pt-BR">
                <a:latin typeface="Arial" charset="0"/>
              </a:rPr>
              <a:pPr/>
              <a:t>26</a:t>
            </a:fld>
            <a:endParaRPr lang="pt-BR">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172E68-16CB-014E-AD72-E90E9D3B3188}" type="datetimeFigureOut">
              <a:rPr lang="en-US" smtClean="0"/>
              <a:t>12/09/17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3213702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172E68-16CB-014E-AD72-E90E9D3B3188}" type="datetimeFigureOut">
              <a:rPr lang="en-US" smtClean="0"/>
              <a:t>12/09/17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532181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172E68-16CB-014E-AD72-E90E9D3B3188}" type="datetimeFigureOut">
              <a:rPr lang="en-US" smtClean="0"/>
              <a:t>12/09/17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2776888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172E68-16CB-014E-AD72-E90E9D3B3188}" type="datetimeFigureOut">
              <a:rPr lang="en-US" smtClean="0"/>
              <a:t>12/09/17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44423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172E68-16CB-014E-AD72-E90E9D3B3188}" type="datetimeFigureOut">
              <a:rPr lang="en-US" smtClean="0"/>
              <a:t>12/09/17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190123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172E68-16CB-014E-AD72-E90E9D3B3188}" type="datetimeFigureOut">
              <a:rPr lang="en-US" smtClean="0"/>
              <a:t>12/09/17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4142524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172E68-16CB-014E-AD72-E90E9D3B3188}" type="datetimeFigureOut">
              <a:rPr lang="en-US" smtClean="0"/>
              <a:t>12/09/17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197618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172E68-16CB-014E-AD72-E90E9D3B3188}" type="datetimeFigureOut">
              <a:rPr lang="en-US" smtClean="0"/>
              <a:t>12/09/17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400561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72E68-16CB-014E-AD72-E90E9D3B3188}" type="datetimeFigureOut">
              <a:rPr lang="en-US" smtClean="0"/>
              <a:t>12/09/17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385227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172E68-16CB-014E-AD72-E90E9D3B3188}" type="datetimeFigureOut">
              <a:rPr lang="en-US" smtClean="0"/>
              <a:t>12/09/17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1553226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172E68-16CB-014E-AD72-E90E9D3B3188}" type="datetimeFigureOut">
              <a:rPr lang="en-US" smtClean="0"/>
              <a:t>12/09/17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0F682-6B58-2F45-9EB4-72A7277DD6BA}" type="slidenum">
              <a:rPr lang="en-US" smtClean="0"/>
              <a:t>‹#›</a:t>
            </a:fld>
            <a:endParaRPr lang="en-US"/>
          </a:p>
        </p:txBody>
      </p:sp>
    </p:spTree>
    <p:extLst>
      <p:ext uri="{BB962C8B-B14F-4D97-AF65-F5344CB8AC3E}">
        <p14:creationId xmlns:p14="http://schemas.microsoft.com/office/powerpoint/2010/main" val="27213091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72E68-16CB-014E-AD72-E90E9D3B3188}" type="datetimeFigureOut">
              <a:rPr lang="en-US" smtClean="0"/>
              <a:t>12/09/17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0F682-6B58-2F45-9EB4-72A7277DD6BA}" type="slidenum">
              <a:rPr lang="en-US" smtClean="0"/>
              <a:t>‹#›</a:t>
            </a:fld>
            <a:endParaRPr lang="en-US"/>
          </a:p>
        </p:txBody>
      </p:sp>
    </p:spTree>
    <p:extLst>
      <p:ext uri="{BB962C8B-B14F-4D97-AF65-F5344CB8AC3E}">
        <p14:creationId xmlns:p14="http://schemas.microsoft.com/office/powerpoint/2010/main" val="2762682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by140w.bay140.mail.live.com/mail/ReadMessageLight.aspx?Action=ScanAttachment&amp;AllowUnsafe=True&amp;AllowUnsafeContentOverride=True&amp;AttachmentIndex=0&amp;AttachmentDepth=0&amp;FolderID=51469536-b8e1-49d1-9613-ad14a7790f9b&amp;InboxSortAscending=False&amp;InboxSortBy=Date&amp;IsMessageSafe=False&amp;MessageCodePage=1252&amp;ReadMessageId=2932ecf0-ded8-45dd-9521-a621d02932d3&amp;n=1144491148" TargetMode="External"/><Relationship Id="rId3"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8" Type="http://schemas.openxmlformats.org/officeDocument/2006/relationships/image" Target="../media/image7.jpeg"/><Relationship Id="rId9"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err="1">
                <a:latin typeface="Arial"/>
                <a:cs typeface="Arial"/>
              </a:rPr>
              <a:t>Módulo</a:t>
            </a:r>
            <a:r>
              <a:rPr lang="en-US" b="1" dirty="0">
                <a:latin typeface="Arial"/>
                <a:cs typeface="Arial"/>
              </a:rPr>
              <a:t> HIV/Aids</a:t>
            </a:r>
            <a:r>
              <a:rPr lang="en-US" dirty="0">
                <a:latin typeface="Arial"/>
                <a:cs typeface="Arial"/>
              </a:rPr>
              <a:t/>
            </a:r>
            <a:br>
              <a:rPr lang="en-US" dirty="0">
                <a:latin typeface="Arial"/>
                <a:cs typeface="Arial"/>
              </a:rPr>
            </a:br>
            <a:r>
              <a:rPr lang="en-US" dirty="0" smtClean="0">
                <a:latin typeface="Arial"/>
                <a:cs typeface="Arial"/>
              </a:rPr>
              <a:t>2017</a:t>
            </a:r>
            <a:endParaRPr lang="en-US" dirty="0">
              <a:latin typeface="Arial"/>
              <a:cs typeface="Arial"/>
            </a:endParaRPr>
          </a:p>
        </p:txBody>
      </p:sp>
      <p:sp>
        <p:nvSpPr>
          <p:cNvPr id="3" name="Subtitle 2"/>
          <p:cNvSpPr>
            <a:spLocks noGrp="1"/>
          </p:cNvSpPr>
          <p:nvPr>
            <p:ph type="subTitle" idx="1"/>
          </p:nvPr>
        </p:nvSpPr>
        <p:spPr/>
        <p:txBody>
          <a:bodyPr>
            <a:normAutofit/>
          </a:bodyPr>
          <a:lstStyle/>
          <a:p>
            <a:r>
              <a:rPr lang="en-US" sz="2400" dirty="0" err="1" smtClean="0">
                <a:latin typeface="Arial"/>
                <a:cs typeface="Arial"/>
              </a:rPr>
              <a:t>Dra</a:t>
            </a:r>
            <a:r>
              <a:rPr lang="en-US" sz="2400" dirty="0" smtClean="0">
                <a:latin typeface="Arial"/>
                <a:cs typeface="Arial"/>
              </a:rPr>
              <a:t>. Vivian Iida Avelino-Silva</a:t>
            </a:r>
            <a:br>
              <a:rPr lang="en-US" sz="2400" dirty="0" smtClean="0">
                <a:latin typeface="Arial"/>
                <a:cs typeface="Arial"/>
              </a:rPr>
            </a:br>
            <a:r>
              <a:rPr lang="en-US" sz="1600" dirty="0" err="1" smtClean="0">
                <a:latin typeface="Arial"/>
                <a:cs typeface="Arial"/>
              </a:rPr>
              <a:t>Departamento</a:t>
            </a:r>
            <a:r>
              <a:rPr lang="en-US" sz="1600" dirty="0" smtClean="0">
                <a:latin typeface="Arial"/>
                <a:cs typeface="Arial"/>
              </a:rPr>
              <a:t> de </a:t>
            </a:r>
            <a:r>
              <a:rPr lang="en-US" sz="1600" dirty="0" err="1" smtClean="0">
                <a:latin typeface="Arial"/>
                <a:cs typeface="Arial"/>
              </a:rPr>
              <a:t>Moléstias</a:t>
            </a:r>
            <a:r>
              <a:rPr lang="en-US" sz="1600" dirty="0" smtClean="0">
                <a:latin typeface="Arial"/>
                <a:cs typeface="Arial"/>
              </a:rPr>
              <a:t> </a:t>
            </a:r>
            <a:r>
              <a:rPr lang="en-US" sz="1600" dirty="0" err="1" smtClean="0">
                <a:latin typeface="Arial"/>
                <a:cs typeface="Arial"/>
              </a:rPr>
              <a:t>Infecciosas</a:t>
            </a:r>
            <a:r>
              <a:rPr lang="en-US" sz="1600" dirty="0" smtClean="0">
                <a:latin typeface="Arial"/>
                <a:cs typeface="Arial"/>
              </a:rPr>
              <a:t> e </a:t>
            </a:r>
            <a:r>
              <a:rPr lang="en-US" sz="1600" dirty="0" err="1" smtClean="0">
                <a:latin typeface="Arial"/>
                <a:cs typeface="Arial"/>
              </a:rPr>
              <a:t>Parasitárias</a:t>
            </a:r>
            <a:r>
              <a:rPr lang="en-US" sz="1600" dirty="0" smtClean="0">
                <a:latin typeface="Arial"/>
                <a:cs typeface="Arial"/>
              </a:rPr>
              <a:t> FMUSP</a:t>
            </a:r>
            <a:br>
              <a:rPr lang="en-US" sz="1600" dirty="0" smtClean="0">
                <a:latin typeface="Arial"/>
                <a:cs typeface="Arial"/>
              </a:rPr>
            </a:br>
            <a:endParaRPr lang="en-US" sz="1600" dirty="0" smtClean="0">
              <a:latin typeface="Arial"/>
              <a:cs typeface="Arial"/>
            </a:endParaRPr>
          </a:p>
          <a:p>
            <a:endParaRPr lang="en-US" dirty="0"/>
          </a:p>
        </p:txBody>
      </p:sp>
    </p:spTree>
    <p:extLst>
      <p:ext uri="{BB962C8B-B14F-4D97-AF65-F5344CB8AC3E}">
        <p14:creationId xmlns:p14="http://schemas.microsoft.com/office/powerpoint/2010/main" val="412841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Adesão</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a:t>Comparecimento</a:t>
            </a:r>
            <a:r>
              <a:rPr lang="en-US" dirty="0"/>
              <a:t> </a:t>
            </a:r>
            <a:r>
              <a:rPr lang="en-US" dirty="0" err="1"/>
              <a:t>às</a:t>
            </a:r>
            <a:r>
              <a:rPr lang="en-US" dirty="0"/>
              <a:t> </a:t>
            </a:r>
            <a:r>
              <a:rPr lang="en-US" dirty="0" err="1"/>
              <a:t>consultas</a:t>
            </a:r>
            <a:r>
              <a:rPr lang="en-US" dirty="0"/>
              <a:t> </a:t>
            </a:r>
            <a:r>
              <a:rPr lang="en-US" dirty="0" err="1"/>
              <a:t>agendadas</a:t>
            </a:r>
            <a:r>
              <a:rPr lang="en-US" dirty="0"/>
              <a:t> </a:t>
            </a:r>
            <a:endParaRPr lang="en-US" dirty="0" smtClean="0"/>
          </a:p>
          <a:p>
            <a:r>
              <a:rPr lang="en-US" dirty="0" err="1" smtClean="0"/>
              <a:t>Realização</a:t>
            </a:r>
            <a:r>
              <a:rPr lang="en-US" dirty="0" smtClean="0"/>
              <a:t> </a:t>
            </a:r>
            <a:r>
              <a:rPr lang="en-US" dirty="0"/>
              <a:t>de </a:t>
            </a:r>
            <a:r>
              <a:rPr lang="en-US" dirty="0" err="1"/>
              <a:t>exames</a:t>
            </a:r>
            <a:r>
              <a:rPr lang="en-US" dirty="0"/>
              <a:t> </a:t>
            </a:r>
            <a:endParaRPr lang="en-US" dirty="0" smtClean="0"/>
          </a:p>
          <a:p>
            <a:r>
              <a:rPr lang="en-US" dirty="0" err="1" smtClean="0"/>
              <a:t>Retirada</a:t>
            </a:r>
            <a:r>
              <a:rPr lang="en-US" dirty="0" smtClean="0"/>
              <a:t> </a:t>
            </a:r>
            <a:r>
              <a:rPr lang="en-US" dirty="0"/>
              <a:t>dos </a:t>
            </a:r>
            <a:r>
              <a:rPr lang="en-US" dirty="0" err="1"/>
              <a:t>medicamentos</a:t>
            </a:r>
            <a:r>
              <a:rPr lang="en-US" dirty="0"/>
              <a:t> </a:t>
            </a:r>
            <a:r>
              <a:rPr lang="en-US" dirty="0" err="1" smtClean="0"/>
              <a:t>prescritos</a:t>
            </a:r>
            <a:endParaRPr lang="en-US" dirty="0"/>
          </a:p>
          <a:p>
            <a:r>
              <a:rPr lang="en-US" dirty="0" err="1" smtClean="0"/>
              <a:t>Tomada</a:t>
            </a:r>
            <a:r>
              <a:rPr lang="en-US" dirty="0" smtClean="0"/>
              <a:t> do </a:t>
            </a:r>
            <a:r>
              <a:rPr lang="en-US" dirty="0" err="1"/>
              <a:t>medicamento</a:t>
            </a:r>
            <a:r>
              <a:rPr lang="en-US" dirty="0"/>
              <a:t> </a:t>
            </a:r>
            <a:r>
              <a:rPr lang="en-US" dirty="0" err="1" smtClean="0"/>
              <a:t>na</a:t>
            </a:r>
            <a:r>
              <a:rPr lang="en-US" dirty="0" smtClean="0"/>
              <a:t> dose e </a:t>
            </a:r>
            <a:r>
              <a:rPr lang="en-US" dirty="0" err="1"/>
              <a:t>horários</a:t>
            </a:r>
            <a:r>
              <a:rPr lang="en-US" dirty="0"/>
              <a:t> </a:t>
            </a:r>
            <a:r>
              <a:rPr lang="en-US" dirty="0" err="1" smtClean="0"/>
              <a:t>corretos</a:t>
            </a:r>
            <a:r>
              <a:rPr lang="en-US" dirty="0" smtClean="0"/>
              <a:t> </a:t>
            </a:r>
          </a:p>
          <a:p>
            <a:endParaRPr lang="en-US" dirty="0"/>
          </a:p>
          <a:p>
            <a:pPr marL="0" indent="0">
              <a:buNone/>
            </a:pPr>
            <a:r>
              <a:rPr lang="en-US" sz="3200" dirty="0" err="1" smtClean="0">
                <a:latin typeface="Arial"/>
                <a:cs typeface="Arial"/>
              </a:rPr>
              <a:t>Avaliação</a:t>
            </a:r>
            <a:r>
              <a:rPr lang="en-US" sz="3200" dirty="0" smtClean="0">
                <a:latin typeface="Arial"/>
                <a:cs typeface="Arial"/>
              </a:rPr>
              <a:t> da </a:t>
            </a:r>
            <a:r>
              <a:rPr lang="en-US" sz="3200" dirty="0" err="1" smtClean="0">
                <a:latin typeface="Arial"/>
                <a:cs typeface="Arial"/>
              </a:rPr>
              <a:t>adesão</a:t>
            </a:r>
            <a:r>
              <a:rPr lang="en-US" sz="3200" dirty="0" smtClean="0">
                <a:latin typeface="Arial"/>
                <a:cs typeface="Arial"/>
              </a:rPr>
              <a:t>:</a:t>
            </a:r>
          </a:p>
          <a:p>
            <a:r>
              <a:rPr lang="en-US" dirty="0" smtClean="0"/>
              <a:t>Auto-</a:t>
            </a:r>
            <a:r>
              <a:rPr lang="en-US" dirty="0" err="1" smtClean="0"/>
              <a:t>relatada</a:t>
            </a:r>
            <a:r>
              <a:rPr lang="en-US" dirty="0" smtClean="0"/>
              <a:t>: </a:t>
            </a:r>
            <a:r>
              <a:rPr lang="en-US" dirty="0" err="1" smtClean="0"/>
              <a:t>viés</a:t>
            </a:r>
            <a:r>
              <a:rPr lang="en-US" dirty="0" smtClean="0"/>
              <a:t> de </a:t>
            </a:r>
            <a:r>
              <a:rPr lang="en-US" dirty="0" err="1" smtClean="0"/>
              <a:t>informação</a:t>
            </a:r>
            <a:endParaRPr lang="en-US" dirty="0" smtClean="0"/>
          </a:p>
          <a:p>
            <a:r>
              <a:rPr lang="en-US" dirty="0" err="1" smtClean="0"/>
              <a:t>Registro</a:t>
            </a:r>
            <a:r>
              <a:rPr lang="en-US" dirty="0" smtClean="0"/>
              <a:t> de </a:t>
            </a:r>
            <a:r>
              <a:rPr lang="en-US" dirty="0" err="1" smtClean="0"/>
              <a:t>retirada</a:t>
            </a:r>
            <a:r>
              <a:rPr lang="en-US" dirty="0" smtClean="0"/>
              <a:t> de </a:t>
            </a:r>
            <a:r>
              <a:rPr lang="en-US" dirty="0" err="1" smtClean="0"/>
              <a:t>medicações</a:t>
            </a:r>
            <a:endParaRPr lang="en-US" dirty="0" smtClean="0"/>
          </a:p>
          <a:p>
            <a:r>
              <a:rPr lang="en-US" dirty="0" err="1" smtClean="0"/>
              <a:t>Aferição</a:t>
            </a:r>
            <a:r>
              <a:rPr lang="en-US" dirty="0" smtClean="0"/>
              <a:t> de </a:t>
            </a:r>
            <a:r>
              <a:rPr lang="en-US" dirty="0" err="1" smtClean="0"/>
              <a:t>níveis</a:t>
            </a:r>
            <a:r>
              <a:rPr lang="en-US" dirty="0" smtClean="0"/>
              <a:t> </a:t>
            </a:r>
            <a:r>
              <a:rPr lang="en-US" dirty="0" err="1" smtClean="0"/>
              <a:t>sanguíneos</a:t>
            </a:r>
            <a:r>
              <a:rPr lang="en-US" dirty="0" smtClean="0"/>
              <a:t> das </a:t>
            </a:r>
            <a:r>
              <a:rPr lang="en-US" dirty="0" err="1" smtClean="0"/>
              <a:t>medicações</a:t>
            </a:r>
            <a:endParaRPr lang="en-US" dirty="0" smtClean="0"/>
          </a:p>
          <a:p>
            <a:r>
              <a:rPr lang="en-US" dirty="0" err="1" smtClean="0"/>
              <a:t>Monitorização</a:t>
            </a:r>
            <a:r>
              <a:rPr lang="en-US" dirty="0" smtClean="0"/>
              <a:t> da </a:t>
            </a:r>
            <a:r>
              <a:rPr lang="en-US" dirty="0" err="1" smtClean="0"/>
              <a:t>carga</a:t>
            </a:r>
            <a:r>
              <a:rPr lang="en-US" dirty="0" smtClean="0"/>
              <a:t> viral</a:t>
            </a:r>
            <a:endParaRPr lang="en-US" dirty="0"/>
          </a:p>
        </p:txBody>
      </p:sp>
    </p:spTree>
    <p:extLst>
      <p:ext uri="{BB962C8B-B14F-4D97-AF65-F5344CB8AC3E}">
        <p14:creationId xmlns:p14="http://schemas.microsoft.com/office/powerpoint/2010/main" val="3448806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Facilitadores</a:t>
            </a:r>
            <a:r>
              <a:rPr lang="en-US" dirty="0" smtClean="0"/>
              <a:t> da </a:t>
            </a:r>
            <a:r>
              <a:rPr lang="en-US" dirty="0" err="1" smtClean="0"/>
              <a:t>adesão</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Esquemas</a:t>
            </a:r>
            <a:r>
              <a:rPr lang="en-US" dirty="0"/>
              <a:t> </a:t>
            </a:r>
            <a:r>
              <a:rPr lang="en-US" dirty="0" err="1" smtClean="0"/>
              <a:t>simplificados</a:t>
            </a:r>
            <a:r>
              <a:rPr lang="en-US" dirty="0" smtClean="0"/>
              <a:t> de </a:t>
            </a:r>
            <a:r>
              <a:rPr lang="en-US" dirty="0" err="1" smtClean="0"/>
              <a:t>tratamento</a:t>
            </a:r>
            <a:endParaRPr lang="en-US" dirty="0" smtClean="0"/>
          </a:p>
          <a:p>
            <a:pPr lvl="1"/>
            <a:r>
              <a:rPr lang="en-US" dirty="0"/>
              <a:t>D</a:t>
            </a:r>
            <a:r>
              <a:rPr lang="en-US" dirty="0" smtClean="0"/>
              <a:t>oses </a:t>
            </a:r>
            <a:r>
              <a:rPr lang="en-US" dirty="0" err="1"/>
              <a:t>fixas</a:t>
            </a:r>
            <a:r>
              <a:rPr lang="en-US" dirty="0"/>
              <a:t> </a:t>
            </a:r>
            <a:endParaRPr lang="en-US" dirty="0" smtClean="0"/>
          </a:p>
          <a:p>
            <a:pPr lvl="1"/>
            <a:r>
              <a:rPr lang="en-US" dirty="0" err="1" smtClean="0"/>
              <a:t>Medicações</a:t>
            </a:r>
            <a:r>
              <a:rPr lang="en-US" dirty="0" smtClean="0"/>
              <a:t> </a:t>
            </a:r>
            <a:r>
              <a:rPr lang="en-US" dirty="0" err="1" smtClean="0"/>
              <a:t>combinadas</a:t>
            </a:r>
            <a:endParaRPr lang="en-US" dirty="0"/>
          </a:p>
          <a:p>
            <a:r>
              <a:rPr lang="en-US" dirty="0" err="1" smtClean="0"/>
              <a:t>Conhecimento</a:t>
            </a:r>
            <a:r>
              <a:rPr lang="en-US" dirty="0" smtClean="0"/>
              <a:t> </a:t>
            </a:r>
            <a:r>
              <a:rPr lang="en-US" dirty="0"/>
              <a:t>e </a:t>
            </a:r>
            <a:r>
              <a:rPr lang="en-US" dirty="0" err="1"/>
              <a:t>compreensão</a:t>
            </a:r>
            <a:r>
              <a:rPr lang="en-US" dirty="0"/>
              <a:t> </a:t>
            </a:r>
            <a:r>
              <a:rPr lang="en-US" dirty="0" err="1"/>
              <a:t>sobre</a:t>
            </a:r>
            <a:r>
              <a:rPr lang="en-US" dirty="0"/>
              <a:t> a </a:t>
            </a:r>
            <a:r>
              <a:rPr lang="en-US" dirty="0" err="1" smtClean="0"/>
              <a:t>doença</a:t>
            </a:r>
            <a:r>
              <a:rPr lang="en-US" dirty="0" smtClean="0"/>
              <a:t> </a:t>
            </a:r>
            <a:r>
              <a:rPr lang="en-US" dirty="0"/>
              <a:t>e o </a:t>
            </a:r>
            <a:r>
              <a:rPr lang="en-US" dirty="0" err="1"/>
              <a:t>tratamento</a:t>
            </a:r>
            <a:r>
              <a:rPr lang="en-US" dirty="0"/>
              <a:t> </a:t>
            </a:r>
            <a:endParaRPr lang="en-US" dirty="0" smtClean="0"/>
          </a:p>
          <a:p>
            <a:pPr lvl="1"/>
            <a:r>
              <a:rPr lang="en-US" dirty="0" err="1" smtClean="0"/>
              <a:t>Tratamento</a:t>
            </a:r>
            <a:r>
              <a:rPr lang="en-US" dirty="0" smtClean="0"/>
              <a:t> </a:t>
            </a:r>
            <a:r>
              <a:rPr lang="en-US" dirty="0" err="1" smtClean="0"/>
              <a:t>como</a:t>
            </a:r>
            <a:r>
              <a:rPr lang="en-US" dirty="0" smtClean="0"/>
              <a:t> </a:t>
            </a:r>
            <a:r>
              <a:rPr lang="en-US" dirty="0" err="1" smtClean="0"/>
              <a:t>prevenção</a:t>
            </a:r>
            <a:endParaRPr lang="en-US" dirty="0"/>
          </a:p>
          <a:p>
            <a:r>
              <a:rPr lang="en-US" dirty="0" err="1"/>
              <a:t>Acolhimento</a:t>
            </a:r>
            <a:r>
              <a:rPr lang="en-US" dirty="0"/>
              <a:t> </a:t>
            </a:r>
            <a:r>
              <a:rPr lang="en-US" dirty="0" smtClean="0"/>
              <a:t>e</a:t>
            </a:r>
            <a:r>
              <a:rPr lang="en-US" dirty="0"/>
              <a:t> </a:t>
            </a:r>
            <a:r>
              <a:rPr lang="en-US" dirty="0" err="1" smtClean="0"/>
              <a:t>vínculo</a:t>
            </a:r>
            <a:r>
              <a:rPr lang="en-US" dirty="0" smtClean="0"/>
              <a:t> </a:t>
            </a:r>
            <a:r>
              <a:rPr lang="en-US" dirty="0"/>
              <a:t>com </a:t>
            </a:r>
            <a:r>
              <a:rPr lang="en-US" dirty="0" err="1"/>
              <a:t>os</a:t>
            </a:r>
            <a:r>
              <a:rPr lang="en-US" dirty="0"/>
              <a:t> </a:t>
            </a:r>
            <a:r>
              <a:rPr lang="en-US" dirty="0" err="1"/>
              <a:t>profissionais</a:t>
            </a:r>
            <a:r>
              <a:rPr lang="en-US" dirty="0"/>
              <a:t> de </a:t>
            </a:r>
            <a:r>
              <a:rPr lang="en-US" dirty="0" err="1" smtClean="0"/>
              <a:t>saúde</a:t>
            </a:r>
            <a:r>
              <a:rPr lang="en-US" dirty="0" smtClean="0"/>
              <a:t> e o </a:t>
            </a:r>
            <a:r>
              <a:rPr lang="en-US" dirty="0" err="1" smtClean="0"/>
              <a:t>serviço</a:t>
            </a:r>
            <a:r>
              <a:rPr lang="en-US" dirty="0" smtClean="0"/>
              <a:t> de </a:t>
            </a:r>
            <a:r>
              <a:rPr lang="en-US" dirty="0" err="1" smtClean="0"/>
              <a:t>saúde</a:t>
            </a:r>
            <a:endParaRPr lang="en-US" dirty="0"/>
          </a:p>
          <a:p>
            <a:r>
              <a:rPr lang="en-US" dirty="0" err="1" smtClean="0"/>
              <a:t>Acesso</a:t>
            </a:r>
            <a:r>
              <a:rPr lang="en-US" dirty="0" smtClean="0"/>
              <a:t> </a:t>
            </a:r>
            <a:r>
              <a:rPr lang="en-US" dirty="0" err="1"/>
              <a:t>facilitado</a:t>
            </a:r>
            <a:r>
              <a:rPr lang="en-US" dirty="0"/>
              <a:t> </a:t>
            </a:r>
            <a:r>
              <a:rPr lang="en-US" dirty="0" err="1"/>
              <a:t>aos</a:t>
            </a:r>
            <a:r>
              <a:rPr lang="en-US" dirty="0"/>
              <a:t> </a:t>
            </a:r>
            <a:r>
              <a:rPr lang="en-US" dirty="0" smtClean="0"/>
              <a:t>ARV</a:t>
            </a:r>
            <a:endParaRPr lang="en-US" dirty="0"/>
          </a:p>
          <a:p>
            <a:r>
              <a:rPr lang="en-US" dirty="0" err="1" smtClean="0"/>
              <a:t>Apoio</a:t>
            </a:r>
            <a:r>
              <a:rPr lang="en-US" dirty="0" smtClean="0"/>
              <a:t> </a:t>
            </a:r>
            <a:r>
              <a:rPr lang="en-US" dirty="0"/>
              <a:t>social </a:t>
            </a:r>
          </a:p>
          <a:p>
            <a:endParaRPr lang="en-US" dirty="0"/>
          </a:p>
        </p:txBody>
      </p:sp>
    </p:spTree>
    <p:extLst>
      <p:ext uri="{BB962C8B-B14F-4D97-AF65-F5344CB8AC3E}">
        <p14:creationId xmlns:p14="http://schemas.microsoft.com/office/powerpoint/2010/main" val="2918376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Barreias</a:t>
            </a:r>
            <a:r>
              <a:rPr lang="en-US" dirty="0" smtClean="0"/>
              <a:t> </a:t>
            </a:r>
            <a:r>
              <a:rPr lang="en-US" dirty="0" err="1" smtClean="0"/>
              <a:t>para</a:t>
            </a:r>
            <a:r>
              <a:rPr lang="en-US" dirty="0" smtClean="0"/>
              <a:t> </a:t>
            </a:r>
            <a:r>
              <a:rPr lang="en-US" dirty="0" err="1" smtClean="0"/>
              <a:t>adesão</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Baixa</a:t>
            </a:r>
            <a:r>
              <a:rPr lang="en-US" dirty="0" smtClean="0"/>
              <a:t> </a:t>
            </a:r>
            <a:r>
              <a:rPr lang="en-US" dirty="0" err="1" smtClean="0"/>
              <a:t>escolaridade</a:t>
            </a:r>
            <a:endParaRPr lang="en-US" dirty="0"/>
          </a:p>
          <a:p>
            <a:r>
              <a:rPr lang="en-US" dirty="0" err="1" smtClean="0"/>
              <a:t>Idade</a:t>
            </a:r>
            <a:r>
              <a:rPr lang="en-US" dirty="0" smtClean="0"/>
              <a:t> (</a:t>
            </a:r>
            <a:r>
              <a:rPr lang="en-US" dirty="0" err="1" smtClean="0"/>
              <a:t>mais</a:t>
            </a:r>
            <a:r>
              <a:rPr lang="en-US" dirty="0" smtClean="0"/>
              <a:t> </a:t>
            </a:r>
            <a:r>
              <a:rPr lang="en-US" dirty="0" err="1" smtClean="0"/>
              <a:t>jovens</a:t>
            </a:r>
            <a:r>
              <a:rPr lang="en-US" dirty="0" smtClean="0"/>
              <a:t>) </a:t>
            </a:r>
            <a:endParaRPr lang="en-US" dirty="0"/>
          </a:p>
          <a:p>
            <a:r>
              <a:rPr lang="en-US" dirty="0" err="1"/>
              <a:t>Não</a:t>
            </a:r>
            <a:r>
              <a:rPr lang="en-US" dirty="0"/>
              <a:t> </a:t>
            </a:r>
            <a:r>
              <a:rPr lang="en-US" dirty="0" err="1"/>
              <a:t>aceitação</a:t>
            </a:r>
            <a:r>
              <a:rPr lang="en-US" dirty="0"/>
              <a:t> da </a:t>
            </a:r>
            <a:r>
              <a:rPr lang="en-US" dirty="0" err="1" smtClean="0"/>
              <a:t>soropositividade</a:t>
            </a:r>
            <a:endParaRPr lang="en-US" dirty="0"/>
          </a:p>
          <a:p>
            <a:r>
              <a:rPr lang="en-US" dirty="0" err="1" smtClean="0"/>
              <a:t>Presença</a:t>
            </a:r>
            <a:r>
              <a:rPr lang="en-US" dirty="0" smtClean="0"/>
              <a:t> </a:t>
            </a:r>
            <a:r>
              <a:rPr lang="en-US" dirty="0"/>
              <a:t>de </a:t>
            </a:r>
            <a:r>
              <a:rPr lang="en-US" dirty="0" err="1"/>
              <a:t>transtornos</a:t>
            </a:r>
            <a:r>
              <a:rPr lang="en-US" dirty="0"/>
              <a:t> </a:t>
            </a:r>
            <a:r>
              <a:rPr lang="en-US" dirty="0" err="1"/>
              <a:t>mentais</a:t>
            </a:r>
            <a:r>
              <a:rPr lang="en-US" dirty="0" smtClean="0"/>
              <a:t>, </a:t>
            </a:r>
            <a:r>
              <a:rPr lang="en-US" dirty="0" err="1" smtClean="0"/>
              <a:t>abuso</a:t>
            </a:r>
            <a:r>
              <a:rPr lang="en-US" dirty="0" smtClean="0"/>
              <a:t> </a:t>
            </a:r>
            <a:r>
              <a:rPr lang="en-US" dirty="0"/>
              <a:t>de </a:t>
            </a:r>
            <a:r>
              <a:rPr lang="en-US" dirty="0" err="1"/>
              <a:t>álcool</a:t>
            </a:r>
            <a:r>
              <a:rPr lang="en-US" dirty="0"/>
              <a:t> e </a:t>
            </a:r>
            <a:r>
              <a:rPr lang="en-US" dirty="0" err="1"/>
              <a:t>outras</a:t>
            </a:r>
            <a:r>
              <a:rPr lang="en-US" dirty="0"/>
              <a:t> </a:t>
            </a:r>
            <a:r>
              <a:rPr lang="en-US" dirty="0" err="1"/>
              <a:t>drogas</a:t>
            </a:r>
            <a:r>
              <a:rPr lang="en-US" dirty="0"/>
              <a:t> </a:t>
            </a:r>
          </a:p>
          <a:p>
            <a:r>
              <a:rPr lang="en-US" dirty="0" err="1" smtClean="0"/>
              <a:t>Presença</a:t>
            </a:r>
            <a:r>
              <a:rPr lang="en-US" dirty="0" smtClean="0"/>
              <a:t> de </a:t>
            </a:r>
            <a:r>
              <a:rPr lang="en-US" dirty="0" err="1" smtClean="0"/>
              <a:t>efeitos</a:t>
            </a:r>
            <a:r>
              <a:rPr lang="en-US" dirty="0" smtClean="0"/>
              <a:t> </a:t>
            </a:r>
            <a:r>
              <a:rPr lang="en-US" dirty="0" err="1"/>
              <a:t>colaterais</a:t>
            </a:r>
            <a:r>
              <a:rPr lang="en-US" dirty="0"/>
              <a:t> do </a:t>
            </a:r>
            <a:r>
              <a:rPr lang="en-US" dirty="0" err="1"/>
              <a:t>medicamento</a:t>
            </a:r>
            <a:r>
              <a:rPr lang="en-US" dirty="0"/>
              <a:t> </a:t>
            </a:r>
          </a:p>
          <a:p>
            <a:r>
              <a:rPr lang="en-US" dirty="0" err="1" smtClean="0"/>
              <a:t>Crenças</a:t>
            </a:r>
            <a:r>
              <a:rPr lang="en-US" dirty="0" smtClean="0"/>
              <a:t> </a:t>
            </a:r>
            <a:r>
              <a:rPr lang="en-US" dirty="0" err="1"/>
              <a:t>negativas</a:t>
            </a:r>
            <a:r>
              <a:rPr lang="en-US" dirty="0"/>
              <a:t> </a:t>
            </a:r>
            <a:r>
              <a:rPr lang="en-US" dirty="0" err="1" smtClean="0"/>
              <a:t>em</a:t>
            </a:r>
            <a:r>
              <a:rPr lang="en-US" dirty="0" smtClean="0"/>
              <a:t> </a:t>
            </a:r>
            <a:r>
              <a:rPr lang="en-US" dirty="0" err="1" smtClean="0"/>
              <a:t>relação</a:t>
            </a:r>
            <a:r>
              <a:rPr lang="en-US" dirty="0" smtClean="0"/>
              <a:t> </a:t>
            </a:r>
            <a:r>
              <a:rPr lang="en-US" dirty="0" err="1"/>
              <a:t>tratamento</a:t>
            </a:r>
            <a:r>
              <a:rPr lang="en-US" dirty="0"/>
              <a:t> e à </a:t>
            </a:r>
            <a:r>
              <a:rPr lang="en-US" dirty="0" err="1"/>
              <a:t>doença</a:t>
            </a:r>
            <a:r>
              <a:rPr lang="en-US" dirty="0"/>
              <a:t> </a:t>
            </a:r>
          </a:p>
          <a:p>
            <a:r>
              <a:rPr lang="en-US" dirty="0" err="1" smtClean="0"/>
              <a:t>Medo</a:t>
            </a:r>
            <a:r>
              <a:rPr lang="en-US" dirty="0" smtClean="0"/>
              <a:t> </a:t>
            </a:r>
            <a:r>
              <a:rPr lang="en-US" dirty="0"/>
              <a:t>de </a:t>
            </a:r>
            <a:r>
              <a:rPr lang="en-US" dirty="0" err="1"/>
              <a:t>sofrer</a:t>
            </a:r>
            <a:r>
              <a:rPr lang="en-US" dirty="0"/>
              <a:t> </a:t>
            </a:r>
            <a:r>
              <a:rPr lang="en-US" dirty="0" err="1" smtClean="0"/>
              <a:t>discriminação</a:t>
            </a:r>
            <a:r>
              <a:rPr lang="en-US" dirty="0" smtClean="0"/>
              <a:t>/</a:t>
            </a:r>
            <a:r>
              <a:rPr lang="en-US" dirty="0" err="1" smtClean="0"/>
              <a:t>estigma</a:t>
            </a:r>
            <a:endParaRPr lang="en-US" dirty="0"/>
          </a:p>
        </p:txBody>
      </p:sp>
    </p:spTree>
    <p:extLst>
      <p:ext uri="{BB962C8B-B14F-4D97-AF65-F5344CB8AC3E}">
        <p14:creationId xmlns:p14="http://schemas.microsoft.com/office/powerpoint/2010/main" val="1008183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eta em curva para baixo 11"/>
          <p:cNvSpPr/>
          <p:nvPr/>
        </p:nvSpPr>
        <p:spPr>
          <a:xfrm rot="1792806">
            <a:off x="2913063" y="1574800"/>
            <a:ext cx="3095625" cy="93662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 name="Hexágono 1"/>
          <p:cNvSpPr/>
          <p:nvPr/>
        </p:nvSpPr>
        <p:spPr>
          <a:xfrm>
            <a:off x="1196975" y="1192213"/>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 name="Hexágono 2"/>
          <p:cNvSpPr/>
          <p:nvPr/>
        </p:nvSpPr>
        <p:spPr>
          <a:xfrm>
            <a:off x="869950" y="549275"/>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4" name="Hexágono 3"/>
          <p:cNvSpPr/>
          <p:nvPr/>
        </p:nvSpPr>
        <p:spPr>
          <a:xfrm>
            <a:off x="2208213" y="574675"/>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5" name="Hexágono 4"/>
          <p:cNvSpPr/>
          <p:nvPr/>
        </p:nvSpPr>
        <p:spPr>
          <a:xfrm>
            <a:off x="1984375" y="2173288"/>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6" name="Hexágono 5"/>
          <p:cNvSpPr/>
          <p:nvPr/>
        </p:nvSpPr>
        <p:spPr>
          <a:xfrm>
            <a:off x="1882775" y="1397000"/>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7" name="Hexágono 6"/>
          <p:cNvSpPr/>
          <p:nvPr/>
        </p:nvSpPr>
        <p:spPr>
          <a:xfrm>
            <a:off x="1406525" y="1827213"/>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8" name="Hexágono 7"/>
          <p:cNvSpPr/>
          <p:nvPr/>
        </p:nvSpPr>
        <p:spPr>
          <a:xfrm>
            <a:off x="1506538" y="655638"/>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9" name="Hexágono 8"/>
          <p:cNvSpPr/>
          <p:nvPr/>
        </p:nvSpPr>
        <p:spPr>
          <a:xfrm>
            <a:off x="1084263" y="2317750"/>
            <a:ext cx="476250" cy="433388"/>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0" name="Hexágono 9"/>
          <p:cNvSpPr/>
          <p:nvPr/>
        </p:nvSpPr>
        <p:spPr>
          <a:xfrm>
            <a:off x="830263" y="1687513"/>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4828" name="CaixaDeTexto 10"/>
          <p:cNvSpPr txBox="1">
            <a:spLocks noChangeArrowheads="1"/>
          </p:cNvSpPr>
          <p:nvPr/>
        </p:nvSpPr>
        <p:spPr bwMode="auto">
          <a:xfrm>
            <a:off x="4572000" y="1089025"/>
            <a:ext cx="3960813" cy="6461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Elevada taxa de multiplicação</a:t>
            </a:r>
          </a:p>
          <a:p>
            <a:r>
              <a:rPr lang="pt-BR" sz="1800">
                <a:latin typeface="Arial" charset="0"/>
              </a:rPr>
              <a:t>Elevada taxa de erros de transcrição</a:t>
            </a:r>
          </a:p>
        </p:txBody>
      </p:sp>
      <p:sp>
        <p:nvSpPr>
          <p:cNvPr id="13" name="Hexágono 12"/>
          <p:cNvSpPr/>
          <p:nvPr/>
        </p:nvSpPr>
        <p:spPr>
          <a:xfrm>
            <a:off x="4572000" y="3221038"/>
            <a:ext cx="477838" cy="431800"/>
          </a:xfrm>
          <a:prstGeom prst="hexagon">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Hexágono 13"/>
          <p:cNvSpPr/>
          <p:nvPr/>
        </p:nvSpPr>
        <p:spPr>
          <a:xfrm>
            <a:off x="6313488" y="34671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5" name="Hexágono 14"/>
          <p:cNvSpPr/>
          <p:nvPr/>
        </p:nvSpPr>
        <p:spPr>
          <a:xfrm>
            <a:off x="5021263" y="42926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6" name="Hexágono 15"/>
          <p:cNvSpPr/>
          <p:nvPr/>
        </p:nvSpPr>
        <p:spPr>
          <a:xfrm>
            <a:off x="5437188" y="3652838"/>
            <a:ext cx="476250" cy="431800"/>
          </a:xfrm>
          <a:prstGeom prst="hexagon">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7" name="Hexágono 16"/>
          <p:cNvSpPr/>
          <p:nvPr/>
        </p:nvSpPr>
        <p:spPr>
          <a:xfrm>
            <a:off x="6037263" y="4138613"/>
            <a:ext cx="476250"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8" name="Hexágono 17"/>
          <p:cNvSpPr/>
          <p:nvPr/>
        </p:nvSpPr>
        <p:spPr>
          <a:xfrm>
            <a:off x="5829300" y="2971800"/>
            <a:ext cx="477838" cy="431800"/>
          </a:xfrm>
          <a:prstGeom prst="hexagon">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9" name="Seta em curva para baixo 18"/>
          <p:cNvSpPr/>
          <p:nvPr/>
        </p:nvSpPr>
        <p:spPr>
          <a:xfrm rot="18861908" flipH="1">
            <a:off x="1563688" y="3857625"/>
            <a:ext cx="2801938" cy="8715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0" name="Hexágono 19"/>
          <p:cNvSpPr/>
          <p:nvPr/>
        </p:nvSpPr>
        <p:spPr>
          <a:xfrm>
            <a:off x="6791325" y="4144963"/>
            <a:ext cx="476250" cy="431800"/>
          </a:xfrm>
          <a:prstGeom prst="hexagon">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1" name="Hexágono 20"/>
          <p:cNvSpPr/>
          <p:nvPr/>
        </p:nvSpPr>
        <p:spPr>
          <a:xfrm>
            <a:off x="3221038" y="6022975"/>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2" name="Hexágono 21"/>
          <p:cNvSpPr/>
          <p:nvPr/>
        </p:nvSpPr>
        <p:spPr>
          <a:xfrm>
            <a:off x="2492375" y="5970588"/>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3" name="Hexágono 22"/>
          <p:cNvSpPr/>
          <p:nvPr/>
        </p:nvSpPr>
        <p:spPr>
          <a:xfrm>
            <a:off x="1906588" y="5732463"/>
            <a:ext cx="476250"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4" name="Hexágono 23"/>
          <p:cNvSpPr/>
          <p:nvPr/>
        </p:nvSpPr>
        <p:spPr>
          <a:xfrm>
            <a:off x="2827338" y="5229225"/>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5" name="Hexágono 24"/>
          <p:cNvSpPr/>
          <p:nvPr/>
        </p:nvSpPr>
        <p:spPr>
          <a:xfrm>
            <a:off x="3459163" y="5373688"/>
            <a:ext cx="477837"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6" name="Hexágono 25"/>
          <p:cNvSpPr/>
          <p:nvPr/>
        </p:nvSpPr>
        <p:spPr>
          <a:xfrm>
            <a:off x="3995738" y="5805488"/>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4843" name="CaixaDeTexto 26"/>
          <p:cNvSpPr txBox="1">
            <a:spLocks noChangeArrowheads="1"/>
          </p:cNvSpPr>
          <p:nvPr/>
        </p:nvSpPr>
        <p:spPr bwMode="auto">
          <a:xfrm>
            <a:off x="228600" y="3576638"/>
            <a:ext cx="1893888" cy="6461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Fitness da cepa selvagem</a:t>
            </a:r>
          </a:p>
        </p:txBody>
      </p:sp>
      <p:sp>
        <p:nvSpPr>
          <p:cNvPr id="74780" name="CaixaDeTexto 27"/>
          <p:cNvSpPr txBox="1">
            <a:spLocks noChangeArrowheads="1"/>
          </p:cNvSpPr>
          <p:nvPr/>
        </p:nvSpPr>
        <p:spPr bwMode="auto">
          <a:xfrm>
            <a:off x="5260975" y="5819775"/>
            <a:ext cx="35591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2800">
                <a:latin typeface="Arial" charset="0"/>
              </a:rPr>
              <a:t>SEM TRATAMENTO</a:t>
            </a:r>
          </a:p>
        </p:txBody>
      </p:sp>
    </p:spTree>
    <p:extLst>
      <p:ext uri="{BB962C8B-B14F-4D97-AF65-F5344CB8AC3E}">
        <p14:creationId xmlns:p14="http://schemas.microsoft.com/office/powerpoint/2010/main" val="40054160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84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4828"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348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eta em curva para baixo 11"/>
          <p:cNvSpPr/>
          <p:nvPr/>
        </p:nvSpPr>
        <p:spPr>
          <a:xfrm rot="1792806">
            <a:off x="2913063" y="1574800"/>
            <a:ext cx="3095625" cy="93662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 name="Hexágono 1"/>
          <p:cNvSpPr/>
          <p:nvPr/>
        </p:nvSpPr>
        <p:spPr>
          <a:xfrm>
            <a:off x="1196975" y="1192213"/>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 name="Hexágono 2"/>
          <p:cNvSpPr/>
          <p:nvPr/>
        </p:nvSpPr>
        <p:spPr>
          <a:xfrm>
            <a:off x="869950" y="549275"/>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4" name="Hexágono 3"/>
          <p:cNvSpPr/>
          <p:nvPr/>
        </p:nvSpPr>
        <p:spPr>
          <a:xfrm>
            <a:off x="2208213" y="574675"/>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5" name="Hexágono 4"/>
          <p:cNvSpPr/>
          <p:nvPr/>
        </p:nvSpPr>
        <p:spPr>
          <a:xfrm>
            <a:off x="1984375" y="2173288"/>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6" name="Hexágono 5"/>
          <p:cNvSpPr/>
          <p:nvPr/>
        </p:nvSpPr>
        <p:spPr>
          <a:xfrm>
            <a:off x="1882775" y="1397000"/>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7" name="Hexágono 6"/>
          <p:cNvSpPr/>
          <p:nvPr/>
        </p:nvSpPr>
        <p:spPr>
          <a:xfrm>
            <a:off x="1406525" y="1827213"/>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8" name="Hexágono 7"/>
          <p:cNvSpPr/>
          <p:nvPr/>
        </p:nvSpPr>
        <p:spPr>
          <a:xfrm>
            <a:off x="1506538" y="655638"/>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9" name="Hexágono 8"/>
          <p:cNvSpPr/>
          <p:nvPr/>
        </p:nvSpPr>
        <p:spPr>
          <a:xfrm>
            <a:off x="1084263" y="2317750"/>
            <a:ext cx="476250" cy="433388"/>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0" name="Hexágono 9"/>
          <p:cNvSpPr/>
          <p:nvPr/>
        </p:nvSpPr>
        <p:spPr>
          <a:xfrm>
            <a:off x="830263" y="1687513"/>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5852" name="CaixaDeTexto 10"/>
          <p:cNvSpPr txBox="1">
            <a:spLocks noChangeArrowheads="1"/>
          </p:cNvSpPr>
          <p:nvPr/>
        </p:nvSpPr>
        <p:spPr bwMode="auto">
          <a:xfrm>
            <a:off x="4572000" y="1089025"/>
            <a:ext cx="3960813" cy="6461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Elevada taxa de multiplicação</a:t>
            </a:r>
          </a:p>
          <a:p>
            <a:r>
              <a:rPr lang="pt-BR" sz="1800">
                <a:latin typeface="Arial" charset="0"/>
              </a:rPr>
              <a:t>Elevada taxa de erros de transcrição</a:t>
            </a:r>
          </a:p>
        </p:txBody>
      </p:sp>
      <p:sp>
        <p:nvSpPr>
          <p:cNvPr id="13" name="Hexágono 12"/>
          <p:cNvSpPr/>
          <p:nvPr/>
        </p:nvSpPr>
        <p:spPr>
          <a:xfrm>
            <a:off x="4572000" y="3221038"/>
            <a:ext cx="477838" cy="431800"/>
          </a:xfrm>
          <a:prstGeom prst="hexagon">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Hexágono 13"/>
          <p:cNvSpPr/>
          <p:nvPr/>
        </p:nvSpPr>
        <p:spPr>
          <a:xfrm>
            <a:off x="6313488" y="34671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5" name="Hexágono 14"/>
          <p:cNvSpPr/>
          <p:nvPr/>
        </p:nvSpPr>
        <p:spPr>
          <a:xfrm>
            <a:off x="5021263" y="42926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6" name="Hexágono 15"/>
          <p:cNvSpPr/>
          <p:nvPr/>
        </p:nvSpPr>
        <p:spPr>
          <a:xfrm>
            <a:off x="5437188" y="3652838"/>
            <a:ext cx="476250" cy="431800"/>
          </a:xfrm>
          <a:prstGeom prst="hexagon">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7" name="Hexágono 16"/>
          <p:cNvSpPr/>
          <p:nvPr/>
        </p:nvSpPr>
        <p:spPr>
          <a:xfrm>
            <a:off x="6037263" y="4138613"/>
            <a:ext cx="476250"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8" name="Hexágono 17"/>
          <p:cNvSpPr/>
          <p:nvPr/>
        </p:nvSpPr>
        <p:spPr>
          <a:xfrm>
            <a:off x="5829300" y="2971800"/>
            <a:ext cx="477838" cy="431800"/>
          </a:xfrm>
          <a:prstGeom prst="hexagon">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9" name="Seta em curva para baixo 18"/>
          <p:cNvSpPr/>
          <p:nvPr/>
        </p:nvSpPr>
        <p:spPr>
          <a:xfrm rot="18861908" flipH="1">
            <a:off x="1563688" y="3857625"/>
            <a:ext cx="2801938" cy="8715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0" name="Hexágono 19"/>
          <p:cNvSpPr/>
          <p:nvPr/>
        </p:nvSpPr>
        <p:spPr>
          <a:xfrm>
            <a:off x="6791325" y="4144963"/>
            <a:ext cx="476250" cy="431800"/>
          </a:xfrm>
          <a:prstGeom prst="hexagon">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1" name="Hexágono 20"/>
          <p:cNvSpPr/>
          <p:nvPr/>
        </p:nvSpPr>
        <p:spPr>
          <a:xfrm>
            <a:off x="2439988" y="5935663"/>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5" name="Hexágono 24"/>
          <p:cNvSpPr/>
          <p:nvPr/>
        </p:nvSpPr>
        <p:spPr>
          <a:xfrm>
            <a:off x="2708275" y="5238750"/>
            <a:ext cx="477838"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6" name="Hexágono 25"/>
          <p:cNvSpPr/>
          <p:nvPr/>
        </p:nvSpPr>
        <p:spPr>
          <a:xfrm>
            <a:off x="3335338" y="5599113"/>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5864" name="CaixaDeTexto 26"/>
          <p:cNvSpPr txBox="1">
            <a:spLocks noChangeArrowheads="1"/>
          </p:cNvSpPr>
          <p:nvPr/>
        </p:nvSpPr>
        <p:spPr bwMode="auto">
          <a:xfrm>
            <a:off x="415925" y="3328988"/>
            <a:ext cx="2457450" cy="6477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Inibição da replicação através de ARV </a:t>
            </a:r>
          </a:p>
        </p:txBody>
      </p:sp>
      <p:sp>
        <p:nvSpPr>
          <p:cNvPr id="75801" name="CaixaDeTexto 27"/>
          <p:cNvSpPr txBox="1">
            <a:spLocks noChangeArrowheads="1"/>
          </p:cNvSpPr>
          <p:nvPr/>
        </p:nvSpPr>
        <p:spPr bwMode="auto">
          <a:xfrm>
            <a:off x="4052888" y="6026150"/>
            <a:ext cx="49799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2800">
                <a:latin typeface="Arial" charset="0"/>
              </a:rPr>
              <a:t>COM TRATAMENTO EFICAZ</a:t>
            </a:r>
          </a:p>
        </p:txBody>
      </p:sp>
      <p:sp>
        <p:nvSpPr>
          <p:cNvPr id="29" name="Multiplicar 28"/>
          <p:cNvSpPr/>
          <p:nvPr/>
        </p:nvSpPr>
        <p:spPr>
          <a:xfrm>
            <a:off x="2182813" y="5719763"/>
            <a:ext cx="990600" cy="946150"/>
          </a:xfrm>
          <a:prstGeom prst="mathMultiply">
            <a:avLst>
              <a:gd name="adj1" fmla="val 1040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0" name="Multiplicar 29"/>
          <p:cNvSpPr/>
          <p:nvPr/>
        </p:nvSpPr>
        <p:spPr>
          <a:xfrm>
            <a:off x="2447925" y="4989513"/>
            <a:ext cx="989013" cy="946150"/>
          </a:xfrm>
          <a:prstGeom prst="mathMultiply">
            <a:avLst>
              <a:gd name="adj1" fmla="val 1040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1" name="Multiplicar 30"/>
          <p:cNvSpPr/>
          <p:nvPr/>
        </p:nvSpPr>
        <p:spPr>
          <a:xfrm>
            <a:off x="3078163" y="5341938"/>
            <a:ext cx="990600" cy="946150"/>
          </a:xfrm>
          <a:prstGeom prst="mathMultiply">
            <a:avLst>
              <a:gd name="adj1" fmla="val 10409"/>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p14="http://schemas.microsoft.com/office/powerpoint/2010/main" val="3519929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8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86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585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5" grpId="0" animBg="1"/>
      <p:bldP spid="26" grpId="0" animBg="1"/>
      <p:bldP spid="3586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eta em curva para baixo 11"/>
          <p:cNvSpPr/>
          <p:nvPr/>
        </p:nvSpPr>
        <p:spPr>
          <a:xfrm rot="1792806">
            <a:off x="2913063" y="1574800"/>
            <a:ext cx="3095625" cy="93662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 name="Hexágono 1"/>
          <p:cNvSpPr/>
          <p:nvPr/>
        </p:nvSpPr>
        <p:spPr>
          <a:xfrm>
            <a:off x="1196975" y="1192213"/>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 name="Hexágono 2"/>
          <p:cNvSpPr/>
          <p:nvPr/>
        </p:nvSpPr>
        <p:spPr>
          <a:xfrm>
            <a:off x="869950" y="549275"/>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4" name="Hexágono 3"/>
          <p:cNvSpPr/>
          <p:nvPr/>
        </p:nvSpPr>
        <p:spPr>
          <a:xfrm>
            <a:off x="2208213" y="574675"/>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5" name="Hexágono 4"/>
          <p:cNvSpPr/>
          <p:nvPr/>
        </p:nvSpPr>
        <p:spPr>
          <a:xfrm>
            <a:off x="1984375" y="2173288"/>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6" name="Hexágono 5"/>
          <p:cNvSpPr/>
          <p:nvPr/>
        </p:nvSpPr>
        <p:spPr>
          <a:xfrm>
            <a:off x="1882775" y="1397000"/>
            <a:ext cx="477838"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7" name="Hexágono 6"/>
          <p:cNvSpPr/>
          <p:nvPr/>
        </p:nvSpPr>
        <p:spPr>
          <a:xfrm>
            <a:off x="1406525" y="1827213"/>
            <a:ext cx="476250"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8" name="Hexágono 7"/>
          <p:cNvSpPr/>
          <p:nvPr/>
        </p:nvSpPr>
        <p:spPr>
          <a:xfrm>
            <a:off x="1506538" y="655638"/>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9" name="Hexágono 8"/>
          <p:cNvSpPr/>
          <p:nvPr/>
        </p:nvSpPr>
        <p:spPr>
          <a:xfrm>
            <a:off x="1084263" y="2317750"/>
            <a:ext cx="476250" cy="433388"/>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0" name="Hexágono 9"/>
          <p:cNvSpPr/>
          <p:nvPr/>
        </p:nvSpPr>
        <p:spPr>
          <a:xfrm>
            <a:off x="830263" y="1687513"/>
            <a:ext cx="477837" cy="433387"/>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6876" name="CaixaDeTexto 10"/>
          <p:cNvSpPr txBox="1">
            <a:spLocks noChangeArrowheads="1"/>
          </p:cNvSpPr>
          <p:nvPr/>
        </p:nvSpPr>
        <p:spPr bwMode="auto">
          <a:xfrm>
            <a:off x="4572000" y="1089025"/>
            <a:ext cx="3960813" cy="6461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Elevada taxa de multiplicação</a:t>
            </a:r>
          </a:p>
          <a:p>
            <a:r>
              <a:rPr lang="pt-BR" sz="1800">
                <a:latin typeface="Arial" charset="0"/>
              </a:rPr>
              <a:t>Elevada taxa de erros de transcrição</a:t>
            </a:r>
          </a:p>
        </p:txBody>
      </p:sp>
      <p:sp>
        <p:nvSpPr>
          <p:cNvPr id="13" name="Hexágono 12"/>
          <p:cNvSpPr/>
          <p:nvPr/>
        </p:nvSpPr>
        <p:spPr>
          <a:xfrm>
            <a:off x="4572000" y="3221038"/>
            <a:ext cx="477838" cy="431800"/>
          </a:xfrm>
          <a:prstGeom prst="hexagon">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Hexágono 13"/>
          <p:cNvSpPr/>
          <p:nvPr/>
        </p:nvSpPr>
        <p:spPr>
          <a:xfrm>
            <a:off x="6313488" y="34671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5" name="Hexágono 14"/>
          <p:cNvSpPr/>
          <p:nvPr/>
        </p:nvSpPr>
        <p:spPr>
          <a:xfrm>
            <a:off x="5021263" y="4292600"/>
            <a:ext cx="477837" cy="431800"/>
          </a:xfrm>
          <a:prstGeom prst="hexagon">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6" name="Hexágono 15"/>
          <p:cNvSpPr/>
          <p:nvPr/>
        </p:nvSpPr>
        <p:spPr>
          <a:xfrm>
            <a:off x="5437188" y="3652838"/>
            <a:ext cx="476250" cy="431800"/>
          </a:xfrm>
          <a:prstGeom prst="hexagon">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7" name="Hexágono 16"/>
          <p:cNvSpPr/>
          <p:nvPr/>
        </p:nvSpPr>
        <p:spPr>
          <a:xfrm>
            <a:off x="6037263" y="4138613"/>
            <a:ext cx="476250"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8" name="Hexágono 17"/>
          <p:cNvSpPr/>
          <p:nvPr/>
        </p:nvSpPr>
        <p:spPr>
          <a:xfrm>
            <a:off x="5829300" y="2971800"/>
            <a:ext cx="477838" cy="431800"/>
          </a:xfrm>
          <a:prstGeom prst="hexagon">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9" name="Seta em curva para baixo 18"/>
          <p:cNvSpPr/>
          <p:nvPr/>
        </p:nvSpPr>
        <p:spPr>
          <a:xfrm rot="18861908" flipH="1">
            <a:off x="1563688" y="3857625"/>
            <a:ext cx="2801938" cy="8715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solidFill>
                <a:schemeClr val="tx1"/>
              </a:solidFill>
            </a:endParaRPr>
          </a:p>
        </p:txBody>
      </p:sp>
      <p:sp>
        <p:nvSpPr>
          <p:cNvPr id="20" name="Hexágono 19"/>
          <p:cNvSpPr/>
          <p:nvPr/>
        </p:nvSpPr>
        <p:spPr>
          <a:xfrm>
            <a:off x="6791325" y="4144963"/>
            <a:ext cx="476250" cy="431800"/>
          </a:xfrm>
          <a:prstGeom prst="hexagon">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25" name="Hexágono 24"/>
          <p:cNvSpPr/>
          <p:nvPr/>
        </p:nvSpPr>
        <p:spPr>
          <a:xfrm>
            <a:off x="3459163" y="5373688"/>
            <a:ext cx="477837" cy="431800"/>
          </a:xfrm>
          <a:prstGeom prst="hexagon">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6886" name="CaixaDeTexto 26"/>
          <p:cNvSpPr txBox="1">
            <a:spLocks noChangeArrowheads="1"/>
          </p:cNvSpPr>
          <p:nvPr/>
        </p:nvSpPr>
        <p:spPr bwMode="auto">
          <a:xfrm>
            <a:off x="228600" y="3576638"/>
            <a:ext cx="2836863" cy="6461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1800">
                <a:latin typeface="Arial" charset="0"/>
              </a:rPr>
              <a:t>Pressão seletiva: seleção dos mutantes resistentes</a:t>
            </a:r>
          </a:p>
        </p:txBody>
      </p:sp>
      <p:sp>
        <p:nvSpPr>
          <p:cNvPr id="76823" name="CaixaDeTexto 27"/>
          <p:cNvSpPr txBox="1">
            <a:spLocks noChangeArrowheads="1"/>
          </p:cNvSpPr>
          <p:nvPr/>
        </p:nvSpPr>
        <p:spPr bwMode="auto">
          <a:xfrm>
            <a:off x="3133725" y="5980113"/>
            <a:ext cx="5753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charset="0"/>
                <a:ea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r>
              <a:rPr lang="pt-BR" sz="2800">
                <a:latin typeface="Arial" charset="0"/>
              </a:rPr>
              <a:t>COM TRATAMENTO IRREGULAR</a:t>
            </a:r>
          </a:p>
        </p:txBody>
      </p:sp>
      <p:sp>
        <p:nvSpPr>
          <p:cNvPr id="29" name="Hexágono 28"/>
          <p:cNvSpPr/>
          <p:nvPr/>
        </p:nvSpPr>
        <p:spPr>
          <a:xfrm>
            <a:off x="2827338" y="4964113"/>
            <a:ext cx="477837" cy="431800"/>
          </a:xfrm>
          <a:prstGeom prst="hexagon">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0" name="Hexágono 29"/>
          <p:cNvSpPr/>
          <p:nvPr/>
        </p:nvSpPr>
        <p:spPr>
          <a:xfrm>
            <a:off x="2727325" y="5548313"/>
            <a:ext cx="476250" cy="431800"/>
          </a:xfrm>
          <a:prstGeom prst="hexagon">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31" name="Hexágono 30"/>
          <p:cNvSpPr/>
          <p:nvPr/>
        </p:nvSpPr>
        <p:spPr>
          <a:xfrm>
            <a:off x="2122488" y="5764213"/>
            <a:ext cx="477837" cy="431800"/>
          </a:xfrm>
          <a:prstGeom prst="hexagon">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p14="http://schemas.microsoft.com/office/powerpoint/2010/main" val="36910200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87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88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6876" grpId="0" animBg="1"/>
      <p:bldP spid="13" grpId="0" animBg="1"/>
      <p:bldP spid="14" grpId="0" animBg="1"/>
      <p:bldP spid="15" grpId="0" animBg="1"/>
      <p:bldP spid="16" grpId="0" animBg="1"/>
      <p:bldP spid="17" grpId="0" animBg="1"/>
      <p:bldP spid="18" grpId="0" animBg="1"/>
      <p:bldP spid="19" grpId="0" animBg="1"/>
      <p:bldP spid="20" grpId="0" animBg="1"/>
      <p:bldP spid="25" grpId="0" animBg="1"/>
      <p:bldP spid="36886" grpId="0" animBg="1"/>
      <p:bldP spid="29" grpId="0" animBg="1"/>
      <p:bldP spid="30" grpId="0" animBg="1"/>
      <p:bldP spid="3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dirty="0" smtClean="0"/>
              <a:t>5. Uma </a:t>
            </a:r>
            <a:r>
              <a:rPr lang="en-US" dirty="0" err="1"/>
              <a:t>pessoa</a:t>
            </a:r>
            <a:r>
              <a:rPr lang="en-US" dirty="0"/>
              <a:t> </a:t>
            </a:r>
            <a:r>
              <a:rPr lang="en-US" dirty="0" err="1"/>
              <a:t>que</a:t>
            </a:r>
            <a:r>
              <a:rPr lang="en-US" dirty="0"/>
              <a:t> vive com HIV </a:t>
            </a:r>
            <a:r>
              <a:rPr lang="en-US" dirty="0" err="1"/>
              <a:t>pode</a:t>
            </a:r>
            <a:r>
              <a:rPr lang="en-US" dirty="0"/>
              <a:t> </a:t>
            </a:r>
            <a:r>
              <a:rPr lang="en-US" dirty="0" err="1"/>
              <a:t>ter</a:t>
            </a:r>
            <a:r>
              <a:rPr lang="en-US" dirty="0"/>
              <a:t> </a:t>
            </a:r>
            <a:r>
              <a:rPr lang="en-US" dirty="0" err="1"/>
              <a:t>filhos</a:t>
            </a:r>
            <a:r>
              <a:rPr lang="en-US" dirty="0"/>
              <a:t>?</a:t>
            </a:r>
          </a:p>
          <a:p>
            <a:endParaRPr lang="en-US" dirty="0"/>
          </a:p>
        </p:txBody>
      </p:sp>
    </p:spTree>
    <p:extLst>
      <p:ext uri="{BB962C8B-B14F-4D97-AF65-F5344CB8AC3E}">
        <p14:creationId xmlns:p14="http://schemas.microsoft.com/office/powerpoint/2010/main" val="3032609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Mother-to-Child-Transmission-60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1587500"/>
            <a:ext cx="7620000" cy="3683000"/>
          </a:xfrm>
          <a:prstGeom prst="rect">
            <a:avLst/>
          </a:prstGeom>
        </p:spPr>
      </p:pic>
    </p:spTree>
    <p:extLst>
      <p:ext uri="{BB962C8B-B14F-4D97-AF65-F5344CB8AC3E}">
        <p14:creationId xmlns:p14="http://schemas.microsoft.com/office/powerpoint/2010/main" val="1008313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ítulo 1"/>
          <p:cNvSpPr>
            <a:spLocks noGrp="1"/>
          </p:cNvSpPr>
          <p:nvPr>
            <p:ph type="title"/>
          </p:nvPr>
        </p:nvSpPr>
        <p:spPr/>
        <p:txBody>
          <a:bodyPr/>
          <a:lstStyle/>
          <a:p>
            <a:r>
              <a:rPr lang="pt-BR" sz="6000">
                <a:latin typeface="Amienne" charset="0"/>
              </a:rPr>
              <a:t>O dia da cura</a:t>
            </a:r>
          </a:p>
        </p:txBody>
      </p:sp>
      <p:sp>
        <p:nvSpPr>
          <p:cNvPr id="78851" name="Espaço Reservado para Conteúdo 2"/>
          <p:cNvSpPr>
            <a:spLocks noGrp="1"/>
          </p:cNvSpPr>
          <p:nvPr>
            <p:ph idx="1"/>
          </p:nvPr>
        </p:nvSpPr>
        <p:spPr/>
        <p:txBody>
          <a:bodyPr/>
          <a:lstStyle/>
          <a:p>
            <a:pPr>
              <a:buFont typeface="Wingdings" charset="0"/>
              <a:buNone/>
            </a:pPr>
            <a:r>
              <a:rPr lang="pt-BR">
                <a:latin typeface="Calibri" charset="0"/>
              </a:rPr>
              <a:t>	“Numa manhã comum, como qualquer outra, abri o jornal e li a manchete: Descoberta a Cura da AIDS! A princípio fiquei deslocado na cama, como se a terra tivesse saído do lugar e meu quarto estivesse mais à esquerda do que de costume”. </a:t>
            </a:r>
          </a:p>
        </p:txBody>
      </p:sp>
    </p:spTree>
    <p:extLst>
      <p:ext uri="{BB962C8B-B14F-4D97-AF65-F5344CB8AC3E}">
        <p14:creationId xmlns:p14="http://schemas.microsoft.com/office/powerpoint/2010/main" val="1141744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Espaço Reservado para Conteúdo 2"/>
          <p:cNvSpPr>
            <a:spLocks noGrp="1"/>
          </p:cNvSpPr>
          <p:nvPr>
            <p:ph idx="1"/>
          </p:nvPr>
        </p:nvSpPr>
        <p:spPr>
          <a:xfrm>
            <a:off x="457200" y="571500"/>
            <a:ext cx="8229600" cy="5559425"/>
          </a:xfrm>
        </p:spPr>
        <p:txBody>
          <a:bodyPr/>
          <a:lstStyle/>
          <a:p>
            <a:pPr>
              <a:buFont typeface="Wingdings" charset="0"/>
              <a:buNone/>
            </a:pPr>
            <a:r>
              <a:rPr lang="pt-BR" sz="2400">
                <a:latin typeface="Calibri" charset="0"/>
              </a:rPr>
              <a:t>	“Fiquei por um tempo parado, sem saber qual deveria ser o primeiro ato de uma pessoa de novo condenada a viver. Primeiro, certificar-se. Telefonei para o meu médico. Realmente, a notícia era sólida, e o próprio presidente dava declarações na TV americana assumindo a veracidade do fato: dez pacientes em estado avançado da doença haviam tomado o CD2 e não apresentavam nenhum sinal ou sintoma da presença do vírus em seus organismos. Um eficiente viricida fora descoberto. As outras notícias seguiam o mesmo curso. O laboratório do CD2 tivera uma espetacular alta na bolsa de Nova Iorque. Na França, o Instituto Pasteur dizia que outra coincidência acompanhava os caprichos da ciência. Ali também o SD2 estava no forno, quase pronto para ser anunciado”. </a:t>
            </a:r>
          </a:p>
        </p:txBody>
      </p:sp>
    </p:spTree>
    <p:extLst>
      <p:ext uri="{BB962C8B-B14F-4D97-AF65-F5344CB8AC3E}">
        <p14:creationId xmlns:p14="http://schemas.microsoft.com/office/powerpoint/2010/main" val="846227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lvl="0" indent="0">
              <a:buNone/>
            </a:pPr>
            <a:r>
              <a:rPr lang="en-US" dirty="0" smtClean="0"/>
              <a:t>1. </a:t>
            </a:r>
            <a:r>
              <a:rPr lang="en-US" dirty="0" err="1" smtClean="0"/>
              <a:t>Mencione</a:t>
            </a:r>
            <a:r>
              <a:rPr lang="en-US" dirty="0" smtClean="0"/>
              <a:t> </a:t>
            </a:r>
            <a:r>
              <a:rPr lang="en-US" dirty="0"/>
              <a:t>8 </a:t>
            </a:r>
            <a:r>
              <a:rPr lang="en-US" dirty="0" err="1"/>
              <a:t>formas</a:t>
            </a:r>
            <a:r>
              <a:rPr lang="en-US" dirty="0"/>
              <a:t> de </a:t>
            </a:r>
            <a:r>
              <a:rPr lang="en-US" dirty="0" err="1"/>
              <a:t>prevenir</a:t>
            </a:r>
            <a:r>
              <a:rPr lang="en-US" dirty="0"/>
              <a:t> a </a:t>
            </a:r>
            <a:r>
              <a:rPr lang="en-US" dirty="0" err="1"/>
              <a:t>transmissão</a:t>
            </a:r>
            <a:r>
              <a:rPr lang="en-US" dirty="0"/>
              <a:t> sexual do HIV</a:t>
            </a:r>
          </a:p>
          <a:p>
            <a:endParaRPr lang="en-US" dirty="0"/>
          </a:p>
        </p:txBody>
      </p:sp>
    </p:spTree>
    <p:extLst>
      <p:ext uri="{BB962C8B-B14F-4D97-AF65-F5344CB8AC3E}">
        <p14:creationId xmlns:p14="http://schemas.microsoft.com/office/powerpoint/2010/main" val="2056034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Espaço Reservado para Conteúdo 2"/>
          <p:cNvSpPr>
            <a:spLocks noGrp="1"/>
          </p:cNvSpPr>
          <p:nvPr>
            <p:ph idx="1"/>
          </p:nvPr>
        </p:nvSpPr>
        <p:spPr/>
        <p:txBody>
          <a:bodyPr/>
          <a:lstStyle/>
          <a:p>
            <a:pPr>
              <a:buFont typeface="Wingdings" charset="0"/>
              <a:buNone/>
            </a:pPr>
            <a:r>
              <a:rPr lang="pt-BR">
                <a:latin typeface="Calibri" charset="0"/>
              </a:rPr>
              <a:t>	“Telefonei para o meu analista. Dei a notícia sobre a cura da AIDS e decidi que só enfrentaria a felicidade nas próximas sessões. Afinal me havia preparado tanto para a morte que a vida agora era um problema”. </a:t>
            </a:r>
          </a:p>
        </p:txBody>
      </p:sp>
    </p:spTree>
    <p:extLst>
      <p:ext uri="{BB962C8B-B14F-4D97-AF65-F5344CB8AC3E}">
        <p14:creationId xmlns:p14="http://schemas.microsoft.com/office/powerpoint/2010/main" val="978514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Espaço Reservado para Conteúdo 2"/>
          <p:cNvSpPr>
            <a:spLocks noGrp="1"/>
          </p:cNvSpPr>
          <p:nvPr>
            <p:ph idx="1"/>
          </p:nvPr>
        </p:nvSpPr>
        <p:spPr>
          <a:xfrm>
            <a:off x="428625" y="357188"/>
            <a:ext cx="8229600" cy="5630862"/>
          </a:xfrm>
        </p:spPr>
        <p:txBody>
          <a:bodyPr/>
          <a:lstStyle/>
          <a:p>
            <a:pPr>
              <a:buFont typeface="Wingdings" charset="0"/>
              <a:buNone/>
            </a:pPr>
            <a:r>
              <a:rPr lang="pt-BR" sz="2400">
                <a:latin typeface="Calibri" charset="0"/>
              </a:rPr>
              <a:t>	“Do meu lado, Maria ainda dormia e não sabia que nossa vida havia mudado. Casados há 21 anos, os últimos tinham sido um tempo de tensão a cada gripe, mancha na pele, febre sem explicação. O amor feito durante tanto tempo e que havia sido interrompido pelo medo do contágio, do descuido, do imponderável, estava agora ao alcance da vida como um milagre, apesar de meus 56 anos, como costuma insistir um jornal paulista. Pensei comigo mesmo, camisinhas nunca mais! Maria dormia, ainda não sabia da novidade. Ela agora poderia ser viúva de outras coisas mais banais, mais correntes, mais normais. Ela não mais seria a viúva da AIDS. Grandes avanços. Tinha os filhos para avisar. Não mais seriam órfãos da AIDS. O pai agora tinha algo de imortal ou podia morrer como todo os mortais”. </a:t>
            </a:r>
          </a:p>
        </p:txBody>
      </p:sp>
    </p:spTree>
    <p:extLst>
      <p:ext uri="{BB962C8B-B14F-4D97-AF65-F5344CB8AC3E}">
        <p14:creationId xmlns:p14="http://schemas.microsoft.com/office/powerpoint/2010/main" val="1693305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Espaço Reservado para Conteúdo 2"/>
          <p:cNvSpPr>
            <a:spLocks noGrp="1"/>
          </p:cNvSpPr>
          <p:nvPr>
            <p:ph idx="1"/>
          </p:nvPr>
        </p:nvSpPr>
        <p:spPr>
          <a:xfrm>
            <a:off x="457200" y="714375"/>
            <a:ext cx="8229600" cy="5416550"/>
          </a:xfrm>
        </p:spPr>
        <p:txBody>
          <a:bodyPr/>
          <a:lstStyle/>
          <a:p>
            <a:pPr>
              <a:buFont typeface="Wingdings" charset="0"/>
              <a:buNone/>
            </a:pPr>
            <a:r>
              <a:rPr lang="pt-BR" sz="2200">
                <a:latin typeface="Calibri" charset="0"/>
              </a:rPr>
              <a:t>	“A TV continuava a mostrar cenas incríveis em Nova Iorque, e o meu telefone já começava a tocar. Afinal, eu havia sido, durante quase dez anos o entrevistado perfeito para o caso da AIDS: era hemofílico, contaminado e sociólogo. Podia desempenhar três papéis num só tempo e numa só pessoa. Eu era uma espécie de trindade aidética! Iam querer saber o que sentia, o que faria, meus primeiros atos, minhas emoções, minhas reações diante da vida e da normalidade. Imaginava as perguntas: como você se sente agora que é de novo um ser normal? O que vai fazer agora de sua vida? O que efetivamente mudou na sua vida? O que você aprendeu com a AIDS? Você continua a ter raiva do governo? Cheguei a pensar, como Chico Buarque, que daria minha primeira entrevista ao Jô Soares. Afinal, falaria da vida, tomando cerveja!” </a:t>
            </a:r>
          </a:p>
        </p:txBody>
      </p:sp>
    </p:spTree>
    <p:extLst>
      <p:ext uri="{BB962C8B-B14F-4D97-AF65-F5344CB8AC3E}">
        <p14:creationId xmlns:p14="http://schemas.microsoft.com/office/powerpoint/2010/main" val="324801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Espaço Reservado para Conteúdo 2"/>
          <p:cNvSpPr>
            <a:spLocks noGrp="1"/>
          </p:cNvSpPr>
          <p:nvPr>
            <p:ph idx="1"/>
          </p:nvPr>
        </p:nvSpPr>
        <p:spPr>
          <a:xfrm>
            <a:off x="428625" y="500063"/>
            <a:ext cx="8229600" cy="5773737"/>
          </a:xfrm>
        </p:spPr>
        <p:txBody>
          <a:bodyPr/>
          <a:lstStyle/>
          <a:p>
            <a:pPr>
              <a:buFont typeface="Wingdings" charset="0"/>
              <a:buNone/>
            </a:pPr>
            <a:r>
              <a:rPr lang="pt-BR" sz="2400">
                <a:latin typeface="Calibri" charset="0"/>
              </a:rPr>
              <a:t>	“Ainda na cama, onde, de manhã, gosto de ficar, tive saudades do Henfil e do Chico, e em meio à alegria que já me contagiava, chorei. Por que haviam sofrido tanto e morrido tão fora de hora? Quanto sofrimento inútil, quanta dor que palavras não descrevem. O olhar parado de quem expira. O abandono sem remédio. A fatalidade que nem a morte enterra? Por que logo eles haviam morrido, se eram meus irmãos, a quem telefonava com a certeza de quem acreditava poder fazer isso séculos e séculos seguidos? De repente, ninguém do outro lado da linha. Números riscados numa agenda sem remédio. Ainda a lembrança do Chico no enterro do Henfil, dizendo para mim, entre espanto e humor: hoje é o Henfil, amanhã serei eu, e você irá daqui a 03 anos... Bem, digamos 05!” </a:t>
            </a:r>
          </a:p>
        </p:txBody>
      </p:sp>
    </p:spTree>
    <p:extLst>
      <p:ext uri="{BB962C8B-B14F-4D97-AF65-F5344CB8AC3E}">
        <p14:creationId xmlns:p14="http://schemas.microsoft.com/office/powerpoint/2010/main" val="2809626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Espaço Reservado para Conteúdo 2"/>
          <p:cNvSpPr>
            <a:spLocks noGrp="1"/>
          </p:cNvSpPr>
          <p:nvPr>
            <p:ph idx="1"/>
          </p:nvPr>
        </p:nvSpPr>
        <p:spPr>
          <a:xfrm>
            <a:off x="428625" y="1000125"/>
            <a:ext cx="8229600" cy="5273675"/>
          </a:xfrm>
        </p:spPr>
        <p:txBody>
          <a:bodyPr/>
          <a:lstStyle/>
          <a:p>
            <a:pPr>
              <a:buFont typeface="Wingdings" charset="0"/>
              <a:buNone/>
            </a:pPr>
            <a:r>
              <a:rPr lang="pt-BR" sz="2400">
                <a:latin typeface="Calibri" charset="0"/>
              </a:rPr>
              <a:t>	“E hoje estou aqui passados 04 anos, quase 05, lendo essa notícia, e eles todos mortos antes do tempo. Não há remédio para a morte de meus irmãos, que são tantos. </a:t>
            </a:r>
          </a:p>
          <a:p>
            <a:pPr>
              <a:buFont typeface="Wingdings" charset="0"/>
              <a:buNone/>
            </a:pPr>
            <a:r>
              <a:rPr lang="pt-BR" sz="2400">
                <a:latin typeface="Calibri" charset="0"/>
              </a:rPr>
              <a:t>	De repente me dou conta de que houve realmente remédio para a AIDS. É hora de levantar, atender os telefonemas, reunir o pessoal da ABIA. Festejar com o pessoal do IBASE. Abrir um champanhe, ou uma cerveja. Telefonar para saber onde estava o tal remédio, como comprá-lo, o preço, o prazo da chegada. Estaria disponível quando, a que preço? Quem poderia comprá-lo?” </a:t>
            </a:r>
          </a:p>
        </p:txBody>
      </p:sp>
    </p:spTree>
    <p:extLst>
      <p:ext uri="{BB962C8B-B14F-4D97-AF65-F5344CB8AC3E}">
        <p14:creationId xmlns:p14="http://schemas.microsoft.com/office/powerpoint/2010/main" val="4216019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Espaço Reservado para Conteúdo 2"/>
          <p:cNvSpPr>
            <a:spLocks noGrp="1"/>
          </p:cNvSpPr>
          <p:nvPr>
            <p:ph idx="1"/>
          </p:nvPr>
        </p:nvSpPr>
        <p:spPr>
          <a:xfrm>
            <a:off x="457200" y="500063"/>
            <a:ext cx="8229600" cy="5630862"/>
          </a:xfrm>
        </p:spPr>
        <p:txBody>
          <a:bodyPr/>
          <a:lstStyle/>
          <a:p>
            <a:pPr>
              <a:buFont typeface="Wingdings" charset="0"/>
              <a:buNone/>
            </a:pPr>
            <a:r>
              <a:rPr lang="pt-BR">
                <a:latin typeface="Calibri" charset="0"/>
              </a:rPr>
              <a:t>	“</a:t>
            </a:r>
            <a:r>
              <a:rPr lang="pt-BR" sz="2800">
                <a:latin typeface="Calibri" charset="0"/>
              </a:rPr>
              <a:t>Algo inusitado acontecia em paralelo. Amigos e amigas, que não suspeitava, me chamavam para dizer que eles também eram soropositivos, porque agora havia cura. Uns diziam que suas vidas sexuais eram um caos, mas que agora havia cura. Alguns me chamavam para dizer que iriam começar o tratamento, o controle e a pensar na vida, porque agora havia cura. E, finalmente, outros me diziam que agora poderiam revelar a imprensa sua condição de soropositivos, para servir de exemplo, porque agora havia cura”.</a:t>
            </a:r>
          </a:p>
        </p:txBody>
      </p:sp>
    </p:spTree>
    <p:extLst>
      <p:ext uri="{BB962C8B-B14F-4D97-AF65-F5344CB8AC3E}">
        <p14:creationId xmlns:p14="http://schemas.microsoft.com/office/powerpoint/2010/main" val="629810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ço Reservado para Conteúdo 2"/>
          <p:cNvSpPr>
            <a:spLocks noGrp="1"/>
          </p:cNvSpPr>
          <p:nvPr>
            <p:ph idx="1"/>
          </p:nvPr>
        </p:nvSpPr>
        <p:spPr>
          <a:xfrm>
            <a:off x="348780" y="428625"/>
            <a:ext cx="8229600" cy="5702300"/>
          </a:xfrm>
        </p:spPr>
        <p:txBody>
          <a:bodyPr/>
          <a:lstStyle/>
          <a:p>
            <a:pPr>
              <a:buFont typeface="Wingdings" charset="0"/>
              <a:buNone/>
            </a:pPr>
            <a:r>
              <a:rPr lang="pt-BR" sz="2400" dirty="0">
                <a:latin typeface="Calibri" charset="0"/>
              </a:rPr>
              <a:t>	“De repente, dei-me conta de que tudo havia mudado porque havia cura. Que a </a:t>
            </a:r>
            <a:r>
              <a:rPr lang="pt-BR" sz="2400" dirty="0" err="1">
                <a:latin typeface="Calibri" charset="0"/>
              </a:rPr>
              <a:t>idéia</a:t>
            </a:r>
            <a:r>
              <a:rPr lang="pt-BR" sz="2400" dirty="0">
                <a:latin typeface="Calibri" charset="0"/>
              </a:rPr>
              <a:t> da morte inevitável paralisa. Que a </a:t>
            </a:r>
            <a:r>
              <a:rPr lang="pt-BR" sz="2400" dirty="0" err="1">
                <a:latin typeface="Calibri" charset="0"/>
              </a:rPr>
              <a:t>idéia</a:t>
            </a:r>
            <a:r>
              <a:rPr lang="pt-BR" sz="2400" dirty="0">
                <a:latin typeface="Calibri" charset="0"/>
              </a:rPr>
              <a:t> da vida mobiliza... Mesmo que a morte seja inevitável, como sabemos. Acordar, sabendo que se vai viver, faz tudo ter sentido de vida. Acordar pensando que se vai morrer faz tudo perder o sentido. A </a:t>
            </a:r>
            <a:r>
              <a:rPr lang="pt-BR" sz="2400" dirty="0" err="1">
                <a:latin typeface="Calibri" charset="0"/>
              </a:rPr>
              <a:t>idéia</a:t>
            </a:r>
            <a:r>
              <a:rPr lang="pt-BR" sz="2400" dirty="0">
                <a:latin typeface="Calibri" charset="0"/>
              </a:rPr>
              <a:t> da morte é a própria morte instalada. </a:t>
            </a:r>
          </a:p>
          <a:p>
            <a:pPr>
              <a:buFont typeface="Wingdings" charset="0"/>
              <a:buNone/>
            </a:pPr>
            <a:endParaRPr lang="pt-BR" sz="2400" dirty="0">
              <a:latin typeface="Calibri" charset="0"/>
            </a:endParaRPr>
          </a:p>
          <a:p>
            <a:pPr algn="r">
              <a:buFont typeface="Wingdings" charset="0"/>
              <a:buNone/>
            </a:pPr>
            <a:r>
              <a:rPr lang="pt-BR" sz="2800" dirty="0">
                <a:latin typeface="Calibri" charset="0"/>
              </a:rPr>
              <a:t>	De repente, dei-me conta de que a cura da AIDS existia antes mesmo de existir, e de que seu nome era vida. Foi de repente, como tudo acontece”.</a:t>
            </a:r>
          </a:p>
          <a:p>
            <a:pPr algn="r">
              <a:buFont typeface="Wingdings" charset="0"/>
              <a:buNone/>
            </a:pPr>
            <a:endParaRPr lang="pt-BR" sz="1200" i="1" dirty="0">
              <a:latin typeface="Amienne" charset="0"/>
            </a:endParaRPr>
          </a:p>
          <a:p>
            <a:pPr algn="r">
              <a:buFont typeface="Wingdings" charset="0"/>
              <a:buNone/>
            </a:pPr>
            <a:r>
              <a:rPr lang="pt-BR" sz="2800" i="1" dirty="0">
                <a:latin typeface="Amienne" charset="0"/>
              </a:rPr>
              <a:t>Herbert de Souza</a:t>
            </a:r>
            <a:r>
              <a:rPr lang="pt-BR" sz="2800" dirty="0">
                <a:latin typeface="Calibri" charset="0"/>
              </a:rPr>
              <a:t> </a:t>
            </a:r>
          </a:p>
          <a:p>
            <a:pPr>
              <a:buFont typeface="Wingdings" charset="0"/>
              <a:buNone/>
            </a:pPr>
            <a:endParaRPr lang="pt-BR" dirty="0">
              <a:latin typeface="Calibri" charset="0"/>
            </a:endParaRPr>
          </a:p>
        </p:txBody>
      </p:sp>
    </p:spTree>
    <p:extLst>
      <p:ext uri="{BB962C8B-B14F-4D97-AF65-F5344CB8AC3E}">
        <p14:creationId xmlns:p14="http://schemas.microsoft.com/office/powerpoint/2010/main" val="127385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12" y="4647039"/>
            <a:ext cx="8229600" cy="1143000"/>
          </a:xfrm>
        </p:spPr>
        <p:txBody>
          <a:bodyPr>
            <a:normAutofit/>
          </a:bodyPr>
          <a:lstStyle/>
          <a:p>
            <a:r>
              <a:rPr lang="en-US" sz="4800" b="1" dirty="0" err="1" smtClean="0">
                <a:latin typeface="Bradley Hand Bold"/>
                <a:cs typeface="Bradley Hand Bold"/>
              </a:rPr>
              <a:t>Orgulhosamente</a:t>
            </a:r>
            <a:r>
              <a:rPr lang="en-US" sz="4800" b="1" dirty="0" smtClean="0">
                <a:latin typeface="Bradley Hand Bold"/>
                <a:cs typeface="Bradley Hand Bold"/>
              </a:rPr>
              <a:t> </a:t>
            </a:r>
            <a:r>
              <a:rPr lang="en-US" sz="4800" b="1" dirty="0" err="1" smtClean="0">
                <a:latin typeface="Bradley Hand Bold"/>
                <a:cs typeface="Bradley Hand Bold"/>
              </a:rPr>
              <a:t>há</a:t>
            </a:r>
            <a:r>
              <a:rPr lang="en-US" sz="4800" b="1" dirty="0" smtClean="0">
                <a:latin typeface="Bradley Hand Bold"/>
                <a:cs typeface="Bradley Hand Bold"/>
              </a:rPr>
              <a:t> </a:t>
            </a:r>
            <a:r>
              <a:rPr lang="en-US" sz="4800" b="1" dirty="0" smtClean="0">
                <a:latin typeface="Bradley Hand Bold"/>
                <a:cs typeface="Bradley Hand Bold"/>
              </a:rPr>
              <a:t>10 </a:t>
            </a:r>
            <a:r>
              <a:rPr lang="en-US" sz="4800" b="1" dirty="0" err="1" smtClean="0">
                <a:latin typeface="Bradley Hand Bold"/>
                <a:cs typeface="Bradley Hand Bold"/>
              </a:rPr>
              <a:t>anos</a:t>
            </a:r>
            <a:r>
              <a:rPr lang="en-US" sz="4800" b="1" dirty="0" smtClean="0">
                <a:latin typeface="Bradley Hand Bold"/>
                <a:cs typeface="Bradley Hand Bold"/>
              </a:rPr>
              <a:t> !</a:t>
            </a:r>
            <a:endParaRPr lang="en-US" sz="4800" b="1" dirty="0">
              <a:latin typeface="Bradley Hand Bold"/>
              <a:cs typeface="Bradley Hand Bold"/>
            </a:endParaRPr>
          </a:p>
        </p:txBody>
      </p:sp>
      <p:pic>
        <p:nvPicPr>
          <p:cNvPr id="4" name="Picture 96" descr="GetAttachmen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4151" y="635832"/>
            <a:ext cx="4820495" cy="36059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212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AutoShape 3"/>
          <p:cNvSpPr>
            <a:spLocks noChangeArrowheads="1"/>
          </p:cNvSpPr>
          <p:nvPr/>
        </p:nvSpPr>
        <p:spPr bwMode="auto">
          <a:xfrm rot="10800000">
            <a:off x="4500564" y="3860802"/>
            <a:ext cx="360362" cy="1152525"/>
          </a:xfrm>
          <a:prstGeom prst="upArrow">
            <a:avLst>
              <a:gd name="adj1" fmla="val 50000"/>
              <a:gd name="adj2" fmla="val 79956"/>
            </a:avLst>
          </a:prstGeom>
          <a:solidFill>
            <a:srgbClr val="FFCC00"/>
          </a:solidFill>
          <a:ln w="9525">
            <a:noFill/>
            <a:miter lim="800000"/>
            <a:headEnd/>
            <a:tailEnd/>
          </a:ln>
        </p:spPr>
        <p:txBody>
          <a:bodyPr vert="eaVert" wrap="none" lIns="91402" tIns="45702" rIns="91402" bIns="45702" anchor="ctr"/>
          <a:lstStyle/>
          <a:p>
            <a:endParaRPr lang="pt-BR">
              <a:cs typeface="ヒラギノ角ゴ ProN W3"/>
            </a:endParaRPr>
          </a:p>
        </p:txBody>
      </p:sp>
      <p:sp>
        <p:nvSpPr>
          <p:cNvPr id="37894" name="Text Box 4"/>
          <p:cNvSpPr txBox="1">
            <a:spLocks noChangeArrowheads="1"/>
          </p:cNvSpPr>
          <p:nvPr/>
        </p:nvSpPr>
        <p:spPr bwMode="auto">
          <a:xfrm>
            <a:off x="3779840" y="5013326"/>
            <a:ext cx="2160587" cy="923293"/>
          </a:xfrm>
          <a:prstGeom prst="rect">
            <a:avLst/>
          </a:prstGeom>
          <a:noFill/>
          <a:ln w="9525">
            <a:noFill/>
            <a:miter lim="800000"/>
            <a:headEnd/>
            <a:tailEnd/>
          </a:ln>
        </p:spPr>
        <p:txBody>
          <a:bodyPr lIns="91402" tIns="45702" rIns="91402" bIns="45702">
            <a:spAutoFit/>
          </a:bodyPr>
          <a:lstStyle/>
          <a:p>
            <a:pPr algn="ctr">
              <a:spcBef>
                <a:spcPct val="50000"/>
              </a:spcBef>
            </a:pPr>
            <a:r>
              <a:rPr lang="en-ZA" b="1">
                <a:latin typeface="Tahoma" pitchFamily="34" charset="0"/>
                <a:cs typeface="ヒラギノ角ゴ ProN W3"/>
              </a:rPr>
              <a:t>HSV-2 </a:t>
            </a:r>
            <a:br>
              <a:rPr lang="en-ZA" b="1">
                <a:latin typeface="Tahoma" pitchFamily="34" charset="0"/>
                <a:cs typeface="ヒラギノ角ゴ ProN W3"/>
              </a:rPr>
            </a:br>
            <a:r>
              <a:rPr lang="en-ZA" b="1">
                <a:latin typeface="Tahoma" pitchFamily="34" charset="0"/>
                <a:cs typeface="ヒラギノ角ゴ ProN W3"/>
              </a:rPr>
              <a:t>Terapia</a:t>
            </a:r>
            <a:br>
              <a:rPr lang="en-ZA" b="1">
                <a:latin typeface="Tahoma" pitchFamily="34" charset="0"/>
                <a:cs typeface="ヒラギノ角ゴ ProN W3"/>
              </a:rPr>
            </a:br>
            <a:r>
              <a:rPr lang="en-ZA" b="1">
                <a:latin typeface="Tahoma" pitchFamily="34" charset="0"/>
                <a:cs typeface="ヒラギノ角ゴ ProN W3"/>
              </a:rPr>
              <a:t>supressiva</a:t>
            </a:r>
            <a:endParaRPr lang="en-US" b="1">
              <a:latin typeface="Tahoma" pitchFamily="34" charset="0"/>
              <a:cs typeface="ヒラギノ角ゴ ProN W3"/>
            </a:endParaRPr>
          </a:p>
        </p:txBody>
      </p:sp>
      <p:pic>
        <p:nvPicPr>
          <p:cNvPr id="37895" name="Picture 5" descr="tablets 2"/>
          <p:cNvPicPr>
            <a:picLocks noChangeAspect="1" noChangeArrowheads="1"/>
          </p:cNvPicPr>
          <p:nvPr/>
        </p:nvPicPr>
        <p:blipFill>
          <a:blip r:embed="rId2" cstate="print"/>
          <a:srcRect t="3073" r="3345"/>
          <a:stretch>
            <a:fillRect/>
          </a:stretch>
        </p:blipFill>
        <p:spPr bwMode="auto">
          <a:xfrm>
            <a:off x="4776958" y="5916613"/>
            <a:ext cx="695325" cy="758825"/>
          </a:xfrm>
          <a:prstGeom prst="rect">
            <a:avLst/>
          </a:prstGeom>
          <a:noFill/>
          <a:ln w="9525">
            <a:noFill/>
            <a:miter lim="800000"/>
            <a:headEnd/>
            <a:tailEnd/>
          </a:ln>
        </p:spPr>
      </p:pic>
      <p:sp>
        <p:nvSpPr>
          <p:cNvPr id="37896" name="AutoShape 7"/>
          <p:cNvSpPr>
            <a:spLocks noChangeArrowheads="1"/>
          </p:cNvSpPr>
          <p:nvPr/>
        </p:nvSpPr>
        <p:spPr bwMode="auto">
          <a:xfrm rot="-2770774">
            <a:off x="3360738" y="1901826"/>
            <a:ext cx="360363" cy="1211262"/>
          </a:xfrm>
          <a:prstGeom prst="upArrow">
            <a:avLst>
              <a:gd name="adj1" fmla="val 50000"/>
              <a:gd name="adj2" fmla="val 84031"/>
            </a:avLst>
          </a:prstGeom>
          <a:solidFill>
            <a:srgbClr val="FFCC00"/>
          </a:solidFill>
          <a:ln w="9525">
            <a:noFill/>
            <a:miter lim="800000"/>
            <a:headEnd/>
            <a:tailEnd/>
          </a:ln>
        </p:spPr>
        <p:txBody>
          <a:bodyPr vert="eaVert" wrap="none" lIns="91402" tIns="45702" rIns="91402" bIns="45702" anchor="ctr"/>
          <a:lstStyle/>
          <a:p>
            <a:endParaRPr lang="pt-BR">
              <a:cs typeface="ヒラギノ角ゴ ProN W3"/>
            </a:endParaRPr>
          </a:p>
        </p:txBody>
      </p:sp>
      <p:sp>
        <p:nvSpPr>
          <p:cNvPr id="37897" name="Text Box 8"/>
          <p:cNvSpPr txBox="1">
            <a:spLocks noChangeArrowheads="1"/>
          </p:cNvSpPr>
          <p:nvPr/>
        </p:nvSpPr>
        <p:spPr bwMode="auto">
          <a:xfrm>
            <a:off x="1212850" y="1257302"/>
            <a:ext cx="2305050" cy="923293"/>
          </a:xfrm>
          <a:prstGeom prst="rect">
            <a:avLst/>
          </a:prstGeom>
          <a:noFill/>
          <a:ln w="9525">
            <a:noFill/>
            <a:miter lim="800000"/>
            <a:headEnd/>
            <a:tailEnd/>
          </a:ln>
        </p:spPr>
        <p:txBody>
          <a:bodyPr lIns="91402" tIns="45702" rIns="91402" bIns="45702">
            <a:spAutoFit/>
          </a:bodyPr>
          <a:lstStyle/>
          <a:p>
            <a:pPr algn="ctr">
              <a:spcBef>
                <a:spcPct val="50000"/>
              </a:spcBef>
            </a:pPr>
            <a:r>
              <a:rPr lang="en-ZA" b="1">
                <a:latin typeface="Tahoma" pitchFamily="34" charset="0"/>
                <a:cs typeface="ヒラギノ角ゴ ProN W3"/>
              </a:rPr>
              <a:t>Teste e tratamento de DSTs</a:t>
            </a:r>
            <a:endParaRPr lang="en-US" b="1">
              <a:latin typeface="Tahoma" pitchFamily="34" charset="0"/>
              <a:cs typeface="ヒラギノ角ゴ ProN W3"/>
            </a:endParaRPr>
          </a:p>
        </p:txBody>
      </p:sp>
      <p:grpSp>
        <p:nvGrpSpPr>
          <p:cNvPr id="2" name="Group 9"/>
          <p:cNvGrpSpPr>
            <a:grpSpLocks/>
          </p:cNvGrpSpPr>
          <p:nvPr/>
        </p:nvGrpSpPr>
        <p:grpSpPr bwMode="auto">
          <a:xfrm>
            <a:off x="5011738" y="476250"/>
            <a:ext cx="3448050" cy="2255838"/>
            <a:chOff x="3157" y="300"/>
            <a:chExt cx="2172" cy="1421"/>
          </a:xfrm>
        </p:grpSpPr>
        <p:grpSp>
          <p:nvGrpSpPr>
            <p:cNvPr id="3" name="Group 10"/>
            <p:cNvGrpSpPr>
              <a:grpSpLocks/>
            </p:cNvGrpSpPr>
            <p:nvPr/>
          </p:nvGrpSpPr>
          <p:grpSpPr bwMode="auto">
            <a:xfrm>
              <a:off x="3157" y="845"/>
              <a:ext cx="2172" cy="876"/>
              <a:chOff x="3157" y="845"/>
              <a:chExt cx="2172" cy="876"/>
            </a:xfrm>
          </p:grpSpPr>
          <p:sp>
            <p:nvSpPr>
              <p:cNvPr id="37926" name="Text Box 11"/>
              <p:cNvSpPr txBox="1">
                <a:spLocks noChangeArrowheads="1"/>
              </p:cNvSpPr>
              <p:nvPr/>
            </p:nvSpPr>
            <p:spPr bwMode="auto">
              <a:xfrm>
                <a:off x="3878" y="845"/>
                <a:ext cx="1451" cy="756"/>
              </a:xfrm>
              <a:prstGeom prst="rect">
                <a:avLst/>
              </a:prstGeom>
              <a:noFill/>
              <a:ln w="9525">
                <a:noFill/>
                <a:miter lim="800000"/>
                <a:headEnd/>
                <a:tailEnd/>
              </a:ln>
            </p:spPr>
            <p:txBody>
              <a:bodyPr>
                <a:spAutoFit/>
              </a:bodyPr>
              <a:lstStyle/>
              <a:p>
                <a:pPr algn="ctr">
                  <a:spcBef>
                    <a:spcPct val="50000"/>
                  </a:spcBef>
                </a:pPr>
                <a:r>
                  <a:rPr lang="en-ZA" b="1">
                    <a:latin typeface="Tahoma" pitchFamily="34" charset="0"/>
                    <a:cs typeface="ヒラギノ角ゴ ProN W3"/>
                  </a:rPr>
                  <a:t>Barreiras Cervicais</a:t>
                </a:r>
                <a:br>
                  <a:rPr lang="en-ZA" b="1">
                    <a:latin typeface="Tahoma" pitchFamily="34" charset="0"/>
                    <a:cs typeface="ヒラギノ角ゴ ProN W3"/>
                  </a:rPr>
                </a:br>
                <a:r>
                  <a:rPr lang="en-ZA" b="1">
                    <a:solidFill>
                      <a:srgbClr val="00B050"/>
                    </a:solidFill>
                    <a:latin typeface="Tahoma" pitchFamily="34" charset="0"/>
                    <a:cs typeface="ヒラギノ角ゴ ProN W3"/>
                  </a:rPr>
                  <a:t>diafragmas: </a:t>
                </a:r>
                <a:br>
                  <a:rPr lang="en-ZA" b="1">
                    <a:solidFill>
                      <a:srgbClr val="00B050"/>
                    </a:solidFill>
                    <a:latin typeface="Tahoma" pitchFamily="34" charset="0"/>
                    <a:cs typeface="ヒラギノ角ゴ ProN W3"/>
                  </a:rPr>
                </a:br>
                <a:r>
                  <a:rPr lang="en-ZA" b="1">
                    <a:solidFill>
                      <a:srgbClr val="00B050"/>
                    </a:solidFill>
                    <a:latin typeface="Tahoma" pitchFamily="34" charset="0"/>
                    <a:cs typeface="ヒラギノ角ゴ ProN W3"/>
                  </a:rPr>
                  <a:t>vaginais</a:t>
                </a:r>
                <a:endParaRPr lang="en-US" b="1">
                  <a:solidFill>
                    <a:srgbClr val="00B050"/>
                  </a:solidFill>
                  <a:latin typeface="Tahoma" pitchFamily="34" charset="0"/>
                  <a:cs typeface="ヒラギノ角ゴ ProN W3"/>
                </a:endParaRPr>
              </a:p>
            </p:txBody>
          </p:sp>
          <p:sp>
            <p:nvSpPr>
              <p:cNvPr id="37927" name="AutoShape 12"/>
              <p:cNvSpPr>
                <a:spLocks noChangeArrowheads="1"/>
              </p:cNvSpPr>
              <p:nvPr/>
            </p:nvSpPr>
            <p:spPr bwMode="auto">
              <a:xfrm rot="2981983">
                <a:off x="3429" y="1222"/>
                <a:ext cx="227" cy="772"/>
              </a:xfrm>
              <a:prstGeom prst="upArrow">
                <a:avLst>
                  <a:gd name="adj1" fmla="val 50000"/>
                  <a:gd name="adj2" fmla="val 85022"/>
                </a:avLst>
              </a:prstGeom>
              <a:solidFill>
                <a:srgbClr val="FFCC00"/>
              </a:solidFill>
              <a:ln w="9525">
                <a:noFill/>
                <a:miter lim="800000"/>
                <a:headEnd/>
                <a:tailEnd/>
              </a:ln>
            </p:spPr>
            <p:txBody>
              <a:bodyPr vert="eaVert" wrap="none" anchor="ctr"/>
              <a:lstStyle/>
              <a:p>
                <a:endParaRPr lang="pt-BR">
                  <a:cs typeface="ヒラギノ角ゴ ProN W3"/>
                </a:endParaRPr>
              </a:p>
            </p:txBody>
          </p:sp>
        </p:grpSp>
        <p:pic>
          <p:nvPicPr>
            <p:cNvPr id="37925" name="Picture 13" descr="4_diaphragms"/>
            <p:cNvPicPr>
              <a:picLocks noChangeAspect="1" noChangeArrowheads="1"/>
            </p:cNvPicPr>
            <p:nvPr/>
          </p:nvPicPr>
          <p:blipFill>
            <a:blip r:embed="rId3" cstate="print"/>
            <a:srcRect/>
            <a:stretch>
              <a:fillRect/>
            </a:stretch>
          </p:blipFill>
          <p:spPr bwMode="auto">
            <a:xfrm>
              <a:off x="4286" y="300"/>
              <a:ext cx="675" cy="509"/>
            </a:xfrm>
            <a:prstGeom prst="rect">
              <a:avLst/>
            </a:prstGeom>
            <a:noFill/>
            <a:ln w="9525">
              <a:noFill/>
              <a:miter lim="800000"/>
              <a:headEnd/>
              <a:tailEnd/>
            </a:ln>
          </p:spPr>
        </p:pic>
      </p:grpSp>
      <p:grpSp>
        <p:nvGrpSpPr>
          <p:cNvPr id="4" name="Group 14"/>
          <p:cNvGrpSpPr>
            <a:grpSpLocks/>
          </p:cNvGrpSpPr>
          <p:nvPr/>
        </p:nvGrpSpPr>
        <p:grpSpPr bwMode="auto">
          <a:xfrm>
            <a:off x="5508625" y="2881971"/>
            <a:ext cx="3240088" cy="1446213"/>
            <a:chOff x="3470" y="1842"/>
            <a:chExt cx="2041" cy="911"/>
          </a:xfrm>
        </p:grpSpPr>
        <p:sp>
          <p:nvSpPr>
            <p:cNvPr id="37921" name="Text Box 15"/>
            <p:cNvSpPr txBox="1">
              <a:spLocks noChangeArrowheads="1"/>
            </p:cNvSpPr>
            <p:nvPr/>
          </p:nvSpPr>
          <p:spPr bwMode="auto">
            <a:xfrm>
              <a:off x="4241" y="1842"/>
              <a:ext cx="1270" cy="407"/>
            </a:xfrm>
            <a:prstGeom prst="rect">
              <a:avLst/>
            </a:prstGeom>
            <a:noFill/>
            <a:ln w="9525">
              <a:noFill/>
              <a:miter lim="800000"/>
              <a:headEnd/>
              <a:tailEnd/>
            </a:ln>
          </p:spPr>
          <p:txBody>
            <a:bodyPr>
              <a:spAutoFit/>
            </a:bodyPr>
            <a:lstStyle/>
            <a:p>
              <a:pPr algn="ctr">
                <a:spcBef>
                  <a:spcPct val="50000"/>
                </a:spcBef>
              </a:pPr>
              <a:r>
                <a:rPr lang="en-ZA" b="1">
                  <a:latin typeface="Tahoma" pitchFamily="34" charset="0"/>
                  <a:cs typeface="ヒラギノ角ゴ ProN W3"/>
                </a:rPr>
                <a:t>Circuncisão</a:t>
              </a:r>
              <a:br>
                <a:rPr lang="en-ZA" b="1">
                  <a:latin typeface="Tahoma" pitchFamily="34" charset="0"/>
                  <a:cs typeface="ヒラギノ角ゴ ProN W3"/>
                </a:rPr>
              </a:br>
              <a:r>
                <a:rPr lang="en-ZA" b="1">
                  <a:latin typeface="Tahoma" pitchFamily="34" charset="0"/>
                  <a:cs typeface="ヒラギノ角ゴ ProN W3"/>
                </a:rPr>
                <a:t>masculina</a:t>
              </a:r>
              <a:endParaRPr lang="en-US" b="1">
                <a:latin typeface="Tahoma" pitchFamily="34" charset="0"/>
                <a:cs typeface="ヒラギノ角ゴ ProN W3"/>
              </a:endParaRPr>
            </a:p>
          </p:txBody>
        </p:sp>
        <p:sp>
          <p:nvSpPr>
            <p:cNvPr id="37922" name="AutoShape 16"/>
            <p:cNvSpPr>
              <a:spLocks noChangeArrowheads="1"/>
            </p:cNvSpPr>
            <p:nvPr/>
          </p:nvSpPr>
          <p:spPr bwMode="auto">
            <a:xfrm rot="5400000">
              <a:off x="3810" y="1684"/>
              <a:ext cx="227" cy="907"/>
            </a:xfrm>
            <a:prstGeom prst="upArrow">
              <a:avLst>
                <a:gd name="adj1" fmla="val 50000"/>
                <a:gd name="adj2" fmla="val 99890"/>
              </a:avLst>
            </a:prstGeom>
            <a:solidFill>
              <a:srgbClr val="FFCC00"/>
            </a:solidFill>
            <a:ln w="9525">
              <a:noFill/>
              <a:miter lim="800000"/>
              <a:headEnd/>
              <a:tailEnd/>
            </a:ln>
          </p:spPr>
          <p:txBody>
            <a:bodyPr vert="eaVert" wrap="none" anchor="ctr"/>
            <a:lstStyle/>
            <a:p>
              <a:endParaRPr lang="pt-BR">
                <a:cs typeface="ヒラギノ角ゴ ProN W3"/>
              </a:endParaRPr>
            </a:p>
          </p:txBody>
        </p:sp>
        <p:pic>
          <p:nvPicPr>
            <p:cNvPr id="37923" name="Picture 17" descr="scalpel 2"/>
            <p:cNvPicPr>
              <a:picLocks noChangeAspect="1" noChangeArrowheads="1"/>
            </p:cNvPicPr>
            <p:nvPr/>
          </p:nvPicPr>
          <p:blipFill>
            <a:blip r:embed="rId4" cstate="print"/>
            <a:srcRect/>
            <a:stretch>
              <a:fillRect/>
            </a:stretch>
          </p:blipFill>
          <p:spPr bwMode="auto">
            <a:xfrm>
              <a:off x="4649" y="2251"/>
              <a:ext cx="497" cy="502"/>
            </a:xfrm>
            <a:prstGeom prst="rect">
              <a:avLst/>
            </a:prstGeom>
            <a:noFill/>
            <a:ln w="9525">
              <a:noFill/>
              <a:miter lim="800000"/>
              <a:headEnd/>
              <a:tailEnd/>
            </a:ln>
          </p:spPr>
        </p:pic>
      </p:grpSp>
      <p:grpSp>
        <p:nvGrpSpPr>
          <p:cNvPr id="5" name="Group 18"/>
          <p:cNvGrpSpPr>
            <a:grpSpLocks/>
          </p:cNvGrpSpPr>
          <p:nvPr/>
        </p:nvGrpSpPr>
        <p:grpSpPr bwMode="auto">
          <a:xfrm>
            <a:off x="4787902" y="4049715"/>
            <a:ext cx="4176712" cy="2185988"/>
            <a:chOff x="2971" y="2523"/>
            <a:chExt cx="2631" cy="1377"/>
          </a:xfrm>
        </p:grpSpPr>
        <p:grpSp>
          <p:nvGrpSpPr>
            <p:cNvPr id="6" name="Group 19"/>
            <p:cNvGrpSpPr>
              <a:grpSpLocks/>
            </p:cNvGrpSpPr>
            <p:nvPr/>
          </p:nvGrpSpPr>
          <p:grpSpPr bwMode="auto">
            <a:xfrm>
              <a:off x="2971" y="2523"/>
              <a:ext cx="2631" cy="1189"/>
              <a:chOff x="2971" y="2523"/>
              <a:chExt cx="2631" cy="1189"/>
            </a:xfrm>
          </p:grpSpPr>
          <p:sp>
            <p:nvSpPr>
              <p:cNvPr id="37919" name="Text Box 20"/>
              <p:cNvSpPr txBox="1">
                <a:spLocks noChangeArrowheads="1"/>
              </p:cNvSpPr>
              <p:nvPr/>
            </p:nvSpPr>
            <p:spPr bwMode="auto">
              <a:xfrm>
                <a:off x="3878" y="2886"/>
                <a:ext cx="1724" cy="826"/>
              </a:xfrm>
              <a:prstGeom prst="rect">
                <a:avLst/>
              </a:prstGeom>
              <a:noFill/>
              <a:ln w="9525">
                <a:noFill/>
                <a:miter lim="800000"/>
                <a:headEnd/>
                <a:tailEnd/>
              </a:ln>
            </p:spPr>
            <p:txBody>
              <a:bodyPr>
                <a:spAutoFit/>
              </a:bodyPr>
              <a:lstStyle/>
              <a:p>
                <a:pPr algn="ctr">
                  <a:spcBef>
                    <a:spcPct val="20000"/>
                  </a:spcBef>
                </a:pPr>
                <a:r>
                  <a:rPr lang="en-ZA" b="1" dirty="0">
                    <a:latin typeface="Tahoma" pitchFamily="34" charset="0"/>
                    <a:cs typeface="ヒラギノ角ゴ ProN W3"/>
                  </a:rPr>
                  <a:t>Profilaxia com drogas </a:t>
                </a:r>
                <a:r>
                  <a:rPr lang="en-ZA" b="1" dirty="0" smtClean="0">
                    <a:solidFill>
                      <a:srgbClr val="00B050"/>
                    </a:solidFill>
                    <a:latin typeface="Tahoma" pitchFamily="34" charset="0"/>
                    <a:cs typeface="ヒラギノ角ゴ ProN W3"/>
                  </a:rPr>
                  <a:t>PEP</a:t>
                </a:r>
                <a:endParaRPr lang="en-ZA" b="1" dirty="0">
                  <a:solidFill>
                    <a:srgbClr val="00B050"/>
                  </a:solidFill>
                  <a:latin typeface="Tahoma" pitchFamily="34" charset="0"/>
                  <a:cs typeface="ヒラギノ角ゴ ProN W3"/>
                </a:endParaRPr>
              </a:p>
              <a:p>
                <a:pPr algn="ctr">
                  <a:spcBef>
                    <a:spcPct val="20000"/>
                  </a:spcBef>
                </a:pPr>
                <a:r>
                  <a:rPr lang="en-ZA" b="1" dirty="0" err="1" smtClean="0">
                    <a:solidFill>
                      <a:srgbClr val="00B050"/>
                    </a:solidFill>
                    <a:latin typeface="Tahoma" pitchFamily="34" charset="0"/>
                    <a:cs typeface="ヒラギノ角ゴ ProN W3"/>
                  </a:rPr>
                  <a:t>PrEP</a:t>
                </a:r>
                <a:endParaRPr lang="en-ZA" b="1" dirty="0" smtClean="0">
                  <a:solidFill>
                    <a:srgbClr val="00B050"/>
                  </a:solidFill>
                  <a:latin typeface="Tahoma" pitchFamily="34" charset="0"/>
                  <a:cs typeface="ヒラギノ角ゴ ProN W3"/>
                </a:endParaRPr>
              </a:p>
              <a:p>
                <a:pPr algn="ctr">
                  <a:spcBef>
                    <a:spcPct val="20000"/>
                  </a:spcBef>
                </a:pPr>
                <a:r>
                  <a:rPr lang="en-ZA" b="1" dirty="0" smtClean="0">
                    <a:solidFill>
                      <a:srgbClr val="00B050"/>
                    </a:solidFill>
                    <a:latin typeface="Tahoma" pitchFamily="34" charset="0"/>
                    <a:cs typeface="ヒラギノ角ゴ ProN W3"/>
                  </a:rPr>
                  <a:t>TASP</a:t>
                </a:r>
                <a:endParaRPr lang="en-US" b="1" dirty="0">
                  <a:solidFill>
                    <a:srgbClr val="00B050"/>
                  </a:solidFill>
                  <a:latin typeface="Tahoma" pitchFamily="34" charset="0"/>
                  <a:cs typeface="ヒラギノ角ゴ ProN W3"/>
                </a:endParaRPr>
              </a:p>
            </p:txBody>
          </p:sp>
          <p:sp>
            <p:nvSpPr>
              <p:cNvPr id="37920" name="AutoShape 21"/>
              <p:cNvSpPr>
                <a:spLocks noChangeArrowheads="1"/>
              </p:cNvSpPr>
              <p:nvPr/>
            </p:nvSpPr>
            <p:spPr bwMode="auto">
              <a:xfrm rot="7898917">
                <a:off x="3379" y="2115"/>
                <a:ext cx="227" cy="1043"/>
              </a:xfrm>
              <a:prstGeom prst="upArrow">
                <a:avLst>
                  <a:gd name="adj1" fmla="val 50000"/>
                  <a:gd name="adj2" fmla="val 114868"/>
                </a:avLst>
              </a:prstGeom>
              <a:solidFill>
                <a:srgbClr val="FFCC00"/>
              </a:solidFill>
              <a:ln w="9525">
                <a:noFill/>
                <a:miter lim="800000"/>
                <a:headEnd/>
                <a:tailEnd/>
              </a:ln>
            </p:spPr>
            <p:txBody>
              <a:bodyPr vert="eaVert" wrap="none" anchor="ctr"/>
              <a:lstStyle/>
              <a:p>
                <a:endParaRPr lang="pt-BR">
                  <a:cs typeface="ヒラギノ角ゴ ProN W3"/>
                </a:endParaRPr>
              </a:p>
            </p:txBody>
          </p:sp>
        </p:grpSp>
        <p:pic>
          <p:nvPicPr>
            <p:cNvPr id="37918" name="Picture 22" descr="tablets 3"/>
            <p:cNvPicPr>
              <a:picLocks noChangeAspect="1" noChangeArrowheads="1"/>
            </p:cNvPicPr>
            <p:nvPr/>
          </p:nvPicPr>
          <p:blipFill>
            <a:blip r:embed="rId5" cstate="print"/>
            <a:srcRect/>
            <a:stretch>
              <a:fillRect/>
            </a:stretch>
          </p:blipFill>
          <p:spPr bwMode="auto">
            <a:xfrm>
              <a:off x="3909" y="3278"/>
              <a:ext cx="494" cy="622"/>
            </a:xfrm>
            <a:prstGeom prst="rect">
              <a:avLst/>
            </a:prstGeom>
            <a:noFill/>
            <a:ln w="9525">
              <a:noFill/>
              <a:miter lim="800000"/>
              <a:headEnd/>
              <a:tailEnd/>
            </a:ln>
          </p:spPr>
        </p:pic>
      </p:grpSp>
      <p:sp>
        <p:nvSpPr>
          <p:cNvPr id="37901" name="AutoShape 24"/>
          <p:cNvSpPr>
            <a:spLocks noChangeArrowheads="1"/>
          </p:cNvSpPr>
          <p:nvPr/>
        </p:nvSpPr>
        <p:spPr bwMode="auto">
          <a:xfrm rot="-8415817">
            <a:off x="3560763" y="3597275"/>
            <a:ext cx="360362" cy="1368425"/>
          </a:xfrm>
          <a:prstGeom prst="upArrow">
            <a:avLst>
              <a:gd name="adj1" fmla="val 50000"/>
              <a:gd name="adj2" fmla="val 94934"/>
            </a:avLst>
          </a:prstGeom>
          <a:solidFill>
            <a:srgbClr val="FFCC00"/>
          </a:solidFill>
          <a:ln w="9525">
            <a:noFill/>
            <a:miter lim="800000"/>
            <a:headEnd/>
            <a:tailEnd/>
          </a:ln>
        </p:spPr>
        <p:txBody>
          <a:bodyPr vert="eaVert" wrap="none" lIns="91402" tIns="45702" rIns="91402" bIns="45702" anchor="ctr"/>
          <a:lstStyle/>
          <a:p>
            <a:endParaRPr lang="pt-BR">
              <a:cs typeface="ヒラギノ角ゴ ProN W3"/>
            </a:endParaRPr>
          </a:p>
        </p:txBody>
      </p:sp>
      <p:sp>
        <p:nvSpPr>
          <p:cNvPr id="37902" name="Text Box 25"/>
          <p:cNvSpPr txBox="1">
            <a:spLocks noChangeArrowheads="1"/>
          </p:cNvSpPr>
          <p:nvPr/>
        </p:nvSpPr>
        <p:spPr bwMode="auto">
          <a:xfrm>
            <a:off x="1908175" y="5013325"/>
            <a:ext cx="2016125" cy="646294"/>
          </a:xfrm>
          <a:prstGeom prst="rect">
            <a:avLst/>
          </a:prstGeom>
          <a:noFill/>
          <a:ln w="9525">
            <a:noFill/>
            <a:miter lim="800000"/>
            <a:headEnd/>
            <a:tailEnd/>
          </a:ln>
        </p:spPr>
        <p:txBody>
          <a:bodyPr lIns="91402" tIns="45702" rIns="91402" bIns="45702">
            <a:spAutoFit/>
          </a:bodyPr>
          <a:lstStyle/>
          <a:p>
            <a:pPr algn="ctr">
              <a:spcBef>
                <a:spcPct val="50000"/>
              </a:spcBef>
            </a:pPr>
            <a:r>
              <a:rPr lang="en-ZA" b="1">
                <a:latin typeface="Tahoma" pitchFamily="34" charset="0"/>
                <a:cs typeface="ヒラギノ角ゴ ProN W3"/>
              </a:rPr>
              <a:t>Imunizações: Vacinas</a:t>
            </a:r>
            <a:endParaRPr lang="en-US" b="1">
              <a:latin typeface="Tahoma" pitchFamily="34" charset="0"/>
              <a:cs typeface="ヒラギノ角ゴ ProN W3"/>
            </a:endParaRPr>
          </a:p>
        </p:txBody>
      </p:sp>
      <p:pic>
        <p:nvPicPr>
          <p:cNvPr id="37903" name="Picture 26" descr="vaccine"/>
          <p:cNvPicPr>
            <a:picLocks noChangeAspect="1" noChangeArrowheads="1"/>
          </p:cNvPicPr>
          <p:nvPr/>
        </p:nvPicPr>
        <p:blipFill>
          <a:blip r:embed="rId6" cstate="print"/>
          <a:srcRect/>
          <a:stretch>
            <a:fillRect/>
          </a:stretch>
        </p:blipFill>
        <p:spPr bwMode="auto">
          <a:xfrm>
            <a:off x="2519365" y="5686426"/>
            <a:ext cx="801687" cy="1044575"/>
          </a:xfrm>
          <a:prstGeom prst="rect">
            <a:avLst/>
          </a:prstGeom>
          <a:noFill/>
          <a:ln w="9525">
            <a:noFill/>
            <a:miter lim="800000"/>
            <a:headEnd/>
            <a:tailEnd/>
          </a:ln>
        </p:spPr>
      </p:pic>
      <p:sp>
        <p:nvSpPr>
          <p:cNvPr id="37904" name="AutoShape 28"/>
          <p:cNvSpPr>
            <a:spLocks noChangeArrowheads="1"/>
          </p:cNvSpPr>
          <p:nvPr/>
        </p:nvSpPr>
        <p:spPr bwMode="auto">
          <a:xfrm rot="-5400000">
            <a:off x="2663827" y="2673352"/>
            <a:ext cx="361950" cy="1152525"/>
          </a:xfrm>
          <a:prstGeom prst="upArrow">
            <a:avLst>
              <a:gd name="adj1" fmla="val 50000"/>
              <a:gd name="adj2" fmla="val 79605"/>
            </a:avLst>
          </a:prstGeom>
          <a:solidFill>
            <a:srgbClr val="FFCC00"/>
          </a:solidFill>
          <a:ln w="9525">
            <a:noFill/>
            <a:miter lim="800000"/>
            <a:headEnd/>
            <a:tailEnd/>
          </a:ln>
        </p:spPr>
        <p:txBody>
          <a:bodyPr vert="eaVert" wrap="none" lIns="91402" tIns="45702" rIns="91402" bIns="45702" anchor="ctr"/>
          <a:lstStyle/>
          <a:p>
            <a:endParaRPr lang="pt-BR">
              <a:cs typeface="ヒラギノ角ゴ ProN W3"/>
            </a:endParaRPr>
          </a:p>
        </p:txBody>
      </p:sp>
      <p:sp>
        <p:nvSpPr>
          <p:cNvPr id="37905" name="AutoShape 32"/>
          <p:cNvSpPr>
            <a:spLocks noChangeArrowheads="1"/>
          </p:cNvSpPr>
          <p:nvPr/>
        </p:nvSpPr>
        <p:spPr bwMode="auto">
          <a:xfrm rot="-7178785">
            <a:off x="2645340" y="3223372"/>
            <a:ext cx="360363" cy="1584325"/>
          </a:xfrm>
          <a:prstGeom prst="upArrow">
            <a:avLst>
              <a:gd name="adj1" fmla="val 50000"/>
              <a:gd name="adj2" fmla="val 109912"/>
            </a:avLst>
          </a:prstGeom>
          <a:solidFill>
            <a:srgbClr val="FFCC00"/>
          </a:solidFill>
          <a:ln w="9525">
            <a:noFill/>
            <a:miter lim="800000"/>
            <a:headEnd/>
            <a:tailEnd/>
          </a:ln>
        </p:spPr>
        <p:txBody>
          <a:bodyPr vert="eaVert" wrap="none" lIns="91402" tIns="45702" rIns="91402" bIns="45702" anchor="ctr"/>
          <a:lstStyle/>
          <a:p>
            <a:endParaRPr lang="pt-BR">
              <a:cs typeface="ヒラギノ角ゴ ProN W3"/>
            </a:endParaRPr>
          </a:p>
        </p:txBody>
      </p:sp>
      <p:sp>
        <p:nvSpPr>
          <p:cNvPr id="37906" name="Oval 34"/>
          <p:cNvSpPr>
            <a:spLocks noChangeArrowheads="1"/>
          </p:cNvSpPr>
          <p:nvPr/>
        </p:nvSpPr>
        <p:spPr bwMode="auto">
          <a:xfrm>
            <a:off x="3348040" y="2781302"/>
            <a:ext cx="2376487" cy="1152525"/>
          </a:xfrm>
          <a:prstGeom prst="ellipse">
            <a:avLst/>
          </a:prstGeom>
          <a:solidFill>
            <a:srgbClr val="FFFF99"/>
          </a:solidFill>
          <a:ln w="28575">
            <a:solidFill>
              <a:srgbClr val="FFCC00"/>
            </a:solidFill>
            <a:round/>
            <a:headEnd/>
            <a:tailEnd/>
          </a:ln>
        </p:spPr>
        <p:txBody>
          <a:bodyPr wrap="none" lIns="91402" tIns="45702" rIns="91402" bIns="45702" anchor="ctr"/>
          <a:lstStyle/>
          <a:p>
            <a:endParaRPr lang="pt-BR">
              <a:cs typeface="ヒラギノ角ゴ ProN W3"/>
            </a:endParaRPr>
          </a:p>
        </p:txBody>
      </p:sp>
      <p:sp>
        <p:nvSpPr>
          <p:cNvPr id="37907" name="Text Box 35"/>
          <p:cNvSpPr txBox="1">
            <a:spLocks noChangeArrowheads="1"/>
          </p:cNvSpPr>
          <p:nvPr/>
        </p:nvSpPr>
        <p:spPr bwMode="auto">
          <a:xfrm>
            <a:off x="3344865" y="2874963"/>
            <a:ext cx="2376487" cy="1015626"/>
          </a:xfrm>
          <a:prstGeom prst="rect">
            <a:avLst/>
          </a:prstGeom>
          <a:noFill/>
          <a:ln w="9525">
            <a:noFill/>
            <a:miter lim="800000"/>
            <a:headEnd/>
            <a:tailEnd/>
          </a:ln>
        </p:spPr>
        <p:txBody>
          <a:bodyPr lIns="91402" tIns="45702" rIns="91402" bIns="45702">
            <a:spAutoFit/>
          </a:bodyPr>
          <a:lstStyle/>
          <a:p>
            <a:pPr algn="ctr">
              <a:spcBef>
                <a:spcPct val="50000"/>
              </a:spcBef>
            </a:pPr>
            <a:r>
              <a:rPr lang="en-ZA" sz="2400" b="1" dirty="0" err="1">
                <a:solidFill>
                  <a:srgbClr val="003399"/>
                </a:solidFill>
                <a:latin typeface="Tahoma" pitchFamily="34" charset="0"/>
                <a:cs typeface="ヒラギノ角ゴ ProN W3"/>
              </a:rPr>
              <a:t>Prevenção</a:t>
            </a:r>
            <a:endParaRPr lang="en-ZA" sz="2400" b="1" dirty="0">
              <a:solidFill>
                <a:srgbClr val="003399"/>
              </a:solidFill>
              <a:latin typeface="Tahoma" pitchFamily="34" charset="0"/>
              <a:cs typeface="ヒラギノ角ゴ ProN W3"/>
            </a:endParaRPr>
          </a:p>
          <a:p>
            <a:pPr algn="ctr">
              <a:spcBef>
                <a:spcPct val="50000"/>
              </a:spcBef>
            </a:pPr>
            <a:r>
              <a:rPr lang="en-ZA" sz="2400" b="1" dirty="0">
                <a:solidFill>
                  <a:srgbClr val="003399"/>
                </a:solidFill>
                <a:latin typeface="Tahoma" pitchFamily="34" charset="0"/>
                <a:cs typeface="ヒラギノ角ゴ ProN W3"/>
              </a:rPr>
              <a:t>do HIV</a:t>
            </a:r>
            <a:endParaRPr lang="en-US" sz="2400" b="1" dirty="0">
              <a:solidFill>
                <a:srgbClr val="003399"/>
              </a:solidFill>
              <a:latin typeface="Tahoma" pitchFamily="34" charset="0"/>
              <a:cs typeface="ヒラギノ角ゴ ProN W3"/>
            </a:endParaRPr>
          </a:p>
        </p:txBody>
      </p:sp>
      <p:grpSp>
        <p:nvGrpSpPr>
          <p:cNvPr id="7" name="Group 36"/>
          <p:cNvGrpSpPr>
            <a:grpSpLocks/>
          </p:cNvGrpSpPr>
          <p:nvPr/>
        </p:nvGrpSpPr>
        <p:grpSpPr bwMode="auto">
          <a:xfrm>
            <a:off x="3635376" y="549276"/>
            <a:ext cx="2016125" cy="2232025"/>
            <a:chOff x="2290" y="346"/>
            <a:chExt cx="1270" cy="1406"/>
          </a:xfrm>
        </p:grpSpPr>
        <p:grpSp>
          <p:nvGrpSpPr>
            <p:cNvPr id="8" name="Group 37"/>
            <p:cNvGrpSpPr>
              <a:grpSpLocks/>
            </p:cNvGrpSpPr>
            <p:nvPr/>
          </p:nvGrpSpPr>
          <p:grpSpPr bwMode="auto">
            <a:xfrm>
              <a:off x="2290" y="709"/>
              <a:ext cx="1270" cy="1043"/>
              <a:chOff x="2290" y="709"/>
              <a:chExt cx="1270" cy="1043"/>
            </a:xfrm>
          </p:grpSpPr>
          <p:sp>
            <p:nvSpPr>
              <p:cNvPr id="37915" name="Text Box 38"/>
              <p:cNvSpPr txBox="1">
                <a:spLocks noChangeArrowheads="1"/>
              </p:cNvSpPr>
              <p:nvPr/>
            </p:nvSpPr>
            <p:spPr bwMode="auto">
              <a:xfrm>
                <a:off x="2290" y="709"/>
                <a:ext cx="1270" cy="233"/>
              </a:xfrm>
              <a:prstGeom prst="rect">
                <a:avLst/>
              </a:prstGeom>
              <a:noFill/>
              <a:ln w="9525">
                <a:noFill/>
                <a:miter lim="800000"/>
                <a:headEnd/>
                <a:tailEnd/>
              </a:ln>
            </p:spPr>
            <p:txBody>
              <a:bodyPr>
                <a:spAutoFit/>
              </a:bodyPr>
              <a:lstStyle/>
              <a:p>
                <a:pPr algn="ctr">
                  <a:spcBef>
                    <a:spcPct val="50000"/>
                  </a:spcBef>
                </a:pPr>
                <a:r>
                  <a:rPr lang="en-ZA" b="1">
                    <a:latin typeface="Tahoma" pitchFamily="34" charset="0"/>
                    <a:cs typeface="ヒラギノ角ゴ ProN W3"/>
                  </a:rPr>
                  <a:t>Microbicidas</a:t>
                </a:r>
                <a:endParaRPr lang="en-US" b="1">
                  <a:latin typeface="Tahoma" pitchFamily="34" charset="0"/>
                  <a:cs typeface="ヒラギノ角ゴ ProN W3"/>
                </a:endParaRPr>
              </a:p>
            </p:txBody>
          </p:sp>
          <p:sp>
            <p:nvSpPr>
              <p:cNvPr id="37916" name="AutoShape 39"/>
              <p:cNvSpPr>
                <a:spLocks noChangeArrowheads="1"/>
              </p:cNvSpPr>
              <p:nvPr/>
            </p:nvSpPr>
            <p:spPr bwMode="auto">
              <a:xfrm>
                <a:off x="2789" y="1026"/>
                <a:ext cx="227" cy="726"/>
              </a:xfrm>
              <a:prstGeom prst="upArrow">
                <a:avLst>
                  <a:gd name="adj1" fmla="val 50000"/>
                  <a:gd name="adj2" fmla="val 79956"/>
                </a:avLst>
              </a:prstGeom>
              <a:solidFill>
                <a:srgbClr val="FFCC00"/>
              </a:solidFill>
              <a:ln w="9525">
                <a:noFill/>
                <a:miter lim="800000"/>
                <a:headEnd/>
                <a:tailEnd/>
              </a:ln>
            </p:spPr>
            <p:txBody>
              <a:bodyPr vert="eaVert" wrap="none" anchor="ctr"/>
              <a:lstStyle/>
              <a:p>
                <a:endParaRPr lang="pt-BR">
                  <a:cs typeface="ヒラギノ角ゴ ProN W3"/>
                </a:endParaRPr>
              </a:p>
            </p:txBody>
          </p:sp>
        </p:grpSp>
        <p:pic>
          <p:nvPicPr>
            <p:cNvPr id="37914" name="Picture 40" descr="Microbicide"/>
            <p:cNvPicPr>
              <a:picLocks noChangeAspect="1" noChangeArrowheads="1"/>
            </p:cNvPicPr>
            <p:nvPr/>
          </p:nvPicPr>
          <p:blipFill>
            <a:blip r:embed="rId7" cstate="print"/>
            <a:srcRect/>
            <a:stretch>
              <a:fillRect/>
            </a:stretch>
          </p:blipFill>
          <p:spPr bwMode="auto">
            <a:xfrm>
              <a:off x="2562" y="346"/>
              <a:ext cx="680" cy="357"/>
            </a:xfrm>
            <a:prstGeom prst="rect">
              <a:avLst/>
            </a:prstGeom>
            <a:noFill/>
            <a:ln w="9525">
              <a:noFill/>
              <a:miter lim="800000"/>
              <a:headEnd/>
              <a:tailEnd/>
            </a:ln>
          </p:spPr>
        </p:pic>
      </p:grpSp>
      <p:pic>
        <p:nvPicPr>
          <p:cNvPr id="37909" name="Picture 15" descr="STD 1"/>
          <p:cNvPicPr>
            <a:picLocks noGrp="1" noChangeAspect="1" noChangeArrowheads="1"/>
          </p:cNvPicPr>
          <p:nvPr>
            <p:ph sz="half" idx="4294967295"/>
          </p:nvPr>
        </p:nvPicPr>
        <p:blipFill>
          <a:blip r:embed="rId8" cstate="print"/>
          <a:srcRect/>
          <a:stretch>
            <a:fillRect/>
          </a:stretch>
        </p:blipFill>
        <p:spPr>
          <a:xfrm>
            <a:off x="622300" y="730250"/>
            <a:ext cx="1258888" cy="833438"/>
          </a:xfrm>
        </p:spPr>
      </p:pic>
      <p:sp>
        <p:nvSpPr>
          <p:cNvPr id="37910" name="Text Box 20"/>
          <p:cNvSpPr txBox="1">
            <a:spLocks noChangeArrowheads="1"/>
          </p:cNvSpPr>
          <p:nvPr/>
        </p:nvSpPr>
        <p:spPr bwMode="auto">
          <a:xfrm>
            <a:off x="594112" y="3315984"/>
            <a:ext cx="1828800" cy="369296"/>
          </a:xfrm>
          <a:prstGeom prst="rect">
            <a:avLst/>
          </a:prstGeom>
          <a:noFill/>
          <a:ln w="9525">
            <a:noFill/>
            <a:miter lim="800000"/>
            <a:headEnd/>
            <a:tailEnd/>
          </a:ln>
        </p:spPr>
        <p:txBody>
          <a:bodyPr lIns="91402" tIns="45702" rIns="91402" bIns="45702">
            <a:spAutoFit/>
          </a:bodyPr>
          <a:lstStyle/>
          <a:p>
            <a:pPr algn="ctr">
              <a:spcBef>
                <a:spcPct val="50000"/>
              </a:spcBef>
            </a:pPr>
            <a:r>
              <a:rPr lang="en-ZA" b="1" dirty="0">
                <a:latin typeface="Tahoma" pitchFamily="34" charset="0"/>
                <a:cs typeface="ヒラギノ角ゴ ProN W3"/>
              </a:rPr>
              <a:t>Preservativos</a:t>
            </a:r>
            <a:endParaRPr lang="en-US" b="1" dirty="0">
              <a:latin typeface="Tahoma" pitchFamily="34" charset="0"/>
              <a:cs typeface="ヒラギノ角ゴ ProN W3"/>
            </a:endParaRPr>
          </a:p>
        </p:txBody>
      </p:sp>
      <p:sp>
        <p:nvSpPr>
          <p:cNvPr id="37911" name="Text Box 28"/>
          <p:cNvSpPr txBox="1">
            <a:spLocks noChangeArrowheads="1"/>
          </p:cNvSpPr>
          <p:nvPr/>
        </p:nvSpPr>
        <p:spPr bwMode="auto">
          <a:xfrm>
            <a:off x="166687" y="3942417"/>
            <a:ext cx="2092325" cy="1200292"/>
          </a:xfrm>
          <a:prstGeom prst="rect">
            <a:avLst/>
          </a:prstGeom>
          <a:noFill/>
          <a:ln w="9525">
            <a:noFill/>
            <a:miter lim="800000"/>
            <a:headEnd/>
            <a:tailEnd/>
          </a:ln>
        </p:spPr>
        <p:txBody>
          <a:bodyPr lIns="91402" tIns="45702" rIns="91402" bIns="45702">
            <a:spAutoFit/>
          </a:bodyPr>
          <a:lstStyle/>
          <a:p>
            <a:pPr algn="ctr"/>
            <a:r>
              <a:rPr lang="en-ZA" b="1" dirty="0" smtClean="0">
                <a:latin typeface="Tahoma" pitchFamily="34" charset="0"/>
                <a:cs typeface="ヒラギノ角ゴ ProN W3"/>
              </a:rPr>
              <a:t>Abstin</a:t>
            </a:r>
            <a:r>
              <a:rPr lang="en-ZA" b="1" dirty="0" smtClean="0">
                <a:latin typeface="Tahoma" pitchFamily="34" charset="0"/>
                <a:cs typeface="ヒラギノ角ゴ ProN W3"/>
              </a:rPr>
              <a:t>ência</a:t>
            </a:r>
          </a:p>
          <a:p>
            <a:pPr algn="ctr"/>
            <a:r>
              <a:rPr lang="en-ZA" b="1" dirty="0" smtClean="0">
                <a:latin typeface="Tahoma" pitchFamily="34" charset="0"/>
                <a:cs typeface="ヒラギノ角ゴ ProN W3"/>
              </a:rPr>
              <a:t>Serosorting</a:t>
            </a:r>
          </a:p>
          <a:p>
            <a:pPr algn="ctr"/>
            <a:r>
              <a:rPr lang="en-ZA" b="1" dirty="0" smtClean="0">
                <a:latin typeface="Tahoma" pitchFamily="34" charset="0"/>
                <a:cs typeface="ヒラギノ角ゴ ProN W3"/>
              </a:rPr>
              <a:t>Strategic positioning</a:t>
            </a:r>
            <a:endParaRPr lang="en-US" b="1" dirty="0">
              <a:latin typeface="Tahoma" pitchFamily="34" charset="0"/>
              <a:cs typeface="ヒラギノ角ゴ ProN W3"/>
            </a:endParaRPr>
          </a:p>
        </p:txBody>
      </p:sp>
      <p:pic>
        <p:nvPicPr>
          <p:cNvPr id="37912" name="Picture 33" descr="http://oglobo.globo.com/blogs/arquivos_upload/2007/11/174_420-camisinha.jpg"/>
          <p:cNvPicPr>
            <a:picLocks noChangeAspect="1" noChangeArrowheads="1"/>
          </p:cNvPicPr>
          <p:nvPr/>
        </p:nvPicPr>
        <p:blipFill>
          <a:blip r:embed="rId9" cstate="print"/>
          <a:srcRect/>
          <a:stretch>
            <a:fillRect/>
          </a:stretch>
        </p:blipFill>
        <p:spPr bwMode="auto">
          <a:xfrm>
            <a:off x="752531" y="2492043"/>
            <a:ext cx="1295400" cy="862013"/>
          </a:xfrm>
          <a:prstGeom prst="rect">
            <a:avLst/>
          </a:prstGeom>
          <a:noFill/>
          <a:ln w="9525">
            <a:noFill/>
            <a:miter lim="800000"/>
            <a:headEnd/>
            <a:tailEnd/>
          </a:ln>
        </p:spPr>
      </p:pic>
    </p:spTree>
    <p:extLst>
      <p:ext uri="{BB962C8B-B14F-4D97-AF65-F5344CB8AC3E}">
        <p14:creationId xmlns:p14="http://schemas.microsoft.com/office/powerpoint/2010/main" val="16352984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dirty="0" smtClean="0"/>
              <a:t>2. O </a:t>
            </a:r>
            <a:r>
              <a:rPr lang="en-US" dirty="0"/>
              <a:t>auto-</a:t>
            </a:r>
            <a:r>
              <a:rPr lang="en-US" dirty="0" err="1"/>
              <a:t>teste</a:t>
            </a:r>
            <a:r>
              <a:rPr lang="en-US" dirty="0"/>
              <a:t> do HIV </a:t>
            </a:r>
            <a:r>
              <a:rPr lang="en-US" dirty="0" err="1"/>
              <a:t>já</a:t>
            </a:r>
            <a:r>
              <a:rPr lang="en-US" dirty="0"/>
              <a:t> </a:t>
            </a:r>
            <a:r>
              <a:rPr lang="en-US" dirty="0" err="1"/>
              <a:t>está</a:t>
            </a:r>
            <a:r>
              <a:rPr lang="en-US" dirty="0"/>
              <a:t> </a:t>
            </a:r>
            <a:r>
              <a:rPr lang="en-US" dirty="0" err="1"/>
              <a:t>disponível</a:t>
            </a:r>
            <a:r>
              <a:rPr lang="en-US" dirty="0"/>
              <a:t> </a:t>
            </a:r>
            <a:r>
              <a:rPr lang="en-US" dirty="0" err="1"/>
              <a:t>nas</a:t>
            </a:r>
            <a:r>
              <a:rPr lang="en-US" dirty="0"/>
              <a:t> </a:t>
            </a:r>
            <a:r>
              <a:rPr lang="en-US" dirty="0" err="1"/>
              <a:t>farmácias</a:t>
            </a:r>
            <a:r>
              <a:rPr lang="en-US" dirty="0"/>
              <a:t>. </a:t>
            </a:r>
            <a:r>
              <a:rPr lang="en-US" dirty="0" err="1"/>
              <a:t>Quais</a:t>
            </a:r>
            <a:r>
              <a:rPr lang="en-US" dirty="0"/>
              <a:t> </a:t>
            </a:r>
            <a:r>
              <a:rPr lang="en-US" dirty="0" err="1"/>
              <a:t>são</a:t>
            </a:r>
            <a:r>
              <a:rPr lang="en-US" dirty="0"/>
              <a:t> as </a:t>
            </a:r>
            <a:r>
              <a:rPr lang="en-US" dirty="0" err="1"/>
              <a:t>vantagens</a:t>
            </a:r>
            <a:r>
              <a:rPr lang="en-US" dirty="0"/>
              <a:t> e </a:t>
            </a:r>
            <a:r>
              <a:rPr lang="en-US" dirty="0" err="1"/>
              <a:t>desvantagens</a:t>
            </a:r>
            <a:r>
              <a:rPr lang="en-US" dirty="0"/>
              <a:t> de realizer o auto-</a:t>
            </a:r>
            <a:r>
              <a:rPr lang="en-US" dirty="0" err="1"/>
              <a:t>teste</a:t>
            </a:r>
            <a:r>
              <a:rPr lang="en-US" dirty="0"/>
              <a:t>?</a:t>
            </a:r>
          </a:p>
          <a:p>
            <a:endParaRPr lang="en-US" dirty="0"/>
          </a:p>
        </p:txBody>
      </p:sp>
    </p:spTree>
    <p:extLst>
      <p:ext uri="{BB962C8B-B14F-4D97-AF65-F5344CB8AC3E}">
        <p14:creationId xmlns:p14="http://schemas.microsoft.com/office/powerpoint/2010/main" val="2753735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Auto-</a:t>
            </a:r>
            <a:r>
              <a:rPr lang="en-US" dirty="0" err="1" smtClean="0">
                <a:latin typeface="Arial"/>
                <a:cs typeface="Arial"/>
              </a:rPr>
              <a:t>teste</a:t>
            </a:r>
            <a:r>
              <a:rPr lang="en-US" dirty="0" smtClean="0">
                <a:latin typeface="Arial"/>
                <a:cs typeface="Arial"/>
              </a:rPr>
              <a:t> do HIV</a:t>
            </a:r>
            <a:endParaRPr lang="en-US" dirty="0">
              <a:latin typeface="Arial"/>
              <a:cs typeface="Arial"/>
            </a:endParaRPr>
          </a:p>
        </p:txBody>
      </p:sp>
      <p:pic>
        <p:nvPicPr>
          <p:cNvPr id="8" name="Picture 7" descr="2017_05_18_HIV.jpg"/>
          <p:cNvPicPr>
            <a:picLocks noChangeAspect="1"/>
          </p:cNvPicPr>
          <p:nvPr/>
        </p:nvPicPr>
        <p:blipFill rotWithShape="1">
          <a:blip r:embed="rId2">
            <a:extLst>
              <a:ext uri="{28A0092B-C50C-407E-A947-70E740481C1C}">
                <a14:useLocalDpi xmlns:a14="http://schemas.microsoft.com/office/drawing/2010/main" val="0"/>
              </a:ext>
            </a:extLst>
          </a:blip>
          <a:srcRect l="2437" t="21453" r="42956"/>
          <a:stretch/>
        </p:blipFill>
        <p:spPr>
          <a:xfrm>
            <a:off x="2276804" y="2447350"/>
            <a:ext cx="4510666" cy="3819695"/>
          </a:xfrm>
          <a:prstGeom prst="rect">
            <a:avLst/>
          </a:prstGeom>
        </p:spPr>
      </p:pic>
    </p:spTree>
    <p:extLst>
      <p:ext uri="{BB962C8B-B14F-4D97-AF65-F5344CB8AC3E}">
        <p14:creationId xmlns:p14="http://schemas.microsoft.com/office/powerpoint/2010/main" val="2004674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dirty="0" smtClean="0"/>
              <a:t>3. Como </a:t>
            </a:r>
            <a:r>
              <a:rPr lang="en-US" dirty="0"/>
              <a:t>e </a:t>
            </a:r>
            <a:r>
              <a:rPr lang="en-US" dirty="0" err="1"/>
              <a:t>onde</a:t>
            </a:r>
            <a:r>
              <a:rPr lang="en-US" dirty="0"/>
              <a:t> </a:t>
            </a:r>
            <a:r>
              <a:rPr lang="en-US" dirty="0" err="1"/>
              <a:t>é</a:t>
            </a:r>
            <a:r>
              <a:rPr lang="en-US" dirty="0"/>
              <a:t> </a:t>
            </a:r>
            <a:r>
              <a:rPr lang="en-US" dirty="0" err="1"/>
              <a:t>feito</a:t>
            </a:r>
            <a:r>
              <a:rPr lang="en-US" dirty="0"/>
              <a:t> o </a:t>
            </a:r>
            <a:r>
              <a:rPr lang="en-US" dirty="0" err="1"/>
              <a:t>tratamento</a:t>
            </a:r>
            <a:r>
              <a:rPr lang="en-US" dirty="0"/>
              <a:t> do HIV no </a:t>
            </a:r>
            <a:r>
              <a:rPr lang="en-US" dirty="0" err="1"/>
              <a:t>Brasil</a:t>
            </a:r>
            <a:r>
              <a:rPr lang="en-US" dirty="0"/>
              <a:t>?</a:t>
            </a:r>
          </a:p>
          <a:p>
            <a:endParaRPr lang="en-US" dirty="0"/>
          </a:p>
        </p:txBody>
      </p:sp>
    </p:spTree>
    <p:extLst>
      <p:ext uri="{BB962C8B-B14F-4D97-AF65-F5344CB8AC3E}">
        <p14:creationId xmlns:p14="http://schemas.microsoft.com/office/powerpoint/2010/main" val="1260098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78784" y="0"/>
            <a:ext cx="8472714" cy="6858000"/>
          </a:xfrm>
          <a:prstGeom prst="rect">
            <a:avLst/>
          </a:prstGeom>
        </p:spPr>
      </p:pic>
    </p:spTree>
    <p:extLst>
      <p:ext uri="{BB962C8B-B14F-4D97-AF65-F5344CB8AC3E}">
        <p14:creationId xmlns:p14="http://schemas.microsoft.com/office/powerpoint/2010/main" val="1906549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4878" y="1037800"/>
            <a:ext cx="7895676" cy="5680500"/>
          </a:xfrm>
          <a:prstGeom prst="rect">
            <a:avLst/>
          </a:prstGeom>
        </p:spPr>
      </p:pic>
      <p:sp>
        <p:nvSpPr>
          <p:cNvPr id="5" name="TextBox 4"/>
          <p:cNvSpPr txBox="1"/>
          <p:nvPr/>
        </p:nvSpPr>
        <p:spPr>
          <a:xfrm>
            <a:off x="666003" y="495666"/>
            <a:ext cx="6613573" cy="369332"/>
          </a:xfrm>
          <a:prstGeom prst="rect">
            <a:avLst/>
          </a:prstGeom>
          <a:noFill/>
        </p:spPr>
        <p:txBody>
          <a:bodyPr wrap="square" rtlCol="0">
            <a:spAutoFit/>
          </a:bodyPr>
          <a:lstStyle/>
          <a:p>
            <a:r>
              <a:rPr lang="en-US" dirty="0" err="1" smtClean="0">
                <a:latin typeface="Arial"/>
                <a:cs typeface="Arial"/>
              </a:rPr>
              <a:t>Preval</a:t>
            </a:r>
            <a:r>
              <a:rPr lang="en-US" dirty="0" err="1" smtClean="0">
                <a:latin typeface="Arial"/>
                <a:cs typeface="Arial"/>
              </a:rPr>
              <a:t>ência</a:t>
            </a:r>
            <a:r>
              <a:rPr lang="en-US" dirty="0" smtClean="0">
                <a:latin typeface="Arial"/>
                <a:cs typeface="Arial"/>
              </a:rPr>
              <a:t> do HIV </a:t>
            </a:r>
            <a:r>
              <a:rPr lang="en-US" dirty="0" err="1" smtClean="0">
                <a:latin typeface="Arial"/>
                <a:cs typeface="Arial"/>
              </a:rPr>
              <a:t>em</a:t>
            </a:r>
            <a:r>
              <a:rPr lang="en-US" dirty="0" smtClean="0">
                <a:latin typeface="Arial"/>
                <a:cs typeface="Arial"/>
              </a:rPr>
              <a:t> </a:t>
            </a:r>
            <a:r>
              <a:rPr lang="en-US" dirty="0" err="1" smtClean="0">
                <a:latin typeface="Arial"/>
                <a:cs typeface="Arial"/>
              </a:rPr>
              <a:t>populações-chave</a:t>
            </a:r>
            <a:r>
              <a:rPr lang="en-US" dirty="0" smtClean="0">
                <a:latin typeface="Arial"/>
                <a:cs typeface="Arial"/>
              </a:rPr>
              <a:t>, </a:t>
            </a:r>
            <a:r>
              <a:rPr lang="en-US" dirty="0" err="1" smtClean="0">
                <a:latin typeface="Arial"/>
                <a:cs typeface="Arial"/>
              </a:rPr>
              <a:t>Brasil</a:t>
            </a:r>
            <a:r>
              <a:rPr lang="en-US" dirty="0" smtClean="0">
                <a:latin typeface="Arial"/>
                <a:cs typeface="Arial"/>
              </a:rPr>
              <a:t>, 2009-2013 </a:t>
            </a:r>
            <a:endParaRPr lang="en-US" dirty="0">
              <a:latin typeface="Arial"/>
              <a:cs typeface="Arial"/>
            </a:endParaRPr>
          </a:p>
        </p:txBody>
      </p:sp>
    </p:spTree>
    <p:extLst>
      <p:ext uri="{BB962C8B-B14F-4D97-AF65-F5344CB8AC3E}">
        <p14:creationId xmlns:p14="http://schemas.microsoft.com/office/powerpoint/2010/main" val="357084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dirty="0" smtClean="0"/>
              <a:t>4. O </a:t>
            </a:r>
            <a:r>
              <a:rPr lang="en-US" dirty="0" err="1"/>
              <a:t>que</a:t>
            </a:r>
            <a:r>
              <a:rPr lang="en-US" dirty="0"/>
              <a:t> </a:t>
            </a:r>
            <a:r>
              <a:rPr lang="en-US" dirty="0" err="1"/>
              <a:t>é</a:t>
            </a:r>
            <a:r>
              <a:rPr lang="en-US" dirty="0"/>
              <a:t> </a:t>
            </a:r>
            <a:r>
              <a:rPr lang="en-US" dirty="0" err="1"/>
              <a:t>adesão</a:t>
            </a:r>
            <a:r>
              <a:rPr lang="en-US" dirty="0"/>
              <a:t>? </a:t>
            </a:r>
            <a:r>
              <a:rPr lang="en-US" dirty="0" err="1"/>
              <a:t>Por</a:t>
            </a:r>
            <a:r>
              <a:rPr lang="en-US" dirty="0"/>
              <a:t> </a:t>
            </a:r>
            <a:r>
              <a:rPr lang="en-US" dirty="0" err="1"/>
              <a:t>que</a:t>
            </a:r>
            <a:r>
              <a:rPr lang="en-US" dirty="0"/>
              <a:t> </a:t>
            </a:r>
            <a:r>
              <a:rPr lang="en-US" dirty="0" err="1"/>
              <a:t>pode</a:t>
            </a:r>
            <a:r>
              <a:rPr lang="en-US" dirty="0"/>
              <a:t> </a:t>
            </a:r>
            <a:r>
              <a:rPr lang="en-US" dirty="0" err="1"/>
              <a:t>ser</a:t>
            </a:r>
            <a:r>
              <a:rPr lang="en-US" dirty="0"/>
              <a:t> </a:t>
            </a:r>
            <a:r>
              <a:rPr lang="en-US" dirty="0" err="1"/>
              <a:t>mais</a:t>
            </a:r>
            <a:r>
              <a:rPr lang="en-US" dirty="0"/>
              <a:t> </a:t>
            </a:r>
            <a:r>
              <a:rPr lang="en-US" dirty="0" err="1"/>
              <a:t>difícil</a:t>
            </a:r>
            <a:r>
              <a:rPr lang="en-US" dirty="0"/>
              <a:t> </a:t>
            </a:r>
            <a:r>
              <a:rPr lang="en-US" dirty="0" err="1"/>
              <a:t>aderir</a:t>
            </a:r>
            <a:r>
              <a:rPr lang="en-US" dirty="0"/>
              <a:t> </a:t>
            </a:r>
            <a:r>
              <a:rPr lang="en-US" dirty="0" err="1"/>
              <a:t>ao</a:t>
            </a:r>
            <a:r>
              <a:rPr lang="en-US" dirty="0"/>
              <a:t> </a:t>
            </a:r>
            <a:r>
              <a:rPr lang="en-US" dirty="0" err="1"/>
              <a:t>tratamento</a:t>
            </a:r>
            <a:r>
              <a:rPr lang="en-US" dirty="0"/>
              <a:t> do HIV do </a:t>
            </a:r>
            <a:r>
              <a:rPr lang="en-US" dirty="0" err="1"/>
              <a:t>que</a:t>
            </a:r>
            <a:r>
              <a:rPr lang="en-US" dirty="0"/>
              <a:t> </a:t>
            </a:r>
            <a:r>
              <a:rPr lang="en-US" dirty="0" err="1"/>
              <a:t>ao</a:t>
            </a:r>
            <a:r>
              <a:rPr lang="en-US" dirty="0"/>
              <a:t> </a:t>
            </a:r>
            <a:r>
              <a:rPr lang="en-US" dirty="0" err="1"/>
              <a:t>tratamento</a:t>
            </a:r>
            <a:r>
              <a:rPr lang="en-US" dirty="0"/>
              <a:t> de </a:t>
            </a:r>
            <a:r>
              <a:rPr lang="en-US" dirty="0" err="1"/>
              <a:t>outras</a:t>
            </a:r>
            <a:r>
              <a:rPr lang="en-US" dirty="0"/>
              <a:t> </a:t>
            </a:r>
            <a:r>
              <a:rPr lang="en-US" dirty="0" err="1"/>
              <a:t>doenças</a:t>
            </a:r>
            <a:r>
              <a:rPr lang="en-US" dirty="0"/>
              <a:t> </a:t>
            </a:r>
            <a:r>
              <a:rPr lang="en-US" dirty="0" err="1"/>
              <a:t>crônicas</a:t>
            </a:r>
            <a:r>
              <a:rPr lang="en-US" dirty="0"/>
              <a:t>?</a:t>
            </a:r>
          </a:p>
          <a:p>
            <a:endParaRPr lang="en-US" dirty="0"/>
          </a:p>
        </p:txBody>
      </p:sp>
    </p:spTree>
    <p:extLst>
      <p:ext uri="{BB962C8B-B14F-4D97-AF65-F5344CB8AC3E}">
        <p14:creationId xmlns:p14="http://schemas.microsoft.com/office/powerpoint/2010/main" val="2522799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TotalTime>
  <Words>356</Words>
  <Application>Microsoft Macintosh PowerPoint</Application>
  <PresentationFormat>On-screen Show (4:3)</PresentationFormat>
  <Paragraphs>89</Paragraphs>
  <Slides>27</Slides>
  <Notes>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Módulo HIV/Aids 2017</vt:lpstr>
      <vt:lpstr>PowerPoint Presentation</vt:lpstr>
      <vt:lpstr>PowerPoint Presentation</vt:lpstr>
      <vt:lpstr>PowerPoint Presentation</vt:lpstr>
      <vt:lpstr>Auto-teste do HIV</vt:lpstr>
      <vt:lpstr>PowerPoint Presentation</vt:lpstr>
      <vt:lpstr>PowerPoint Presentation</vt:lpstr>
      <vt:lpstr>PowerPoint Presentation</vt:lpstr>
      <vt:lpstr>PowerPoint Presentation</vt:lpstr>
      <vt:lpstr>Adesão</vt:lpstr>
      <vt:lpstr>Facilitadores da adesão</vt:lpstr>
      <vt:lpstr>Barreias para adesão</vt:lpstr>
      <vt:lpstr>PowerPoint Presentation</vt:lpstr>
      <vt:lpstr>PowerPoint Presentation</vt:lpstr>
      <vt:lpstr>PowerPoint Presentation</vt:lpstr>
      <vt:lpstr>PowerPoint Presentation</vt:lpstr>
      <vt:lpstr>PowerPoint Presentation</vt:lpstr>
      <vt:lpstr>O dia da cura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Orgulhosamente há 10 anos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Módulo HIV/Aids 2017</dc:title>
  <dc:creator>Vivian Avelino-Silva</dc:creator>
  <cp:lastModifiedBy>Vivian Avelino-Silva</cp:lastModifiedBy>
  <cp:revision>6</cp:revision>
  <dcterms:created xsi:type="dcterms:W3CDTF">2017-09-12T23:46:07Z</dcterms:created>
  <dcterms:modified xsi:type="dcterms:W3CDTF">2017-09-13T01:35:58Z</dcterms:modified>
</cp:coreProperties>
</file>