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1" r:id="rId9"/>
    <p:sldId id="267" r:id="rId10"/>
    <p:sldId id="268" r:id="rId11"/>
    <p:sldId id="259" r:id="rId12"/>
    <p:sldId id="272" r:id="rId13"/>
    <p:sldId id="262" r:id="rId14"/>
    <p:sldId id="260" r:id="rId15"/>
    <p:sldId id="270" r:id="rId16"/>
    <p:sldId id="269" r:id="rId17"/>
    <p:sldId id="271" r:id="rId18"/>
    <p:sldId id="273" r:id="rId19"/>
    <p:sldId id="277" r:id="rId20"/>
    <p:sldId id="279" r:id="rId21"/>
    <p:sldId id="281" r:id="rId22"/>
    <p:sldId id="283" r:id="rId23"/>
    <p:sldId id="284" r:id="rId24"/>
    <p:sldId id="282" r:id="rId25"/>
    <p:sldId id="280" r:id="rId26"/>
    <p:sldId id="286" r:id="rId27"/>
    <p:sldId id="287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ACA"/>
    <a:srgbClr val="BED96A"/>
    <a:srgbClr val="91CFF1"/>
    <a:srgbClr val="193742"/>
    <a:srgbClr val="A2CCCA"/>
    <a:srgbClr val="A7C5D4"/>
    <a:srgbClr val="86B0C0"/>
    <a:srgbClr val="A8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556A-2EA2-4EB4-97D4-F83EA3804A9D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DD3A7-A657-40AE-A340-955B3E42A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26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dificuldade começa quando se tenta encontrar consensos sobre o que entender por saúde mental/doença mental e, em decorrência, por sofrimento psíquico. Borges e Argolo (2002, p. 272) afirmam que "saúde e doença mentais não são situações que permitam definir uma como ausência da outra." Mas, em geral, a clínica e a epidemiologia consideram critérios básicos para a classificação das doenças mentais "a presença de alterações, desintegração no funcionamento psíquico e a duração dessas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alterações."Nesse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contexto, é preciso destacar até mesmo o fato de que nem sempre o indivíduo identifica seu sofrimento como sendo de ordem psíquica. E mesmo que o perceba assim, muitas vezes não lhe confere a dimensão necessária para buscar ajuda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D3A7-A657-40AE-A340-955B3E42A65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34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80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46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58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44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88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2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6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08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7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44A707B-3C09-481B-BAC5-CD256EA4EAD9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4C9E696-3C22-4DE2-A25D-10CC152F765A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1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6399" y="4876802"/>
            <a:ext cx="7264401" cy="1834244"/>
          </a:xfrm>
        </p:spPr>
        <p:txBody>
          <a:bodyPr>
            <a:noAutofit/>
          </a:bodyPr>
          <a:lstStyle/>
          <a:p>
            <a:pPr algn="l"/>
            <a:r>
              <a:rPr lang="pt-BR" sz="4000" dirty="0">
                <a:latin typeface="+mn-lt"/>
              </a:rPr>
              <a:t>Síntese do diagnóstico com trabalhadores da AmBev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100" dirty="0"/>
              <a:t>Aurora </a:t>
            </a:r>
            <a:r>
              <a:rPr lang="pt-BR" sz="1100" dirty="0" err="1"/>
              <a:t>Contiero</a:t>
            </a:r>
            <a:r>
              <a:rPr lang="pt-BR" sz="1100" dirty="0"/>
              <a:t> </a:t>
            </a:r>
            <a:r>
              <a:rPr lang="pt-BR" sz="1100" dirty="0" err="1"/>
              <a:t>Talarico</a:t>
            </a:r>
            <a:r>
              <a:rPr lang="pt-BR" sz="1100" dirty="0"/>
              <a:t> / </a:t>
            </a:r>
            <a:r>
              <a:rPr lang="pt-BR" sz="1100" dirty="0" err="1"/>
              <a:t>N°USP</a:t>
            </a:r>
            <a:r>
              <a:rPr lang="pt-BR" sz="1100" dirty="0"/>
              <a:t> 9282864</a:t>
            </a:r>
          </a:p>
          <a:p>
            <a:r>
              <a:rPr lang="pt-BR" sz="1100" dirty="0"/>
              <a:t>Julia </a:t>
            </a:r>
            <a:r>
              <a:rPr lang="pt-BR" sz="1100" dirty="0" err="1"/>
              <a:t>Barosela</a:t>
            </a:r>
            <a:r>
              <a:rPr lang="pt-BR" sz="1100" dirty="0"/>
              <a:t> / </a:t>
            </a:r>
            <a:r>
              <a:rPr lang="pt-BR" sz="1100" dirty="0" err="1"/>
              <a:t>N°USP</a:t>
            </a:r>
            <a:r>
              <a:rPr lang="pt-BR" sz="1100" dirty="0"/>
              <a:t> 9283097</a:t>
            </a:r>
          </a:p>
          <a:p>
            <a:r>
              <a:rPr lang="pt-BR" sz="1100" dirty="0"/>
              <a:t>Karine Carvalho / N° USP 9282610</a:t>
            </a:r>
          </a:p>
          <a:p>
            <a:r>
              <a:rPr lang="pt-BR" sz="1100" dirty="0"/>
              <a:t>Maria Luiza Freitas / </a:t>
            </a:r>
            <a:r>
              <a:rPr lang="pt-BR" sz="1100" dirty="0" err="1"/>
              <a:t>N°USP</a:t>
            </a:r>
            <a:r>
              <a:rPr lang="pt-BR" sz="1100" dirty="0"/>
              <a:t> 9282912</a:t>
            </a:r>
          </a:p>
          <a:p>
            <a:r>
              <a:rPr lang="pt-BR" sz="1100" dirty="0"/>
              <a:t>Viviane </a:t>
            </a:r>
            <a:r>
              <a:rPr lang="pt-BR" sz="1100" dirty="0" err="1"/>
              <a:t>Scotti</a:t>
            </a:r>
            <a:r>
              <a:rPr lang="pt-BR" sz="1100" dirty="0"/>
              <a:t> / </a:t>
            </a:r>
            <a:r>
              <a:rPr lang="pt-BR" sz="1100" dirty="0" err="1"/>
              <a:t>N°USP</a:t>
            </a:r>
            <a:r>
              <a:rPr lang="pt-BR" sz="1100" dirty="0"/>
              <a:t> 9362230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6399" y="3682544"/>
            <a:ext cx="7332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Sociologia Aplicada à Administração - diurno</a:t>
            </a:r>
          </a:p>
          <a:p>
            <a:r>
              <a:rPr lang="pt-BR" sz="1400" dirty="0">
                <a:solidFill>
                  <a:schemeClr val="bg1"/>
                </a:solidFill>
              </a:rPr>
              <a:t>FEA-RP – USP - Profa. Dra. Valquíria Padilha</a:t>
            </a:r>
          </a:p>
          <a:p>
            <a:r>
              <a:rPr lang="pt-BR" sz="1400" dirty="0">
                <a:solidFill>
                  <a:schemeClr val="bg1"/>
                </a:solidFill>
              </a:rPr>
              <a:t>1º semestre de 2017</a:t>
            </a:r>
          </a:p>
          <a:p>
            <a:endParaRPr lang="pt-BR" dirty="0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1610" r="3125" b="2561"/>
          <a:stretch/>
        </p:blipFill>
        <p:spPr bwMode="auto">
          <a:xfrm>
            <a:off x="5780208" y="0"/>
            <a:ext cx="6403324" cy="45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9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de Controle no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616200"/>
            <a:ext cx="4711678" cy="4572000"/>
          </a:xfrm>
        </p:spPr>
        <p:txBody>
          <a:bodyPr>
            <a:normAutofit/>
          </a:bodyPr>
          <a:lstStyle/>
          <a:p>
            <a:r>
              <a:rPr lang="pt-BR" sz="1800" dirty="0"/>
              <a:t>O monitoramento é feito de acordo com o cargo, objeto e momento;</a:t>
            </a:r>
          </a:p>
          <a:p>
            <a:r>
              <a:rPr lang="pt-BR" sz="1800" dirty="0"/>
              <a:t>Existe relógio de pontos, mas alguns cargos de alta gerencia não fazem uso;</a:t>
            </a:r>
          </a:p>
          <a:p>
            <a:r>
              <a:rPr lang="pt-BR" sz="1800" dirty="0"/>
              <a:t>As câmeras monitoram entrada, mas não o desenvolvimento do trabalho;</a:t>
            </a:r>
          </a:p>
          <a:p>
            <a:r>
              <a:rPr lang="pt-BR" sz="1800" dirty="0"/>
              <a:t>Toda a supervisão é realizada pela equipe de gestão de pessoas e por supervisores das áreas;</a:t>
            </a:r>
          </a:p>
          <a:p>
            <a:endParaRPr lang="pt-BR" sz="1800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16800" y="6197600"/>
            <a:ext cx="4339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“Se as câmeras funcionassem estava feliz da vida” - VDI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83666" y="6002419"/>
            <a:ext cx="363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“Competitividade é no mercado de cerveja, mas em relação as pessoas é colaboração”. - GVR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44333" y="6187084"/>
            <a:ext cx="2909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“Uma meta não anula a outra” - GVR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39935" y="2612464"/>
            <a:ext cx="48175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Ciclo de Gente: Avaliação, classificação e feedback;</a:t>
            </a:r>
          </a:p>
          <a:p>
            <a:endParaRPr lang="pt-BR" dirty="0"/>
          </a:p>
          <a:p>
            <a:r>
              <a:rPr lang="pt-BR" dirty="0"/>
              <a:t>Formas mais comuns de controle: metas, relógio de pontos, GPS nos automóveis, controle de velocidade, feedback, controle pelo RH e supervisores;</a:t>
            </a:r>
          </a:p>
          <a:p>
            <a:endParaRPr lang="pt-BR" dirty="0"/>
          </a:p>
          <a:p>
            <a:r>
              <a:rPr lang="pt-BR" dirty="0"/>
              <a:t>Competitividade x Cooperação: Ambev estimula os dois. </a:t>
            </a:r>
          </a:p>
        </p:txBody>
      </p:sp>
      <p:pic>
        <p:nvPicPr>
          <p:cNvPr id="8" name="Picture 2" descr="Resultado de imagem para monitoramento ic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508" y="322880"/>
            <a:ext cx="1520889" cy="15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3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10320867" y="0"/>
            <a:ext cx="1913468" cy="6858000"/>
          </a:xfrm>
          <a:prstGeom prst="rect">
            <a:avLst/>
          </a:prstGeom>
          <a:solidFill>
            <a:srgbClr val="BED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67733" y="8467"/>
            <a:ext cx="10388600" cy="6858000"/>
          </a:xfrm>
          <a:prstGeom prst="rect">
            <a:avLst/>
          </a:prstGeom>
          <a:solidFill>
            <a:srgbClr val="91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661" y="640685"/>
            <a:ext cx="9720072" cy="1499616"/>
          </a:xfrm>
        </p:spPr>
        <p:txBody>
          <a:bodyPr>
            <a:noAutofit/>
          </a:bodyPr>
          <a:lstStyle/>
          <a:p>
            <a:r>
              <a:rPr lang="pt-BR" sz="4800" dirty="0"/>
              <a:t>Equilíbrio trabalho-vida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47758" y="2258544"/>
            <a:ext cx="4673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Referente a área de vendas, ambos os entrevistados alegam saber conciliar vida privada e trabalho, estando dispostos a realizar suas atividades de lazer e descansar. Entretanto citam que referente a tal equilíbrio as opiniões e percepções são pessoais, podendo divergir de trabalhador para trabalhador.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86725" y="558610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‘’Trabalhar de sábado é desnecessário e improdutivo’’ - VDI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86725" y="6138034"/>
            <a:ext cx="329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‘‘Já levei trabalho para casa mas não gosto e não faço mais’’ - GVR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942668" y="55861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‘‘Meus pais são simples então tem aquela coisa de: ‘meu filho trabalha em uma empresa multinacional’’ - GVR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3325" y="5572834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‘’No feriado de carnaval a família foi e eu fiquei, acostumei a trabalhar “meio escravidão” -VDI</a:t>
            </a:r>
          </a:p>
          <a:p>
            <a:endParaRPr lang="pt-BR" dirty="0"/>
          </a:p>
        </p:txBody>
      </p:sp>
      <p:pic>
        <p:nvPicPr>
          <p:cNvPr id="8196" name="Picture 4" descr="work-life balance with 1800 numb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7277"/>
          <a:stretch/>
        </p:blipFill>
        <p:spPr bwMode="auto">
          <a:xfrm>
            <a:off x="8407399" y="2258544"/>
            <a:ext cx="3784601" cy="21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7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/>
              <a:t>saúde física/psíquica no trabalho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24128" y="2426439"/>
            <a:ext cx="5342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No âmbito da saúde física/psíquica os trabalhadores afirmam que a empresa nunca causou interferências, porém desconhecem políticas afirmativas para melhorar a saúde física e mental dos trabalhadores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7200900" y="2392003"/>
            <a:ext cx="4368801" cy="55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‘’Sonho com trabalho. Todo mundo tem um pouco de ansiedade.’’ - GVR</a:t>
            </a:r>
            <a:endParaRPr lang="pt-BR" sz="1200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18401" y="3553301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‘’Muita coisa é pessoal também. Algumas pessoas absorvem mais e outras menos. Esse negocio é meio pessoal’’ - GVR</a:t>
            </a:r>
            <a:endParaRPr lang="pt-BR" sz="1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4"/>
            <a:ext cx="3238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87133" y="5000624"/>
            <a:ext cx="9304867" cy="1857376"/>
          </a:xfrm>
          <a:prstGeom prst="rect">
            <a:avLst/>
          </a:prstGeom>
          <a:solidFill>
            <a:srgbClr val="8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8" name="Picture 4" descr="Resultado de imagem para stress trabalho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86" l="9972" r="89888">
                        <a14:foregroundMark x1="53230" y1="9714" x2="53230" y2="9714"/>
                        <a14:foregroundMark x1="60674" y1="54286" x2="60674" y2="5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4983970"/>
            <a:ext cx="3778434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m para stress trabalho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84" y="4983970"/>
            <a:ext cx="3100915" cy="18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6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5965" y="2286000"/>
            <a:ext cx="9720071" cy="4023360"/>
          </a:xfrm>
        </p:spPr>
        <p:txBody>
          <a:bodyPr/>
          <a:lstStyle/>
          <a:p>
            <a:r>
              <a:rPr lang="pt-BR" sz="2000" dirty="0"/>
              <a:t>Ambos se sentiram tranquilos no decorrer da entrevista e não sentiram necessidade de acrescentar sugestões, alegam adorar a empresa entretanto um entrevistado reitera que trabalhar aos sábados é dispensável.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24128" y="4667011"/>
            <a:ext cx="431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 “Eu sugeriria não trabalhar aos sábados e aos feriados.” – VDI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06418" y="4297680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 “Gosto muito de trabalhar aqui. Tem problemas porque envolve muitas pessoas, mas a companhia pelo processo em si é excelente. Proporciona desenvolvimento pessoal.  Sempre tem convite de rodeio, então tem muito incentivo para área de vendas.” – GVR</a:t>
            </a:r>
          </a:p>
        </p:txBody>
      </p:sp>
    </p:spTree>
    <p:extLst>
      <p:ext uri="{BB962C8B-B14F-4D97-AF65-F5344CB8AC3E}">
        <p14:creationId xmlns:p14="http://schemas.microsoft.com/office/powerpoint/2010/main" val="364112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positivos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600" dirty="0"/>
              <a:t> O trabalho possibilita tempo e disposição para atividades familiares e de lazer, além de não ‘’atrapalhar’’ o sono dos entrevistados.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/>
              <a:t> A empresa realiza eventos como churrascos, dia das crianças, dentre outros, para estimular o trabalhador.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>
                <a:cs typeface="Arial" panose="020B0604020202020204" pitchFamily="34" charset="0"/>
              </a:rPr>
              <a:t> Dificilmente os entrevistados levam trabalho para casa.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/>
              <a:t> A empresa tem uma cultura desafiadora forte que faz com que os empregados sintam-se parte dela.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64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positivos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Baixa rotatividade;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Aplicação de Feedbacks e </a:t>
            </a:r>
            <a:r>
              <a:rPr lang="pt-BR" sz="2400" dirty="0" err="1"/>
              <a:t>coaching</a:t>
            </a:r>
            <a:r>
              <a:rPr lang="pt-BR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Colaboração por parte de todos os trabalhadores  da empresa;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Não há desigualdade salarial entre homens e mulheres;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A empresa apresenta bom clima entre os funcionários, possuindo um forte pensamento de cooperação;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A empresa reconhece os funcionários através de métricas específicas;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Utilização de EPI</a:t>
            </a:r>
          </a:p>
        </p:txBody>
      </p:sp>
    </p:spTree>
    <p:extLst>
      <p:ext uri="{BB962C8B-B14F-4D97-AF65-F5344CB8AC3E}">
        <p14:creationId xmlns:p14="http://schemas.microsoft.com/office/powerpoint/2010/main" val="401905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a melhorar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1900" dirty="0"/>
              <a:t> </a:t>
            </a:r>
            <a:r>
              <a:rPr lang="pt-BR" sz="2000" dirty="0"/>
              <a:t>Insatisfação em trabalhar aos sábados;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 Empresa não possui políticas afirmativas que prezam pela saúde mental e física dos trabalhadores;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 Politicas de metas agressivas ao ponto do vendedor achar bom e normal trabalhar mais para conseguir maior remuneração.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 Porcentagem das metas atingidas arredondadas para baixo.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 Qualquer outra política de metas ser mais fácil que a da AmBev.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 Política interna afeta ao ponto do funcionário não consumir produtos do concorrente;</a:t>
            </a:r>
            <a:b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9476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a melhorar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Supervisão diferente por pessoa e cargo;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Revista de mochilas;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Cobrança massiva em relação ao cumprimento das metas;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 Plano de carreira para Vendedor Interno é limitado.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 Não se tem clareza da atuação do sindicado ao qual pertencem;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 Trabalhar em alguns feriados;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 Rotatividade 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16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PROBLEMA	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99782" y="3698429"/>
            <a:ext cx="2860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Insatisfação em trabalhar aos sábados e feriados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12721" y="3559929"/>
            <a:ext cx="2706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Realizar uma pesquisa de rendimento e produtividade e pesquisas de satisfação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030971" y="3568136"/>
            <a:ext cx="2734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Diretoria Operacional e Diretoria de Gestão de Pessoas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7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</p:spTree>
    <p:extLst>
      <p:ext uri="{BB962C8B-B14F-4D97-AF65-F5344CB8AC3E}">
        <p14:creationId xmlns:p14="http://schemas.microsoft.com/office/powerpoint/2010/main" val="295429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PROBLEMA	</a:t>
            </a:r>
          </a:p>
        </p:txBody>
      </p:sp>
      <p:sp>
        <p:nvSpPr>
          <p:cNvPr id="5" name="Retângulo 4"/>
          <p:cNvSpPr/>
          <p:nvPr/>
        </p:nvSpPr>
        <p:spPr>
          <a:xfrm>
            <a:off x="807832" y="3563959"/>
            <a:ext cx="2793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Empresa não possui políticas afirmativas que prezam pela saúde mental e física dos trabalhadores;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57334" y="3193965"/>
            <a:ext cx="31827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Implementar a gestão da saúde organizacional</a:t>
            </a:r>
          </a:p>
          <a:p>
            <a:r>
              <a:rPr lang="pt-BR" sz="1600" dirty="0"/>
              <a:t>- Ginástica Laboral, oferecimento de esportes gratuitos, palestras de saúde (mulher), laudos ergonômicos, inspeções no ambiente de trabalho, realização de campanhas ou ações em prol da saúde mental do trabalhador.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440111" y="4004110"/>
            <a:ext cx="387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Equipe de Gestão de Pessoas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20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</p:spTree>
    <p:extLst>
      <p:ext uri="{BB962C8B-B14F-4D97-AF65-F5344CB8AC3E}">
        <p14:creationId xmlns:p14="http://schemas.microsoft.com/office/powerpoint/2010/main" val="347173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Trabalhadores entrevistas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Março e Abril de 2017: elaboração do roteiro de entrevista em sala de aula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Abril de 2017: visitas dos grupos a AmBev para realização das entrevistas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10 grupos de 5 ou 6 alunos no total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Visitas previamente agendadas sob coordenação do Sr. Gustavo, Diretor de Gestão de Pessoas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Trabalhadores entrevistados: Vendas</a:t>
            </a:r>
          </a:p>
        </p:txBody>
      </p:sp>
      <p:pic>
        <p:nvPicPr>
          <p:cNvPr id="1026" name="Picture 2" descr="Resultado de imagem para Amb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2" y="6285848"/>
            <a:ext cx="1793541" cy="44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1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9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0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12540" y="3767128"/>
            <a:ext cx="2881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  <a:t>Porcentagem das metas atingidas arredondadas para baixo.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15063" y="3688112"/>
            <a:ext cx="2685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Considerar o valor inteiro mais próximo para arredondamento das metas, não diminuindo décimos.</a:t>
            </a:r>
          </a:p>
          <a:p>
            <a:r>
              <a:rPr lang="pt-BR" dirty="0"/>
              <a:t>= motivação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061836" y="3688112"/>
            <a:ext cx="2415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Diretoria Financeira da Ambev</a:t>
            </a:r>
          </a:p>
          <a:p>
            <a:r>
              <a:rPr lang="pt-BR" dirty="0"/>
              <a:t>Diretoria Geral da Ambev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PROBLEMA	</a:t>
            </a:r>
          </a:p>
        </p:txBody>
      </p:sp>
    </p:spTree>
    <p:extLst>
      <p:ext uri="{BB962C8B-B14F-4D97-AF65-F5344CB8AC3E}">
        <p14:creationId xmlns:p14="http://schemas.microsoft.com/office/powerpoint/2010/main" val="1255054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PROBLEMA	</a:t>
            </a:r>
            <a:endParaRPr lang="pt-BR" dirty="0"/>
          </a:p>
        </p:txBody>
      </p:sp>
      <p:sp>
        <p:nvSpPr>
          <p:cNvPr id="9" name="Espaço Reservado para Texto 4"/>
          <p:cNvSpPr txBox="1">
            <a:spLocks/>
          </p:cNvSpPr>
          <p:nvPr/>
        </p:nvSpPr>
        <p:spPr>
          <a:xfrm>
            <a:off x="4512721" y="2603500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63588" y="3698429"/>
            <a:ext cx="2532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  <a:t>Qualquer outra política de metas ser mais fácil que a da AmBev.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22098" y="3543629"/>
            <a:ext cx="2964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Acordar a política de metas com cada trabalhador responsável por elas, levando em consideração a opinião do funcionário e fazendo levantamentos periódicos de produtividade e satisfação.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841279" y="3698429"/>
            <a:ext cx="2420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Equipe de Gestão de Pessoas</a:t>
            </a:r>
          </a:p>
          <a:p>
            <a:r>
              <a:rPr lang="pt-BR" dirty="0"/>
              <a:t>Diretoria Operacional</a:t>
            </a:r>
          </a:p>
          <a:p>
            <a:r>
              <a:rPr lang="pt-BR" dirty="0"/>
              <a:t>Diretoria Financeira</a:t>
            </a:r>
          </a:p>
        </p:txBody>
      </p:sp>
      <p:sp>
        <p:nvSpPr>
          <p:cNvPr id="15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6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1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PROBLEMA	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61575" y="3968701"/>
            <a:ext cx="2537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Supervisão diferente por pessoa e cargo;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99633" y="3332403"/>
            <a:ext cx="3137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Ajuste no monitoramento da empresa, deixando claro como será o funcionamento das câmeras e da revista pós expediente. Essas informações serão compiladas em um documento para que todos os funcionários fiquem cientes.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109966" y="4097575"/>
            <a:ext cx="341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Diretoria geral Ambev</a:t>
            </a:r>
          </a:p>
        </p:txBody>
      </p:sp>
      <p:sp>
        <p:nvSpPr>
          <p:cNvPr id="15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6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92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PROBLEMA	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31313" y="4014868"/>
            <a:ext cx="2974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Cobrança massiva em relação ao cumprimento das metas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13326" y="3332403"/>
            <a:ext cx="27083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Adoção de métodos, técnicas e práticas de fixação de desempenho e de cobranças compatíveis com a expectativa do trabalhador, com os princípios e regras constitucionais prevalecentes, amenizando a tensão.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444242" y="4014868"/>
            <a:ext cx="369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Equipe de Gestão de Pessoas</a:t>
            </a:r>
          </a:p>
        </p:txBody>
      </p:sp>
      <p:sp>
        <p:nvSpPr>
          <p:cNvPr id="15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6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3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PROBLEMA	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33191" y="3826611"/>
            <a:ext cx="30706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  <a:t>Política interna afeta ao ponto do funcionário não consumir produtos do concorrente; </a:t>
            </a:r>
          </a:p>
          <a:p>
            <a: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  <a:t>= Política de metas abusiva</a:t>
            </a:r>
            <a:br>
              <a:rPr lang="pt-BR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89243" y="3774241"/>
            <a:ext cx="2777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Desvinculação do trabalho com a vida pessoal, estimulando os gostos individuais de cada funcionário através de atividades integrativas com a empresa.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206626" y="3774241"/>
            <a:ext cx="290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Equipe de RH</a:t>
            </a:r>
          </a:p>
        </p:txBody>
      </p:sp>
      <p:sp>
        <p:nvSpPr>
          <p:cNvPr id="15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6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0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PROBLEMA	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56228" y="3968701"/>
            <a:ext cx="2430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Revista de mochilas e pertences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54798" y="3179761"/>
            <a:ext cx="3388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 revista deve ser impessoal, combinada previamente. Sendo prevista em alguma convenção coletiva ou em algum regulamento da empresa. Entretanto, a empresa deve utilizar o meio mais alternativo possível com a menor publicidade possível e ser discreta, com urbanidade e civilidade.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671702" y="3968701"/>
            <a:ext cx="34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Diretoria geral Ambev</a:t>
            </a:r>
          </a:p>
          <a:p>
            <a:r>
              <a:rPr lang="pt-BR" dirty="0"/>
              <a:t>Guardas e vigilantes</a:t>
            </a:r>
          </a:p>
        </p:txBody>
      </p:sp>
      <p:sp>
        <p:nvSpPr>
          <p:cNvPr id="14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5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49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sUGESTÕES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154954" y="2603500"/>
            <a:ext cx="3129168" cy="5762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PROBLEMA	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6820" y="3698429"/>
            <a:ext cx="3595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Plano de carreira para Vendedor Interno é limitado </a:t>
            </a:r>
          </a:p>
          <a:p>
            <a:pPr algn="ctr"/>
            <a:r>
              <a:rPr lang="pt-BR" sz="1600" dirty="0"/>
              <a:t>= falta de perspectiva</a:t>
            </a:r>
          </a:p>
          <a:p>
            <a:pPr algn="ctr"/>
            <a:r>
              <a:rPr lang="pt-BR" sz="1600" dirty="0"/>
              <a:t>= desmotivação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762925" y="3722316"/>
            <a:ext cx="3045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Diretoria geral da AmBev</a:t>
            </a:r>
          </a:p>
          <a:p>
            <a:r>
              <a:rPr lang="pt-BR" sz="1600" dirty="0"/>
              <a:t>Diretoria de Gestão de Pessoas 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32420" y="3698429"/>
            <a:ext cx="34621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Implementar um novo plano de carreira para Vendedor Interno, considerando tempo de serviço                              (quinquênio) e titulação/cursos.</a:t>
            </a:r>
          </a:p>
          <a:p>
            <a:endParaRPr lang="pt-BR" dirty="0"/>
          </a:p>
        </p:txBody>
      </p:sp>
      <p:sp>
        <p:nvSpPr>
          <p:cNvPr id="14" name="Espaço Reservado para Texto 4"/>
          <p:cNvSpPr txBox="1">
            <a:spLocks/>
          </p:cNvSpPr>
          <p:nvPr/>
        </p:nvSpPr>
        <p:spPr>
          <a:xfrm>
            <a:off x="4936232" y="2595029"/>
            <a:ext cx="3145380" cy="5762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SUGESTÃO</a:t>
            </a:r>
          </a:p>
        </p:txBody>
      </p:sp>
      <p:sp>
        <p:nvSpPr>
          <p:cNvPr id="15" name="Espaço Reservado para Texto 6"/>
          <p:cNvSpPr txBox="1">
            <a:spLocks/>
          </p:cNvSpPr>
          <p:nvPr/>
        </p:nvSpPr>
        <p:spPr>
          <a:xfrm>
            <a:off x="9030971" y="2595029"/>
            <a:ext cx="3161029" cy="5847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RESPONSÁVEL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905528" y="2433916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002616" y="2433917"/>
            <a:ext cx="13447" cy="4262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2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78315" y="3010426"/>
            <a:ext cx="5835371" cy="837149"/>
          </a:xfrm>
        </p:spPr>
        <p:txBody>
          <a:bodyPr>
            <a:noAutofit/>
          </a:bodyPr>
          <a:lstStyle/>
          <a:p>
            <a:pPr algn="ctr"/>
            <a:r>
              <a:rPr lang="pt-BR" sz="8800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65769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CATEGORIAS ANALISADAS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/>
              <a:t>I. Organização do trabalho e relações de trabalho </a:t>
            </a:r>
            <a:endParaRPr lang="pt-BR" sz="2000" dirty="0"/>
          </a:p>
          <a:p>
            <a:r>
              <a:rPr lang="pt-BR" sz="2000" b="1" dirty="0"/>
              <a:t>II. Carga, ritmo e jornada de trabalho</a:t>
            </a:r>
            <a:endParaRPr lang="pt-BR" sz="2000" dirty="0"/>
          </a:p>
          <a:p>
            <a:r>
              <a:rPr lang="pt-BR" sz="2000" b="1" dirty="0"/>
              <a:t>III. Salário</a:t>
            </a:r>
            <a:endParaRPr lang="pt-BR" sz="2000" dirty="0"/>
          </a:p>
          <a:p>
            <a:r>
              <a:rPr lang="pt-BR" sz="2000" b="1" dirty="0"/>
              <a:t>IV. Rotatividade e formas de controle do trabalho</a:t>
            </a:r>
            <a:endParaRPr lang="pt-BR" sz="2000" dirty="0"/>
          </a:p>
          <a:p>
            <a:r>
              <a:rPr lang="pt-BR" sz="2000" b="1" dirty="0"/>
              <a:t>V. Equilíbrio trabalho-vida privada e saúde física/psíquica no trabalho</a:t>
            </a:r>
            <a:endParaRPr lang="pt-BR" sz="2000" dirty="0"/>
          </a:p>
          <a:p>
            <a:r>
              <a:rPr lang="pt-BR" sz="2000" b="1" dirty="0"/>
              <a:t>VI. Considerações Finais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033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267" y="5520266"/>
            <a:ext cx="9999133" cy="1337734"/>
          </a:xfrm>
          <a:prstGeom prst="rect">
            <a:avLst/>
          </a:prstGeom>
          <a:solidFill>
            <a:srgbClr val="A7C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/>
              <a:t>Organização do trabalho e relações de trabalho </a:t>
            </a:r>
            <a:br>
              <a:rPr lang="pt-BR" sz="54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9" y="2015066"/>
            <a:ext cx="4894072" cy="46143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Ambos os entrevistados consideram o ambiente de trabalho amigável, e que a empresa também promove a cooperação e não a competitividade.</a:t>
            </a:r>
          </a:p>
          <a:p>
            <a:pPr>
              <a:lnSpc>
                <a:spcPct val="100000"/>
              </a:lnSpc>
            </a:pPr>
            <a:r>
              <a:rPr lang="pt-BR" sz="1800" dirty="0"/>
              <a:t>As relações entre subordinados e superiores são boas, todos se sentem a vontade para falar e participar das decisões no geral, e as soluções dos conflitos são sempre com intermediadores e resolvidas na conversa e consenso. </a:t>
            </a:r>
          </a:p>
          <a:p>
            <a:pPr>
              <a:lnSpc>
                <a:spcPct val="100000"/>
              </a:lnSpc>
            </a:pPr>
            <a:endParaRPr lang="pt-BR" sz="1400" dirty="0"/>
          </a:p>
          <a:p>
            <a:pPr>
              <a:lnSpc>
                <a:spcPct val="100000"/>
              </a:lnSpc>
            </a:pPr>
            <a:endParaRPr lang="pt-BR" sz="1800" dirty="0"/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6928" y="6004467"/>
            <a:ext cx="428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Dotum" panose="020B0600000101010101" pitchFamily="34" charset="-127"/>
                <a:ea typeface="Dotum" panose="020B0600000101010101" pitchFamily="34" charset="-127"/>
              </a:rPr>
              <a:t>“Ambos ensinam e aprendem”.- VDI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457737" y="589674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‘’Relação muito boa, não tenho o que reclamar de nenhum chefe’’ - GVR</a:t>
            </a:r>
          </a:p>
        </p:txBody>
      </p:sp>
      <p:pic>
        <p:nvPicPr>
          <p:cNvPr id="9218" name="Picture 2" descr="Resultado de imagem para chefe bom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6" b="10925"/>
          <a:stretch/>
        </p:blipFill>
        <p:spPr bwMode="auto">
          <a:xfrm>
            <a:off x="9201554" y="5520266"/>
            <a:ext cx="3085292" cy="13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096000" y="2015066"/>
            <a:ext cx="5105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Erros corriqueiros são notados e corrigidos de forma positiva, na base de “</a:t>
            </a:r>
            <a:r>
              <a:rPr lang="pt-BR" dirty="0" err="1"/>
              <a:t>coaching</a:t>
            </a:r>
            <a:r>
              <a:rPr lang="pt-BR" dirty="0"/>
              <a:t>” ( conversas e direcionamento), já erros mais graves como assédio, atitudes que afetam a ética empresarial, podem levar a demissão.</a:t>
            </a:r>
          </a:p>
        </p:txBody>
      </p:sp>
    </p:spTree>
    <p:extLst>
      <p:ext uri="{BB962C8B-B14F-4D97-AF65-F5344CB8AC3E}">
        <p14:creationId xmlns:p14="http://schemas.microsoft.com/office/powerpoint/2010/main" val="325376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Organização do trabalho e relações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421467"/>
            <a:ext cx="6054005" cy="4023360"/>
          </a:xfrm>
        </p:spPr>
        <p:txBody>
          <a:bodyPr>
            <a:normAutofit/>
          </a:bodyPr>
          <a:lstStyle/>
          <a:p>
            <a:r>
              <a:rPr lang="pt-BR" sz="2000" dirty="0"/>
              <a:t>Em relação as metas, os dois entrevistados consideram-nas estimulantes e desafiadoras, ponderam também que o trabalho é reconhecido. </a:t>
            </a:r>
          </a:p>
          <a:p>
            <a:r>
              <a:rPr lang="pt-BR" sz="2000" dirty="0"/>
              <a:t>A empresa apura o funcionário publicamente, através dos ‘’</a:t>
            </a:r>
            <a:r>
              <a:rPr lang="pt-BR" sz="2000" dirty="0" err="1"/>
              <a:t>TOPs</a:t>
            </a:r>
            <a:r>
              <a:rPr lang="pt-BR" sz="2000" dirty="0"/>
              <a:t> Ambev’’, bônus salariais e almoços ou cortesias para festas.</a:t>
            </a:r>
          </a:p>
          <a:p>
            <a:r>
              <a:rPr lang="pt-BR" sz="2000" dirty="0"/>
              <a:t> O VDI já desempenhou outros cargos no sentido horizontal do organograma,  enquanto o GVR passou por 3 cargos na empresa, todos eles em ascensão vertical.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170333" y="2635830"/>
            <a:ext cx="325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</a:rPr>
              <a:t>“A meta em si não incomoda, a pressão para a atingir sim” - GVR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00" r="94000">
                        <a14:foregroundMark x1="55500" y1="59400" x2="55500" y2="59400"/>
                        <a14:foregroundMark x1="94000" y1="86700" x2="94000" y2="86700"/>
                        <a14:foregroundMark x1="93500" y1="80900" x2="93500" y2="80900"/>
                        <a14:foregroundMark x1="51900" y1="40100" x2="51900" y2="40100"/>
                        <a14:foregroundMark x1="58200" y1="33300" x2="58200" y2="33300"/>
                        <a14:foregroundMark x1="42000" y1="33300" x2="42000" y2="33300"/>
                        <a14:foregroundMark x1="41600" y1="27400" x2="41600" y2="27400"/>
                        <a14:foregroundMark x1="37200" y1="26300" x2="37200" y2="26300"/>
                        <a14:foregroundMark x1="37700" y1="28200" x2="37700" y2="28200"/>
                        <a14:foregroundMark x1="41400" y1="26400" x2="41400" y2="26400"/>
                        <a14:backgroundMark x1="39300" y1="26300" x2="39300" y2="26300"/>
                        <a14:backgroundMark x1="40800" y1="25600" x2="40800" y2="25600"/>
                        <a14:backgroundMark x1="42500" y1="25100" x2="42500" y2="25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44" y="3504561"/>
            <a:ext cx="3473023" cy="347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4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/>
              <a:t>Carga, ritmo e jornada de trabalho - VDI</a:t>
            </a:r>
            <a:br>
              <a:rPr lang="pt-BR" sz="54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5794" y="2958931"/>
            <a:ext cx="7349405" cy="9377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1800" dirty="0"/>
            </a:b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4062" y="1947333"/>
            <a:ext cx="72562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cs typeface="Arial" panose="020B0604020202020204" pitchFamily="34" charset="0"/>
              </a:rPr>
              <a:t>Na Ambev os funcionários de vendas entram as 9h e saem as 16h, aos sábados, entram as 8h e saem as 14h, tendo duas pausas de 15 minutos e 1h30 de almoço. Estes devem cumprir com o relógio de ponto.</a:t>
            </a:r>
          </a:p>
          <a:p>
            <a:pPr>
              <a:lnSpc>
                <a:spcPct val="100000"/>
              </a:lnSpc>
            </a:pPr>
            <a:br>
              <a:rPr lang="pt-BR" dirty="0">
                <a:cs typeface="Arial" panose="020B0604020202020204" pitchFamily="34" charset="0"/>
              </a:rPr>
            </a:br>
            <a:r>
              <a:rPr lang="pt-BR" dirty="0">
                <a:cs typeface="Arial" panose="020B0604020202020204" pitchFamily="34" charset="0"/>
              </a:rPr>
              <a:t>Normalmente não se sente sobrecarregado, contudo, precisa ficar mais tempo para poder cumprir com suas metas, as quais potencializam e intensificam seu trabalho.</a:t>
            </a:r>
          </a:p>
          <a:p>
            <a:pPr>
              <a:lnSpc>
                <a:spcPct val="100000"/>
              </a:lnSpc>
            </a:pPr>
            <a:br>
              <a:rPr lang="pt-BR" dirty="0">
                <a:cs typeface="Arial" panose="020B0604020202020204" pitchFamily="34" charset="0"/>
              </a:rPr>
            </a:br>
            <a:r>
              <a:rPr lang="pt-BR" dirty="0">
                <a:cs typeface="Arial" panose="020B0604020202020204" pitchFamily="34" charset="0"/>
              </a:rPr>
              <a:t>Em relação ao banco de horas, todo dia 13 do mês ele é zerado.</a:t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dirty="0">
                <a:cs typeface="Arial" panose="020B0604020202020204" pitchFamily="34" charset="0"/>
              </a:rPr>
              <a:t>A politica interna da Ambev é bem forte a ponto dos próprios funcionários não consumirem produtos da concorrência. </a:t>
            </a:r>
          </a:p>
          <a:p>
            <a:pPr>
              <a:lnSpc>
                <a:spcPct val="100000"/>
              </a:lnSpc>
            </a:pPr>
            <a:br>
              <a:rPr lang="pt-BR" dirty="0">
                <a:cs typeface="Arial" panose="020B0604020202020204" pitchFamily="34" charset="0"/>
              </a:rPr>
            </a:br>
            <a:r>
              <a:rPr lang="pt-BR" dirty="0">
                <a:cs typeface="Arial" panose="020B0604020202020204" pitchFamily="34" charset="0"/>
              </a:rPr>
              <a:t>O vendedor é sindicalizado porém não pagaria contribuição se necessário e também não sabe se existe alguma campanha para redução da jornada de trabalho.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101668" y="1834435"/>
            <a:ext cx="2599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“É bom para mim, vendo mais”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058958" y="2422435"/>
            <a:ext cx="298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“Quando um vendedor sai para o mercado de trabalho, qualquer lugar fica muito fácil para trabalhar”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70333" y="3320502"/>
            <a:ext cx="3962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“A gente se mata pra vender Skol e bebe </a:t>
            </a:r>
            <a:r>
              <a:rPr lang="pt-BR" sz="1200" dirty="0" err="1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Bavaria</a:t>
            </a: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44657" y="3959072"/>
            <a:ext cx="321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“Já trabalhamos 6h pra que menos?’’</a:t>
            </a:r>
            <a:endParaRPr lang="pt-BR" sz="12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73920" y="1107686"/>
            <a:ext cx="315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“Sindicato só aparece quando tem que pagar alguma coisa”</a:t>
            </a:r>
            <a:endParaRPr lang="pt-BR" sz="12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pt-BR" dirty="0"/>
          </a:p>
        </p:txBody>
      </p:sp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00" b="95500" l="3800" r="100000">
                        <a14:foregroundMark x1="31700" y1="79300" x2="31700" y2="79300"/>
                        <a14:foregroundMark x1="43400" y1="76900" x2="43400" y2="76900"/>
                        <a14:foregroundMark x1="54500" y1="72600" x2="54500" y2="72600"/>
                        <a14:foregroundMark x1="68500" y1="69200" x2="68500" y2="69200"/>
                        <a14:foregroundMark x1="80200" y1="64900" x2="80200" y2="64900"/>
                        <a14:foregroundMark x1="92400" y1="57700" x2="92400" y2="57700"/>
                        <a14:foregroundMark x1="89600" y1="25600" x2="89600" y2="25600"/>
                        <a14:foregroundMark x1="31000" y1="69200" x2="31000" y2="69200"/>
                        <a14:foregroundMark x1="14300" y1="68600" x2="14300" y2="68600"/>
                        <a14:foregroundMark x1="16500" y1="42200" x2="16500" y2="42200"/>
                        <a14:foregroundMark x1="20800" y1="58500" x2="20800" y2="58500"/>
                        <a14:foregroundMark x1="14100" y1="48900" x2="14100" y2="48900"/>
                        <a14:foregroundMark x1="69500" y1="30700" x2="69500" y2="30700"/>
                        <a14:foregroundMark x1="80200" y1="13400" x2="80200" y2="13400"/>
                        <a14:foregroundMark x1="80800" y1="63000" x2="80800" y2="63000"/>
                        <a14:foregroundMark x1="68500" y1="61300" x2="68500" y2="61300"/>
                        <a14:foregroundMark x1="85600" y1="33100" x2="85600" y2="33100"/>
                        <a14:foregroundMark x1="81100" y1="11000" x2="81100" y2="11000"/>
                        <a14:foregroundMark x1="63300" y1="36900" x2="63300" y2="36900"/>
                        <a14:foregroundMark x1="81300" y1="20600" x2="81300" y2="20600"/>
                        <a14:foregroundMark x1="81700" y1="13200" x2="81700" y2="13200"/>
                        <a14:foregroundMark x1="68000" y1="57400" x2="68000" y2="57400"/>
                        <a14:foregroundMark x1="68200" y1="47400" x2="68200" y2="47400"/>
                        <a14:foregroundMark x1="57100" y1="53800" x2="57100" y2="53800"/>
                        <a14:foregroundMark x1="48100" y1="67500" x2="48100" y2="67500"/>
                        <a14:foregroundMark x1="81700" y1="39000" x2="81700" y2="39000"/>
                        <a14:foregroundMark x1="36100" y1="70100" x2="36100" y2="70100"/>
                        <a14:foregroundMark x1="26900" y1="74300" x2="26900" y2="7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99" y="4097571"/>
            <a:ext cx="3256534" cy="32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4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518071"/>
            <a:ext cx="9999133" cy="1337734"/>
          </a:xfrm>
          <a:prstGeom prst="rect">
            <a:avLst/>
          </a:prstGeom>
          <a:solidFill>
            <a:srgbClr val="86B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Carga, ritmo e jornada de trabalho - GVR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98377"/>
            <a:ext cx="5028368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600" dirty="0"/>
              <a:t>O Gerente de vendas entra as 8h e sai as 18h, tendo 1h30 de almoço, aos sábados, seu horário é mais flexível pois não existe monitoramento como o do vendedor.</a:t>
            </a:r>
          </a:p>
          <a:p>
            <a:pPr>
              <a:lnSpc>
                <a:spcPct val="110000"/>
              </a:lnSpc>
            </a:pPr>
            <a:r>
              <a:rPr lang="pt-BR" sz="1600" dirty="0"/>
              <a:t>O GVR tenta cumprir suas metas porém nem sempre consegue. Se sente carregado, mas não sobrecarregado. Nas férias o trabalho do gerente é fragmentado e realizado pelos companheiros de trabalho.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6534" y="5925328"/>
            <a:ext cx="467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</a:rPr>
              <a:t>“Existe um processo a ser seguido, para ajudar, mas eventualmente alguma coisa é deixada para trás”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6120" y="6033049"/>
            <a:ext cx="2919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</a:rPr>
              <a:t>“Tento não fazer nada em casa”</a:t>
            </a:r>
          </a:p>
        </p:txBody>
      </p:sp>
      <p:pic>
        <p:nvPicPr>
          <p:cNvPr id="7170" name="Picture 2" descr="Resultado de imagem para jornada de trabalh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61" y="5518071"/>
            <a:ext cx="2233216" cy="13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213024" y="2300409"/>
            <a:ext cx="529166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600" dirty="0"/>
              <a:t>Sente que as metas intensificam o trabalho, porém não gostaria que isso fosse diferente, realizando seu trabalho integralmente na empresa.</a:t>
            </a:r>
          </a:p>
          <a:p>
            <a:pPr>
              <a:lnSpc>
                <a:spcPct val="110000"/>
              </a:lnSpc>
            </a:pPr>
            <a:r>
              <a:rPr lang="pt-BR" sz="1600" dirty="0"/>
              <a:t> </a:t>
            </a:r>
          </a:p>
          <a:p>
            <a:pPr>
              <a:lnSpc>
                <a:spcPct val="110000"/>
              </a:lnSpc>
            </a:pPr>
            <a:r>
              <a:rPr lang="pt-BR" sz="1600" dirty="0"/>
              <a:t>É sindicalizado porém não tem alguma informação sobre o funcionamento deste.</a:t>
            </a:r>
          </a:p>
        </p:txBody>
      </p:sp>
    </p:spTree>
    <p:extLst>
      <p:ext uri="{BB962C8B-B14F-4D97-AF65-F5344CB8AC3E}">
        <p14:creationId xmlns:p14="http://schemas.microsoft.com/office/powerpoint/2010/main" val="118175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522976"/>
            <a:ext cx="9215965" cy="1337734"/>
          </a:xfrm>
          <a:prstGeom prst="rect">
            <a:avLst/>
          </a:prstGeom>
          <a:solidFill>
            <a:srgbClr val="A8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923883"/>
            <a:ext cx="9720072" cy="1499616"/>
          </a:xfrm>
        </p:spPr>
        <p:txBody>
          <a:bodyPr/>
          <a:lstStyle/>
          <a:p>
            <a:r>
              <a:rPr lang="pt-BR" sz="5400" dirty="0"/>
              <a:t>Salário</a:t>
            </a:r>
            <a:br>
              <a:rPr lang="pt-BR" sz="54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0196" y="1869781"/>
            <a:ext cx="49872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O salário é composto pelo valor fixo – determinado pelo cargo - e pela parte variável, benefícios como: plano de saúde, plano ortodôntico,  vale alimentação, décimo terceiro e quarto salário, cesta de natal, descontos em produtos na loja da empresa e bonificações por meta;</a:t>
            </a:r>
          </a:p>
          <a:p>
            <a:pPr marL="0" indent="0">
              <a:buNone/>
            </a:pPr>
            <a:r>
              <a:rPr lang="pt-BR" sz="1800" dirty="0"/>
              <a:t>Ambos os funcionários entrevistados acham seus salários justos ao cargo e não há distinção entre homens e mulheres;</a:t>
            </a:r>
          </a:p>
          <a:p>
            <a:pPr marL="0" indent="0"/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2392" y="5977959"/>
            <a:ext cx="3838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“Mais fácil comprar de cliente barato (sei onde fica o mais barato) do que aqui na lojinha.” - VDI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989727" y="5868677"/>
            <a:ext cx="2926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“É indicado pelo supervisor e presta uma prova </a:t>
            </a:r>
            <a:r>
              <a:rPr lang="pt-BR" sz="1200" dirty="0" err="1">
                <a:latin typeface="Dotum" panose="020B0600000101010101" pitchFamily="34" charset="-127"/>
                <a:ea typeface="Dotum" panose="020B0600000101010101" pitchFamily="34" charset="-127"/>
              </a:rPr>
              <a:t>fo</a:t>
            </a: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***a, estou há 3 anos aqui e só aconteceu 1 vez.” - VDI</a:t>
            </a:r>
          </a:p>
        </p:txBody>
      </p:sp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5522976"/>
            <a:ext cx="3060700" cy="13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197599" y="1851710"/>
            <a:ext cx="4546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Em relação a ajustes salariais, o GVR possui reajuste salarial de acordo com a inflação enquanto o vendedor interno reajusta de acordo com dissídio; </a:t>
            </a:r>
          </a:p>
          <a:p>
            <a:endParaRPr lang="pt-BR" dirty="0"/>
          </a:p>
          <a:p>
            <a:r>
              <a:rPr lang="pt-BR" dirty="0"/>
              <a:t>Cada cargo é classificado segundo a Banda e o Grade e as promoções podem ser horizontais e/ou verticais (indicação, entrevistas e testes SPO).</a:t>
            </a:r>
          </a:p>
        </p:txBody>
      </p:sp>
    </p:spTree>
    <p:extLst>
      <p:ext uri="{BB962C8B-B14F-4D97-AF65-F5344CB8AC3E}">
        <p14:creationId xmlns:p14="http://schemas.microsoft.com/office/powerpoint/2010/main" val="249179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Rotatividade e formas de controle do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6562005" cy="4023360"/>
          </a:xfrm>
        </p:spPr>
        <p:txBody>
          <a:bodyPr/>
          <a:lstStyle/>
          <a:p>
            <a:r>
              <a:rPr lang="pt-BR" sz="1800" dirty="0"/>
              <a:t>Existe pouca rotatividade na Ambev devido ao seus planos de carreira. Geralmente ela parte do trabalhador que busca empregos melhores, saem para ganhar mais, por desmotivação ou mudam de cidade.</a:t>
            </a:r>
          </a:p>
          <a:p>
            <a:r>
              <a:rPr lang="pt-BR" sz="1800" dirty="0"/>
              <a:t>Perfil dos trabalhadores: DESAFIO</a:t>
            </a:r>
          </a:p>
          <a:p>
            <a:r>
              <a:rPr lang="pt-BR" sz="1800" dirty="0"/>
              <a:t>O que um empregado quer na Ambev: desafios, constante movimento, crescimento profissional, boa remuneração, sentir-se “esticado”, plano de carreira.</a:t>
            </a:r>
          </a:p>
          <a:p>
            <a:r>
              <a:rPr lang="pt-BR" sz="1800" dirty="0"/>
              <a:t>O que um empregado não quer na Ambev: moral e ética defasada, desmotivação em geral, pessoas sem perfil da empresa, vida pessoal influenciada de forma negativa</a:t>
            </a:r>
          </a:p>
          <a:p>
            <a:endParaRPr lang="pt-BR" dirty="0"/>
          </a:p>
        </p:txBody>
      </p:sp>
      <p:pic>
        <p:nvPicPr>
          <p:cNvPr id="2058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/>
          <a:stretch/>
        </p:blipFill>
        <p:spPr bwMode="auto">
          <a:xfrm>
            <a:off x="8576732" y="5384800"/>
            <a:ext cx="3615267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567776" y="-7153"/>
            <a:ext cx="3629492" cy="5401733"/>
          </a:xfrm>
          <a:prstGeom prst="rect">
            <a:avLst/>
          </a:prstGeom>
          <a:solidFill>
            <a:srgbClr val="A2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10058400" y="5045118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8754533" y="4554560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10828866" y="4144774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9543776" y="3704508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8614285" y="3262461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10828866" y="2919734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9372600" y="2644229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11387666" y="2192277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8614285" y="1551180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11514666" y="39624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10262088" y="1894041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9517569" y="963937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11460668" y="1187370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10712966" y="530358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70115" r="45891"/>
          <a:stretch/>
        </p:blipFill>
        <p:spPr bwMode="auto">
          <a:xfrm>
            <a:off x="8690484" y="238683"/>
            <a:ext cx="685800" cy="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m para plano de carrei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70235" b="58931"/>
          <a:stretch/>
        </p:blipFill>
        <p:spPr bwMode="auto">
          <a:xfrm>
            <a:off x="10240920" y="73922"/>
            <a:ext cx="389467" cy="6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9766824">
            <a:off x="11452860" y="5003525"/>
            <a:ext cx="1447800" cy="338686"/>
          </a:xfrm>
          <a:prstGeom prst="rect">
            <a:avLst/>
          </a:prstGeom>
          <a:solidFill>
            <a:srgbClr val="19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082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2236</Words>
  <Application>Microsoft Office PowerPoint</Application>
  <PresentationFormat>Widescreen</PresentationFormat>
  <Paragraphs>200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Calibri</vt:lpstr>
      <vt:lpstr>Dotum</vt:lpstr>
      <vt:lpstr>Times New Roman</vt:lpstr>
      <vt:lpstr>Tw Cen MT</vt:lpstr>
      <vt:lpstr>Tw Cen MT Condensed</vt:lpstr>
      <vt:lpstr>Wingdings</vt:lpstr>
      <vt:lpstr>Wingdings 3</vt:lpstr>
      <vt:lpstr>Integral</vt:lpstr>
      <vt:lpstr>Síntese do diagnóstico com trabalhadores da AmBev</vt:lpstr>
      <vt:lpstr>Trabalhadores entrevistas</vt:lpstr>
      <vt:lpstr>CATEGORIAS ANALISADAS</vt:lpstr>
      <vt:lpstr>Organização do trabalho e relações de trabalho  </vt:lpstr>
      <vt:lpstr>Organização do trabalho e relações de trabalho</vt:lpstr>
      <vt:lpstr>Carga, ritmo e jornada de trabalho - VDI </vt:lpstr>
      <vt:lpstr>Carga, ritmo e jornada de trabalho - GVR</vt:lpstr>
      <vt:lpstr>Salário </vt:lpstr>
      <vt:lpstr>Rotatividade e formas de controle do trabalho</vt:lpstr>
      <vt:lpstr>Formas de Controle no Trabalho</vt:lpstr>
      <vt:lpstr>Equilíbrio trabalho-vida</vt:lpstr>
      <vt:lpstr>saúde física/psíquica no trabalho</vt:lpstr>
      <vt:lpstr>Considerações Finais</vt:lpstr>
      <vt:lpstr>Pontos positivos</vt:lpstr>
      <vt:lpstr>Pontos positivos</vt:lpstr>
      <vt:lpstr>Pontos a melhorar</vt:lpstr>
      <vt:lpstr>Pontos a melhorar</vt:lpstr>
      <vt:lpstr>sUGESTÕES</vt:lpstr>
      <vt:lpstr>sUGESTÕES</vt:lpstr>
      <vt:lpstr>sUGESTÕES</vt:lpstr>
      <vt:lpstr>sUGESTÕES</vt:lpstr>
      <vt:lpstr>sUGESTÕES</vt:lpstr>
      <vt:lpstr>sUGESTÕES</vt:lpstr>
      <vt:lpstr>sUGESTÕES</vt:lpstr>
      <vt:lpstr>sUGESTÕES</vt:lpstr>
      <vt:lpstr>sUGESTÕES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Síntese do diagnóstico com trabalhadores da AmBev</dc:title>
  <dc:creator>Win 7</dc:creator>
  <cp:lastModifiedBy>Valquiria Padilha</cp:lastModifiedBy>
  <cp:revision>49</cp:revision>
  <dcterms:created xsi:type="dcterms:W3CDTF">2017-04-18T23:17:31Z</dcterms:created>
  <dcterms:modified xsi:type="dcterms:W3CDTF">2017-05-08T20:47:57Z</dcterms:modified>
</cp:coreProperties>
</file>