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4"/>
  </p:notesMasterIdLst>
  <p:sldIdLst>
    <p:sldId id="261" r:id="rId2"/>
    <p:sldId id="300" r:id="rId3"/>
    <p:sldId id="332" r:id="rId4"/>
    <p:sldId id="372" r:id="rId5"/>
    <p:sldId id="262" r:id="rId6"/>
    <p:sldId id="303" r:id="rId7"/>
    <p:sldId id="263" r:id="rId8"/>
    <p:sldId id="304" r:id="rId9"/>
    <p:sldId id="305" r:id="rId10"/>
    <p:sldId id="265" r:id="rId11"/>
    <p:sldId id="337" r:id="rId12"/>
    <p:sldId id="358" r:id="rId13"/>
    <p:sldId id="359" r:id="rId14"/>
    <p:sldId id="264" r:id="rId15"/>
    <p:sldId id="360" r:id="rId16"/>
    <p:sldId id="361" r:id="rId17"/>
    <p:sldId id="362" r:id="rId18"/>
    <p:sldId id="308" r:id="rId19"/>
    <p:sldId id="363" r:id="rId20"/>
    <p:sldId id="365" r:id="rId21"/>
    <p:sldId id="306" r:id="rId22"/>
    <p:sldId id="370" r:id="rId23"/>
    <p:sldId id="367" r:id="rId24"/>
    <p:sldId id="307" r:id="rId25"/>
    <p:sldId id="368" r:id="rId26"/>
    <p:sldId id="369" r:id="rId27"/>
    <p:sldId id="371" r:id="rId28"/>
    <p:sldId id="375" r:id="rId29"/>
    <p:sldId id="385" r:id="rId30"/>
    <p:sldId id="386" r:id="rId31"/>
    <p:sldId id="373" r:id="rId32"/>
    <p:sldId id="266" r:id="rId33"/>
    <p:sldId id="374" r:id="rId34"/>
    <p:sldId id="309" r:id="rId35"/>
    <p:sldId id="376" r:id="rId36"/>
    <p:sldId id="383" r:id="rId37"/>
    <p:sldId id="384" r:id="rId38"/>
    <p:sldId id="378" r:id="rId39"/>
    <p:sldId id="379" r:id="rId40"/>
    <p:sldId id="380" r:id="rId41"/>
    <p:sldId id="381" r:id="rId42"/>
    <p:sldId id="38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481898-FF24-421B-B875-321C7D6BBD20}" v="331" dt="2021-06-07T15:29:31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5840"/>
  </p:normalViewPr>
  <p:slideViewPr>
    <p:cSldViewPr snapToGrid="0">
      <p:cViewPr>
        <p:scale>
          <a:sx n="67" d="100"/>
          <a:sy n="67" d="100"/>
        </p:scale>
        <p:origin x="610" y="46"/>
      </p:cViewPr>
      <p:guideLst/>
    </p:cSldViewPr>
  </p:slideViewPr>
  <p:outlineViewPr>
    <p:cViewPr>
      <p:scale>
        <a:sx n="33" d="100"/>
        <a:sy n="33" d="100"/>
      </p:scale>
      <p:origin x="0" y="-4652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o Rodrigues" userId="6bd5b7c1e49926d2" providerId="LiveId" clId="{75481898-FF24-421B-B875-321C7D6BBD20}"/>
    <pc:docChg chg="undo custSel modSld">
      <pc:chgData name="Mauro Rodrigues" userId="6bd5b7c1e49926d2" providerId="LiveId" clId="{75481898-FF24-421B-B875-321C7D6BBD20}" dt="2021-06-07T16:10:56.992" v="1222" actId="20577"/>
      <pc:docMkLst>
        <pc:docMk/>
      </pc:docMkLst>
      <pc:sldChg chg="modSp mod">
        <pc:chgData name="Mauro Rodrigues" userId="6bd5b7c1e49926d2" providerId="LiveId" clId="{75481898-FF24-421B-B875-321C7D6BBD20}" dt="2021-06-07T16:10:56.992" v="1222" actId="20577"/>
        <pc:sldMkLst>
          <pc:docMk/>
          <pc:sldMk cId="2544873033" sldId="261"/>
        </pc:sldMkLst>
        <pc:spChg chg="mod">
          <ac:chgData name="Mauro Rodrigues" userId="6bd5b7c1e49926d2" providerId="LiveId" clId="{75481898-FF24-421B-B875-321C7D6BBD20}" dt="2021-06-07T16:10:56.992" v="1222" actId="20577"/>
          <ac:spMkLst>
            <pc:docMk/>
            <pc:sldMk cId="2544873033" sldId="261"/>
            <ac:spMk id="3" creationId="{40767B10-0890-414A-AF66-1D575F159580}"/>
          </ac:spMkLst>
        </pc:spChg>
      </pc:sldChg>
      <pc:sldChg chg="modSp mod">
        <pc:chgData name="Mauro Rodrigues" userId="6bd5b7c1e49926d2" providerId="LiveId" clId="{75481898-FF24-421B-B875-321C7D6BBD20}" dt="2021-06-07T15:10:51.060" v="226" actId="20577"/>
        <pc:sldMkLst>
          <pc:docMk/>
          <pc:sldMk cId="1527292744" sldId="262"/>
        </pc:sldMkLst>
        <pc:spChg chg="mod">
          <ac:chgData name="Mauro Rodrigues" userId="6bd5b7c1e49926d2" providerId="LiveId" clId="{75481898-FF24-421B-B875-321C7D6BBD20}" dt="2021-06-07T15:10:51.060" v="226" actId="20577"/>
          <ac:spMkLst>
            <pc:docMk/>
            <pc:sldMk cId="1527292744" sldId="262"/>
            <ac:spMk id="3" creationId="{E2A60C56-C1DE-4FDA-965C-10D10E02F328}"/>
          </ac:spMkLst>
        </pc:spChg>
      </pc:sldChg>
      <pc:sldChg chg="modSp">
        <pc:chgData name="Mauro Rodrigues" userId="6bd5b7c1e49926d2" providerId="LiveId" clId="{75481898-FF24-421B-B875-321C7D6BBD20}" dt="2021-06-07T15:12:08.213" v="293" actId="20577"/>
        <pc:sldMkLst>
          <pc:docMk/>
          <pc:sldMk cId="681763139" sldId="263"/>
        </pc:sldMkLst>
        <pc:spChg chg="mod">
          <ac:chgData name="Mauro Rodrigues" userId="6bd5b7c1e49926d2" providerId="LiveId" clId="{75481898-FF24-421B-B875-321C7D6BBD20}" dt="2021-06-07T15:12:08.213" v="293" actId="20577"/>
          <ac:spMkLst>
            <pc:docMk/>
            <pc:sldMk cId="681763139" sldId="263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17:21.113" v="495" actId="20577"/>
        <pc:sldMkLst>
          <pc:docMk/>
          <pc:sldMk cId="1992811198" sldId="264"/>
        </pc:sldMkLst>
        <pc:spChg chg="mod">
          <ac:chgData name="Mauro Rodrigues" userId="6bd5b7c1e49926d2" providerId="LiveId" clId="{75481898-FF24-421B-B875-321C7D6BBD20}" dt="2021-06-07T15:17:21.113" v="495" actId="20577"/>
          <ac:spMkLst>
            <pc:docMk/>
            <pc:sldMk cId="1992811198" sldId="264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14:01.375" v="388" actId="20577"/>
        <pc:sldMkLst>
          <pc:docMk/>
          <pc:sldMk cId="142611201" sldId="265"/>
        </pc:sldMkLst>
        <pc:spChg chg="mod">
          <ac:chgData name="Mauro Rodrigues" userId="6bd5b7c1e49926d2" providerId="LiveId" clId="{75481898-FF24-421B-B875-321C7D6BBD20}" dt="2021-06-07T15:13:49.506" v="367" actId="20577"/>
          <ac:spMkLst>
            <pc:docMk/>
            <pc:sldMk cId="142611201" sldId="265"/>
            <ac:spMk id="2" creationId="{BA73D069-BC10-4355-9D2A-2BF0F93323C7}"/>
          </ac:spMkLst>
        </pc:spChg>
        <pc:spChg chg="mod">
          <ac:chgData name="Mauro Rodrigues" userId="6bd5b7c1e49926d2" providerId="LiveId" clId="{75481898-FF24-421B-B875-321C7D6BBD20}" dt="2021-06-07T15:14:01.375" v="388" actId="20577"/>
          <ac:spMkLst>
            <pc:docMk/>
            <pc:sldMk cId="142611201" sldId="265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30:45.406" v="1005" actId="20577"/>
        <pc:sldMkLst>
          <pc:docMk/>
          <pc:sldMk cId="3867481933" sldId="266"/>
        </pc:sldMkLst>
        <pc:spChg chg="mod">
          <ac:chgData name="Mauro Rodrigues" userId="6bd5b7c1e49926d2" providerId="LiveId" clId="{75481898-FF24-421B-B875-321C7D6BBD20}" dt="2021-06-07T15:30:45.406" v="1005" actId="20577"/>
          <ac:spMkLst>
            <pc:docMk/>
            <pc:sldMk cId="3867481933" sldId="266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08:48.766" v="77" actId="20577"/>
        <pc:sldMkLst>
          <pc:docMk/>
          <pc:sldMk cId="1588266986" sldId="300"/>
        </pc:sldMkLst>
        <pc:spChg chg="mod">
          <ac:chgData name="Mauro Rodrigues" userId="6bd5b7c1e49926d2" providerId="LiveId" clId="{75481898-FF24-421B-B875-321C7D6BBD20}" dt="2021-06-07T15:08:48.766" v="77" actId="20577"/>
          <ac:spMkLst>
            <pc:docMk/>
            <pc:sldMk cId="1588266986" sldId="300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11:33.553" v="245" actId="20577"/>
        <pc:sldMkLst>
          <pc:docMk/>
          <pc:sldMk cId="4050378461" sldId="303"/>
        </pc:sldMkLst>
        <pc:spChg chg="mod">
          <ac:chgData name="Mauro Rodrigues" userId="6bd5b7c1e49926d2" providerId="LiveId" clId="{75481898-FF24-421B-B875-321C7D6BBD20}" dt="2021-06-07T15:11:33.553" v="245" actId="20577"/>
          <ac:spMkLst>
            <pc:docMk/>
            <pc:sldMk cId="4050378461" sldId="303"/>
            <ac:spMk id="3" creationId="{E2A60C56-C1DE-4FDA-965C-10D10E02F328}"/>
          </ac:spMkLst>
        </pc:spChg>
      </pc:sldChg>
      <pc:sldChg chg="modSp">
        <pc:chgData name="Mauro Rodrigues" userId="6bd5b7c1e49926d2" providerId="LiveId" clId="{75481898-FF24-421B-B875-321C7D6BBD20}" dt="2021-06-07T15:12:29.376" v="300" actId="20577"/>
        <pc:sldMkLst>
          <pc:docMk/>
          <pc:sldMk cId="3482832405" sldId="304"/>
        </pc:sldMkLst>
        <pc:spChg chg="mod">
          <ac:chgData name="Mauro Rodrigues" userId="6bd5b7c1e49926d2" providerId="LiveId" clId="{75481898-FF24-421B-B875-321C7D6BBD20}" dt="2021-06-07T15:12:29.376" v="300" actId="20577"/>
          <ac:spMkLst>
            <pc:docMk/>
            <pc:sldMk cId="3482832405" sldId="304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13:09.189" v="322" actId="20577"/>
        <pc:sldMkLst>
          <pc:docMk/>
          <pc:sldMk cId="1711768229" sldId="305"/>
        </pc:sldMkLst>
        <pc:spChg chg="mod">
          <ac:chgData name="Mauro Rodrigues" userId="6bd5b7c1e49926d2" providerId="LiveId" clId="{75481898-FF24-421B-B875-321C7D6BBD20}" dt="2021-06-07T15:13:09.189" v="322" actId="20577"/>
          <ac:spMkLst>
            <pc:docMk/>
            <pc:sldMk cId="1711768229" sldId="305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19:12.655" v="519" actId="20577"/>
        <pc:sldMkLst>
          <pc:docMk/>
          <pc:sldMk cId="1009814181" sldId="306"/>
        </pc:sldMkLst>
        <pc:spChg chg="mod">
          <ac:chgData name="Mauro Rodrigues" userId="6bd5b7c1e49926d2" providerId="LiveId" clId="{75481898-FF24-421B-B875-321C7D6BBD20}" dt="2021-06-07T15:19:12.655" v="519" actId="20577"/>
          <ac:spMkLst>
            <pc:docMk/>
            <pc:sldMk cId="1009814181" sldId="306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21:08.708" v="593" actId="20577"/>
        <pc:sldMkLst>
          <pc:docMk/>
          <pc:sldMk cId="3504704611" sldId="307"/>
        </pc:sldMkLst>
        <pc:spChg chg="mod">
          <ac:chgData name="Mauro Rodrigues" userId="6bd5b7c1e49926d2" providerId="LiveId" clId="{75481898-FF24-421B-B875-321C7D6BBD20}" dt="2021-06-07T15:21:08.708" v="593" actId="20577"/>
          <ac:spMkLst>
            <pc:docMk/>
            <pc:sldMk cId="3504704611" sldId="307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18:17.809" v="501" actId="20577"/>
        <pc:sldMkLst>
          <pc:docMk/>
          <pc:sldMk cId="3855980217" sldId="308"/>
        </pc:sldMkLst>
        <pc:spChg chg="mod">
          <ac:chgData name="Mauro Rodrigues" userId="6bd5b7c1e49926d2" providerId="LiveId" clId="{75481898-FF24-421B-B875-321C7D6BBD20}" dt="2021-06-07T15:18:17.809" v="501" actId="20577"/>
          <ac:spMkLst>
            <pc:docMk/>
            <pc:sldMk cId="3855980217" sldId="308"/>
            <ac:spMk id="8" creationId="{DCFFE788-FE05-4FEB-A06A-9F1C5A20CB14}"/>
          </ac:spMkLst>
        </pc:spChg>
      </pc:sldChg>
      <pc:sldChg chg="modSp mod">
        <pc:chgData name="Mauro Rodrigues" userId="6bd5b7c1e49926d2" providerId="LiveId" clId="{75481898-FF24-421B-B875-321C7D6BBD20}" dt="2021-06-07T15:31:49.914" v="1069" actId="20577"/>
        <pc:sldMkLst>
          <pc:docMk/>
          <pc:sldMk cId="3484946763" sldId="309"/>
        </pc:sldMkLst>
        <pc:spChg chg="mod">
          <ac:chgData name="Mauro Rodrigues" userId="6bd5b7c1e49926d2" providerId="LiveId" clId="{75481898-FF24-421B-B875-321C7D6BBD20}" dt="2021-06-07T15:31:49.914" v="1069" actId="20577"/>
          <ac:spMkLst>
            <pc:docMk/>
            <pc:sldMk cId="3484946763" sldId="309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10:17.179" v="206" actId="20577"/>
        <pc:sldMkLst>
          <pc:docMk/>
          <pc:sldMk cId="921537679" sldId="332"/>
        </pc:sldMkLst>
        <pc:spChg chg="mod">
          <ac:chgData name="Mauro Rodrigues" userId="6bd5b7c1e49926d2" providerId="LiveId" clId="{75481898-FF24-421B-B875-321C7D6BBD20}" dt="2021-06-07T15:10:17.179" v="206" actId="20577"/>
          <ac:spMkLst>
            <pc:docMk/>
            <pc:sldMk cId="921537679" sldId="332"/>
            <ac:spMk id="3" creationId="{E2A60C56-C1DE-4FDA-965C-10D10E02F328}"/>
          </ac:spMkLst>
        </pc:spChg>
      </pc:sldChg>
      <pc:sldChg chg="modSp">
        <pc:chgData name="Mauro Rodrigues" userId="6bd5b7c1e49926d2" providerId="LiveId" clId="{75481898-FF24-421B-B875-321C7D6BBD20}" dt="2021-06-07T15:16:15.075" v="437" actId="20577"/>
        <pc:sldMkLst>
          <pc:docMk/>
          <pc:sldMk cId="3184589054" sldId="358"/>
        </pc:sldMkLst>
        <pc:spChg chg="mod">
          <ac:chgData name="Mauro Rodrigues" userId="6bd5b7c1e49926d2" providerId="LiveId" clId="{75481898-FF24-421B-B875-321C7D6BBD20}" dt="2021-06-07T15:16:15.075" v="437" actId="20577"/>
          <ac:spMkLst>
            <pc:docMk/>
            <pc:sldMk cId="3184589054" sldId="358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16:30.593" v="453" actId="20577"/>
        <pc:sldMkLst>
          <pc:docMk/>
          <pc:sldMk cId="1243823560" sldId="359"/>
        </pc:sldMkLst>
        <pc:spChg chg="mod">
          <ac:chgData name="Mauro Rodrigues" userId="6bd5b7c1e49926d2" providerId="LiveId" clId="{75481898-FF24-421B-B875-321C7D6BBD20}" dt="2021-06-07T15:16:30.593" v="453" actId="20577"/>
          <ac:spMkLst>
            <pc:docMk/>
            <pc:sldMk cId="1243823560" sldId="359"/>
            <ac:spMk id="3" creationId="{E2A60C56-C1DE-4FDA-965C-10D10E02F328}"/>
          </ac:spMkLst>
        </pc:spChg>
      </pc:sldChg>
      <pc:sldChg chg="modSp">
        <pc:chgData name="Mauro Rodrigues" userId="6bd5b7c1e49926d2" providerId="LiveId" clId="{75481898-FF24-421B-B875-321C7D6BBD20}" dt="2021-06-07T15:18:00.486" v="497" actId="20577"/>
        <pc:sldMkLst>
          <pc:docMk/>
          <pc:sldMk cId="3700126163" sldId="362"/>
        </pc:sldMkLst>
        <pc:spChg chg="mod">
          <ac:chgData name="Mauro Rodrigues" userId="6bd5b7c1e49926d2" providerId="LiveId" clId="{75481898-FF24-421B-B875-321C7D6BBD20}" dt="2021-06-07T15:18:00.486" v="497" actId="20577"/>
          <ac:spMkLst>
            <pc:docMk/>
            <pc:sldMk cId="3700126163" sldId="362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18:37.903" v="502" actId="20577"/>
        <pc:sldMkLst>
          <pc:docMk/>
          <pc:sldMk cId="1538658769" sldId="363"/>
        </pc:sldMkLst>
        <pc:spChg chg="mod">
          <ac:chgData name="Mauro Rodrigues" userId="6bd5b7c1e49926d2" providerId="LiveId" clId="{75481898-FF24-421B-B875-321C7D6BBD20}" dt="2021-06-07T15:18:37.903" v="502" actId="20577"/>
          <ac:spMkLst>
            <pc:docMk/>
            <pc:sldMk cId="1538658769" sldId="363"/>
            <ac:spMk id="8" creationId="{DCFFE788-FE05-4FEB-A06A-9F1C5A20CB14}"/>
          </ac:spMkLst>
        </pc:spChg>
      </pc:sldChg>
      <pc:sldChg chg="modSp mod">
        <pc:chgData name="Mauro Rodrigues" userId="6bd5b7c1e49926d2" providerId="LiveId" clId="{75481898-FF24-421B-B875-321C7D6BBD20}" dt="2021-06-07T15:18:56.001" v="507" actId="20577"/>
        <pc:sldMkLst>
          <pc:docMk/>
          <pc:sldMk cId="4015690375" sldId="365"/>
        </pc:sldMkLst>
        <pc:spChg chg="mod">
          <ac:chgData name="Mauro Rodrigues" userId="6bd5b7c1e49926d2" providerId="LiveId" clId="{75481898-FF24-421B-B875-321C7D6BBD20}" dt="2021-06-07T15:18:56.001" v="507" actId="20577"/>
          <ac:spMkLst>
            <pc:docMk/>
            <pc:sldMk cId="4015690375" sldId="365"/>
            <ac:spMk id="8" creationId="{DCFFE788-FE05-4FEB-A06A-9F1C5A20CB14}"/>
          </ac:spMkLst>
        </pc:spChg>
      </pc:sldChg>
      <pc:sldChg chg="modSp mod">
        <pc:chgData name="Mauro Rodrigues" userId="6bd5b7c1e49926d2" providerId="LiveId" clId="{75481898-FF24-421B-B875-321C7D6BBD20}" dt="2021-06-07T15:20:22.508" v="561" actId="20577"/>
        <pc:sldMkLst>
          <pc:docMk/>
          <pc:sldMk cId="4270815049" sldId="367"/>
        </pc:sldMkLst>
        <pc:spChg chg="mod">
          <ac:chgData name="Mauro Rodrigues" userId="6bd5b7c1e49926d2" providerId="LiveId" clId="{75481898-FF24-421B-B875-321C7D6BBD20}" dt="2021-06-07T15:20:22.508" v="561" actId="20577"/>
          <ac:spMkLst>
            <pc:docMk/>
            <pc:sldMk cId="4270815049" sldId="367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22:22.547" v="644" actId="20577"/>
        <pc:sldMkLst>
          <pc:docMk/>
          <pc:sldMk cId="4228759471" sldId="368"/>
        </pc:sldMkLst>
        <pc:spChg chg="mod">
          <ac:chgData name="Mauro Rodrigues" userId="6bd5b7c1e49926d2" providerId="LiveId" clId="{75481898-FF24-421B-B875-321C7D6BBD20}" dt="2021-06-07T15:22:22.547" v="644" actId="20577"/>
          <ac:spMkLst>
            <pc:docMk/>
            <pc:sldMk cId="4228759471" sldId="368"/>
            <ac:spMk id="3" creationId="{E2A60C56-C1DE-4FDA-965C-10D10E02F328}"/>
          </ac:spMkLst>
        </pc:spChg>
      </pc:sldChg>
      <pc:sldChg chg="modSp">
        <pc:chgData name="Mauro Rodrigues" userId="6bd5b7c1e49926d2" providerId="LiveId" clId="{75481898-FF24-421B-B875-321C7D6BBD20}" dt="2021-06-07T15:22:54.761" v="670" actId="20577"/>
        <pc:sldMkLst>
          <pc:docMk/>
          <pc:sldMk cId="39058902" sldId="369"/>
        </pc:sldMkLst>
        <pc:spChg chg="mod">
          <ac:chgData name="Mauro Rodrigues" userId="6bd5b7c1e49926d2" providerId="LiveId" clId="{75481898-FF24-421B-B875-321C7D6BBD20}" dt="2021-06-07T15:22:54.761" v="670" actId="20577"/>
          <ac:spMkLst>
            <pc:docMk/>
            <pc:sldMk cId="39058902" sldId="369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24:48.836" v="757" actId="20577"/>
        <pc:sldMkLst>
          <pc:docMk/>
          <pc:sldMk cId="2299023617" sldId="371"/>
        </pc:sldMkLst>
        <pc:spChg chg="mod">
          <ac:chgData name="Mauro Rodrigues" userId="6bd5b7c1e49926d2" providerId="LiveId" clId="{75481898-FF24-421B-B875-321C7D6BBD20}" dt="2021-06-07T15:24:48.836" v="757" actId="20577"/>
          <ac:spMkLst>
            <pc:docMk/>
            <pc:sldMk cId="2299023617" sldId="371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29:18.338" v="870" actId="20577"/>
        <pc:sldMkLst>
          <pc:docMk/>
          <pc:sldMk cId="1440286232" sldId="373"/>
        </pc:sldMkLst>
        <pc:spChg chg="mod">
          <ac:chgData name="Mauro Rodrigues" userId="6bd5b7c1e49926d2" providerId="LiveId" clId="{75481898-FF24-421B-B875-321C7D6BBD20}" dt="2021-06-07T15:29:18.338" v="870" actId="20577"/>
          <ac:spMkLst>
            <pc:docMk/>
            <pc:sldMk cId="1440286232" sldId="373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32:09.763" v="1073" actId="20577"/>
        <pc:sldMkLst>
          <pc:docMk/>
          <pc:sldMk cId="803772344" sldId="376"/>
        </pc:sldMkLst>
        <pc:spChg chg="mod">
          <ac:chgData name="Mauro Rodrigues" userId="6bd5b7c1e49926d2" providerId="LiveId" clId="{75481898-FF24-421B-B875-321C7D6BBD20}" dt="2021-06-07T15:32:09.763" v="1073" actId="20577"/>
          <ac:spMkLst>
            <pc:docMk/>
            <pc:sldMk cId="803772344" sldId="376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33:32.031" v="1178" actId="20577"/>
        <pc:sldMkLst>
          <pc:docMk/>
          <pc:sldMk cId="1545615418" sldId="378"/>
        </pc:sldMkLst>
        <pc:spChg chg="mod">
          <ac:chgData name="Mauro Rodrigues" userId="6bd5b7c1e49926d2" providerId="LiveId" clId="{75481898-FF24-421B-B875-321C7D6BBD20}" dt="2021-06-07T15:33:32.031" v="1178" actId="20577"/>
          <ac:spMkLst>
            <pc:docMk/>
            <pc:sldMk cId="1545615418" sldId="378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34:11.697" v="1181" actId="20577"/>
        <pc:sldMkLst>
          <pc:docMk/>
          <pc:sldMk cId="1135849037" sldId="379"/>
        </pc:sldMkLst>
        <pc:spChg chg="mod">
          <ac:chgData name="Mauro Rodrigues" userId="6bd5b7c1e49926d2" providerId="LiveId" clId="{75481898-FF24-421B-B875-321C7D6BBD20}" dt="2021-06-07T15:34:11.697" v="1181" actId="20577"/>
          <ac:spMkLst>
            <pc:docMk/>
            <pc:sldMk cId="1135849037" sldId="379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34:50.397" v="1184" actId="20577"/>
        <pc:sldMkLst>
          <pc:docMk/>
          <pc:sldMk cId="126291198" sldId="380"/>
        </pc:sldMkLst>
        <pc:spChg chg="mod">
          <ac:chgData name="Mauro Rodrigues" userId="6bd5b7c1e49926d2" providerId="LiveId" clId="{75481898-FF24-421B-B875-321C7D6BBD20}" dt="2021-06-07T15:34:50.397" v="1184" actId="20577"/>
          <ac:spMkLst>
            <pc:docMk/>
            <pc:sldMk cId="126291198" sldId="380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36:07.010" v="1215" actId="20577"/>
        <pc:sldMkLst>
          <pc:docMk/>
          <pc:sldMk cId="4226900529" sldId="382"/>
        </pc:sldMkLst>
        <pc:spChg chg="mod">
          <ac:chgData name="Mauro Rodrigues" userId="6bd5b7c1e49926d2" providerId="LiveId" clId="{75481898-FF24-421B-B875-321C7D6BBD20}" dt="2021-06-07T15:36:07.010" v="1215" actId="20577"/>
          <ac:spMkLst>
            <pc:docMk/>
            <pc:sldMk cId="4226900529" sldId="382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28:04.455" v="798" actId="20577"/>
        <pc:sldMkLst>
          <pc:docMk/>
          <pc:sldMk cId="1505740687" sldId="385"/>
        </pc:sldMkLst>
        <pc:spChg chg="mod">
          <ac:chgData name="Mauro Rodrigues" userId="6bd5b7c1e49926d2" providerId="LiveId" clId="{75481898-FF24-421B-B875-321C7D6BBD20}" dt="2021-06-07T15:28:04.455" v="798" actId="20577"/>
          <ac:spMkLst>
            <pc:docMk/>
            <pc:sldMk cId="1505740687" sldId="385"/>
            <ac:spMk id="3" creationId="{E2A60C56-C1DE-4FDA-965C-10D10E02F328}"/>
          </ac:spMkLst>
        </pc:spChg>
      </pc:sldChg>
      <pc:sldChg chg="modSp mod">
        <pc:chgData name="Mauro Rodrigues" userId="6bd5b7c1e49926d2" providerId="LiveId" clId="{75481898-FF24-421B-B875-321C7D6BBD20}" dt="2021-06-07T15:28:40.066" v="824" actId="20577"/>
        <pc:sldMkLst>
          <pc:docMk/>
          <pc:sldMk cId="2941940439" sldId="386"/>
        </pc:sldMkLst>
        <pc:spChg chg="mod">
          <ac:chgData name="Mauro Rodrigues" userId="6bd5b7c1e49926d2" providerId="LiveId" clId="{75481898-FF24-421B-B875-321C7D6BBD20}" dt="2021-06-07T15:28:40.066" v="824" actId="20577"/>
          <ac:spMkLst>
            <pc:docMk/>
            <pc:sldMk cId="2941940439" sldId="386"/>
            <ac:spMk id="3" creationId="{E2A60C56-C1DE-4FDA-965C-10D10E02F3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FE383-88FF-44F1-A406-07878A2EF5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850BF-138B-4AE8-BE5C-1C3D25DB0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850BF-138B-4AE8-BE5C-1C3D25DB02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850BF-138B-4AE8-BE5C-1C3D25DB02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97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B850BF-138B-4AE8-BE5C-1C3D25DB02C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0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B9AAC68-4EB6-4F89-A914-6B0B85D36D8F}" type="datetime1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96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1C76-835C-4A0B-9AFD-CB80DE971937}" type="datetime1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9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9CC-1188-4DBB-88E3-E7E20EFB6EE2}" type="datetime1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5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33587-79FB-4E32-9428-95194CA7A5F9}" type="datetime1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6F87-F95E-492A-9A8C-528D21725639}" type="datetime1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9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B0A54-693B-4F02-A143-F2EF2DB01C24}" type="datetime1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7B42-C5A9-416C-9D7D-D4D115154AE6}" type="datetime1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A36D-59BD-4B68-9212-13B3E2F7BA6E}" type="datetime1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5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3D43-0C94-45B4-B23B-751DED31DD8D}" type="datetime1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2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4B16-4514-4039-A160-D4CC2E7D1C79}" type="datetime1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8D21-DADE-4D0B-80BB-13A50C70EC24}" type="datetime1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1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D363697-7F4E-4F09-958B-BAF195DD3B40}" type="datetime1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ABB1E195-B4C4-4D8D-9171-F90BABCE93C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4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5.png"/><Relationship Id="rId5" Type="http://schemas.openxmlformats.org/officeDocument/2006/relationships/image" Target="../media/image26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4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6.png"/><Relationship Id="rId5" Type="http://schemas.openxmlformats.org/officeDocument/2006/relationships/image" Target="../media/image26.png"/><Relationship Id="rId10" Type="http://schemas.openxmlformats.org/officeDocument/2006/relationships/image" Target="../media/image44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Relationship Id="rId1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2.png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23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11" Type="http://schemas.openxmlformats.org/officeDocument/2006/relationships/image" Target="../media/image50.png"/><Relationship Id="rId5" Type="http://schemas.openxmlformats.org/officeDocument/2006/relationships/image" Target="../media/image27.png"/><Relationship Id="rId15" Type="http://schemas.openxmlformats.org/officeDocument/2006/relationships/image" Target="../media/image54.png"/><Relationship Id="rId10" Type="http://schemas.openxmlformats.org/officeDocument/2006/relationships/image" Target="../media/image490.png"/><Relationship Id="rId4" Type="http://schemas.openxmlformats.org/officeDocument/2006/relationships/image" Target="../media/image25.png"/><Relationship Id="rId1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deas.repec.org/a/anr/reveco/v8y2016p205-240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hinashock.inf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339B-E894-44DC-B787-9A26F3CE8A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noProof="0" dirty="0"/>
              <a:t>FATORES ESPECÍFICOS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67B10-0890-414A-AF66-1D575F1595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noProof="0" dirty="0"/>
              <a:t>Ec</a:t>
            </a:r>
            <a:r>
              <a:rPr lang="pt-BR" dirty="0"/>
              <a:t>onomia</a:t>
            </a:r>
            <a:r>
              <a:rPr lang="pt-BR" noProof="0" dirty="0"/>
              <a:t> Internacional I</a:t>
            </a:r>
          </a:p>
          <a:p>
            <a:r>
              <a:rPr lang="pt-BR" noProof="0" dirty="0"/>
              <a:t>FEA USP, 2021</a:t>
            </a:r>
          </a:p>
          <a:p>
            <a:r>
              <a:rPr lang="pt-BR" noProof="0" dirty="0"/>
              <a:t>Mauro Rodrigues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5BBA4-AD32-4AA0-9B04-05C54622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7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MODELO</a:t>
            </a:r>
            <a:br>
              <a:rPr lang="pt-BR" noProof="0" dirty="0"/>
            </a:br>
            <a:r>
              <a:rPr lang="pt-BR" sz="3000" cap="none" noProof="0" dirty="0"/>
              <a:t>Pequena economia aberta</a:t>
            </a:r>
            <a:endParaRPr lang="pt-BR" cap="none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49424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Preços dos bens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 são dados </a:t>
                </a:r>
                <a:r>
                  <a:rPr lang="pt-BR" sz="2400" dirty="0" err="1"/>
                  <a:t>exogenamente</a:t>
                </a:r>
                <a:endParaRPr lang="pt-BR" sz="24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Isso é só uma simplificação</a:t>
                </a:r>
                <a:endParaRPr lang="pt-BR" sz="2000" noProof="0" dirty="0"/>
              </a:p>
              <a:p>
                <a:pPr lvl="1">
                  <a:spcAft>
                    <a:spcPts val="1200"/>
                  </a:spcAft>
                </a:pPr>
                <a:endParaRPr lang="pt-BR" sz="24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Interpretaremos alterações nesses preços como mudanças de política comercial</a:t>
                </a:r>
                <a:endParaRPr lang="pt-BR" sz="2400" noProof="0" dirty="0"/>
              </a:p>
              <a:p>
                <a:pPr lvl="1">
                  <a:spcAft>
                    <a:spcPts val="1200"/>
                  </a:spcAft>
                </a:pPr>
                <a:endParaRPr lang="pt-BR" sz="24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Foco em um só país (Local) já aberto ao comércio</a:t>
                </a:r>
                <a:endParaRPr lang="pt-BR" sz="24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49424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MODELO</a:t>
            </a:r>
            <a:br>
              <a:rPr lang="pt-BR" noProof="0" dirty="0"/>
            </a:br>
            <a:r>
              <a:rPr lang="pt-BR" sz="3000" cap="none" dirty="0"/>
              <a:t>Dotações de fatores</a:t>
            </a:r>
            <a:endParaRPr lang="pt-BR" cap="none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 fontScale="85000" lnSpcReduction="20000"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Dotações de fatores: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Trabalho (</a:t>
                </a:r>
                <a:r>
                  <a:rPr lang="pt-BR" sz="2000" dirty="0"/>
                  <a:t>fator móvel</a:t>
                </a:r>
                <a:r>
                  <a:rPr lang="pt-BR" sz="2000" noProof="0" dirty="0"/>
                  <a:t>):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pt-BR" sz="20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Capital específico do setor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sz="20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Capital específico do setor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0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Equilíbrio no mercado de fatores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Fator móvel: </a:t>
                </a:r>
                <a:endParaRPr lang="pt-BR" sz="2000" i="1" noProof="0" dirty="0">
                  <a:latin typeface="Cambria Math" panose="02040503050406030204" pitchFamily="18" charset="0"/>
                </a:endParaRP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pt-BR" sz="24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Fatores específicos: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400" b="0" noProof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400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34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 err="1"/>
              <a:t>firmAs</a:t>
            </a:r>
            <a:br>
              <a:rPr lang="pt-BR" noProof="0" dirty="0"/>
            </a:br>
            <a:r>
              <a:rPr lang="pt-BR" sz="3000" cap="none" dirty="0"/>
              <a:t>Maximização de lucro</a:t>
            </a:r>
            <a:endParaRPr lang="pt-BR" cap="none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600"/>
                  </a:spcAft>
                </a:pPr>
                <a:r>
                  <a:rPr lang="pt-BR" sz="2400" noProof="0" dirty="0"/>
                  <a:t>Firmas em ambos setores escolhem quanto contratar de capital e trabalho, tomando os preços dos bens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noProof="0" dirty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noProof="0" dirty="0"/>
                  <a:t>) e fatores (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sz="2400" noProof="0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noProof="0" dirty="0"/>
                  <a:t>) como dados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pt-BR" sz="2000" dirty="0"/>
                  <a:t>Como o capital é imóvel, há uma taxa de aluguel para cada setor</a:t>
                </a:r>
                <a:endParaRPr lang="pt-BR" sz="2000" noProof="0" dirty="0"/>
              </a:p>
              <a:p>
                <a:pPr marL="310896" lvl="2" indent="0">
                  <a:spcAft>
                    <a:spcPts val="600"/>
                  </a:spcAft>
                  <a:buNone/>
                </a:pPr>
                <a:endParaRPr lang="pt-BR" sz="2000" noProof="0" dirty="0"/>
              </a:p>
              <a:p>
                <a:pPr lvl="1">
                  <a:spcAft>
                    <a:spcPts val="600"/>
                  </a:spcAft>
                </a:pPr>
                <a:r>
                  <a:rPr lang="pt-BR" sz="2400" noProof="0" dirty="0"/>
                  <a:t>Problema de uma firma no setor</a:t>
                </a:r>
                <a14:m>
                  <m:oMath xmlns:m="http://schemas.openxmlformats.org/officeDocument/2006/math">
                    <m:r>
                      <a:rPr lang="pt-BR" sz="2400" b="0" i="0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pt-BR" sz="2400" noProof="0" dirty="0"/>
                  <a:t>:</a:t>
                </a:r>
              </a:p>
              <a:p>
                <a:pPr lvl="1">
                  <a:spcAft>
                    <a:spcPts val="600"/>
                  </a:spcAft>
                </a:pPr>
                <a:endParaRPr lang="pt-BR" sz="1000" noProof="0" dirty="0"/>
              </a:p>
              <a:p>
                <a:pPr marL="128016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400" b="0" i="0" noProof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sSub>
                            <m:sSubPr>
                              <m:ctrlP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b="0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noProof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b="0" i="1" noProof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noProof="0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41623-8C67-4CF0-AD35-1070D52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8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 err="1"/>
              <a:t>FirmAs</a:t>
            </a:r>
            <a:br>
              <a:rPr lang="pt-BR" noProof="0" dirty="0"/>
            </a:br>
            <a:r>
              <a:rPr lang="pt-BR" sz="3000" cap="none" dirty="0"/>
              <a:t>Maximização de lucros</a:t>
            </a:r>
            <a:endParaRPr lang="pt-BR" cap="none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600"/>
                  </a:spcAft>
                </a:pPr>
                <a:r>
                  <a:rPr lang="pt-BR" sz="2400" noProof="0" dirty="0"/>
                  <a:t>Condições de primeira ordem: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pt-BR" sz="240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pt-BR" sz="2400" i="1" noProof="0" smtClean="0">
                          <a:latin typeface="Cambria Math" panose="02040503050406030204" pitchFamily="18" charset="0"/>
                        </a:rPr>
                        <m:t>=0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240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𝑃𝑀𝐿</m:t>
                          </m:r>
                        </m:e>
                        <m:sub>
                          <m:r>
                            <a:rPr lang="pt-BR" sz="24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pt-BR" sz="2400" noProof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>
                        <m:fPr>
                          <m:ctrlPr>
                            <a:rPr lang="pt-BR" sz="24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4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 noProof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=0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pt-BR" sz="24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𝑀𝐾</m:t>
                          </m:r>
                        </m:e>
                        <m:sub>
                          <m:r>
                            <a:rPr lang="pt-BR" sz="2400" i="1" noProof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4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S</a:t>
                </a:r>
                <a:r>
                  <a:rPr lang="pt-BR" sz="2400" noProof="0" dirty="0"/>
                  <a:t>egue, então, que: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 noProof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 noProof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pt-BR" sz="2400" noProof="0" dirty="0">
                  <a:solidFill>
                    <a:schemeClr val="tx1"/>
                  </a:solidFill>
                </a:endParaRP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𝑀𝐾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400" b="0" noProof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400" b="0" noProof="0" dirty="0"/>
              </a:p>
              <a:p>
                <a:pPr marL="128016" lvl="1" indent="0">
                  <a:spcAft>
                    <a:spcPts val="600"/>
                  </a:spcAft>
                  <a:buNone/>
                </a:pPr>
                <a:endParaRPr lang="pt-BR" sz="24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 t="-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41623-8C67-4CF0-AD35-1070D52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23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UM desvio</a:t>
            </a:r>
            <a:br>
              <a:rPr lang="pt-BR" noProof="0" dirty="0"/>
            </a:br>
            <a:r>
              <a:rPr lang="pt-BR" sz="3000" cap="none" noProof="0" dirty="0"/>
              <a:t>Retornos Constantes de Escala</a:t>
            </a:r>
            <a:endParaRPr lang="pt-BR" cap="none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 lnSpcReduction="10000"/>
              </a:bodyPr>
              <a:lstStyle/>
              <a:p>
                <a:pPr lvl="1"/>
                <a:r>
                  <a:rPr lang="pt-BR" sz="2400" noProof="0" dirty="0"/>
                  <a:t>Funções de </a:t>
                </a:r>
                <a:r>
                  <a:rPr lang="pt-BR" sz="2400" noProof="0" dirty="0" err="1"/>
                  <a:t>produ</a:t>
                </a:r>
                <a:r>
                  <a:rPr lang="pt-BR" sz="2400" dirty="0" err="1"/>
                  <a:t>ção</a:t>
                </a:r>
                <a:r>
                  <a:rPr lang="pt-BR" sz="2400" noProof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noProof="0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noProof="0" dirty="0"/>
                  <a:t> exibem retornos constantes de escala</a:t>
                </a:r>
              </a:p>
              <a:p>
                <a:pPr lvl="2"/>
                <a:r>
                  <a:rPr lang="pt-BR" sz="2000" dirty="0"/>
                  <a:t>São homogêneas de grau 1</a:t>
                </a:r>
                <a:endParaRPr lang="pt-BR" sz="2000" noProof="0" dirty="0"/>
              </a:p>
              <a:p>
                <a:pPr lvl="1"/>
                <a:r>
                  <a:rPr lang="pt-BR" sz="2400" dirty="0"/>
                  <a:t>Isso significa que as derivadas são homogêneas de grau zero</a:t>
                </a:r>
                <a:endParaRPr lang="pt-BR" sz="2400" noProof="0" dirty="0"/>
              </a:p>
              <a:p>
                <a:pPr lvl="2"/>
                <a:r>
                  <a:rPr lang="pt-BR" sz="2000" dirty="0"/>
                  <a:t>Derivadas são os produtos marginais</a:t>
                </a:r>
                <a:endParaRPr lang="pt-BR" sz="2000" noProof="0" dirty="0"/>
              </a:p>
              <a:p>
                <a:pPr lvl="1"/>
                <a:r>
                  <a:rPr lang="pt-BR" sz="2400" noProof="0" dirty="0"/>
                  <a:t>Se multiplicarmos ambos insumos pelo mesmo fator, derivadas continuam iguais</a:t>
                </a:r>
              </a:p>
              <a:p>
                <a:pPr lvl="2"/>
                <a:r>
                  <a:rPr lang="pt-BR" sz="2000" noProof="0" dirty="0"/>
                  <a:t>Nesse caso, manteríamos a razão capital-trabalho constante</a:t>
                </a:r>
              </a:p>
              <a:p>
                <a:pPr lvl="1"/>
                <a:r>
                  <a:rPr lang="pt-BR" sz="2400" noProof="0" dirty="0"/>
                  <a:t>Isso significa que os produtos marginais dependerão apenas na razão capital-trabalho</a:t>
                </a:r>
              </a:p>
              <a:p>
                <a:pPr lvl="2"/>
                <a:r>
                  <a:rPr lang="pt-BR" sz="2000" dirty="0"/>
                  <a:t>Um aumento na razão capital-trabalho leva a uma queda no produto marginal do capital</a:t>
                </a:r>
              </a:p>
              <a:p>
                <a:pPr lvl="2"/>
                <a:r>
                  <a:rPr lang="pt-BR" sz="2000" noProof="0" dirty="0"/>
                  <a:t>... E um aumento no produto marginal do trabalho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:endParaRPr lang="pt-BR" sz="24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879" r="-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B28C-236B-4545-9C14-0387717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11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pt-BR" sz="2400" noProof="0" dirty="0"/>
                  <a:t>Exemplo: tecnologia Cobb-Douglas: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,   0&lt;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pt-BR" sz="2400" noProof="0" dirty="0"/>
              </a:p>
              <a:p>
                <a:pPr lvl="1"/>
                <a:r>
                  <a:rPr lang="pt-BR" sz="2400" noProof="0" dirty="0"/>
                  <a:t>Produtos marginais: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𝑃𝑀𝐿</m:t>
                      </m:r>
                      <m:r>
                        <a:rPr lang="pt-BR" sz="24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pt-BR" sz="24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pt-BR" sz="2400" b="0" i="1" noProof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noProof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pt-BR" sz="2400" i="1" noProof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pt-BR" sz="2400" noProof="0" dirty="0">
                  <a:solidFill>
                    <a:schemeClr val="tx1"/>
                  </a:solidFill>
                </a:endParaRP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𝑀𝐾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pt-BR" sz="24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40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pt-BR" sz="24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2400" noProof="0" dirty="0">
                  <a:solidFill>
                    <a:schemeClr val="tx1"/>
                  </a:solidFill>
                </a:endParaRPr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Produtos marginais dependem apenas de </a:t>
                </a:r>
                <a14:m>
                  <m:oMath xmlns:m="http://schemas.openxmlformats.org/officeDocument/2006/math">
                    <m:r>
                      <a:rPr lang="pt-BR" sz="2400" i="1" noProof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pt-BR" sz="24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P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 b="0" i="0" noProof="0" smtClean="0">
                        <a:latin typeface="Cambria Math" panose="02040503050406030204" pitchFamily="18" charset="0"/>
                      </a:rPr>
                      <m:t>ML</m:t>
                    </m:r>
                    <m:r>
                      <a:rPr lang="pt-BR" sz="2400" b="0" i="0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400" b="0" i="0" noProof="0" smtClean="0">
                        <a:latin typeface="Cambria Math" panose="02040503050406030204" pitchFamily="18" charset="0"/>
                      </a:rPr>
                      <m:t>crescente</m:t>
                    </m:r>
                    <m:r>
                      <a:rPr lang="pt-BR" sz="2400" b="0" i="0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400" b="0" i="0" noProof="0" smtClean="0">
                        <a:latin typeface="Cambria Math" panose="02040503050406030204" pitchFamily="18" charset="0"/>
                      </a:rPr>
                      <m:t>em</m:t>
                    </m:r>
                    <m:r>
                      <a:rPr lang="pt-BR" sz="2400" b="0" i="0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400" i="1" noProof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400" noProof="0" dirty="0"/>
                  <a:t>; PML decrescente in </a:t>
                </a:r>
                <a14:m>
                  <m:oMath xmlns:m="http://schemas.openxmlformats.org/officeDocument/2006/math">
                    <m:r>
                      <a:rPr lang="pt-BR" sz="2400" i="1" noProof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sz="2400" noProof="0" dirty="0"/>
                  <a:t> </a:t>
                </a:r>
                <a:endParaRPr lang="pt-BR" sz="2400" noProof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2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B28C-236B-4545-9C14-0387717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3A6249-CAC6-452A-8FCD-F258D211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UM desvio</a:t>
            </a:r>
            <a:br>
              <a:rPr lang="pt-BR" noProof="0" dirty="0"/>
            </a:br>
            <a:r>
              <a:rPr lang="pt-BR" sz="3000" cap="none" noProof="0" dirty="0"/>
              <a:t>Retornos Constantes de Escala</a:t>
            </a:r>
            <a:endParaRPr lang="pt-BR" cap="none" noProof="0" dirty="0"/>
          </a:p>
        </p:txBody>
      </p:sp>
    </p:spTree>
    <p:extLst>
      <p:ext uri="{BB962C8B-B14F-4D97-AF65-F5344CB8AC3E}">
        <p14:creationId xmlns:p14="http://schemas.microsoft.com/office/powerpoint/2010/main" val="37606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9720072" cy="1499616"/>
          </a:xfrm>
        </p:spPr>
        <p:txBody>
          <a:bodyPr/>
          <a:lstStyle/>
          <a:p>
            <a:r>
              <a:rPr lang="pt-BR" noProof="0" dirty="0"/>
              <a:t>RESOLVENDO O MODELO</a:t>
            </a:r>
            <a:br>
              <a:rPr lang="pt-BR" noProof="0" dirty="0"/>
            </a:br>
            <a:r>
              <a:rPr lang="pt-BR" sz="3000" cap="none" noProof="0" dirty="0"/>
              <a:t>Equilíbrio</a:t>
            </a:r>
            <a:endParaRPr lang="pt-BR" cap="none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 fontScale="77500" lnSpcReduction="20000"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Condições do ótimo das firmas: 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pt-BR" sz="2400" noProof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400" noProof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>
                    <a:solidFill>
                      <a:schemeClr val="tx1"/>
                    </a:solidFill>
                  </a:rPr>
                  <a:t>Equilíbrio no mercado de fatores: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pt-BR" sz="2000" noProof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2400" noProof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4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>
                    <a:solidFill>
                      <a:schemeClr val="tx1"/>
                    </a:solidFill>
                  </a:rPr>
                  <a:t>Variáveis endógenas: distribuição de trabalho entre setores, preços dos fatores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>
                    <a:solidFill>
                      <a:schemeClr val="tx1"/>
                    </a:solidFill>
                  </a:rPr>
                  <a:t>Variáveis exógenas: dotações de fatores, preços dos produtos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839" b="-3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B28C-236B-4545-9C14-0387717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5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Rearranjando: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pt-BR" sz="2400" noProof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Com essas três equações, conseguimos descobrir a distribuição de trabalho entre setores e o salário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>
                    <a:solidFill>
                      <a:schemeClr val="tx1"/>
                    </a:solidFill>
                  </a:rPr>
                  <a:t>Dados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noProof="0" dirty="0">
                    <a:solidFill>
                      <a:schemeClr val="tx1"/>
                    </a:solidFill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noProof="0" dirty="0">
                    <a:solidFill>
                      <a:schemeClr val="tx1"/>
                    </a:solidFill>
                  </a:rPr>
                  <a:t>, encontramos a taxa de aluguel dos fatores específicos: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400" noProof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400" noProof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:endParaRPr lang="pt-BR" sz="2400" noProof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B28C-236B-4545-9C14-0387717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B851EE-E5F7-4D6B-9B59-CC8EFB3A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9720072" cy="1499616"/>
          </a:xfrm>
        </p:spPr>
        <p:txBody>
          <a:bodyPr/>
          <a:lstStyle/>
          <a:p>
            <a:r>
              <a:rPr lang="pt-BR" noProof="0" dirty="0"/>
              <a:t>RESOLVENDO O MODELO</a:t>
            </a:r>
            <a:br>
              <a:rPr lang="pt-BR" noProof="0" dirty="0"/>
            </a:br>
            <a:r>
              <a:rPr lang="pt-BR" sz="3000" cap="none" noProof="0" dirty="0"/>
              <a:t>Equilíbrio</a:t>
            </a:r>
            <a:endParaRPr lang="pt-BR" cap="none" noProof="0" dirty="0"/>
          </a:p>
        </p:txBody>
      </p:sp>
    </p:spTree>
    <p:extLst>
      <p:ext uri="{BB962C8B-B14F-4D97-AF65-F5344CB8AC3E}">
        <p14:creationId xmlns:p14="http://schemas.microsoft.com/office/powerpoint/2010/main" val="3700126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>
            <a:cxnSpLocks/>
          </p:cNvCxnSpPr>
          <p:nvPr/>
        </p:nvCxnSpPr>
        <p:spPr>
          <a:xfrm flipV="1">
            <a:off x="1249261" y="2021747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>
            <a:cxnSpLocks/>
          </p:cNvCxnSpPr>
          <p:nvPr/>
        </p:nvCxnSpPr>
        <p:spPr>
          <a:xfrm>
            <a:off x="989202" y="5629013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Figura</a:t>
            </a:r>
            <a:r>
              <a:rPr lang="en-US" sz="2200" dirty="0"/>
              <a:t> 1</a:t>
            </a:r>
          </a:p>
          <a:p>
            <a:pPr algn="ctr"/>
            <a:r>
              <a:rPr lang="en-US" dirty="0" err="1"/>
              <a:t>Demandas</a:t>
            </a:r>
            <a:r>
              <a:rPr lang="en-US" dirty="0"/>
              <a:t> por </a:t>
            </a:r>
            <a:r>
              <a:rPr lang="en-US" dirty="0" err="1"/>
              <a:t>trabalho</a:t>
            </a:r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778646A-B7FD-4DBA-AFAD-A46C2511AFA0}"/>
              </a:ext>
            </a:extLst>
          </p:cNvPr>
          <p:cNvSpPr/>
          <p:nvPr/>
        </p:nvSpPr>
        <p:spPr>
          <a:xfrm rot="11117280">
            <a:off x="1313298" y="-1116532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99400-D971-4FFA-95DA-6D6605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734" y="6470704"/>
            <a:ext cx="973666" cy="274320"/>
          </a:xfrm>
        </p:spPr>
        <p:txBody>
          <a:bodyPr/>
          <a:lstStyle/>
          <a:p>
            <a:fld id="{ABB1E195-B4C4-4D8D-9171-F90BABCE93C7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/>
              <p:nvPr/>
            </p:nvSpPr>
            <p:spPr>
              <a:xfrm>
                <a:off x="5211450" y="543532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50" y="5435323"/>
                <a:ext cx="566154" cy="362984"/>
              </a:xfrm>
              <a:prstGeom prst="rect">
                <a:avLst/>
              </a:prstGeom>
              <a:blipFill>
                <a:blip r:embed="rId2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/>
              <p:nvPr/>
            </p:nvSpPr>
            <p:spPr>
              <a:xfrm>
                <a:off x="785226" y="185510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26" y="1855103"/>
                <a:ext cx="566154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/>
              <p:nvPr/>
            </p:nvSpPr>
            <p:spPr>
              <a:xfrm>
                <a:off x="3660748" y="4863174"/>
                <a:ext cx="2288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48" y="4863174"/>
                <a:ext cx="2288255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A39019-72E3-4F21-B6B5-93D3DE72EB9F}"/>
              </a:ext>
            </a:extLst>
          </p:cNvPr>
          <p:cNvCxnSpPr>
            <a:cxnSpLocks/>
          </p:cNvCxnSpPr>
          <p:nvPr/>
        </p:nvCxnSpPr>
        <p:spPr>
          <a:xfrm flipV="1">
            <a:off x="6575134" y="2021747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66B9B-7047-4906-B4FB-D57C7DE448A1}"/>
              </a:ext>
            </a:extLst>
          </p:cNvPr>
          <p:cNvCxnSpPr>
            <a:cxnSpLocks/>
          </p:cNvCxnSpPr>
          <p:nvPr/>
        </p:nvCxnSpPr>
        <p:spPr>
          <a:xfrm>
            <a:off x="6315075" y="5629013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79023311-15E5-452A-823D-CD2C595F303E}"/>
              </a:ext>
            </a:extLst>
          </p:cNvPr>
          <p:cNvSpPr/>
          <p:nvPr/>
        </p:nvSpPr>
        <p:spPr>
          <a:xfrm rot="11117280">
            <a:off x="6639171" y="-1116532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43527E5-6BEF-4210-BCC9-1C42D535AE37}"/>
              </a:ext>
            </a:extLst>
          </p:cNvPr>
          <p:cNvSpPr txBox="1">
            <a:spLocks/>
          </p:cNvSpPr>
          <p:nvPr/>
        </p:nvSpPr>
        <p:spPr>
          <a:xfrm>
            <a:off x="15172607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1E195-B4C4-4D8D-9171-F90BABCE93C7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/>
              <p:nvPr/>
            </p:nvSpPr>
            <p:spPr>
              <a:xfrm>
                <a:off x="10537323" y="543532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323" y="5435323"/>
                <a:ext cx="566154" cy="362984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/>
              <p:nvPr/>
            </p:nvSpPr>
            <p:spPr>
              <a:xfrm>
                <a:off x="6111099" y="185510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099" y="1855103"/>
                <a:ext cx="566154" cy="3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/>
              <p:nvPr/>
            </p:nvSpPr>
            <p:spPr>
              <a:xfrm>
                <a:off x="8815223" y="4779996"/>
                <a:ext cx="2309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223" y="4779996"/>
                <a:ext cx="2309543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CFFE788-FE05-4FEB-A06A-9F1C5A20CB14}"/>
              </a:ext>
            </a:extLst>
          </p:cNvPr>
          <p:cNvSpPr txBox="1"/>
          <p:nvPr/>
        </p:nvSpPr>
        <p:spPr>
          <a:xfrm>
            <a:off x="7915275" y="819150"/>
            <a:ext cx="3255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Demandas</a:t>
            </a:r>
            <a:r>
              <a:rPr lang="en-US" dirty="0"/>
              <a:t> por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têm</a:t>
            </a:r>
            <a:r>
              <a:rPr lang="en-US" dirty="0"/>
              <a:t> </a:t>
            </a:r>
            <a:r>
              <a:rPr lang="en-US" dirty="0" err="1"/>
              <a:t>inclinação</a:t>
            </a:r>
            <a:r>
              <a:rPr lang="en-US" dirty="0"/>
              <a:t> </a:t>
            </a:r>
            <a:r>
              <a:rPr lang="en-US" dirty="0" err="1"/>
              <a:t>negativa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Um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 (dado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dirty="0" err="1"/>
              <a:t>específico</a:t>
            </a:r>
            <a:r>
              <a:rPr lang="en-US" dirty="0"/>
              <a:t>) leva a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queda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razão</a:t>
            </a:r>
            <a:r>
              <a:rPr lang="en-US" dirty="0"/>
              <a:t> capital-</a:t>
            </a:r>
            <a:r>
              <a:rPr lang="en-US" dirty="0" err="1"/>
              <a:t>trabalho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 um </a:t>
            </a:r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PML</a:t>
            </a:r>
            <a:endParaRPr lang="en-US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E6F1E2-ABBF-4467-BAD8-AFF3D504406C}"/>
              </a:ext>
            </a:extLst>
          </p:cNvPr>
          <p:cNvSpPr txBox="1"/>
          <p:nvPr/>
        </p:nvSpPr>
        <p:spPr>
          <a:xfrm>
            <a:off x="759532" y="1475593"/>
            <a:ext cx="178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SETOR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DA285A-103E-421D-A213-3495D5FB723A}"/>
              </a:ext>
            </a:extLst>
          </p:cNvPr>
          <p:cNvSpPr txBox="1"/>
          <p:nvPr/>
        </p:nvSpPr>
        <p:spPr>
          <a:xfrm>
            <a:off x="5932653" y="1525831"/>
            <a:ext cx="178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SETOR 2</a:t>
            </a:r>
          </a:p>
        </p:txBody>
      </p:sp>
    </p:spTree>
    <p:extLst>
      <p:ext uri="{BB962C8B-B14F-4D97-AF65-F5344CB8AC3E}">
        <p14:creationId xmlns:p14="http://schemas.microsoft.com/office/powerpoint/2010/main" val="385598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>
            <a:cxnSpLocks/>
          </p:cNvCxnSpPr>
          <p:nvPr/>
        </p:nvCxnSpPr>
        <p:spPr>
          <a:xfrm flipV="1">
            <a:off x="1249261" y="2021747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>
            <a:cxnSpLocks/>
          </p:cNvCxnSpPr>
          <p:nvPr/>
        </p:nvCxnSpPr>
        <p:spPr>
          <a:xfrm>
            <a:off x="989202" y="5629013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Figura</a:t>
            </a:r>
            <a:r>
              <a:rPr lang="en-US" sz="2200" dirty="0"/>
              <a:t> 2</a:t>
            </a:r>
          </a:p>
          <a:p>
            <a:pPr algn="ctr"/>
            <a:r>
              <a:rPr lang="en-US" dirty="0" err="1"/>
              <a:t>Demanda</a:t>
            </a:r>
            <a:r>
              <a:rPr lang="en-US" dirty="0"/>
              <a:t> por </a:t>
            </a:r>
            <a:r>
              <a:rPr lang="en-US" dirty="0" err="1"/>
              <a:t>trabalho</a:t>
            </a:r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778646A-B7FD-4DBA-AFAD-A46C2511AFA0}"/>
              </a:ext>
            </a:extLst>
          </p:cNvPr>
          <p:cNvSpPr/>
          <p:nvPr/>
        </p:nvSpPr>
        <p:spPr>
          <a:xfrm rot="11117280">
            <a:off x="1313298" y="-1116532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99400-D971-4FFA-95DA-6D6605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734" y="6470704"/>
            <a:ext cx="973666" cy="274320"/>
          </a:xfrm>
        </p:spPr>
        <p:txBody>
          <a:bodyPr/>
          <a:lstStyle/>
          <a:p>
            <a:fld id="{ABB1E195-B4C4-4D8D-9171-F90BABCE93C7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/>
              <p:nvPr/>
            </p:nvSpPr>
            <p:spPr>
              <a:xfrm>
                <a:off x="5211450" y="543532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50" y="5435323"/>
                <a:ext cx="566154" cy="362984"/>
              </a:xfrm>
              <a:prstGeom prst="rect">
                <a:avLst/>
              </a:prstGeom>
              <a:blipFill>
                <a:blip r:embed="rId2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/>
              <p:nvPr/>
            </p:nvSpPr>
            <p:spPr>
              <a:xfrm>
                <a:off x="785226" y="185510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26" y="1855103"/>
                <a:ext cx="566154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/>
              <p:nvPr/>
            </p:nvSpPr>
            <p:spPr>
              <a:xfrm>
                <a:off x="3660748" y="4863174"/>
                <a:ext cx="2288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48" y="4863174"/>
                <a:ext cx="2288255" cy="369332"/>
              </a:xfrm>
              <a:prstGeom prst="rect">
                <a:avLst/>
              </a:prstGeom>
              <a:blipFill>
                <a:blip r:embed="rId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A39019-72E3-4F21-B6B5-93D3DE72EB9F}"/>
              </a:ext>
            </a:extLst>
          </p:cNvPr>
          <p:cNvCxnSpPr>
            <a:cxnSpLocks/>
          </p:cNvCxnSpPr>
          <p:nvPr/>
        </p:nvCxnSpPr>
        <p:spPr>
          <a:xfrm rot="16200000" flipV="1">
            <a:off x="9209250" y="3795723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66B9B-7047-4906-B4FB-D57C7DE448A1}"/>
              </a:ext>
            </a:extLst>
          </p:cNvPr>
          <p:cNvCxnSpPr>
            <a:cxnSpLocks/>
          </p:cNvCxnSpPr>
          <p:nvPr/>
        </p:nvCxnSpPr>
        <p:spPr>
          <a:xfrm flipV="1">
            <a:off x="10937382" y="1855103"/>
            <a:ext cx="0" cy="392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79023311-15E5-452A-823D-CD2C595F303E}"/>
              </a:ext>
            </a:extLst>
          </p:cNvPr>
          <p:cNvSpPr/>
          <p:nvPr/>
        </p:nvSpPr>
        <p:spPr>
          <a:xfrm rot="5717280">
            <a:off x="3832406" y="-1419478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43527E5-6BEF-4210-BCC9-1C42D535AE37}"/>
              </a:ext>
            </a:extLst>
          </p:cNvPr>
          <p:cNvSpPr txBox="1">
            <a:spLocks/>
          </p:cNvSpPr>
          <p:nvPr/>
        </p:nvSpPr>
        <p:spPr>
          <a:xfrm>
            <a:off x="15172607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1E195-B4C4-4D8D-9171-F90BABCE93C7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/>
              <p:nvPr/>
            </p:nvSpPr>
            <p:spPr>
              <a:xfrm>
                <a:off x="6854763" y="5460446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763" y="5460446"/>
                <a:ext cx="566154" cy="362984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/>
              <p:nvPr/>
            </p:nvSpPr>
            <p:spPr>
              <a:xfrm>
                <a:off x="10805308" y="1857550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308" y="1857550"/>
                <a:ext cx="566154" cy="3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/>
              <p:nvPr/>
            </p:nvSpPr>
            <p:spPr>
              <a:xfrm>
                <a:off x="6897333" y="4678508"/>
                <a:ext cx="2309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333" y="4678508"/>
                <a:ext cx="2309543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CFFE788-FE05-4FEB-A06A-9F1C5A20CB14}"/>
              </a:ext>
            </a:extLst>
          </p:cNvPr>
          <p:cNvSpPr txBox="1"/>
          <p:nvPr/>
        </p:nvSpPr>
        <p:spPr>
          <a:xfrm>
            <a:off x="7915275" y="819150"/>
            <a:ext cx="325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Trocar </a:t>
            </a:r>
            <a:r>
              <a:rPr lang="en-US" dirty="0" err="1"/>
              <a:t>eixo</a:t>
            </a:r>
            <a:r>
              <a:rPr lang="en-US" dirty="0"/>
              <a:t> x para a </a:t>
            </a:r>
            <a:r>
              <a:rPr lang="en-US" dirty="0" err="1"/>
              <a:t>demanda</a:t>
            </a:r>
            <a:r>
              <a:rPr lang="en-US" dirty="0"/>
              <a:t> do </a:t>
            </a:r>
            <a:r>
              <a:rPr lang="en-US" dirty="0" err="1"/>
              <a:t>setor</a:t>
            </a:r>
            <a:r>
              <a:rPr lang="en-US" dirty="0"/>
              <a:t> 2</a:t>
            </a:r>
            <a:endParaRPr lang="en-US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D22189-E88B-4399-809F-AA77D175C34B}"/>
              </a:ext>
            </a:extLst>
          </p:cNvPr>
          <p:cNvSpPr txBox="1"/>
          <p:nvPr/>
        </p:nvSpPr>
        <p:spPr>
          <a:xfrm>
            <a:off x="660188" y="1472184"/>
            <a:ext cx="178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SETOR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C893D4-25D0-47AC-A901-2F12A2E06877}"/>
              </a:ext>
            </a:extLst>
          </p:cNvPr>
          <p:cNvSpPr txBox="1"/>
          <p:nvPr/>
        </p:nvSpPr>
        <p:spPr>
          <a:xfrm>
            <a:off x="9588086" y="1442799"/>
            <a:ext cx="178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SETOR 2</a:t>
            </a:r>
          </a:p>
        </p:txBody>
      </p:sp>
    </p:spTree>
    <p:extLst>
      <p:ext uri="{BB962C8B-B14F-4D97-AF65-F5344CB8AC3E}">
        <p14:creationId xmlns:p14="http://schemas.microsoft.com/office/powerpoint/2010/main" val="153865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FATORES ESPECÍFICOS</a:t>
            </a:r>
            <a:br>
              <a:rPr lang="pt-BR" noProof="0" dirty="0"/>
            </a:br>
            <a:r>
              <a:rPr lang="pt-BR" sz="3000" cap="none" noProof="0" dirty="0"/>
              <a:t>Motivação</a:t>
            </a:r>
            <a:endParaRPr lang="pt-B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/>
          </a:bodyPr>
          <a:lstStyle/>
          <a:p>
            <a:pPr lvl="1"/>
            <a:r>
              <a:rPr lang="pt-BR" sz="2400" noProof="0" dirty="0"/>
              <a:t>Modelos até agora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Fatores de produção perfeitamente móveis entre setores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Preços dos fatores (salários, aluguel do capital) iguais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Se há um choque de comércio, fatores movem do setor que </a:t>
            </a:r>
            <a:r>
              <a:rPr lang="pt-BR" sz="2000" dirty="0"/>
              <a:t>contrai</a:t>
            </a:r>
            <a:r>
              <a:rPr lang="pt-BR" sz="2000" noProof="0" dirty="0"/>
              <a:t> para o que expande.</a:t>
            </a:r>
          </a:p>
          <a:p>
            <a:pPr lvl="1"/>
            <a:r>
              <a:rPr lang="pt-BR" sz="2400" noProof="0" dirty="0"/>
              <a:t>Isso é usualmente visto </a:t>
            </a:r>
            <a:r>
              <a:rPr lang="pt-BR" sz="2400" dirty="0"/>
              <a:t>como uma situação de</a:t>
            </a:r>
            <a:r>
              <a:rPr lang="pt-BR" sz="2400" noProof="0" dirty="0"/>
              <a:t> longo prazo</a:t>
            </a:r>
          </a:p>
          <a:p>
            <a:pPr lvl="1"/>
            <a:r>
              <a:rPr lang="pt-BR" sz="2400" noProof="0" dirty="0"/>
              <a:t>No </a:t>
            </a:r>
            <a:r>
              <a:rPr lang="pt-BR" sz="2400" u="sng" noProof="0" dirty="0"/>
              <a:t>curto prazo</a:t>
            </a:r>
            <a:r>
              <a:rPr lang="pt-BR" sz="2400" noProof="0" dirty="0"/>
              <a:t>, não é tão simples mudar de setor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dirty="0"/>
              <a:t>Trabalhadores fizeram escolhas ocupacionais, investiram em habilidades específicas a certa indústria</a:t>
            </a:r>
            <a:endParaRPr lang="pt-BR" sz="2000" noProof="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Escolha de onde morar no passado também pode tornar difícil a mudança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dirty="0"/>
              <a:t> Empreendedores fazem decisões de investimento que são difíceis de serem revertidas no curto prazo</a:t>
            </a:r>
            <a:endParaRPr lang="pt-BR" sz="2400" noProof="0" dirty="0"/>
          </a:p>
          <a:p>
            <a:pPr lvl="2">
              <a:buSzPct val="70000"/>
              <a:buFont typeface="Wingdings 3" panose="05040102010807070707" pitchFamily="18" charset="2"/>
              <a:buChar char=""/>
            </a:pPr>
            <a:endParaRPr lang="pt-BR" sz="2000" noProof="0" dirty="0"/>
          </a:p>
          <a:p>
            <a:pPr lvl="2"/>
            <a:endParaRPr lang="pt-BR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66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>
            <a:cxnSpLocks/>
          </p:cNvCxnSpPr>
          <p:nvPr/>
        </p:nvCxnSpPr>
        <p:spPr>
          <a:xfrm flipV="1">
            <a:off x="3920807" y="2002532"/>
            <a:ext cx="0" cy="3823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>
            <a:cxnSpLocks/>
          </p:cNvCxnSpPr>
          <p:nvPr/>
        </p:nvCxnSpPr>
        <p:spPr>
          <a:xfrm>
            <a:off x="3660748" y="5674857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Figure 3</a:t>
            </a:r>
          </a:p>
          <a:p>
            <a:pPr algn="ctr"/>
            <a:r>
              <a:rPr lang="en-US" dirty="0" err="1"/>
              <a:t>Equilíbrio</a:t>
            </a:r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778646A-B7FD-4DBA-AFAD-A46C2511AFA0}"/>
              </a:ext>
            </a:extLst>
          </p:cNvPr>
          <p:cNvSpPr/>
          <p:nvPr/>
        </p:nvSpPr>
        <p:spPr>
          <a:xfrm rot="11117280">
            <a:off x="4145634" y="-1081270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99400-D971-4FFA-95DA-6D6605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734" y="6470704"/>
            <a:ext cx="973666" cy="274320"/>
          </a:xfrm>
        </p:spPr>
        <p:txBody>
          <a:bodyPr/>
          <a:lstStyle/>
          <a:p>
            <a:fld id="{ABB1E195-B4C4-4D8D-9171-F90BABCE93C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/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/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/>
              <p:nvPr/>
            </p:nvSpPr>
            <p:spPr>
              <a:xfrm>
                <a:off x="2112991" y="2961101"/>
                <a:ext cx="2288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991" y="2961101"/>
                <a:ext cx="2288255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A39019-72E3-4F21-B6B5-93D3DE72EB9F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83354" y="3795722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66B9B-7047-4906-B4FB-D57C7DE448A1}"/>
              </a:ext>
            </a:extLst>
          </p:cNvPr>
          <p:cNvCxnSpPr>
            <a:cxnSpLocks/>
          </p:cNvCxnSpPr>
          <p:nvPr/>
        </p:nvCxnSpPr>
        <p:spPr>
          <a:xfrm flipV="1">
            <a:off x="8011486" y="1855102"/>
            <a:ext cx="0" cy="392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79023311-15E5-452A-823D-CD2C595F303E}"/>
              </a:ext>
            </a:extLst>
          </p:cNvPr>
          <p:cNvSpPr/>
          <p:nvPr/>
        </p:nvSpPr>
        <p:spPr>
          <a:xfrm rot="5717280">
            <a:off x="638900" y="-1479295"/>
            <a:ext cx="7389729" cy="6670867"/>
          </a:xfrm>
          <a:prstGeom prst="arc">
            <a:avLst>
              <a:gd name="adj1" fmla="val 16234164"/>
              <a:gd name="adj2" fmla="val 2131380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43527E5-6BEF-4210-BCC9-1C42D535AE37}"/>
              </a:ext>
            </a:extLst>
          </p:cNvPr>
          <p:cNvSpPr txBox="1">
            <a:spLocks/>
          </p:cNvSpPr>
          <p:nvPr/>
        </p:nvSpPr>
        <p:spPr>
          <a:xfrm>
            <a:off x="15172607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1E195-B4C4-4D8D-9171-F90BABCE93C7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/>
              <p:nvPr/>
            </p:nvSpPr>
            <p:spPr>
              <a:xfrm>
                <a:off x="7594475" y="566429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475" y="5664293"/>
                <a:ext cx="566154" cy="362984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/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/>
              <p:nvPr/>
            </p:nvSpPr>
            <p:spPr>
              <a:xfrm>
                <a:off x="7527270" y="2762851"/>
                <a:ext cx="2309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270" y="2762851"/>
                <a:ext cx="2309543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CFFE788-FE05-4FEB-A06A-9F1C5A20CB14}"/>
              </a:ext>
            </a:extLst>
          </p:cNvPr>
          <p:cNvSpPr txBox="1"/>
          <p:nvPr/>
        </p:nvSpPr>
        <p:spPr>
          <a:xfrm>
            <a:off x="7527270" y="417493"/>
            <a:ext cx="4032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Combinar</a:t>
            </a:r>
            <a:r>
              <a:rPr lang="en-US" dirty="0"/>
              <a:t> </a:t>
            </a:r>
            <a:r>
              <a:rPr lang="en-US" dirty="0" err="1"/>
              <a:t>demandas</a:t>
            </a:r>
            <a:r>
              <a:rPr lang="en-US" dirty="0"/>
              <a:t> por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único</a:t>
            </a:r>
            <a:r>
              <a:rPr lang="en-US" dirty="0"/>
              <a:t> </a:t>
            </a:r>
            <a:r>
              <a:rPr lang="en-US" dirty="0" err="1"/>
              <a:t>diagrama</a:t>
            </a:r>
            <a:endParaRPr lang="en-US" dirty="0"/>
          </a:p>
          <a:p>
            <a:r>
              <a:rPr lang="en-US" dirty="0"/>
              <a:t>Usar a </a:t>
            </a:r>
            <a:r>
              <a:rPr lang="en-US" dirty="0" err="1"/>
              <a:t>condição</a:t>
            </a:r>
            <a:r>
              <a:rPr lang="en-US" dirty="0"/>
              <a:t> de </a:t>
            </a:r>
            <a:r>
              <a:rPr lang="en-US" dirty="0" err="1"/>
              <a:t>equilíbrio</a:t>
            </a:r>
            <a:r>
              <a:rPr lang="en-US" dirty="0"/>
              <a:t> para o </a:t>
            </a:r>
            <a:r>
              <a:rPr lang="en-US" dirty="0" err="1"/>
              <a:t>trabalho</a:t>
            </a:r>
            <a:r>
              <a:rPr lang="en-US" dirty="0"/>
              <a:t> para </a:t>
            </a:r>
            <a:r>
              <a:rPr lang="en-US" dirty="0" err="1"/>
              <a:t>determinar</a:t>
            </a:r>
            <a:r>
              <a:rPr lang="en-US" dirty="0"/>
              <a:t> o </a:t>
            </a:r>
            <a:r>
              <a:rPr lang="en-US" dirty="0" err="1"/>
              <a:t>tamanho</a:t>
            </a:r>
            <a:r>
              <a:rPr lang="en-US" dirty="0"/>
              <a:t> do </a:t>
            </a:r>
            <a:r>
              <a:rPr lang="en-US" dirty="0" err="1"/>
              <a:t>eixo</a:t>
            </a:r>
            <a:r>
              <a:rPr lang="en-US" dirty="0"/>
              <a:t> x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2F68A2-5152-4ABE-8CD7-916A71597930}"/>
              </a:ext>
            </a:extLst>
          </p:cNvPr>
          <p:cNvCxnSpPr>
            <a:cxnSpLocks/>
          </p:cNvCxnSpPr>
          <p:nvPr/>
        </p:nvCxnSpPr>
        <p:spPr>
          <a:xfrm>
            <a:off x="4233185" y="5865543"/>
            <a:ext cx="406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D2A7D5-29A2-4228-ADDC-1FF35AD2CD2F}"/>
              </a:ext>
            </a:extLst>
          </p:cNvPr>
          <p:cNvCxnSpPr>
            <a:cxnSpLocks/>
          </p:cNvCxnSpPr>
          <p:nvPr/>
        </p:nvCxnSpPr>
        <p:spPr>
          <a:xfrm flipH="1">
            <a:off x="7378700" y="5845785"/>
            <a:ext cx="304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76367D-F733-4532-9CCC-D7D2E904228F}"/>
              </a:ext>
            </a:extLst>
          </p:cNvPr>
          <p:cNvCxnSpPr/>
          <p:nvPr/>
        </p:nvCxnSpPr>
        <p:spPr>
          <a:xfrm flipH="1">
            <a:off x="3920807" y="5067300"/>
            <a:ext cx="202279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FC1E23-04DD-41C7-9131-D782D0F8AE7A}"/>
              </a:ext>
            </a:extLst>
          </p:cNvPr>
          <p:cNvCxnSpPr/>
          <p:nvPr/>
        </p:nvCxnSpPr>
        <p:spPr>
          <a:xfrm>
            <a:off x="5918200" y="5067300"/>
            <a:ext cx="0" cy="6167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E754CDE-35B8-4C8A-96E1-B484C112D8D8}"/>
              </a:ext>
            </a:extLst>
          </p:cNvPr>
          <p:cNvSpPr txBox="1"/>
          <p:nvPr/>
        </p:nvSpPr>
        <p:spPr>
          <a:xfrm>
            <a:off x="5751305" y="4675104"/>
            <a:ext cx="36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/>
              <p:nvPr/>
            </p:nvSpPr>
            <p:spPr>
              <a:xfrm>
                <a:off x="3340037" y="4882634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037" y="4882634"/>
                <a:ext cx="698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>
            <a:extLst>
              <a:ext uri="{FF2B5EF4-FFF2-40B4-BE49-F238E27FC236}">
                <a16:creationId xmlns:a16="http://schemas.microsoft.com/office/drawing/2014/main" id="{943BDC12-7EF2-4910-A3AB-8B60DC21D355}"/>
              </a:ext>
            </a:extLst>
          </p:cNvPr>
          <p:cNvSpPr/>
          <p:nvPr/>
        </p:nvSpPr>
        <p:spPr>
          <a:xfrm rot="5400000" flipH="1">
            <a:off x="6831554" y="4418802"/>
            <a:ext cx="263695" cy="20227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CFD552E4-B5E7-4967-9701-1B99F6A8F0A6}"/>
              </a:ext>
            </a:extLst>
          </p:cNvPr>
          <p:cNvSpPr/>
          <p:nvPr/>
        </p:nvSpPr>
        <p:spPr>
          <a:xfrm rot="5400000" flipH="1">
            <a:off x="4811018" y="4493981"/>
            <a:ext cx="227612" cy="187192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/>
              <p:nvPr/>
            </p:nvSpPr>
            <p:spPr>
              <a:xfrm>
                <a:off x="4616820" y="4955301"/>
                <a:ext cx="605368" cy="37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820" y="4955301"/>
                <a:ext cx="605368" cy="374077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/>
              <p:nvPr/>
            </p:nvSpPr>
            <p:spPr>
              <a:xfrm>
                <a:off x="6679580" y="4959017"/>
                <a:ext cx="605368" cy="374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80" y="4959017"/>
                <a:ext cx="605368" cy="374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Brace 33">
            <a:extLst>
              <a:ext uri="{FF2B5EF4-FFF2-40B4-BE49-F238E27FC236}">
                <a16:creationId xmlns:a16="http://schemas.microsoft.com/office/drawing/2014/main" id="{30C4D8EB-0017-4C64-86AA-B750B1A949AB}"/>
              </a:ext>
            </a:extLst>
          </p:cNvPr>
          <p:cNvSpPr/>
          <p:nvPr/>
        </p:nvSpPr>
        <p:spPr>
          <a:xfrm rot="16200000" flipH="1">
            <a:off x="5837651" y="4233527"/>
            <a:ext cx="263695" cy="40106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21CF877-2339-47D1-86E2-AE5C2A6B397A}"/>
                  </a:ext>
                </a:extLst>
              </p:cNvPr>
              <p:cNvSpPr/>
              <p:nvPr/>
            </p:nvSpPr>
            <p:spPr>
              <a:xfrm>
                <a:off x="5814835" y="6411971"/>
                <a:ext cx="4282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21CF877-2339-47D1-86E2-AE5C2A6B3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835" y="6411971"/>
                <a:ext cx="42825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690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POLÍTICA COMERCIAL</a:t>
            </a:r>
            <a:br>
              <a:rPr lang="pt-BR" noProof="0" dirty="0"/>
            </a:br>
            <a:r>
              <a:rPr lang="pt-BR" sz="3000" cap="none" noProof="0" dirty="0"/>
              <a:t>Mudança no preço dos bens</a:t>
            </a:r>
            <a:endParaRPr lang="pt-BR" cap="non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Agora analisaremos como um aumento no preço do bem 1 afeta o equilíbrio</a:t>
            </a:r>
            <a:endParaRPr lang="pt-BR" sz="2400" noProof="0" dirty="0"/>
          </a:p>
          <a:p>
            <a:pPr lvl="2"/>
            <a:r>
              <a:rPr lang="pt-BR" sz="2000" dirty="0"/>
              <a:t>Podemos interpretar isso como política comercial</a:t>
            </a:r>
            <a:endParaRPr lang="pt-BR" sz="2000" noProof="0" dirty="0"/>
          </a:p>
          <a:p>
            <a:pPr lvl="2"/>
            <a:r>
              <a:rPr lang="pt-BR" sz="2000" dirty="0"/>
              <a:t>Se um país é um exportador de um bem, podemos interpretar a mudança como uma redução nas barreiras comerciais com outros países</a:t>
            </a:r>
            <a:endParaRPr lang="pt-BR" sz="2000" noProof="0" dirty="0"/>
          </a:p>
          <a:p>
            <a:pPr lvl="2"/>
            <a:r>
              <a:rPr lang="pt-BR" sz="2000" dirty="0"/>
              <a:t>Se o país é um importador do bem, podemos interpretar a mudança como um aumento na proteção contra competição estrangeira</a:t>
            </a:r>
            <a:endParaRPr lang="pt-BR" sz="2000" noProof="0" dirty="0"/>
          </a:p>
          <a:p>
            <a:pPr marL="128016" lvl="1" indent="0">
              <a:buNone/>
            </a:pPr>
            <a:r>
              <a:rPr lang="pt-BR" sz="2800" noProof="0" dirty="0"/>
              <a:t> </a:t>
            </a:r>
          </a:p>
          <a:p>
            <a:pPr lvl="1"/>
            <a:r>
              <a:rPr lang="pt-BR" sz="2400" dirty="0"/>
              <a:t>No diagrama, a demanda por trabalho do setor 1 move-se para fora</a:t>
            </a:r>
            <a:endParaRPr lang="pt-BR" sz="24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B28C-236B-4545-9C14-0387717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4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>
            <a:cxnSpLocks/>
          </p:cNvCxnSpPr>
          <p:nvPr/>
        </p:nvCxnSpPr>
        <p:spPr>
          <a:xfrm flipV="1">
            <a:off x="3920807" y="2002532"/>
            <a:ext cx="0" cy="3823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>
            <a:cxnSpLocks/>
          </p:cNvCxnSpPr>
          <p:nvPr/>
        </p:nvCxnSpPr>
        <p:spPr>
          <a:xfrm>
            <a:off x="3660748" y="5674857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Figura</a:t>
            </a:r>
            <a:r>
              <a:rPr lang="en-US" sz="2200" dirty="0"/>
              <a:t> 4</a:t>
            </a:r>
          </a:p>
          <a:p>
            <a:pPr algn="ctr"/>
            <a:r>
              <a:rPr lang="en-US" dirty="0" err="1"/>
              <a:t>Aumento</a:t>
            </a:r>
            <a:r>
              <a:rPr lang="en-US" dirty="0"/>
              <a:t> no </a:t>
            </a:r>
            <a:r>
              <a:rPr lang="en-US" dirty="0" err="1"/>
              <a:t>preço</a:t>
            </a:r>
            <a:r>
              <a:rPr lang="en-US" dirty="0"/>
              <a:t> do </a:t>
            </a:r>
            <a:r>
              <a:rPr lang="en-US" dirty="0" err="1"/>
              <a:t>bem</a:t>
            </a:r>
            <a:r>
              <a:rPr lang="en-US" dirty="0"/>
              <a:t> 1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778646A-B7FD-4DBA-AFAD-A46C2511AFA0}"/>
              </a:ext>
            </a:extLst>
          </p:cNvPr>
          <p:cNvSpPr/>
          <p:nvPr/>
        </p:nvSpPr>
        <p:spPr>
          <a:xfrm rot="11117280">
            <a:off x="4145634" y="-1081270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99400-D971-4FFA-95DA-6D6605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734" y="6470704"/>
            <a:ext cx="973666" cy="274320"/>
          </a:xfrm>
        </p:spPr>
        <p:txBody>
          <a:bodyPr/>
          <a:lstStyle/>
          <a:p>
            <a:fld id="{ABB1E195-B4C4-4D8D-9171-F90BABCE93C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/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/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/>
              <p:nvPr/>
            </p:nvSpPr>
            <p:spPr>
              <a:xfrm>
                <a:off x="2112991" y="2961101"/>
                <a:ext cx="2288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991" y="2961101"/>
                <a:ext cx="2288255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A39019-72E3-4F21-B6B5-93D3DE72EB9F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83354" y="3795722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66B9B-7047-4906-B4FB-D57C7DE448A1}"/>
              </a:ext>
            </a:extLst>
          </p:cNvPr>
          <p:cNvCxnSpPr>
            <a:cxnSpLocks/>
          </p:cNvCxnSpPr>
          <p:nvPr/>
        </p:nvCxnSpPr>
        <p:spPr>
          <a:xfrm flipV="1">
            <a:off x="8011486" y="1855102"/>
            <a:ext cx="0" cy="392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79023311-15E5-452A-823D-CD2C595F303E}"/>
              </a:ext>
            </a:extLst>
          </p:cNvPr>
          <p:cNvSpPr/>
          <p:nvPr/>
        </p:nvSpPr>
        <p:spPr>
          <a:xfrm rot="5717280">
            <a:off x="638900" y="-1479295"/>
            <a:ext cx="7389729" cy="6670867"/>
          </a:xfrm>
          <a:prstGeom prst="arc">
            <a:avLst>
              <a:gd name="adj1" fmla="val 16234164"/>
              <a:gd name="adj2" fmla="val 2131380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43527E5-6BEF-4210-BCC9-1C42D535AE37}"/>
              </a:ext>
            </a:extLst>
          </p:cNvPr>
          <p:cNvSpPr txBox="1">
            <a:spLocks/>
          </p:cNvSpPr>
          <p:nvPr/>
        </p:nvSpPr>
        <p:spPr>
          <a:xfrm>
            <a:off x="15172607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1E195-B4C4-4D8D-9171-F90BABCE93C7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/>
              <p:nvPr/>
            </p:nvSpPr>
            <p:spPr>
              <a:xfrm>
                <a:off x="7594475" y="566429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475" y="5664293"/>
                <a:ext cx="566154" cy="362984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/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/>
              <p:nvPr/>
            </p:nvSpPr>
            <p:spPr>
              <a:xfrm>
                <a:off x="7527270" y="2762851"/>
                <a:ext cx="2309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270" y="2762851"/>
                <a:ext cx="2309543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2F68A2-5152-4ABE-8CD7-916A71597930}"/>
              </a:ext>
            </a:extLst>
          </p:cNvPr>
          <p:cNvCxnSpPr>
            <a:cxnSpLocks/>
          </p:cNvCxnSpPr>
          <p:nvPr/>
        </p:nvCxnSpPr>
        <p:spPr>
          <a:xfrm>
            <a:off x="4233185" y="5865543"/>
            <a:ext cx="406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D2A7D5-29A2-4228-ADDC-1FF35AD2CD2F}"/>
              </a:ext>
            </a:extLst>
          </p:cNvPr>
          <p:cNvCxnSpPr>
            <a:cxnSpLocks/>
          </p:cNvCxnSpPr>
          <p:nvPr/>
        </p:nvCxnSpPr>
        <p:spPr>
          <a:xfrm flipH="1">
            <a:off x="7378700" y="5845785"/>
            <a:ext cx="304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76367D-F733-4532-9CCC-D7D2E904228F}"/>
              </a:ext>
            </a:extLst>
          </p:cNvPr>
          <p:cNvCxnSpPr/>
          <p:nvPr/>
        </p:nvCxnSpPr>
        <p:spPr>
          <a:xfrm flipH="1">
            <a:off x="3920807" y="5067300"/>
            <a:ext cx="202279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FC1E23-04DD-41C7-9131-D782D0F8AE7A}"/>
              </a:ext>
            </a:extLst>
          </p:cNvPr>
          <p:cNvCxnSpPr/>
          <p:nvPr/>
        </p:nvCxnSpPr>
        <p:spPr>
          <a:xfrm>
            <a:off x="5918200" y="5067300"/>
            <a:ext cx="0" cy="6167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E754CDE-35B8-4C8A-96E1-B484C112D8D8}"/>
              </a:ext>
            </a:extLst>
          </p:cNvPr>
          <p:cNvSpPr txBox="1"/>
          <p:nvPr/>
        </p:nvSpPr>
        <p:spPr>
          <a:xfrm>
            <a:off x="5751305" y="4675104"/>
            <a:ext cx="36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/>
              <p:nvPr/>
            </p:nvSpPr>
            <p:spPr>
              <a:xfrm>
                <a:off x="3340037" y="4882634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037" y="4882634"/>
                <a:ext cx="698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/>
              <p:nvPr/>
            </p:nvSpPr>
            <p:spPr>
              <a:xfrm>
                <a:off x="5604858" y="5667073"/>
                <a:ext cx="605368" cy="37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58" y="5667073"/>
                <a:ext cx="605368" cy="374077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/>
              <p:nvPr/>
            </p:nvSpPr>
            <p:spPr>
              <a:xfrm>
                <a:off x="6173902" y="5671157"/>
                <a:ext cx="605368" cy="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02" y="5671157"/>
                <a:ext cx="605368" cy="372666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>
            <a:extLst>
              <a:ext uri="{FF2B5EF4-FFF2-40B4-BE49-F238E27FC236}">
                <a16:creationId xmlns:a16="http://schemas.microsoft.com/office/drawing/2014/main" id="{0CE6C7B2-ED0F-48F0-AF0C-FDCCE73508B0}"/>
              </a:ext>
            </a:extLst>
          </p:cNvPr>
          <p:cNvSpPr/>
          <p:nvPr/>
        </p:nvSpPr>
        <p:spPr>
          <a:xfrm rot="11117280">
            <a:off x="4357855" y="-1680903"/>
            <a:ext cx="7389729" cy="6670867"/>
          </a:xfrm>
          <a:prstGeom prst="arc">
            <a:avLst>
              <a:gd name="adj1" fmla="val 16048916"/>
              <a:gd name="adj2" fmla="val 20860392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8AF98E0-93D1-4182-99CB-A370EDC26903}"/>
                  </a:ext>
                </a:extLst>
              </p:cNvPr>
              <p:cNvSpPr/>
              <p:nvPr/>
            </p:nvSpPr>
            <p:spPr>
              <a:xfrm>
                <a:off x="4346262" y="1986057"/>
                <a:ext cx="2288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8AF98E0-93D1-4182-99CB-A370EDC269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262" y="1986057"/>
                <a:ext cx="2288255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30C710E-8C28-4A9B-80C9-2D84691E25B1}"/>
              </a:ext>
            </a:extLst>
          </p:cNvPr>
          <p:cNvSpPr txBox="1"/>
          <p:nvPr/>
        </p:nvSpPr>
        <p:spPr>
          <a:xfrm>
            <a:off x="6283354" y="4300903"/>
            <a:ext cx="36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BBDC7-71CC-4CE0-AA48-AB4804F5A1A0}"/>
              </a:ext>
            </a:extLst>
          </p:cNvPr>
          <p:cNvCxnSpPr>
            <a:cxnSpLocks/>
          </p:cNvCxnSpPr>
          <p:nvPr/>
        </p:nvCxnSpPr>
        <p:spPr>
          <a:xfrm>
            <a:off x="6467503" y="4699544"/>
            <a:ext cx="0" cy="9647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B6494E-2A19-48FD-BAAB-4DCB2B2E0287}"/>
              </a:ext>
            </a:extLst>
          </p:cNvPr>
          <p:cNvCxnSpPr>
            <a:cxnSpLocks/>
          </p:cNvCxnSpPr>
          <p:nvPr/>
        </p:nvCxnSpPr>
        <p:spPr>
          <a:xfrm flipH="1">
            <a:off x="3920807" y="4656779"/>
            <a:ext cx="25032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8996DD-D852-477B-9E3F-11E311457E7B}"/>
                  </a:ext>
                </a:extLst>
              </p:cNvPr>
              <p:cNvSpPr txBox="1"/>
              <p:nvPr/>
            </p:nvSpPr>
            <p:spPr>
              <a:xfrm>
                <a:off x="3343660" y="4400798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8996DD-D852-477B-9E3F-11E31145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660" y="4400798"/>
                <a:ext cx="6985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Right 22">
            <a:extLst>
              <a:ext uri="{FF2B5EF4-FFF2-40B4-BE49-F238E27FC236}">
                <a16:creationId xmlns:a16="http://schemas.microsoft.com/office/drawing/2014/main" id="{872597D6-A57F-4E26-B602-C79CB3D13C3F}"/>
              </a:ext>
            </a:extLst>
          </p:cNvPr>
          <p:cNvSpPr/>
          <p:nvPr/>
        </p:nvSpPr>
        <p:spPr>
          <a:xfrm>
            <a:off x="6027576" y="6059859"/>
            <a:ext cx="396463" cy="16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E549888-6AD2-4660-9E82-4541F88EF21E}"/>
              </a:ext>
            </a:extLst>
          </p:cNvPr>
          <p:cNvSpPr/>
          <p:nvPr/>
        </p:nvSpPr>
        <p:spPr>
          <a:xfrm rot="16200000">
            <a:off x="3184376" y="4775564"/>
            <a:ext cx="396463" cy="16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D429ACB-58EC-48D6-BC3A-D714FBA8ABA0}"/>
                  </a:ext>
                </a:extLst>
              </p:cNvPr>
              <p:cNvSpPr/>
              <p:nvPr/>
            </p:nvSpPr>
            <p:spPr>
              <a:xfrm>
                <a:off x="9075946" y="743556"/>
                <a:ext cx="1321100" cy="397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D429ACB-58EC-48D6-BC3A-D714FBA8A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946" y="743556"/>
                <a:ext cx="1321100" cy="397032"/>
              </a:xfrm>
              <a:prstGeom prst="rect">
                <a:avLst/>
              </a:prstGeom>
              <a:blipFill>
                <a:blip r:embed="rId1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Brace 40">
            <a:extLst>
              <a:ext uri="{FF2B5EF4-FFF2-40B4-BE49-F238E27FC236}">
                <a16:creationId xmlns:a16="http://schemas.microsoft.com/office/drawing/2014/main" id="{619BCC2E-D5E2-4819-9BEA-AB29225E47DE}"/>
              </a:ext>
            </a:extLst>
          </p:cNvPr>
          <p:cNvSpPr/>
          <p:nvPr/>
        </p:nvSpPr>
        <p:spPr>
          <a:xfrm rot="16200000" flipH="1">
            <a:off x="5811753" y="4333519"/>
            <a:ext cx="263695" cy="40106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7DA9D98-FDE5-431F-8062-68210539073E}"/>
                  </a:ext>
                </a:extLst>
              </p:cNvPr>
              <p:cNvSpPr/>
              <p:nvPr/>
            </p:nvSpPr>
            <p:spPr>
              <a:xfrm>
                <a:off x="5788937" y="6511963"/>
                <a:ext cx="4282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7DA9D98-FDE5-431F-8062-682105390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937" y="6511963"/>
                <a:ext cx="42825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140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Com o preço mais alto, firmas do setor 1 expandem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Elas demandam mais trabalho e capital (específico)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Trabalho move-se do setor 2 para o setor 1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Setor 1 expande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noProof="0" dirty="0"/>
                  <a:t> aumenta), setor 2 contrai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noProof="0" dirty="0"/>
                  <a:t> diminui)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Salário sobe, mas também aumenta o custo de vida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O efeito da remuneração do fator móvel é </a:t>
                </a:r>
                <a:r>
                  <a:rPr lang="pt-BR" sz="2000" dirty="0"/>
                  <a:t>a</a:t>
                </a:r>
                <a:r>
                  <a:rPr lang="pt-BR" sz="2000" noProof="0" dirty="0" err="1"/>
                  <a:t>mbíguo</a:t>
                </a:r>
                <a:r>
                  <a:rPr lang="pt-BR" sz="2000" noProof="0" dirty="0"/>
                  <a:t> 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Aumenta em termos do bem 2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Diminui em termos do bem 1</a:t>
                </a:r>
              </a:p>
              <a:p>
                <a:pPr lvl="2">
                  <a:spcAft>
                    <a:spcPts val="1200"/>
                  </a:spcAft>
                </a:pPr>
                <a:endParaRPr lang="pt-BR" sz="2000" noProof="0" dirty="0"/>
              </a:p>
              <a:p>
                <a:pPr lvl="2">
                  <a:spcAft>
                    <a:spcPts val="1200"/>
                  </a:spcAft>
                </a:pPr>
                <a:endParaRPr lang="pt-BR" sz="1000" noProof="0" dirty="0"/>
              </a:p>
              <a:p>
                <a:pPr marL="310896" lvl="2" indent="0">
                  <a:spcAft>
                    <a:spcPts val="1200"/>
                  </a:spcAft>
                  <a:buNone/>
                </a:pPr>
                <a:endParaRPr lang="pt-BR" sz="24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C77EC4-76D0-4BC3-822B-3A70CEE8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POLÍTICA COMERCIAL</a:t>
            </a:r>
            <a:br>
              <a:rPr lang="pt-BR" noProof="0" dirty="0"/>
            </a:br>
            <a:r>
              <a:rPr lang="pt-BR" sz="3000" cap="none" noProof="0" dirty="0"/>
              <a:t>Mudança no preço dos bens</a:t>
            </a:r>
            <a:endParaRPr lang="pt-BR" cap="none" noProof="0" dirty="0"/>
          </a:p>
        </p:txBody>
      </p:sp>
    </p:spTree>
    <p:extLst>
      <p:ext uri="{BB962C8B-B14F-4D97-AF65-F5344CB8AC3E}">
        <p14:creationId xmlns:p14="http://schemas.microsoft.com/office/powerpoint/2010/main" val="4270815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 fontScale="85000" lnSpcReduction="20000"/>
              </a:bodyPr>
              <a:lstStyle/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BR" sz="24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noProof="0" dirty="0"/>
                  <a:t> aumenta, já que </a:t>
                </a:r>
                <a14:m>
                  <m:oMath xmlns:m="http://schemas.openxmlformats.org/officeDocument/2006/math">
                    <m:r>
                      <a:rPr lang="pt-BR" sz="2400" i="1" noProof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pt-BR" sz="2400" noProof="0" dirty="0"/>
                  <a:t> sobe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noProof="0" dirty="0"/>
                  <a:t> fica constante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Salário em termos do bem 1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4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noProof="0" dirty="0"/>
                  <a:t> aumenta (para um dado</a:t>
                </a:r>
                <a14:m>
                  <m:oMath xmlns:m="http://schemas.openxmlformats.org/officeDocument/2006/math">
                    <m:r>
                      <a:rPr lang="pt-BR" sz="2000" b="0" i="0" noProof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noProof="0" dirty="0"/>
                  <a:t>), razão capital-trabalho cai...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... E também diminui o produto marginal do trabalho do setor 1</a:t>
                </a:r>
                <a:endParaRPr lang="pt-BR" sz="20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O efeito no salário real vai depender de quanto trabalhadores móveis valorizam o bem 1 versus o bem 2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Não estamos fazendo suposições sobre isso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Logo, não temos muito a dizer sobre a remuneração do fator móvel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Efeito principal é na remuneração dos fatores específicos</a:t>
                </a:r>
                <a:endParaRPr lang="pt-BR" sz="2000" noProof="0" dirty="0"/>
              </a:p>
              <a:p>
                <a:pPr lvl="2">
                  <a:spcAft>
                    <a:spcPts val="1200"/>
                  </a:spcAft>
                </a:pPr>
                <a:endParaRPr lang="pt-BR" sz="2000" noProof="0" dirty="0"/>
              </a:p>
              <a:p>
                <a:pPr lvl="2">
                  <a:spcAft>
                    <a:spcPts val="1200"/>
                  </a:spcAft>
                </a:pPr>
                <a:endParaRPr lang="pt-BR" sz="1000" noProof="0" dirty="0"/>
              </a:p>
              <a:p>
                <a:pPr marL="310896" lvl="2" indent="0">
                  <a:spcAft>
                    <a:spcPts val="1200"/>
                  </a:spcAft>
                  <a:buNone/>
                </a:pPr>
                <a:endParaRPr lang="pt-BR" sz="24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AD83CC-72CD-4329-ADD4-41BDD08D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9720072" cy="1499616"/>
          </a:xfrm>
        </p:spPr>
        <p:txBody>
          <a:bodyPr/>
          <a:lstStyle/>
          <a:p>
            <a:r>
              <a:rPr lang="pt-BR" noProof="0" dirty="0"/>
              <a:t>POLÍTICA COMERCIAL</a:t>
            </a:r>
            <a:br>
              <a:rPr lang="pt-BR" noProof="0" dirty="0"/>
            </a:br>
            <a:r>
              <a:rPr lang="pt-BR" sz="3000" cap="none" noProof="0" dirty="0"/>
              <a:t>Mudança no preço dos bens</a:t>
            </a:r>
            <a:endParaRPr lang="pt-BR" cap="none" noProof="0" dirty="0"/>
          </a:p>
        </p:txBody>
      </p:sp>
    </p:spTree>
    <p:extLst>
      <p:ext uri="{BB962C8B-B14F-4D97-AF65-F5344CB8AC3E}">
        <p14:creationId xmlns:p14="http://schemas.microsoft.com/office/powerpoint/2010/main" val="3504704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 lnSpcReduction="10000"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Fator específico ao setor 1: </a:t>
                </a:r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Aumento via dois canais: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Aumento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sz="20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Maior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noProof="0" dirty="0"/>
                  <a:t> (para dado</a:t>
                </a:r>
                <a14:m>
                  <m:oMath xmlns:m="http://schemas.openxmlformats.org/officeDocument/2006/math">
                    <m:r>
                      <a:rPr lang="pt-BR" sz="2000" b="0" i="0" noProof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noProof="0" dirty="0"/>
                  <a:t>) leva a uma menor razão capital-trabalho, e maior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sz="20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Logo, a remuneração real do fator específico do setor 1 aumenta com certeza: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BR" sz="20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noProof="0" dirty="0"/>
                  <a:t> sobe, </a:t>
                </a:r>
                <a:r>
                  <a:rPr lang="pt-BR" sz="2000" dirty="0"/>
                  <a:t>pois</a:t>
                </a:r>
                <a:r>
                  <a:rPr lang="pt-BR" sz="2000" noProof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noProof="0" dirty="0"/>
                  <a:t> aumenta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noProof="0" dirty="0"/>
                  <a:t> é constante </a:t>
                </a:r>
                <a:endParaRPr lang="pt-BR" sz="1600" noProof="0" dirty="0"/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000" b="0" i="1" noProof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000" b="0" i="0" noProof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type m:val="lin"/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sz="2000" i="1" noProof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i="1" noProof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2000" noProof="0" dirty="0"/>
                  <a:t> também aumenta, pois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noProof="0" dirty="0"/>
                  <a:t> eleva-se</a:t>
                </a:r>
              </a:p>
              <a:p>
                <a:pPr lvl="2">
                  <a:spcAft>
                    <a:spcPts val="1200"/>
                  </a:spcAft>
                </a:pPr>
                <a:endParaRPr lang="pt-BR" sz="1000" noProof="0" dirty="0"/>
              </a:p>
              <a:p>
                <a:pPr marL="310896" lvl="2" indent="0">
                  <a:spcAft>
                    <a:spcPts val="1200"/>
                  </a:spcAft>
                  <a:buNone/>
                </a:pPr>
                <a:endParaRPr lang="pt-BR" sz="24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879" b="-1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3B3BC9-F8A2-48D6-913D-DE04DE7D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9720072" cy="1499616"/>
          </a:xfrm>
        </p:spPr>
        <p:txBody>
          <a:bodyPr/>
          <a:lstStyle/>
          <a:p>
            <a:r>
              <a:rPr lang="pt-BR" noProof="0" dirty="0"/>
              <a:t>POLÍTICA COMERCIAL</a:t>
            </a:r>
            <a:br>
              <a:rPr lang="pt-BR" noProof="0" dirty="0"/>
            </a:br>
            <a:r>
              <a:rPr lang="pt-BR" sz="3000" cap="none" noProof="0" dirty="0"/>
              <a:t>Mudança no preço dos bens</a:t>
            </a:r>
            <a:endParaRPr lang="pt-BR" cap="none" noProof="0" dirty="0"/>
          </a:p>
        </p:txBody>
      </p:sp>
    </p:spTree>
    <p:extLst>
      <p:ext uri="{BB962C8B-B14F-4D97-AF65-F5344CB8AC3E}">
        <p14:creationId xmlns:p14="http://schemas.microsoft.com/office/powerpoint/2010/main" val="4228759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Fator específico do setor 2: </a:t>
                </a:r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noProof="0" dirty="0"/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 noProof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noProof="0" dirty="0"/>
                  <a:t>cai: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Menor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noProof="0" dirty="0"/>
                  <a:t> (para um dado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noProof="0" dirty="0"/>
                  <a:t>) leva a uma maior razão capital-trabalho, e menor</a:t>
                </a:r>
                <a14:m>
                  <m:oMath xmlns:m="http://schemas.openxmlformats.org/officeDocument/2006/math">
                    <m:r>
                      <a:rPr lang="pt-BR" sz="2000" b="0" i="0" noProof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0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Logo, a remuneração real do fator específico do setor 2 cai com certeza:</a:t>
                </a:r>
                <a:endParaRPr lang="pt-BR" sz="2400" noProof="0" dirty="0"/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diminui, pois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cai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/>
                  <a:t> é mais alto</a:t>
                </a:r>
                <a:endParaRPr lang="pt-BR" sz="2000" i="1" noProof="0" dirty="0">
                  <a:latin typeface="Cambria Math" panose="02040503050406030204" pitchFamily="18" charset="0"/>
                </a:endParaRPr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solidFill>
                          <a:srgbClr val="2E2B2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rgbClr val="2E2B21"/>
                    </a:solidFill>
                  </a:rPr>
                  <a:t> diminui, pos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rgbClr val="2E2B21"/>
                    </a:solidFill>
                  </a:rPr>
                  <a:t> cai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rgbClr val="2E2B21"/>
                    </a:solidFill>
                  </a:rPr>
                  <a:t> é constante</a:t>
                </a:r>
                <a:endParaRPr lang="pt-BR" sz="16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ACED45-5499-4976-A4FF-71FC558F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9720072" cy="1499616"/>
          </a:xfrm>
        </p:spPr>
        <p:txBody>
          <a:bodyPr/>
          <a:lstStyle/>
          <a:p>
            <a:r>
              <a:rPr lang="pt-BR" noProof="0" dirty="0"/>
              <a:t>POLÍTICA COMERCIAL</a:t>
            </a:r>
            <a:br>
              <a:rPr lang="pt-BR" noProof="0" dirty="0"/>
            </a:br>
            <a:r>
              <a:rPr lang="pt-BR" sz="3000" cap="none" noProof="0" dirty="0"/>
              <a:t>Mudança no preço dos bens</a:t>
            </a:r>
            <a:endParaRPr lang="pt-BR" cap="none" noProof="0" dirty="0"/>
          </a:p>
        </p:txBody>
      </p:sp>
    </p:spTree>
    <p:extLst>
      <p:ext uri="{BB962C8B-B14F-4D97-AF65-F5344CB8AC3E}">
        <p14:creationId xmlns:p14="http://schemas.microsoft.com/office/powerpoint/2010/main" val="39058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 lnSpcReduction="10000"/>
              </a:bodyPr>
              <a:lstStyle/>
              <a:p>
                <a:pPr lvl="1"/>
                <a:r>
                  <a:rPr lang="pt-BR" sz="2400" dirty="0"/>
                  <a:t>A</a:t>
                </a:r>
                <a:r>
                  <a:rPr lang="pt-BR" sz="2400" noProof="0" dirty="0"/>
                  <a:t>nalisaremos agora o impacto de um aumento no preço do bem 2</a:t>
                </a:r>
              </a:p>
              <a:p>
                <a:pPr lvl="2"/>
                <a:r>
                  <a:rPr lang="pt-BR" sz="2000" noProof="0" dirty="0"/>
                  <a:t>No diagrama, temos um deslocamento para fora na demanda por trabalho do setor 2</a:t>
                </a:r>
              </a:p>
              <a:p>
                <a:pPr lvl="1"/>
                <a:endParaRPr lang="pt-BR" sz="2400" noProof="0" dirty="0"/>
              </a:p>
              <a:p>
                <a:pPr lvl="1"/>
                <a:r>
                  <a:rPr lang="pt-BR" sz="2400" noProof="0" dirty="0"/>
                  <a:t>Setor 2 expande, setor 1 </a:t>
                </a:r>
                <a:r>
                  <a:rPr lang="pt-BR" sz="2400" dirty="0"/>
                  <a:t>contrat</a:t>
                </a:r>
                <a:endParaRPr lang="pt-BR" sz="2400" noProof="0" dirty="0"/>
              </a:p>
              <a:p>
                <a:pPr lvl="2"/>
                <a:r>
                  <a:rPr lang="pt-BR" sz="2000" noProof="0" dirty="0"/>
                  <a:t>Fator móvel move-se do setor 1 para o setor 2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Remuneração do fator móvel aumenta, mas proporcionalemente </a:t>
                </a:r>
                <a:r>
                  <a:rPr lang="pt-BR" sz="2000" dirty="0"/>
                  <a:t>menos</a:t>
                </a:r>
                <a:r>
                  <a:rPr lang="pt-BR" sz="2000" noProof="0" dirty="0"/>
                  <a:t> do que o aumento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000" noProof="0" dirty="0"/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sz="2000" i="1" noProof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noProof="0" dirty="0"/>
              </a:p>
              <a:p>
                <a:pPr marL="310896" lvl="2" indent="0">
                  <a:buNone/>
                </a:pPr>
                <a:r>
                  <a:rPr lang="pt-BR" sz="2000" noProof="0" dirty="0"/>
                  <a:t>	que diminui, pois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noProof="0" dirty="0"/>
                  <a:t> cai</a:t>
                </a:r>
              </a:p>
              <a:p>
                <a:pPr lvl="2"/>
                <a:r>
                  <a:rPr lang="pt-BR" sz="2000" dirty="0"/>
                  <a:t>Logo, o efeito na remuneração do fator móvel é ambíguo</a:t>
                </a:r>
                <a:endParaRPr lang="pt-BR" sz="2000" noProof="0" dirty="0"/>
              </a:p>
              <a:p>
                <a:pPr lvl="2"/>
                <a:endParaRPr lang="pt-BR" sz="20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3333" r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B28C-236B-4545-9C14-0387717D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6ECFB9-6CE8-4144-BFC0-18B7EDFAC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9720072" cy="1499616"/>
          </a:xfrm>
        </p:spPr>
        <p:txBody>
          <a:bodyPr/>
          <a:lstStyle/>
          <a:p>
            <a:r>
              <a:rPr lang="pt-BR" noProof="0" dirty="0"/>
              <a:t>POLÍTICA COMERCIAL</a:t>
            </a:r>
            <a:br>
              <a:rPr lang="pt-BR" noProof="0" dirty="0"/>
            </a:br>
            <a:r>
              <a:rPr lang="pt-BR" sz="3000" cap="none" noProof="0" dirty="0"/>
              <a:t>Mudança no preço dos bens</a:t>
            </a:r>
            <a:endParaRPr lang="pt-BR" cap="none" noProof="0" dirty="0"/>
          </a:p>
        </p:txBody>
      </p:sp>
    </p:spTree>
    <p:extLst>
      <p:ext uri="{BB962C8B-B14F-4D97-AF65-F5344CB8AC3E}">
        <p14:creationId xmlns:p14="http://schemas.microsoft.com/office/powerpoint/2010/main" val="2299023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>
            <a:cxnSpLocks/>
          </p:cNvCxnSpPr>
          <p:nvPr/>
        </p:nvCxnSpPr>
        <p:spPr>
          <a:xfrm flipV="1">
            <a:off x="3920807" y="2002532"/>
            <a:ext cx="0" cy="3823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>
            <a:cxnSpLocks/>
          </p:cNvCxnSpPr>
          <p:nvPr/>
        </p:nvCxnSpPr>
        <p:spPr>
          <a:xfrm>
            <a:off x="3660748" y="5674857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Figura</a:t>
            </a:r>
            <a:r>
              <a:rPr lang="en-US" sz="2200" dirty="0"/>
              <a:t> 5</a:t>
            </a:r>
          </a:p>
          <a:p>
            <a:pPr algn="ctr"/>
            <a:r>
              <a:rPr lang="en-US" dirty="0" err="1"/>
              <a:t>Aumento</a:t>
            </a:r>
            <a:r>
              <a:rPr lang="en-US" dirty="0"/>
              <a:t> no </a:t>
            </a:r>
            <a:r>
              <a:rPr lang="en-US" dirty="0" err="1"/>
              <a:t>preço</a:t>
            </a:r>
            <a:r>
              <a:rPr lang="en-US" dirty="0"/>
              <a:t> do </a:t>
            </a:r>
            <a:r>
              <a:rPr lang="en-US" dirty="0" err="1"/>
              <a:t>bem</a:t>
            </a:r>
            <a:r>
              <a:rPr lang="en-US" dirty="0"/>
              <a:t> 2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778646A-B7FD-4DBA-AFAD-A46C2511AFA0}"/>
              </a:ext>
            </a:extLst>
          </p:cNvPr>
          <p:cNvSpPr/>
          <p:nvPr/>
        </p:nvSpPr>
        <p:spPr>
          <a:xfrm rot="11117280">
            <a:off x="4145634" y="-1081270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99400-D971-4FFA-95DA-6D6605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734" y="6470704"/>
            <a:ext cx="973666" cy="274320"/>
          </a:xfrm>
        </p:spPr>
        <p:txBody>
          <a:bodyPr/>
          <a:lstStyle/>
          <a:p>
            <a:fld id="{ABB1E195-B4C4-4D8D-9171-F90BABCE93C7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/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/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/>
              <p:nvPr/>
            </p:nvSpPr>
            <p:spPr>
              <a:xfrm>
                <a:off x="2112991" y="2961101"/>
                <a:ext cx="2288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991" y="2961101"/>
                <a:ext cx="2288255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A39019-72E3-4F21-B6B5-93D3DE72EB9F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83354" y="3795722"/>
            <a:ext cx="0" cy="3758269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66B9B-7047-4906-B4FB-D57C7DE448A1}"/>
              </a:ext>
            </a:extLst>
          </p:cNvPr>
          <p:cNvCxnSpPr>
            <a:cxnSpLocks/>
          </p:cNvCxnSpPr>
          <p:nvPr/>
        </p:nvCxnSpPr>
        <p:spPr>
          <a:xfrm flipV="1">
            <a:off x="8011486" y="1855102"/>
            <a:ext cx="0" cy="392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79023311-15E5-452A-823D-CD2C595F303E}"/>
              </a:ext>
            </a:extLst>
          </p:cNvPr>
          <p:cNvSpPr/>
          <p:nvPr/>
        </p:nvSpPr>
        <p:spPr>
          <a:xfrm rot="5717280">
            <a:off x="638900" y="-1479295"/>
            <a:ext cx="7389729" cy="6670867"/>
          </a:xfrm>
          <a:prstGeom prst="arc">
            <a:avLst>
              <a:gd name="adj1" fmla="val 16234164"/>
              <a:gd name="adj2" fmla="val 2131380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43527E5-6BEF-4210-BCC9-1C42D535AE37}"/>
              </a:ext>
            </a:extLst>
          </p:cNvPr>
          <p:cNvSpPr txBox="1">
            <a:spLocks/>
          </p:cNvSpPr>
          <p:nvPr/>
        </p:nvSpPr>
        <p:spPr>
          <a:xfrm>
            <a:off x="15172607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1E195-B4C4-4D8D-9171-F90BABCE93C7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/>
              <p:nvPr/>
            </p:nvSpPr>
            <p:spPr>
              <a:xfrm>
                <a:off x="7594475" y="5664293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238D61-D0A9-44C9-88FF-14175F70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475" y="5664293"/>
                <a:ext cx="566154" cy="362984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/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/>
              <p:nvPr/>
            </p:nvSpPr>
            <p:spPr>
              <a:xfrm>
                <a:off x="7527270" y="2762851"/>
                <a:ext cx="2309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BA3ACD-7FE3-4493-855D-FCC5B7DC2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270" y="2762851"/>
                <a:ext cx="2309543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2F68A2-5152-4ABE-8CD7-916A71597930}"/>
              </a:ext>
            </a:extLst>
          </p:cNvPr>
          <p:cNvCxnSpPr>
            <a:cxnSpLocks/>
          </p:cNvCxnSpPr>
          <p:nvPr/>
        </p:nvCxnSpPr>
        <p:spPr>
          <a:xfrm>
            <a:off x="4233185" y="5865543"/>
            <a:ext cx="406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D2A7D5-29A2-4228-ADDC-1FF35AD2CD2F}"/>
              </a:ext>
            </a:extLst>
          </p:cNvPr>
          <p:cNvCxnSpPr>
            <a:cxnSpLocks/>
          </p:cNvCxnSpPr>
          <p:nvPr/>
        </p:nvCxnSpPr>
        <p:spPr>
          <a:xfrm flipH="1">
            <a:off x="7378700" y="5845785"/>
            <a:ext cx="304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76367D-F733-4532-9CCC-D7D2E904228F}"/>
              </a:ext>
            </a:extLst>
          </p:cNvPr>
          <p:cNvCxnSpPr/>
          <p:nvPr/>
        </p:nvCxnSpPr>
        <p:spPr>
          <a:xfrm flipH="1">
            <a:off x="3920807" y="5067300"/>
            <a:ext cx="202279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FC1E23-04DD-41C7-9131-D782D0F8AE7A}"/>
              </a:ext>
            </a:extLst>
          </p:cNvPr>
          <p:cNvCxnSpPr/>
          <p:nvPr/>
        </p:nvCxnSpPr>
        <p:spPr>
          <a:xfrm>
            <a:off x="5918200" y="5067300"/>
            <a:ext cx="0" cy="6167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E754CDE-35B8-4C8A-96E1-B484C112D8D8}"/>
              </a:ext>
            </a:extLst>
          </p:cNvPr>
          <p:cNvSpPr txBox="1"/>
          <p:nvPr/>
        </p:nvSpPr>
        <p:spPr>
          <a:xfrm>
            <a:off x="5751305" y="4675104"/>
            <a:ext cx="36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/>
              <p:nvPr/>
            </p:nvSpPr>
            <p:spPr>
              <a:xfrm>
                <a:off x="3340037" y="4882634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037" y="4882634"/>
                <a:ext cx="6985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/>
              <p:nvPr/>
            </p:nvSpPr>
            <p:spPr>
              <a:xfrm>
                <a:off x="5604858" y="5667073"/>
                <a:ext cx="605368" cy="37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58" y="5667073"/>
                <a:ext cx="605368" cy="374077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/>
              <p:nvPr/>
            </p:nvSpPr>
            <p:spPr>
              <a:xfrm>
                <a:off x="4986236" y="5700206"/>
                <a:ext cx="605368" cy="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36" y="5700206"/>
                <a:ext cx="605368" cy="372666"/>
              </a:xfrm>
              <a:prstGeom prst="rect">
                <a:avLst/>
              </a:prstGeom>
              <a:blipFill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30C710E-8C28-4A9B-80C9-2D84691E25B1}"/>
              </a:ext>
            </a:extLst>
          </p:cNvPr>
          <p:cNvSpPr txBox="1"/>
          <p:nvPr/>
        </p:nvSpPr>
        <p:spPr>
          <a:xfrm>
            <a:off x="5190488" y="4275078"/>
            <a:ext cx="36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BBDC7-71CC-4CE0-AA48-AB4804F5A1A0}"/>
              </a:ext>
            </a:extLst>
          </p:cNvPr>
          <p:cNvCxnSpPr>
            <a:cxnSpLocks/>
          </p:cNvCxnSpPr>
          <p:nvPr/>
        </p:nvCxnSpPr>
        <p:spPr>
          <a:xfrm>
            <a:off x="5338702" y="4700640"/>
            <a:ext cx="0" cy="9647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B6494E-2A19-48FD-BAAB-4DCB2B2E0287}"/>
              </a:ext>
            </a:extLst>
          </p:cNvPr>
          <p:cNvCxnSpPr>
            <a:cxnSpLocks/>
          </p:cNvCxnSpPr>
          <p:nvPr/>
        </p:nvCxnSpPr>
        <p:spPr>
          <a:xfrm flipH="1">
            <a:off x="3920807" y="4656779"/>
            <a:ext cx="145383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8996DD-D852-477B-9E3F-11E311457E7B}"/>
                  </a:ext>
                </a:extLst>
              </p:cNvPr>
              <p:cNvSpPr txBox="1"/>
              <p:nvPr/>
            </p:nvSpPr>
            <p:spPr>
              <a:xfrm>
                <a:off x="3343660" y="4400798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8996DD-D852-477B-9E3F-11E31145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660" y="4400798"/>
                <a:ext cx="6985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Right 22">
            <a:extLst>
              <a:ext uri="{FF2B5EF4-FFF2-40B4-BE49-F238E27FC236}">
                <a16:creationId xmlns:a16="http://schemas.microsoft.com/office/drawing/2014/main" id="{872597D6-A57F-4E26-B602-C79CB3D13C3F}"/>
              </a:ext>
            </a:extLst>
          </p:cNvPr>
          <p:cNvSpPr/>
          <p:nvPr/>
        </p:nvSpPr>
        <p:spPr>
          <a:xfrm rot="10800000">
            <a:off x="5404766" y="6013541"/>
            <a:ext cx="396463" cy="16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8E549888-6AD2-4660-9E82-4541F88EF21E}"/>
              </a:ext>
            </a:extLst>
          </p:cNvPr>
          <p:cNvSpPr/>
          <p:nvPr/>
        </p:nvSpPr>
        <p:spPr>
          <a:xfrm rot="16200000">
            <a:off x="3184376" y="4775564"/>
            <a:ext cx="396463" cy="16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D429ACB-58EC-48D6-BC3A-D714FBA8ABA0}"/>
                  </a:ext>
                </a:extLst>
              </p:cNvPr>
              <p:cNvSpPr/>
              <p:nvPr/>
            </p:nvSpPr>
            <p:spPr>
              <a:xfrm>
                <a:off x="9075946" y="743556"/>
                <a:ext cx="1321100" cy="397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D429ACB-58EC-48D6-BC3A-D714FBA8A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946" y="743556"/>
                <a:ext cx="1321100" cy="397545"/>
              </a:xfrm>
              <a:prstGeom prst="rect">
                <a:avLst/>
              </a:prstGeom>
              <a:blipFill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ight Brace 40">
            <a:extLst>
              <a:ext uri="{FF2B5EF4-FFF2-40B4-BE49-F238E27FC236}">
                <a16:creationId xmlns:a16="http://schemas.microsoft.com/office/drawing/2014/main" id="{619BCC2E-D5E2-4819-9BEA-AB29225E47DE}"/>
              </a:ext>
            </a:extLst>
          </p:cNvPr>
          <p:cNvSpPr/>
          <p:nvPr/>
        </p:nvSpPr>
        <p:spPr>
          <a:xfrm rot="16200000" flipH="1">
            <a:off x="5811753" y="4333519"/>
            <a:ext cx="263695" cy="40106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7DA9D98-FDE5-431F-8062-68210539073E}"/>
                  </a:ext>
                </a:extLst>
              </p:cNvPr>
              <p:cNvSpPr/>
              <p:nvPr/>
            </p:nvSpPr>
            <p:spPr>
              <a:xfrm>
                <a:off x="5788937" y="6511963"/>
                <a:ext cx="4282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7DA9D98-FDE5-431F-8062-682105390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937" y="6511963"/>
                <a:ext cx="42825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>
            <a:extLst>
              <a:ext uri="{FF2B5EF4-FFF2-40B4-BE49-F238E27FC236}">
                <a16:creationId xmlns:a16="http://schemas.microsoft.com/office/drawing/2014/main" id="{5A4A4FE3-8919-4E24-AAC8-30ED72543517}"/>
              </a:ext>
            </a:extLst>
          </p:cNvPr>
          <p:cNvSpPr/>
          <p:nvPr/>
        </p:nvSpPr>
        <p:spPr>
          <a:xfrm rot="5717280">
            <a:off x="405209" y="-2070007"/>
            <a:ext cx="7389729" cy="6670867"/>
          </a:xfrm>
          <a:prstGeom prst="arc">
            <a:avLst>
              <a:gd name="adj1" fmla="val 16826378"/>
              <a:gd name="adj2" fmla="val 21313807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00EDE9-9D4F-4F03-8837-7ED349C61429}"/>
                  </a:ext>
                </a:extLst>
              </p:cNvPr>
              <p:cNvSpPr/>
              <p:nvPr/>
            </p:nvSpPr>
            <p:spPr>
              <a:xfrm>
                <a:off x="5200672" y="1775964"/>
                <a:ext cx="2309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C00EDE9-9D4F-4F03-8837-7ED349C614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672" y="1775964"/>
                <a:ext cx="2309543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755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786872" cy="4023360"/>
              </a:xfrm>
            </p:spPr>
            <p:txBody>
              <a:bodyPr>
                <a:normAutofit fontScale="92500" lnSpcReduction="10000"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Fator específico ao setor 2: </a:t>
                </a:r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Aumenta via 2 canais: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Aumento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0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Maior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 (para dado</a:t>
                </a:r>
                <a14:m>
                  <m:oMath xmlns:m="http://schemas.openxmlformats.org/officeDocument/2006/math">
                    <m:r>
                      <a:rPr lang="pt-BR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/>
                  <a:t>) leva a uma menor razão capital-trabalho, e maior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0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Logo, a remuneração real do fator específico do setor 2 aumenta inequivocamente </a:t>
                </a:r>
              </a:p>
              <a:p>
                <a:pPr lvl="2">
                  <a:spcAft>
                    <a:spcPts val="1200"/>
                  </a:spcAft>
                  <a:buClr>
                    <a:srgbClr val="9CBEBD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solidFill>
                          <a:srgbClr val="2E2B2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rgbClr val="2E2B21"/>
                    </a:solidFill>
                  </a:rPr>
                  <a:t> aumenta, pois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rgbClr val="2E2B21"/>
                    </a:solidFill>
                  </a:rPr>
                  <a:t> aumenta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i="1">
                            <a:solidFill>
                              <a:srgbClr val="2E2B2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rgbClr val="2E2B21"/>
                    </a:solidFill>
                  </a:rPr>
                  <a:t> é constante</a:t>
                </a:r>
                <a:endParaRPr lang="pt-BR" sz="1600" dirty="0">
                  <a:solidFill>
                    <a:srgbClr val="2E2B21"/>
                  </a:solidFill>
                </a:endParaRPr>
              </a:p>
              <a:p>
                <a:pPr lvl="2">
                  <a:spcAft>
                    <a:spcPts val="1200"/>
                  </a:spcAft>
                </a:pPr>
                <a:endParaRPr lang="pt-BR" sz="1600" noProof="0" dirty="0"/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t-BR" sz="2000" b="0" i="1" noProof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000" b="0" i="1" noProof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pt-BR" sz="2000" b="0" i="0" noProof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type m:val="lin"/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BR" sz="2000" i="1" noProof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000" i="1" noProof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b>
                            <m:r>
                              <a:rPr lang="pt-BR" sz="2000" b="0" i="1" noProof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000" b="0" i="1" noProof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2000" noProof="0" dirty="0"/>
                  <a:t> também aumenta, pois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noProof="0" dirty="0"/>
                  <a:t> é maior</a:t>
                </a:r>
              </a:p>
              <a:p>
                <a:pPr lvl="2">
                  <a:spcAft>
                    <a:spcPts val="1200"/>
                  </a:spcAft>
                </a:pPr>
                <a:endParaRPr lang="pt-BR" sz="1000" noProof="0" dirty="0"/>
              </a:p>
              <a:p>
                <a:pPr marL="310896" lvl="2" indent="0">
                  <a:spcAft>
                    <a:spcPts val="1200"/>
                  </a:spcAft>
                  <a:buNone/>
                </a:pPr>
                <a:endParaRPr lang="pt-BR" sz="24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786872" cy="4023360"/>
              </a:xfrm>
              <a:blipFill>
                <a:blip r:embed="rId2"/>
                <a:stretch>
                  <a:fillRect t="-2576"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29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3F6371A-DE1F-5C44-B0BA-42742B19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9720072" cy="1499616"/>
          </a:xfrm>
        </p:spPr>
        <p:txBody>
          <a:bodyPr/>
          <a:lstStyle/>
          <a:p>
            <a:r>
              <a:rPr lang="pt-BR" noProof="0" dirty="0"/>
              <a:t>POLÍTICA COMERCIAL</a:t>
            </a:r>
            <a:br>
              <a:rPr lang="pt-BR" noProof="0" dirty="0"/>
            </a:br>
            <a:r>
              <a:rPr lang="pt-BR" sz="3000" cap="none" noProof="0" dirty="0"/>
              <a:t>Mudança no preço dos bens</a:t>
            </a:r>
            <a:endParaRPr lang="pt-BR" cap="none" noProof="0" dirty="0"/>
          </a:p>
        </p:txBody>
      </p:sp>
    </p:spTree>
    <p:extLst>
      <p:ext uri="{BB962C8B-B14F-4D97-AF65-F5344CB8AC3E}">
        <p14:creationId xmlns:p14="http://schemas.microsoft.com/office/powerpoint/2010/main" val="150574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noProof="0" dirty="0"/>
              <a:t>Modelo de fatores específicos 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dirty="0"/>
              <a:t> Alguns fatores de produção não podem mudar para outro setor </a:t>
            </a:r>
            <a:endParaRPr lang="pt-BR" sz="2000" noProof="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dirty="0"/>
              <a:t> São específicos de um setor, só podem ser usados nele</a:t>
            </a:r>
            <a:endParaRPr lang="pt-BR" sz="2000" noProof="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dirty="0"/>
              <a:t> Haverá diferenças na remuneração dos fatores entre setores</a:t>
            </a:r>
            <a:endParaRPr lang="pt-BR" sz="2000" noProof="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dirty="0"/>
              <a:t> Versão de curto prazo do modelo de Heckscher-Ohlin</a:t>
            </a:r>
            <a:endParaRPr lang="pt-BR" sz="2000" noProof="0" dirty="0"/>
          </a:p>
          <a:p>
            <a:pPr lvl="1"/>
            <a:r>
              <a:rPr lang="pt-BR" sz="2400" dirty="0"/>
              <a:t>Implicações para a distribuição de renda são diferentes:</a:t>
            </a:r>
            <a:endParaRPr lang="pt-BR" sz="2400" noProof="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dirty="0"/>
              <a:t> Benefícios do comércio para fatores específicos às indústrias que crescem</a:t>
            </a:r>
            <a:endParaRPr lang="pt-BR" sz="2000" noProof="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dirty="0"/>
              <a:t> ... E perdem os fatores específicos às indústrias que contraem</a:t>
            </a:r>
            <a:endParaRPr lang="pt-BR" sz="2000" noProof="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dirty="0"/>
              <a:t> No modelo de Hecksher-Ohlin, fator abundante vs. escasso</a:t>
            </a:r>
            <a:endParaRPr lang="pt-BR" sz="2000" noProof="0" dirty="0"/>
          </a:p>
          <a:p>
            <a:pPr lvl="2"/>
            <a:endParaRPr lang="pt-BR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D79C37-23A8-6745-AB3D-FEC0CAC60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FATORES ESPECÍFICOS</a:t>
            </a:r>
            <a:br>
              <a:rPr lang="pt-BR" noProof="0" dirty="0"/>
            </a:br>
            <a:r>
              <a:rPr lang="pt-BR" sz="3000" cap="none" noProof="0" dirty="0"/>
              <a:t>Motivação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21537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786872" cy="4023360"/>
              </a:xfrm>
            </p:spPr>
            <p:txBody>
              <a:bodyPr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Fator específico </a:t>
                </a:r>
                <a:r>
                  <a:rPr lang="pt-BR" sz="2400" dirty="0"/>
                  <a:t>a</a:t>
                </a:r>
                <a:r>
                  <a:rPr lang="pt-BR" sz="2400" noProof="0" dirty="0"/>
                  <a:t>o setor 1: </a:t>
                </a:r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 noProof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000" noProof="0" dirty="0"/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 noProof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400" noProof="0" dirty="0"/>
                  <a:t>cai: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Menor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noProof="0" dirty="0"/>
                  <a:t> (para</a:t>
                </a:r>
                <a14:m>
                  <m:oMath xmlns:m="http://schemas.openxmlformats.org/officeDocument/2006/math">
                    <m:r>
                      <a:rPr lang="pt-BR" sz="2000" b="0" i="0" noProof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sz="2000" i="1" noProof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 noProof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noProof="0" dirty="0"/>
                  <a:t>) leva a uma maior razão capital-trabalho e menor</a:t>
                </a:r>
                <a14:m>
                  <m:oMath xmlns:m="http://schemas.openxmlformats.org/officeDocument/2006/math">
                    <m:r>
                      <a:rPr lang="pt-BR" sz="2000" b="0" i="0" noProof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𝑃𝑀</m:t>
                        </m:r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sz="20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Logo, a remuneração real do fator específico ao setor 2 cai inequivocamente:</a:t>
                </a:r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i="1" noProof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noProof="0" dirty="0"/>
                  <a:t> diminui, </a:t>
                </a:r>
                <a:r>
                  <a:rPr lang="pt-BR" sz="2000" dirty="0"/>
                  <a:t>pois</a:t>
                </a:r>
                <a:r>
                  <a:rPr lang="pt-BR" sz="2000" noProof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noProof="0" dirty="0"/>
                  <a:t> cai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noProof="0" dirty="0"/>
                  <a:t> é constante</a:t>
                </a:r>
                <a:endParaRPr lang="pt-BR" sz="2000" i="1" noProof="0" dirty="0">
                  <a:latin typeface="Cambria Math" panose="02040503050406030204" pitchFamily="18" charset="0"/>
                </a:endParaRPr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000" b="0" i="1" noProof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BR" sz="2000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noProof="0" dirty="0"/>
                  <a:t> diminui, </a:t>
                </a:r>
                <a:r>
                  <a:rPr lang="pt-BR" sz="2000" dirty="0"/>
                  <a:t>pois</a:t>
                </a:r>
                <a:r>
                  <a:rPr lang="pt-BR" sz="2000" noProof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noProof="0" dirty="0"/>
                  <a:t> cai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noProof="0" dirty="0"/>
                  <a:t> é maior</a:t>
                </a:r>
                <a:endParaRPr lang="pt-BR" sz="10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786872" cy="4023360"/>
              </a:xfrm>
              <a:blipFill>
                <a:blip r:embed="rId2"/>
                <a:stretch>
                  <a:fillRect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AF48-5FCD-4B47-ABEC-762B1006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0202436-37E9-5E4B-BACB-A9F2FBD3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48640"/>
            <a:ext cx="9720072" cy="1499616"/>
          </a:xfrm>
        </p:spPr>
        <p:txBody>
          <a:bodyPr/>
          <a:lstStyle/>
          <a:p>
            <a:r>
              <a:rPr lang="pt-BR" noProof="0" dirty="0"/>
              <a:t>POLÍTICA COMERCIAL</a:t>
            </a:r>
            <a:br>
              <a:rPr lang="pt-BR" noProof="0" dirty="0"/>
            </a:br>
            <a:r>
              <a:rPr lang="pt-BR" sz="3000" cap="none" noProof="0" dirty="0"/>
              <a:t>Mudança no preço dos bens</a:t>
            </a:r>
            <a:endParaRPr lang="pt-BR" cap="none" noProof="0" dirty="0"/>
          </a:p>
        </p:txBody>
      </p:sp>
    </p:spTree>
    <p:extLst>
      <p:ext uri="{BB962C8B-B14F-4D97-AF65-F5344CB8AC3E}">
        <p14:creationId xmlns:p14="http://schemas.microsoft.com/office/powerpoint/2010/main" val="2941940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08742" cy="1499616"/>
          </a:xfrm>
        </p:spPr>
        <p:txBody>
          <a:bodyPr>
            <a:normAutofit fontScale="90000"/>
          </a:bodyPr>
          <a:lstStyle/>
          <a:p>
            <a:r>
              <a:rPr lang="pt-BR" noProof="0" dirty="0"/>
              <a:t>Efeito nas remunerações dos fatores específicos</a:t>
            </a:r>
            <a:br>
              <a:rPr lang="pt-BR" noProof="0" dirty="0"/>
            </a:br>
            <a:r>
              <a:rPr lang="pt-BR" sz="3000" cap="none" noProof="0" dirty="0"/>
              <a:t>Resumindo</a:t>
            </a:r>
            <a:endParaRPr lang="pt-BR" cap="non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224528"/>
          </a:xfrm>
        </p:spPr>
        <p:txBody>
          <a:bodyPr anchor="ctr">
            <a:normAutofit/>
          </a:bodyPr>
          <a:lstStyle/>
          <a:p>
            <a:pPr marL="128016" lvl="1" indent="0" algn="ctr">
              <a:spcAft>
                <a:spcPts val="1200"/>
              </a:spcAft>
              <a:buNone/>
            </a:pPr>
            <a:r>
              <a:rPr lang="pt-BR" sz="2400" dirty="0">
                <a:solidFill>
                  <a:srgbClr val="FF0000"/>
                </a:solidFill>
              </a:rPr>
              <a:t>RESULTADO CHAVE</a:t>
            </a:r>
            <a:endParaRPr lang="pt-BR" sz="2400" noProof="0" dirty="0">
              <a:solidFill>
                <a:srgbClr val="FF0000"/>
              </a:solidFill>
            </a:endParaRPr>
          </a:p>
          <a:p>
            <a:pPr marL="128016" lvl="1" indent="0" algn="ctr">
              <a:spcAft>
                <a:spcPts val="1200"/>
              </a:spcAft>
              <a:buNone/>
            </a:pPr>
            <a:r>
              <a:rPr lang="pt-BR" sz="2400" noProof="0" dirty="0"/>
              <a:t>Um aumento no preço de um bem</a:t>
            </a:r>
            <a:r>
              <a:rPr lang="en-US" sz="2400" noProof="0" dirty="0"/>
              <a:t>:</a:t>
            </a:r>
            <a:endParaRPr lang="pt-BR" sz="2400" noProof="0" dirty="0"/>
          </a:p>
          <a:p>
            <a:pPr lvl="1" algn="ctr">
              <a:spcAft>
                <a:spcPts val="1200"/>
              </a:spcAft>
            </a:pPr>
            <a:r>
              <a:rPr lang="pt-BR" sz="2400" dirty="0"/>
              <a:t>Aumenta a remuneração real do fator que é específico a esta indústria</a:t>
            </a:r>
            <a:endParaRPr lang="pt-BR" sz="2400" noProof="0" dirty="0"/>
          </a:p>
          <a:p>
            <a:pPr lvl="1" algn="ctr">
              <a:spcAft>
                <a:spcPts val="1200"/>
              </a:spcAft>
            </a:pPr>
            <a:r>
              <a:rPr lang="pt-BR" sz="2400" dirty="0"/>
              <a:t>Reduz a remuneração real do fator que é específico à outra indústria</a:t>
            </a:r>
            <a:r>
              <a:rPr lang="pt-BR" sz="2400" noProof="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86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Outras implicações</a:t>
            </a:r>
            <a:br>
              <a:rPr lang="pt-BR" noProof="0" dirty="0"/>
            </a:br>
            <a:r>
              <a:rPr lang="pt-BR" sz="3000" cap="none" noProof="0" dirty="0"/>
              <a:t>Aumento na dotação de trabalho</a:t>
            </a:r>
            <a:endParaRPr lang="pt-BR" cap="none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 fontScale="92500" lnSpcReduction="10000"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Considere um aumento em</a:t>
                </a:r>
                <a14:m>
                  <m:oMath xmlns:m="http://schemas.openxmlformats.org/officeDocument/2006/math">
                    <m:r>
                      <a:rPr lang="pt-BR" sz="2400" b="0" i="0" noProof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sz="2400" i="1" noProof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4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Aumento no tamanho do eixo </a:t>
                </a:r>
                <a:r>
                  <a:rPr lang="pt-BR" sz="2000" noProof="0" dirty="0" err="1"/>
                  <a:t>x</a:t>
                </a:r>
                <a:endParaRPr lang="pt-BR" sz="20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E</a:t>
                </a:r>
                <a:r>
                  <a:rPr lang="pt-BR" sz="2000" noProof="0" dirty="0"/>
                  <a:t>ixo vertical do bem 2 move-se pra direita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Ambos setores expandem: trabalho adicional dividido entre os dois setores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Remuneração do fator móvel diminui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Remuneração de ambos fatores imóveis aumenta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Em ambos setores, temos </a:t>
                </a:r>
                <a:r>
                  <a:rPr lang="pt-BR" sz="2000" i="1" noProof="0" dirty="0"/>
                  <a:t>L </a:t>
                </a:r>
                <a:r>
                  <a:rPr lang="pt-BR" sz="2000" noProof="0" dirty="0"/>
                  <a:t>mais alto</a:t>
                </a:r>
                <a:r>
                  <a:rPr lang="en-US" sz="2000" noProof="0" dirty="0"/>
                  <a:t>;</a:t>
                </a:r>
                <a:r>
                  <a:rPr lang="pt-BR" sz="2000" noProof="0" dirty="0"/>
                  <a:t> logo, </a:t>
                </a:r>
                <a:r>
                  <a:rPr lang="pt-BR" sz="2000" i="1" noProof="0" dirty="0"/>
                  <a:t>k </a:t>
                </a:r>
                <a:r>
                  <a:rPr lang="pt-BR" sz="2000" noProof="0" dirty="0"/>
                  <a:t>mais baixo, e maior PMK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Mudanças nos preços dos fatores são em termos reais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Preços dos bens permanecem constantes</a:t>
                </a:r>
                <a:endParaRPr lang="pt-BR" sz="20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81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4E68CC-1945-4F87-AFE7-9FD81A319E41}"/>
              </a:ext>
            </a:extLst>
          </p:cNvPr>
          <p:cNvCxnSpPr>
            <a:cxnSpLocks/>
          </p:cNvCxnSpPr>
          <p:nvPr/>
        </p:nvCxnSpPr>
        <p:spPr>
          <a:xfrm flipV="1">
            <a:off x="3920807" y="2002532"/>
            <a:ext cx="0" cy="38233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989DFC-32C5-4840-A10B-EFA8A2A19717}"/>
              </a:ext>
            </a:extLst>
          </p:cNvPr>
          <p:cNvCxnSpPr>
            <a:cxnSpLocks/>
          </p:cNvCxnSpPr>
          <p:nvPr/>
        </p:nvCxnSpPr>
        <p:spPr>
          <a:xfrm>
            <a:off x="3660748" y="5674857"/>
            <a:ext cx="4345497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A93AA9E-40FC-403E-8F0F-93BF41D3C046}"/>
              </a:ext>
            </a:extLst>
          </p:cNvPr>
          <p:cNvSpPr txBox="1"/>
          <p:nvPr/>
        </p:nvSpPr>
        <p:spPr>
          <a:xfrm>
            <a:off x="2298583" y="629731"/>
            <a:ext cx="5863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/>
              <a:t>Figura</a:t>
            </a:r>
            <a:r>
              <a:rPr lang="en-US" sz="2200" dirty="0"/>
              <a:t> 6</a:t>
            </a:r>
          </a:p>
          <a:p>
            <a:pPr algn="ctr"/>
            <a:r>
              <a:rPr lang="en-US" dirty="0" err="1"/>
              <a:t>Aumento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dotação</a:t>
            </a:r>
            <a:r>
              <a:rPr lang="en-US" dirty="0"/>
              <a:t> de </a:t>
            </a:r>
            <a:r>
              <a:rPr lang="en-US" dirty="0" err="1"/>
              <a:t>trabalho</a:t>
            </a:r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778646A-B7FD-4DBA-AFAD-A46C2511AFA0}"/>
              </a:ext>
            </a:extLst>
          </p:cNvPr>
          <p:cNvSpPr/>
          <p:nvPr/>
        </p:nvSpPr>
        <p:spPr>
          <a:xfrm rot="11117280">
            <a:off x="4145634" y="-1081270"/>
            <a:ext cx="7389729" cy="6670867"/>
          </a:xfrm>
          <a:prstGeom prst="arc">
            <a:avLst>
              <a:gd name="adj1" fmla="val 15882253"/>
              <a:gd name="adj2" fmla="val 21313807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D99400-D971-4FFA-95DA-6D66059A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6734" y="6470704"/>
            <a:ext cx="973666" cy="274320"/>
          </a:xfrm>
        </p:spPr>
        <p:txBody>
          <a:bodyPr/>
          <a:lstStyle/>
          <a:p>
            <a:fld id="{ABB1E195-B4C4-4D8D-9171-F90BABCE93C7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/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F502969-E611-4FB6-9B5F-CE8D466D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31" y="5684051"/>
                <a:ext cx="566154" cy="362984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/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DDC5CB-22CC-42C3-A505-7F63CF22A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12" y="1977132"/>
                <a:ext cx="566154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/>
              <p:nvPr/>
            </p:nvSpPr>
            <p:spPr>
              <a:xfrm>
                <a:off x="2112991" y="2961101"/>
                <a:ext cx="2288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280D8D-04D1-4559-9059-2F5B9B7DB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991" y="2961101"/>
                <a:ext cx="2288255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A39019-72E3-4F21-B6B5-93D3DE72EB9F}"/>
              </a:ext>
            </a:extLst>
          </p:cNvPr>
          <p:cNvCxnSpPr>
            <a:cxnSpLocks/>
          </p:cNvCxnSpPr>
          <p:nvPr/>
        </p:nvCxnSpPr>
        <p:spPr>
          <a:xfrm flipH="1">
            <a:off x="4404220" y="5674857"/>
            <a:ext cx="5367300" cy="0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66B9B-7047-4906-B4FB-D57C7DE448A1}"/>
              </a:ext>
            </a:extLst>
          </p:cNvPr>
          <p:cNvCxnSpPr>
            <a:cxnSpLocks/>
          </p:cNvCxnSpPr>
          <p:nvPr/>
        </p:nvCxnSpPr>
        <p:spPr>
          <a:xfrm flipV="1">
            <a:off x="8011486" y="1855102"/>
            <a:ext cx="0" cy="392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79023311-15E5-452A-823D-CD2C595F303E}"/>
              </a:ext>
            </a:extLst>
          </p:cNvPr>
          <p:cNvSpPr/>
          <p:nvPr/>
        </p:nvSpPr>
        <p:spPr>
          <a:xfrm rot="5717280">
            <a:off x="638900" y="-1479295"/>
            <a:ext cx="7389729" cy="6670867"/>
          </a:xfrm>
          <a:prstGeom prst="arc">
            <a:avLst>
              <a:gd name="adj1" fmla="val 16234164"/>
              <a:gd name="adj2" fmla="val 2131380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43527E5-6BEF-4210-BCC9-1C42D535AE37}"/>
              </a:ext>
            </a:extLst>
          </p:cNvPr>
          <p:cNvSpPr txBox="1">
            <a:spLocks/>
          </p:cNvSpPr>
          <p:nvPr/>
        </p:nvSpPr>
        <p:spPr>
          <a:xfrm>
            <a:off x="15172607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B1E195-B4C4-4D8D-9171-F90BABCE93C7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/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A78D0C-1EE5-46AE-ACCC-07F30E89F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980" y="1903254"/>
                <a:ext cx="566154" cy="362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2F68A2-5152-4ABE-8CD7-916A71597930}"/>
              </a:ext>
            </a:extLst>
          </p:cNvPr>
          <p:cNvCxnSpPr>
            <a:cxnSpLocks/>
          </p:cNvCxnSpPr>
          <p:nvPr/>
        </p:nvCxnSpPr>
        <p:spPr>
          <a:xfrm>
            <a:off x="4233185" y="5865543"/>
            <a:ext cx="4065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76367D-F733-4532-9CCC-D7D2E904228F}"/>
              </a:ext>
            </a:extLst>
          </p:cNvPr>
          <p:cNvCxnSpPr/>
          <p:nvPr/>
        </p:nvCxnSpPr>
        <p:spPr>
          <a:xfrm flipH="1">
            <a:off x="3920807" y="5067300"/>
            <a:ext cx="202279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FC1E23-04DD-41C7-9131-D782D0F8AE7A}"/>
              </a:ext>
            </a:extLst>
          </p:cNvPr>
          <p:cNvCxnSpPr/>
          <p:nvPr/>
        </p:nvCxnSpPr>
        <p:spPr>
          <a:xfrm>
            <a:off x="5918200" y="5067300"/>
            <a:ext cx="0" cy="6167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E754CDE-35B8-4C8A-96E1-B484C112D8D8}"/>
              </a:ext>
            </a:extLst>
          </p:cNvPr>
          <p:cNvSpPr txBox="1"/>
          <p:nvPr/>
        </p:nvSpPr>
        <p:spPr>
          <a:xfrm>
            <a:off x="5751305" y="4675104"/>
            <a:ext cx="36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/>
              <p:nvPr/>
            </p:nvSpPr>
            <p:spPr>
              <a:xfrm>
                <a:off x="3392416" y="4806439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36765EA-2499-4A8E-8B71-D6C51E67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416" y="4806439"/>
                <a:ext cx="698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/>
              <p:nvPr/>
            </p:nvSpPr>
            <p:spPr>
              <a:xfrm>
                <a:off x="5604858" y="5667073"/>
                <a:ext cx="605368" cy="37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210AC8E-6ECB-44A0-8A14-A8C0230E2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858" y="5667073"/>
                <a:ext cx="605368" cy="374077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/>
              <p:nvPr/>
            </p:nvSpPr>
            <p:spPr>
              <a:xfrm>
                <a:off x="6173902" y="5671157"/>
                <a:ext cx="605368" cy="37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7ACC4B-28AF-4153-9FA5-D88C1988A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902" y="5671157"/>
                <a:ext cx="605368" cy="372666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B30C710E-8C28-4A9B-80C9-2D84691E25B1}"/>
              </a:ext>
            </a:extLst>
          </p:cNvPr>
          <p:cNvSpPr txBox="1"/>
          <p:nvPr/>
        </p:nvSpPr>
        <p:spPr>
          <a:xfrm>
            <a:off x="6432122" y="5008997"/>
            <a:ext cx="36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BBDC7-71CC-4CE0-AA48-AB4804F5A1A0}"/>
              </a:ext>
            </a:extLst>
          </p:cNvPr>
          <p:cNvCxnSpPr>
            <a:cxnSpLocks/>
          </p:cNvCxnSpPr>
          <p:nvPr/>
        </p:nvCxnSpPr>
        <p:spPr>
          <a:xfrm>
            <a:off x="6579474" y="5355771"/>
            <a:ext cx="0" cy="3085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B6494E-2A19-48FD-BAAB-4DCB2B2E0287}"/>
              </a:ext>
            </a:extLst>
          </p:cNvPr>
          <p:cNvCxnSpPr>
            <a:cxnSpLocks/>
          </p:cNvCxnSpPr>
          <p:nvPr/>
        </p:nvCxnSpPr>
        <p:spPr>
          <a:xfrm flipH="1">
            <a:off x="3920807" y="5365102"/>
            <a:ext cx="265438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8996DD-D852-477B-9E3F-11E311457E7B}"/>
                  </a:ext>
                </a:extLst>
              </p:cNvPr>
              <p:cNvSpPr txBox="1"/>
              <p:nvPr/>
            </p:nvSpPr>
            <p:spPr>
              <a:xfrm>
                <a:off x="3416771" y="5177117"/>
                <a:ext cx="698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B8996DD-D852-477B-9E3F-11E31145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771" y="5177117"/>
                <a:ext cx="6985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Right 39">
            <a:extLst>
              <a:ext uri="{FF2B5EF4-FFF2-40B4-BE49-F238E27FC236}">
                <a16:creationId xmlns:a16="http://schemas.microsoft.com/office/drawing/2014/main" id="{8E549888-6AD2-4660-9E82-4541F88EF21E}"/>
              </a:ext>
            </a:extLst>
          </p:cNvPr>
          <p:cNvSpPr/>
          <p:nvPr/>
        </p:nvSpPr>
        <p:spPr>
          <a:xfrm rot="5400000">
            <a:off x="3239163" y="5121545"/>
            <a:ext cx="396463" cy="168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D20F6D8-96D3-47B2-AEEA-0ED83A334C20}"/>
              </a:ext>
            </a:extLst>
          </p:cNvPr>
          <p:cNvCxnSpPr>
            <a:cxnSpLocks/>
          </p:cNvCxnSpPr>
          <p:nvPr/>
        </p:nvCxnSpPr>
        <p:spPr>
          <a:xfrm flipV="1">
            <a:off x="9606420" y="1850222"/>
            <a:ext cx="0" cy="3924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>
            <a:extLst>
              <a:ext uri="{FF2B5EF4-FFF2-40B4-BE49-F238E27FC236}">
                <a16:creationId xmlns:a16="http://schemas.microsoft.com/office/drawing/2014/main" id="{883F5E46-8DFE-49E3-8E56-10511E90CB42}"/>
              </a:ext>
            </a:extLst>
          </p:cNvPr>
          <p:cNvSpPr/>
          <p:nvPr/>
        </p:nvSpPr>
        <p:spPr>
          <a:xfrm rot="5717280">
            <a:off x="2233834" y="-1568154"/>
            <a:ext cx="7389729" cy="6670867"/>
          </a:xfrm>
          <a:prstGeom prst="arc">
            <a:avLst>
              <a:gd name="adj1" fmla="val 16234164"/>
              <a:gd name="adj2" fmla="val 21313807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990C27-ACB4-4919-8A91-AFB4290C4909}"/>
                  </a:ext>
                </a:extLst>
              </p:cNvPr>
              <p:cNvSpPr txBox="1"/>
              <p:nvPr/>
            </p:nvSpPr>
            <p:spPr>
              <a:xfrm>
                <a:off x="9189409" y="5668742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990C27-ACB4-4919-8A91-AFB4290C4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409" y="5668742"/>
                <a:ext cx="566154" cy="362984"/>
              </a:xfrm>
              <a:prstGeom prst="rect">
                <a:avLst/>
              </a:prstGeom>
              <a:blipFill>
                <a:blip r:embed="rId11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DD7FAB7-01E0-48A5-AD43-672EBC270982}"/>
                  </a:ext>
                </a:extLst>
              </p:cNvPr>
              <p:cNvSpPr txBox="1"/>
              <p:nvPr/>
            </p:nvSpPr>
            <p:spPr>
              <a:xfrm>
                <a:off x="9505914" y="1814395"/>
                <a:ext cx="566154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DD7FAB7-01E0-48A5-AD43-672EBC270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914" y="1814395"/>
                <a:ext cx="566154" cy="3629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EC2E26-8C90-48D5-86F6-CC768E624E25}"/>
                  </a:ext>
                </a:extLst>
              </p:cNvPr>
              <p:cNvSpPr/>
              <p:nvPr/>
            </p:nvSpPr>
            <p:spPr>
              <a:xfrm>
                <a:off x="9122204" y="2673992"/>
                <a:ext cx="2309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4EC2E26-8C90-48D5-86F6-CC768E624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204" y="2673992"/>
                <a:ext cx="2309543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BD2EB7B-98D5-4FF2-9181-273E4D40C778}"/>
              </a:ext>
            </a:extLst>
          </p:cNvPr>
          <p:cNvCxnSpPr>
            <a:cxnSpLocks/>
          </p:cNvCxnSpPr>
          <p:nvPr/>
        </p:nvCxnSpPr>
        <p:spPr>
          <a:xfrm flipH="1">
            <a:off x="8973634" y="5850234"/>
            <a:ext cx="3046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D6BC54C-DA40-4983-9AF9-65A92D0C9200}"/>
              </a:ext>
            </a:extLst>
          </p:cNvPr>
          <p:cNvCxnSpPr>
            <a:cxnSpLocks/>
          </p:cNvCxnSpPr>
          <p:nvPr/>
        </p:nvCxnSpPr>
        <p:spPr>
          <a:xfrm>
            <a:off x="8162488" y="5430419"/>
            <a:ext cx="13434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F0FD08C-AB86-4510-9875-18B292BE0A22}"/>
                  </a:ext>
                </a:extLst>
              </p:cNvPr>
              <p:cNvSpPr/>
              <p:nvPr/>
            </p:nvSpPr>
            <p:spPr>
              <a:xfrm>
                <a:off x="8561125" y="5057195"/>
                <a:ext cx="5148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F0FD08C-AB86-4510-9875-18B292BE0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125" y="5057195"/>
                <a:ext cx="514821" cy="369332"/>
              </a:xfrm>
              <a:prstGeom prst="rect">
                <a:avLst/>
              </a:prstGeom>
              <a:blipFill>
                <a:blip r:embed="rId14"/>
                <a:stretch>
                  <a:fillRect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7DDEC3E-9DB7-4437-B92A-E9BAA3F8B097}"/>
              </a:ext>
            </a:extLst>
          </p:cNvPr>
          <p:cNvCxnSpPr>
            <a:cxnSpLocks/>
          </p:cNvCxnSpPr>
          <p:nvPr/>
        </p:nvCxnSpPr>
        <p:spPr>
          <a:xfrm>
            <a:off x="6029522" y="5040206"/>
            <a:ext cx="13434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B08532E-E3F3-467F-B16E-6AD93F50B02D}"/>
                  </a:ext>
                </a:extLst>
              </p:cNvPr>
              <p:cNvSpPr/>
              <p:nvPr/>
            </p:nvSpPr>
            <p:spPr>
              <a:xfrm>
                <a:off x="6428159" y="4666982"/>
                <a:ext cx="5148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B08532E-E3F3-467F-B16E-6AD93F50B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159" y="4666982"/>
                <a:ext cx="514821" cy="369332"/>
              </a:xfrm>
              <a:prstGeom prst="rect">
                <a:avLst/>
              </a:prstGeom>
              <a:blipFill>
                <a:blip r:embed="rId15"/>
                <a:stretch>
                  <a:fillRect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9C020F5-4D06-4FE8-ACBA-2EDB921442D1}"/>
              </a:ext>
            </a:extLst>
          </p:cNvPr>
          <p:cNvCxnSpPr>
            <a:cxnSpLocks/>
          </p:cNvCxnSpPr>
          <p:nvPr/>
        </p:nvCxnSpPr>
        <p:spPr>
          <a:xfrm>
            <a:off x="5895793" y="6115654"/>
            <a:ext cx="7362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F0F14F2-F53D-4B22-8A34-E052597A468C}"/>
                  </a:ext>
                </a:extLst>
              </p:cNvPr>
              <p:cNvSpPr/>
              <p:nvPr/>
            </p:nvSpPr>
            <p:spPr>
              <a:xfrm>
                <a:off x="6006507" y="6138431"/>
                <a:ext cx="5148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F0F14F2-F53D-4B22-8A34-E052597A4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507" y="6138431"/>
                <a:ext cx="51482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836C7A0-91EA-44D1-9807-89E4448B6B30}"/>
                  </a:ext>
                </a:extLst>
              </p:cNvPr>
              <p:cNvSpPr txBox="1"/>
              <p:nvPr/>
            </p:nvSpPr>
            <p:spPr>
              <a:xfrm>
                <a:off x="364960" y="419878"/>
                <a:ext cx="24425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ote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que</m:t>
                    </m:r>
                    <m:r>
                      <a:rPr lang="pt-B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Logo, </a:t>
                </a:r>
                <a:r>
                  <a:rPr lang="en-US" dirty="0" err="1"/>
                  <a:t>trabalho</a:t>
                </a:r>
                <a:r>
                  <a:rPr lang="en-US" dirty="0"/>
                  <a:t> </a:t>
                </a:r>
                <a:r>
                  <a:rPr lang="en-US" dirty="0" err="1"/>
                  <a:t>aumenta</a:t>
                </a:r>
                <a:r>
                  <a:rPr lang="en-US" dirty="0"/>
                  <a:t> </a:t>
                </a:r>
                <a:r>
                  <a:rPr lang="en-US" dirty="0" err="1"/>
                  <a:t>em</a:t>
                </a:r>
                <a:r>
                  <a:rPr lang="en-US" dirty="0"/>
                  <a:t> ambos </a:t>
                </a:r>
                <a:r>
                  <a:rPr lang="en-US" dirty="0" err="1"/>
                  <a:t>os</a:t>
                </a:r>
                <a:r>
                  <a:rPr lang="en-US" dirty="0"/>
                  <a:t> </a:t>
                </a:r>
                <a:r>
                  <a:rPr lang="en-US" dirty="0" err="1"/>
                  <a:t>setores</a:t>
                </a:r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836C7A0-91EA-44D1-9807-89E4448B6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60" y="419878"/>
                <a:ext cx="2442517" cy="1200329"/>
              </a:xfrm>
              <a:prstGeom prst="rect">
                <a:avLst/>
              </a:prstGeom>
              <a:blipFill>
                <a:blip r:embed="rId17"/>
                <a:stretch>
                  <a:fillRect l="-2062" t="-3158" b="-73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356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OUTRAS IMPLICAÇÕES</a:t>
            </a:r>
            <a:br>
              <a:rPr lang="pt-BR" noProof="0" dirty="0"/>
            </a:br>
            <a:r>
              <a:rPr lang="pt-BR" sz="3000" cap="none" noProof="0" dirty="0"/>
              <a:t>Aumento na oferta de fatores específicos</a:t>
            </a:r>
            <a:endParaRPr lang="pt-BR" cap="non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>
              <a:spcAft>
                <a:spcPts val="1200"/>
              </a:spcAft>
            </a:pPr>
            <a:r>
              <a:rPr lang="pt-BR" sz="2400" dirty="0"/>
              <a:t>Compare com o modelo de </a:t>
            </a:r>
            <a:r>
              <a:rPr lang="pt-BR" sz="2400" dirty="0" err="1"/>
              <a:t>Hecksher</a:t>
            </a:r>
            <a:r>
              <a:rPr lang="pt-BR" sz="2400" dirty="0"/>
              <a:t>-Ohlin (pequena economia aberta):</a:t>
            </a:r>
            <a:endParaRPr lang="pt-BR" sz="2400" noProof="0" dirty="0"/>
          </a:p>
          <a:p>
            <a:pPr lvl="2">
              <a:spcAft>
                <a:spcPts val="1200"/>
              </a:spcAft>
            </a:pPr>
            <a:r>
              <a:rPr lang="pt-BR" sz="2000" dirty="0"/>
              <a:t>Maior dotação de trabalho não tem efeito nos salários; indústria intensiva em trabalho expande, indústria intensiva em capital contrai</a:t>
            </a:r>
            <a:endParaRPr lang="pt-BR" sz="2000" noProof="0" dirty="0"/>
          </a:p>
          <a:p>
            <a:pPr lvl="1">
              <a:spcAft>
                <a:spcPts val="1200"/>
              </a:spcAft>
            </a:pPr>
            <a:r>
              <a:rPr lang="pt-BR" sz="2400" dirty="0"/>
              <a:t>Você pode checar como aumento na oferta de fatores específicos afeta a economia:</a:t>
            </a:r>
            <a:endParaRPr lang="pt-BR" sz="2400" noProof="0" dirty="0"/>
          </a:p>
          <a:p>
            <a:pPr lvl="2">
              <a:spcAft>
                <a:spcPts val="1200"/>
              </a:spcAft>
            </a:pPr>
            <a:r>
              <a:rPr lang="pt-BR" sz="2000" dirty="0"/>
              <a:t>Salários aumentam</a:t>
            </a:r>
            <a:endParaRPr lang="pt-BR" sz="2000" noProof="0" dirty="0"/>
          </a:p>
          <a:p>
            <a:pPr lvl="2">
              <a:spcAft>
                <a:spcPts val="1200"/>
              </a:spcAft>
            </a:pPr>
            <a:r>
              <a:rPr lang="pt-BR" sz="2000" dirty="0"/>
              <a:t>Remuneração do capital cai em ambas as indústrias</a:t>
            </a:r>
            <a:endParaRPr lang="pt-BR" sz="20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46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EVIDÊNCIAS EMPÍRICAS</a:t>
            </a:r>
            <a:br>
              <a:rPr lang="pt-BR" noProof="0" dirty="0"/>
            </a:br>
            <a:r>
              <a:rPr lang="pt-BR" sz="3000" cap="none" noProof="0" dirty="0"/>
              <a:t>Choque China</a:t>
            </a:r>
            <a:endParaRPr lang="pt-BR" cap="none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>
              <a:spcAft>
                <a:spcPts val="1200"/>
              </a:spcAft>
            </a:pPr>
            <a:r>
              <a:rPr lang="pt-BR" sz="2400" dirty="0"/>
              <a:t>Queda na proporção de manufatura dos EUA</a:t>
            </a:r>
            <a:endParaRPr lang="pt-BR" sz="2400" noProof="0" dirty="0"/>
          </a:p>
          <a:p>
            <a:pPr lvl="1">
              <a:spcAft>
                <a:spcPts val="1200"/>
              </a:spcAft>
            </a:pPr>
            <a:r>
              <a:rPr lang="pt-BR" sz="2400" dirty="0"/>
              <a:t>Aumento do comércio com a China – especialmente em bens manufaturados</a:t>
            </a:r>
            <a:endParaRPr lang="pt-BR" sz="2400" noProof="0" dirty="0"/>
          </a:p>
          <a:p>
            <a:pPr lvl="2">
              <a:spcAft>
                <a:spcPts val="1200"/>
              </a:spcAft>
            </a:pPr>
            <a:r>
              <a:rPr lang="pt-BR" sz="2000" dirty="0"/>
              <a:t>Fim dos anos 1990, e nos anos 2000</a:t>
            </a:r>
            <a:endParaRPr lang="pt-BR" sz="2000" noProof="0" dirty="0"/>
          </a:p>
          <a:p>
            <a:pPr lvl="1">
              <a:spcAft>
                <a:spcPts val="1200"/>
              </a:spcAft>
            </a:pPr>
            <a:r>
              <a:rPr lang="pt-BR" sz="2400" dirty="0"/>
              <a:t>Proporção da manufatura no emprego tem caído desde dos anos 1960</a:t>
            </a:r>
            <a:endParaRPr lang="pt-BR" sz="2400" noProof="0" dirty="0"/>
          </a:p>
          <a:p>
            <a:pPr lvl="2">
              <a:spcAft>
                <a:spcPts val="1200"/>
              </a:spcAft>
            </a:pPr>
            <a:r>
              <a:rPr lang="pt-BR" sz="2000" dirty="0"/>
              <a:t>Comércio com a China só começou a crescer nos anos 1980 – acelerou nos anos 1990 e 2000.</a:t>
            </a:r>
            <a:endParaRPr lang="pt-BR" sz="2000" noProof="0" dirty="0"/>
          </a:p>
          <a:p>
            <a:pPr lvl="1">
              <a:spcAft>
                <a:spcPts val="1200"/>
              </a:spcAft>
            </a:pPr>
            <a:r>
              <a:rPr lang="pt-BR" sz="2400" dirty="0"/>
              <a:t>Mas comércio pode ter efeitos distributivos</a:t>
            </a:r>
            <a:endParaRPr lang="pt-BR" sz="24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72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F0AD8-057B-4D3C-A89B-542C2467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International Economics, UIUC, Fall 2019 - Mauro Rodrigues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C2854-E0B7-41EA-A2BF-7631F856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41FC84-A711-4414-BC24-AC7518969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49" y="0"/>
            <a:ext cx="9945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46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1D6D6-6623-490F-BB16-6ADF2643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4BFCB-0024-4C7E-B3D8-F541B1599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95" y="519476"/>
            <a:ext cx="6323809" cy="5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61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 anchor="ctr">
            <a:normAutofit lnSpcReduction="10000"/>
          </a:bodyPr>
          <a:lstStyle/>
          <a:p>
            <a:pPr lvl="1">
              <a:spcAft>
                <a:spcPts val="1200"/>
              </a:spcAft>
            </a:pPr>
            <a:r>
              <a:rPr lang="pt-BR" sz="2400" noProof="0" dirty="0"/>
              <a:t>Algumas regiões dos EUA </a:t>
            </a:r>
            <a:r>
              <a:rPr lang="pt-BR" sz="2400" dirty="0"/>
              <a:t>foram mais expostas ao comércio com a China do que outras</a:t>
            </a:r>
            <a:endParaRPr lang="pt-BR" sz="2400" noProof="0" dirty="0"/>
          </a:p>
          <a:p>
            <a:pPr lvl="1">
              <a:spcAft>
                <a:spcPts val="1200"/>
              </a:spcAft>
            </a:pPr>
            <a:r>
              <a:rPr lang="pt-BR" sz="2400" noProof="0" dirty="0"/>
              <a:t>Modelo de fatores específicos</a:t>
            </a:r>
          </a:p>
          <a:p>
            <a:pPr lvl="2">
              <a:spcAft>
                <a:spcPts val="1200"/>
              </a:spcAft>
            </a:pPr>
            <a:r>
              <a:rPr lang="pt-BR" sz="2000" noProof="0" dirty="0"/>
              <a:t>Fator imóvel de setores importadores perdem</a:t>
            </a:r>
          </a:p>
          <a:p>
            <a:pPr lvl="2">
              <a:spcAft>
                <a:spcPts val="1200"/>
              </a:spcAft>
            </a:pPr>
            <a:r>
              <a:rPr lang="pt-BR" sz="2000" noProof="0" dirty="0"/>
              <a:t>Dado que regiões especializam em certas indústrias, podemos ter efeitos espaciais</a:t>
            </a:r>
          </a:p>
          <a:p>
            <a:pPr lvl="1">
              <a:spcAft>
                <a:spcPts val="1200"/>
              </a:spcAft>
            </a:pPr>
            <a:r>
              <a:rPr lang="pt-BR" sz="2400" noProof="0" dirty="0"/>
              <a:t>Se trabalhadores fossem móveis, não deveríamos esperar efeitos locais</a:t>
            </a:r>
          </a:p>
          <a:p>
            <a:pPr lvl="2">
              <a:spcAft>
                <a:spcPts val="1200"/>
              </a:spcAft>
            </a:pPr>
            <a:r>
              <a:rPr lang="pt-BR" sz="2000" noProof="0" dirty="0"/>
              <a:t>Eles se mudariam para regiões que pagam salários mais altos, ou com desemprego mais baixo</a:t>
            </a:r>
          </a:p>
          <a:p>
            <a:pPr lvl="1">
              <a:spcAft>
                <a:spcPts val="1200"/>
              </a:spcAft>
            </a:pPr>
            <a:r>
              <a:rPr lang="pt-BR" sz="2400" noProof="0" dirty="0"/>
              <a:t>Mas observamos efeitos locais </a:t>
            </a:r>
            <a:r>
              <a:rPr lang="pt-BR" sz="2400" dirty="0"/>
              <a:t>no mercado de trabalho</a:t>
            </a:r>
            <a:endParaRPr lang="pt-BR" sz="2400" noProof="0" dirty="0"/>
          </a:p>
          <a:p>
            <a:pPr lvl="2">
              <a:spcAft>
                <a:spcPts val="1200"/>
              </a:spcAft>
            </a:pPr>
            <a:r>
              <a:rPr lang="pt-BR" sz="2000" dirty="0"/>
              <a:t>Evidência de que mobilidade é baixa</a:t>
            </a:r>
            <a:endParaRPr lang="pt-BR" sz="20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E80C2B7-65E7-B847-9FF7-CBF9FE8F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EVIDÊNCIAS EMPÍRICAS</a:t>
            </a:r>
            <a:br>
              <a:rPr lang="pt-BR" noProof="0" dirty="0"/>
            </a:br>
            <a:r>
              <a:rPr lang="pt-BR" sz="3000" cap="none" noProof="0" dirty="0"/>
              <a:t>Choque China</a:t>
            </a:r>
            <a:endParaRPr lang="pt-BR" cap="none" noProof="0" dirty="0"/>
          </a:p>
        </p:txBody>
      </p:sp>
    </p:spTree>
    <p:extLst>
      <p:ext uri="{BB962C8B-B14F-4D97-AF65-F5344CB8AC3E}">
        <p14:creationId xmlns:p14="http://schemas.microsoft.com/office/powerpoint/2010/main" val="1545615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1167872" cy="4023360"/>
              </a:xfrm>
            </p:spPr>
            <p:txBody>
              <a:bodyPr anchor="ctr">
                <a:normAutofit fontScale="85000" lnSpcReduction="10000"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Primeiro olhar sobre o </a:t>
                </a:r>
                <a:r>
                  <a:rPr lang="pt-BR" sz="2400" dirty="0"/>
                  <a:t>efeito entre manufaturas</a:t>
                </a:r>
                <a:endParaRPr lang="pt-BR" sz="24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 err="1"/>
                  <a:t>Acemoglu</a:t>
                </a:r>
                <a:r>
                  <a:rPr lang="pt-BR" sz="2000" noProof="0" dirty="0"/>
                  <a:t> et al estimam</a:t>
                </a:r>
              </a:p>
              <a:p>
                <a:pPr marL="310896" lvl="2" indent="0">
                  <a:spcAft>
                    <a:spcPts val="1200"/>
                  </a:spcAft>
                  <a:buNone/>
                </a:pPr>
                <a:endParaRPr lang="pt-BR" sz="2000" noProof="0" dirty="0"/>
              </a:p>
              <a:p>
                <a:pPr marL="310896" lvl="2" indent="0">
                  <a:spcAft>
                    <a:spcPts val="1200"/>
                  </a:spcAft>
                  <a:buNone/>
                </a:pPr>
                <a:endParaRPr lang="pt-BR" sz="20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i="1" noProof="0" dirty="0"/>
                  <a:t>∆L</a:t>
                </a:r>
                <a:r>
                  <a:rPr lang="pt-BR" sz="2000" noProof="0" dirty="0"/>
                  <a:t>: mudança no emprego na indústria </a:t>
                </a:r>
                <a:r>
                  <a:rPr lang="pt-BR" sz="2000" i="1" noProof="0" dirty="0" err="1"/>
                  <a:t>j</a:t>
                </a:r>
                <a:r>
                  <a:rPr lang="pt-BR" sz="2000" noProof="0" dirty="0"/>
                  <a:t>, no período </a:t>
                </a:r>
                <a:r>
                  <a:rPr lang="pt-BR" sz="2000" i="1" noProof="0" dirty="0" err="1"/>
                  <a:t>r</a:t>
                </a:r>
                <a:r>
                  <a:rPr lang="pt-BR" sz="2000" noProof="0" dirty="0"/>
                  <a:t> </a:t>
                </a:r>
                <a:endParaRPr lang="pt-BR" sz="2000" i="1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i="1" noProof="0" dirty="0"/>
                  <a:t>∆IP</a:t>
                </a:r>
                <a:r>
                  <a:rPr lang="pt-BR" sz="2000" noProof="0" dirty="0"/>
                  <a:t>: mudança na </a:t>
                </a:r>
                <a:r>
                  <a:rPr lang="pt-BR" sz="2000" dirty="0"/>
                  <a:t>p</a:t>
                </a:r>
                <a:r>
                  <a:rPr lang="pt-BR" sz="2000" noProof="0" dirty="0"/>
                  <a:t>enetração de importações da China – indústria </a:t>
                </a:r>
                <a:r>
                  <a:rPr lang="pt-BR" sz="2000" i="1" noProof="0" dirty="0"/>
                  <a:t>j</a:t>
                </a:r>
                <a:r>
                  <a:rPr lang="pt-BR" sz="2000" noProof="0" dirty="0"/>
                  <a:t>, período </a:t>
                </a:r>
                <a:r>
                  <a:rPr lang="pt-BR" sz="2000" i="1" noProof="0" dirty="0"/>
                  <a:t>r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Interesse é no parâmetro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sz="2000" noProof="0" dirty="0"/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Usam exportações da China para outros países desenvolvidos como instrumento</a:t>
                </a:r>
              </a:p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noProof="0" dirty="0"/>
                  <a:t> é negativo, especialmente nos anos 2000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Setores que sofreram mais com com a competição da China reduziram mais (ou aumentaram menos) o emprego</a:t>
                </a:r>
                <a:endParaRPr lang="pt-BR" sz="20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1167872" cy="4023360"/>
              </a:xfrm>
              <a:blipFill>
                <a:blip r:embed="rId2"/>
                <a:stretch>
                  <a:fillRect t="-455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7A39F-8F10-4605-9EEB-9AC953DB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914" y="3109057"/>
            <a:ext cx="5191800" cy="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063772A-AF09-204B-A5AD-1115CCE9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EVIDÊNCIAS EMPÍRICAS</a:t>
            </a:r>
            <a:br>
              <a:rPr lang="pt-BR" noProof="0" dirty="0"/>
            </a:br>
            <a:r>
              <a:rPr lang="pt-BR" sz="3000" cap="none" noProof="0" dirty="0"/>
              <a:t>Choque China</a:t>
            </a:r>
            <a:endParaRPr lang="pt-BR" cap="none" noProof="0" dirty="0"/>
          </a:p>
        </p:txBody>
      </p:sp>
    </p:spTree>
    <p:extLst>
      <p:ext uri="{BB962C8B-B14F-4D97-AF65-F5344CB8AC3E}">
        <p14:creationId xmlns:p14="http://schemas.microsoft.com/office/powerpoint/2010/main" val="113584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noProof="0" dirty="0"/>
              <a:t>Teoria:</a:t>
            </a:r>
            <a:endParaRPr lang="pt-BR" sz="2000" noProof="0" dirty="0"/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</a:t>
            </a:r>
            <a:r>
              <a:rPr lang="pt-BR" sz="2000" noProof="0" dirty="0" err="1"/>
              <a:t>Markusen</a:t>
            </a:r>
            <a:r>
              <a:rPr lang="pt-BR" sz="2000" noProof="0" dirty="0"/>
              <a:t> et al, cap. 9</a:t>
            </a:r>
          </a:p>
          <a:p>
            <a:pPr lvl="1"/>
            <a:endParaRPr lang="pt-BR" sz="2400" noProof="0" dirty="0"/>
          </a:p>
          <a:p>
            <a:pPr lvl="1"/>
            <a:r>
              <a:rPr lang="pt-BR" sz="2400" noProof="0" dirty="0"/>
              <a:t> Implicações empíricas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Krugman, </a:t>
            </a:r>
            <a:r>
              <a:rPr lang="pt-BR" sz="2000" noProof="0" dirty="0" err="1"/>
              <a:t>Obstfeld</a:t>
            </a:r>
            <a:r>
              <a:rPr lang="pt-BR" sz="2000" noProof="0" dirty="0"/>
              <a:t> </a:t>
            </a:r>
            <a:r>
              <a:rPr lang="pt-BR" sz="2000" noProof="0" dirty="0" err="1"/>
              <a:t>and</a:t>
            </a:r>
            <a:r>
              <a:rPr lang="pt-BR" sz="2000" noProof="0" dirty="0"/>
              <a:t> </a:t>
            </a:r>
            <a:r>
              <a:rPr lang="pt-BR" sz="2000" noProof="0" dirty="0" err="1"/>
              <a:t>Melitz</a:t>
            </a:r>
            <a:r>
              <a:rPr lang="pt-BR" sz="2000" noProof="0" dirty="0"/>
              <a:t>, </a:t>
            </a:r>
            <a:r>
              <a:rPr lang="pt-BR" sz="2000" noProof="0" dirty="0" err="1"/>
              <a:t>cap</a:t>
            </a:r>
            <a:r>
              <a:rPr lang="pt-BR" sz="2000" noProof="0" dirty="0"/>
              <a:t> 4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David H. Autor &amp; David </a:t>
            </a:r>
            <a:r>
              <a:rPr lang="pt-BR" sz="2000" noProof="0" dirty="0" err="1"/>
              <a:t>Dorn</a:t>
            </a:r>
            <a:r>
              <a:rPr lang="pt-BR" sz="2000" noProof="0" dirty="0"/>
              <a:t> &amp; Gordon H. Hanson, 2016. "The China </a:t>
            </a:r>
            <a:r>
              <a:rPr lang="pt-BR" sz="2000" noProof="0" dirty="0" err="1"/>
              <a:t>Shock</a:t>
            </a:r>
            <a:r>
              <a:rPr lang="pt-BR" sz="2000" noProof="0" dirty="0"/>
              <a:t>: Learning </a:t>
            </a:r>
            <a:r>
              <a:rPr lang="pt-BR" sz="2000" noProof="0" dirty="0" err="1"/>
              <a:t>from</a:t>
            </a:r>
            <a:r>
              <a:rPr lang="pt-BR" sz="2000" noProof="0" dirty="0"/>
              <a:t> Labor-Market </a:t>
            </a:r>
            <a:r>
              <a:rPr lang="pt-BR" sz="2000" noProof="0" dirty="0" err="1"/>
              <a:t>Adjustment</a:t>
            </a:r>
            <a:r>
              <a:rPr lang="pt-BR" sz="2000" noProof="0" dirty="0"/>
              <a:t> </a:t>
            </a:r>
            <a:r>
              <a:rPr lang="pt-BR" sz="2000" noProof="0" dirty="0" err="1"/>
              <a:t>to</a:t>
            </a:r>
            <a:r>
              <a:rPr lang="pt-BR" sz="2000" noProof="0" dirty="0"/>
              <a:t> </a:t>
            </a:r>
            <a:r>
              <a:rPr lang="pt-BR" sz="2000" noProof="0" dirty="0" err="1"/>
              <a:t>Large</a:t>
            </a:r>
            <a:r>
              <a:rPr lang="pt-BR" sz="2000" noProof="0" dirty="0"/>
              <a:t> </a:t>
            </a:r>
            <a:r>
              <a:rPr lang="pt-BR" sz="2000" noProof="0" dirty="0" err="1"/>
              <a:t>Changes</a:t>
            </a:r>
            <a:r>
              <a:rPr lang="pt-BR" sz="2000" noProof="0" dirty="0"/>
              <a:t> in Trade," </a:t>
            </a:r>
            <a:r>
              <a:rPr lang="pt-BR" sz="2000" noProof="0" dirty="0" err="1"/>
              <a:t>Annual</a:t>
            </a:r>
            <a:r>
              <a:rPr lang="pt-BR" sz="2000" noProof="0" dirty="0"/>
              <a:t> </a:t>
            </a:r>
            <a:r>
              <a:rPr lang="pt-BR" sz="2000" noProof="0" dirty="0" err="1"/>
              <a:t>Review</a:t>
            </a:r>
            <a:r>
              <a:rPr lang="pt-BR" sz="2000" noProof="0" dirty="0"/>
              <a:t> </a:t>
            </a:r>
            <a:r>
              <a:rPr lang="pt-BR" sz="2000" noProof="0" dirty="0" err="1"/>
              <a:t>of</a:t>
            </a:r>
            <a:r>
              <a:rPr lang="pt-BR" sz="2000" noProof="0" dirty="0"/>
              <a:t> </a:t>
            </a:r>
            <a:r>
              <a:rPr lang="pt-BR" sz="2000" noProof="0" dirty="0" err="1"/>
              <a:t>Economics</a:t>
            </a:r>
            <a:r>
              <a:rPr lang="pt-BR" sz="2000" noProof="0" dirty="0"/>
              <a:t>, </a:t>
            </a:r>
            <a:r>
              <a:rPr lang="pt-BR" sz="2000" noProof="0" dirty="0" err="1"/>
              <a:t>Annual</a:t>
            </a:r>
            <a:r>
              <a:rPr lang="pt-BR" sz="2000" noProof="0" dirty="0"/>
              <a:t> </a:t>
            </a:r>
            <a:r>
              <a:rPr lang="pt-BR" sz="2000" noProof="0" dirty="0" err="1"/>
              <a:t>Reviews</a:t>
            </a:r>
            <a:r>
              <a:rPr lang="pt-BR" sz="2000" noProof="0" dirty="0"/>
              <a:t>, vol. 8(1), páginas 205-240, Outubro.</a:t>
            </a:r>
          </a:p>
          <a:p>
            <a:pPr marL="310896" lvl="2" indent="0">
              <a:buSzPct val="55000"/>
              <a:buNone/>
            </a:pPr>
            <a:r>
              <a:rPr lang="pt-BR" sz="2000" noProof="0" dirty="0">
                <a:hlinkClick r:id="rId2"/>
              </a:rPr>
              <a:t>https://ideas.repec.org/a/anr/reveco/v8y2016p205-240.html</a:t>
            </a:r>
            <a:r>
              <a:rPr lang="pt-BR" sz="2000" noProof="0" dirty="0"/>
              <a:t> </a:t>
            </a:r>
          </a:p>
          <a:p>
            <a:pPr lvl="2"/>
            <a:endParaRPr lang="pt-BR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8D53B-4FFD-49D4-BD5D-CE6D3A40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B7E0BB-2BA7-A442-9A4F-3F3F71C0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FATORES ESPECÍFICOS</a:t>
            </a:r>
            <a:br>
              <a:rPr lang="pt-BR" noProof="0" dirty="0"/>
            </a:br>
            <a:r>
              <a:rPr lang="pt-BR" sz="3000" cap="none" noProof="0" dirty="0"/>
              <a:t>Referências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1943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pt-BR" sz="2400" dirty="0"/>
                  <a:t>Regiões se especializam em certas indústrias</a:t>
                </a:r>
                <a:endParaRPr lang="pt-BR" sz="24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São, assim, mais expostas ao choque China</a:t>
                </a:r>
                <a:endParaRPr lang="pt-BR" sz="20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Autor, </a:t>
                </a:r>
                <a:r>
                  <a:rPr lang="pt-BR" sz="2000" noProof="0" dirty="0" err="1"/>
                  <a:t>Dorne</a:t>
                </a:r>
                <a:r>
                  <a:rPr lang="pt-BR" sz="2000" noProof="0" dirty="0"/>
                  <a:t> </a:t>
                </a:r>
                <a:r>
                  <a:rPr lang="pt-BR" sz="2000" noProof="0" dirty="0" err="1"/>
                  <a:t>and</a:t>
                </a:r>
                <a:r>
                  <a:rPr lang="pt-BR" sz="2000" noProof="0" dirty="0"/>
                  <a:t> Hanson: regridem </a:t>
                </a:r>
                <a:r>
                  <a:rPr lang="pt-BR" sz="2000" dirty="0"/>
                  <a:t>resultados do mercado de trabalho local na exposição da região ao choque de comércio</a:t>
                </a:r>
                <a:endParaRPr lang="pt-BR" sz="20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Choque China:</a:t>
                </a:r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sz="200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pt-BR" sz="2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pt-BR" sz="2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2000" noProof="0" dirty="0"/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t-BR" sz="20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noProof="0" dirty="0"/>
                  <a:t>: Mudança na variável de mercado de trabalho na região </a:t>
                </a:r>
                <a:r>
                  <a:rPr lang="pt-BR" sz="2000" i="1" noProof="0" dirty="0" err="1"/>
                  <a:t>i</a:t>
                </a:r>
                <a:r>
                  <a:rPr lang="pt-BR" sz="2000" i="1" noProof="0" dirty="0"/>
                  <a:t> </a:t>
                </a:r>
                <a:r>
                  <a:rPr lang="pt-BR" sz="2000" noProof="0" dirty="0"/>
                  <a:t>(emprego, salários </a:t>
                </a:r>
                <a:r>
                  <a:rPr lang="pt-BR" sz="2000" noProof="0" dirty="0" err="1"/>
                  <a:t>etc</a:t>
                </a:r>
                <a:r>
                  <a:rPr lang="pt-BR" sz="2000" noProof="0" dirty="0"/>
                  <a:t>)</a:t>
                </a:r>
                <a:endParaRPr lang="pt-BR" sz="2000" i="1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r="-1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40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1CB1B1-C08E-1D43-90A8-4AB4D0F2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EVIDÊNCIAS EMPÍRICAS</a:t>
            </a:r>
            <a:br>
              <a:rPr lang="pt-BR" noProof="0" dirty="0"/>
            </a:br>
            <a:r>
              <a:rPr lang="pt-BR" sz="3000" cap="none" noProof="0" dirty="0"/>
              <a:t>Choque China</a:t>
            </a:r>
            <a:endParaRPr lang="pt-BR" cap="none" noProof="0" dirty="0"/>
          </a:p>
        </p:txBody>
      </p:sp>
    </p:spTree>
    <p:extLst>
      <p:ext uri="{BB962C8B-B14F-4D97-AF65-F5344CB8AC3E}">
        <p14:creationId xmlns:p14="http://schemas.microsoft.com/office/powerpoint/2010/main" val="126291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 anchor="ctr">
                <a:normAutofit fontScale="92500" lnSpcReduction="10000"/>
              </a:bodyPr>
              <a:lstStyle/>
              <a:p>
                <a:pPr lvl="1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pt-BR" sz="24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noProof="0" dirty="0"/>
                  <a:t>: Choque China na região </a:t>
                </a:r>
                <a:r>
                  <a:rPr lang="pt-BR" sz="2400" i="1" noProof="0" dirty="0" err="1"/>
                  <a:t>i</a:t>
                </a:r>
                <a:endParaRPr lang="pt-BR" sz="2400" i="1" noProof="0" dirty="0"/>
              </a:p>
              <a:p>
                <a:pPr marL="310896" lvl="2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noProof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pt-BR" sz="20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 noProof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000" b="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,1990</m:t>
                              </m:r>
                            </m:sub>
                          </m:sSub>
                          <m:r>
                            <a:rPr lang="pt-BR" sz="2000" b="0" i="1" noProof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pt-BR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𝐼𝐶</m:t>
                              </m:r>
                            </m:e>
                            <m:sub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2000" noProof="0" dirty="0"/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,1990</m:t>
                        </m:r>
                      </m:sub>
                    </m:sSub>
                  </m:oMath>
                </a14:m>
                <a:r>
                  <a:rPr lang="pt-BR" sz="2000" noProof="0" dirty="0"/>
                  <a:t>: proporção da indústria </a:t>
                </a:r>
                <a:r>
                  <a:rPr lang="pt-BR" sz="2000" i="1" noProof="0" dirty="0" err="1"/>
                  <a:t>j</a:t>
                </a:r>
                <a:r>
                  <a:rPr lang="pt-BR" sz="2000" noProof="0" dirty="0"/>
                  <a:t> na região </a:t>
                </a:r>
                <a:r>
                  <a:rPr lang="pt-BR" sz="2000" i="1" noProof="0" dirty="0" err="1"/>
                  <a:t>i</a:t>
                </a:r>
                <a:r>
                  <a:rPr lang="pt-BR" sz="2000" noProof="0" dirty="0"/>
                  <a:t>, em 1990</a:t>
                </a:r>
              </a:p>
              <a:p>
                <a:pPr lvl="2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pt-BR" sz="2000" i="1" noProof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𝐼𝐶</m:t>
                        </m:r>
                      </m:e>
                      <m:sub>
                        <m:r>
                          <a:rPr lang="pt-BR" sz="2000" i="1" noProof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sz="2000" noProof="0" dirty="0"/>
                  <a:t>: mudança nas importações da China (1990-2007) da indústria </a:t>
                </a:r>
                <a:r>
                  <a:rPr lang="pt-BR" sz="2000" i="1" noProof="0" dirty="0" err="1"/>
                  <a:t>j</a:t>
                </a:r>
                <a:endParaRPr lang="pt-BR" sz="20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Instrumentalizado com as exportações da China para outras economias desenvolvidas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pt-BR" sz="2400" noProof="0" dirty="0"/>
                  <a:t>Resultados: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Comércio é associado com maior desemprego em áreas mais expostas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pt-BR" sz="2000" dirty="0"/>
                  <a:t>Menores salários; menor emprego em manufatura</a:t>
                </a:r>
                <a:endParaRPr lang="pt-BR" sz="2000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10726" b="-3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41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6489A5-0D6F-E940-A55C-6A28DEF6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EVIDÊNCIAS EMPÍRICAS</a:t>
            </a:r>
            <a:br>
              <a:rPr lang="pt-BR" noProof="0" dirty="0"/>
            </a:br>
            <a:r>
              <a:rPr lang="pt-BR" sz="3000" cap="none" noProof="0" dirty="0"/>
              <a:t>Choque China</a:t>
            </a:r>
            <a:endParaRPr lang="pt-BR" cap="none" noProof="0" dirty="0"/>
          </a:p>
        </p:txBody>
      </p:sp>
    </p:spTree>
    <p:extLst>
      <p:ext uri="{BB962C8B-B14F-4D97-AF65-F5344CB8AC3E}">
        <p14:creationId xmlns:p14="http://schemas.microsoft.com/office/powerpoint/2010/main" val="2901385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>
              <a:spcAft>
                <a:spcPts val="1200"/>
              </a:spcAft>
            </a:pPr>
            <a:r>
              <a:rPr lang="pt-BR" sz="2400" dirty="0"/>
              <a:t>Mobilidade aparenta ser baixa:</a:t>
            </a:r>
            <a:endParaRPr lang="pt-BR" sz="2400" noProof="0" dirty="0"/>
          </a:p>
          <a:p>
            <a:pPr lvl="2">
              <a:spcAft>
                <a:spcPts val="1200"/>
              </a:spcAft>
            </a:pPr>
            <a:r>
              <a:rPr lang="pt-BR" sz="2000" dirty="0"/>
              <a:t>Mesmo depois de uma década, notamos efeitos fortes nos mercados de trabalho locais</a:t>
            </a:r>
            <a:endParaRPr lang="pt-BR" sz="2000" noProof="0" dirty="0"/>
          </a:p>
          <a:p>
            <a:pPr lvl="1">
              <a:spcAft>
                <a:spcPts val="1200"/>
              </a:spcAft>
            </a:pPr>
            <a:r>
              <a:rPr lang="pt-BR" sz="2400" dirty="0"/>
              <a:t>Efeito é mais forte para trabalhadores com salários mais baixos</a:t>
            </a:r>
            <a:endParaRPr lang="pt-BR" sz="2400" noProof="0" dirty="0"/>
          </a:p>
          <a:p>
            <a:pPr lvl="2">
              <a:spcAft>
                <a:spcPts val="1200"/>
              </a:spcAft>
            </a:pPr>
            <a:r>
              <a:rPr lang="pt-BR" sz="2000" dirty="0"/>
              <a:t>Trabalhadores mais velhos, sem educação superior; tendem a serem mais pobres</a:t>
            </a:r>
            <a:endParaRPr lang="pt-BR" sz="2000" noProof="0" dirty="0"/>
          </a:p>
          <a:p>
            <a:pPr lvl="2">
              <a:spcAft>
                <a:spcPts val="1200"/>
              </a:spcAft>
            </a:pPr>
            <a:r>
              <a:rPr lang="pt-BR" sz="2000" dirty="0"/>
              <a:t>Quando realocados, eles tendem a mover dentro de sua própria indústria (continuam expostos)</a:t>
            </a:r>
            <a:endParaRPr lang="pt-BR" sz="2000" noProof="0" dirty="0"/>
          </a:p>
          <a:p>
            <a:pPr lvl="2">
              <a:spcAft>
                <a:spcPts val="1200"/>
              </a:spcAft>
            </a:pPr>
            <a:r>
              <a:rPr lang="pt-BR" sz="2000" dirty="0"/>
              <a:t>Trabalhadores de salários mais altos mudam para outras indústrias</a:t>
            </a:r>
            <a:endParaRPr lang="pt-BR" sz="2000" noProof="0" dirty="0"/>
          </a:p>
          <a:p>
            <a:pPr marL="128016" lvl="1" indent="0">
              <a:spcAft>
                <a:spcPts val="1200"/>
              </a:spcAft>
              <a:buNone/>
            </a:pPr>
            <a:r>
              <a:rPr lang="pt-BR" sz="2400" noProof="0" dirty="0">
                <a:hlinkClick r:id="rId3"/>
              </a:rPr>
              <a:t>http://chinashock.info/</a:t>
            </a:r>
            <a:endParaRPr lang="pt-BR" sz="24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10D28-EC04-480C-A8D1-7F571ADA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42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F2B473-A236-0545-8394-E3A1A349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EVIDÊNCIAS EMPÍRICAS</a:t>
            </a:r>
            <a:br>
              <a:rPr lang="pt-BR" noProof="0" dirty="0"/>
            </a:br>
            <a:r>
              <a:rPr lang="pt-BR" sz="3000" cap="none" noProof="0" dirty="0"/>
              <a:t>Choque China</a:t>
            </a:r>
            <a:endParaRPr lang="pt-BR" cap="none" noProof="0" dirty="0"/>
          </a:p>
        </p:txBody>
      </p:sp>
    </p:spTree>
    <p:extLst>
      <p:ext uri="{BB962C8B-B14F-4D97-AF65-F5344CB8AC3E}">
        <p14:creationId xmlns:p14="http://schemas.microsoft.com/office/powerpoint/2010/main" val="422690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MODELO</a:t>
            </a:r>
            <a:br>
              <a:rPr lang="pt-BR" noProof="0" dirty="0"/>
            </a:br>
            <a:r>
              <a:rPr lang="pt-BR" sz="3000" cap="none" noProof="0" dirty="0"/>
              <a:t>Hipóteses</a:t>
            </a:r>
            <a:endParaRPr lang="pt-B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60C56-C1DE-4FDA-965C-10D10E02F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 anchor="ctr">
            <a:normAutofit/>
          </a:bodyPr>
          <a:lstStyle/>
          <a:p>
            <a:pPr lvl="1"/>
            <a:r>
              <a:rPr lang="pt-BR" sz="2400" dirty="0"/>
              <a:t>Dois</a:t>
            </a:r>
            <a:r>
              <a:rPr lang="pt-BR" sz="2400" noProof="0" dirty="0"/>
              <a:t> bens: bem 1 e bem 2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Cada um produzido por um setor diferente: setor 1 ou 2</a:t>
            </a:r>
          </a:p>
          <a:p>
            <a:pPr lvl="1"/>
            <a:r>
              <a:rPr lang="pt-BR" sz="2400" noProof="0" dirty="0"/>
              <a:t>Dois fatores de produção – capital e trabalho 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Trabalho é perfeitamente móvel entre setores</a:t>
            </a:r>
          </a:p>
          <a:p>
            <a:pPr lvl="2">
              <a:buSzPct val="55000"/>
              <a:buFont typeface="Wingdings 3" panose="05040102010807070707" pitchFamily="18" charset="2"/>
              <a:buChar char=""/>
            </a:pPr>
            <a:r>
              <a:rPr lang="pt-BR" sz="2000" noProof="0" dirty="0"/>
              <a:t> Mas capital é específico</a:t>
            </a:r>
          </a:p>
          <a:p>
            <a:pPr lvl="1"/>
            <a:r>
              <a:rPr lang="pt-BR" sz="2400" noProof="0" dirty="0"/>
              <a:t>Por simplicidade, o preço dos bens é exógeno</a:t>
            </a:r>
          </a:p>
          <a:p>
            <a:pPr lvl="2"/>
            <a:r>
              <a:rPr lang="pt-BR" sz="2000" noProof="0" dirty="0"/>
              <a:t>Pequena economia aberta</a:t>
            </a:r>
          </a:p>
          <a:p>
            <a:pPr lvl="2"/>
            <a:r>
              <a:rPr lang="pt-BR" sz="2000" noProof="0" dirty="0"/>
              <a:t>Esses preços podem ser afetados por política comercial</a:t>
            </a:r>
          </a:p>
          <a:p>
            <a:pPr lvl="1"/>
            <a:r>
              <a:rPr lang="pt-BR" sz="2400" noProof="0" dirty="0"/>
              <a:t>Competição perfeita</a:t>
            </a:r>
            <a:endParaRPr lang="pt-BR" sz="20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92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D069-BC10-4355-9D2A-2BF0F93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MODELO</a:t>
            </a:r>
            <a:br>
              <a:rPr lang="pt-BR" noProof="0" dirty="0"/>
            </a:br>
            <a:r>
              <a:rPr lang="pt-BR" sz="3000" cap="none" noProof="0" dirty="0"/>
              <a:t>Hipóteses</a:t>
            </a:r>
            <a:endParaRPr lang="pt-BR" noProof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</p:spPr>
            <p:txBody>
              <a:bodyPr>
                <a:normAutofit lnSpcReduction="10000"/>
              </a:bodyPr>
              <a:lstStyle/>
              <a:p>
                <a:pPr lvl="1"/>
                <a:r>
                  <a:rPr lang="pt-BR" sz="2400" noProof="0" dirty="0"/>
                  <a:t>Hipótese chave: capital é específico </a:t>
                </a:r>
                <a:r>
                  <a:rPr lang="pt-BR" sz="2400" dirty="0"/>
                  <a:t>a</a:t>
                </a:r>
                <a:r>
                  <a:rPr lang="pt-BR" sz="2400" noProof="0" dirty="0"/>
                  <a:t> cada </a:t>
                </a:r>
                <a:r>
                  <a:rPr lang="pt-BR" sz="2400" dirty="0"/>
                  <a:t>setor</a:t>
                </a:r>
                <a:endParaRPr lang="pt-BR" sz="2400" noProof="0" dirty="0"/>
              </a:p>
              <a:p>
                <a:pPr lvl="2">
                  <a:buSzPct val="55000"/>
                  <a:buFont typeface="Wingdings 3" panose="05040102010807070707" pitchFamily="18" charset="2"/>
                  <a:buChar char=""/>
                </a:pPr>
                <a:r>
                  <a:rPr lang="pt-BR" sz="2000" noProof="0" dirty="0"/>
                  <a:t> Capital do setor 1 só pode ser usado no setor 1</a:t>
                </a:r>
              </a:p>
              <a:p>
                <a:pPr lvl="2">
                  <a:buSzPct val="55000"/>
                  <a:buFont typeface="Wingdings 3" panose="05040102010807070707" pitchFamily="18" charset="2"/>
                  <a:buChar char=""/>
                </a:pPr>
                <a:r>
                  <a:rPr lang="pt-BR" sz="2000" dirty="0"/>
                  <a:t> Capital do setor 2 só pode ser usado no setor 2</a:t>
                </a:r>
              </a:p>
              <a:p>
                <a:pPr lvl="1"/>
                <a:r>
                  <a:rPr lang="pt-BR" sz="2400" noProof="0" dirty="0"/>
                  <a:t>Como o capital é imóvel, existirão duas taxas de aluguel, uma pra cada setor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noProof="0" dirty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noProof="0" dirty="0"/>
                  <a:t>) </a:t>
                </a:r>
              </a:p>
              <a:p>
                <a:pPr lvl="1"/>
                <a:r>
                  <a:rPr lang="pt-BR" sz="2400" noProof="0" dirty="0"/>
                  <a:t>Trabalho é móvel; salários iguais</a:t>
                </a:r>
              </a:p>
              <a:p>
                <a:pPr lvl="1"/>
                <a:r>
                  <a:rPr lang="pt-BR" sz="2400" noProof="0" dirty="0"/>
                  <a:t>Versão de curto prazo do modelo de </a:t>
                </a:r>
                <a:r>
                  <a:rPr lang="pt-BR" sz="2400" noProof="0" dirty="0" err="1"/>
                  <a:t>Heckscher</a:t>
                </a:r>
                <a:r>
                  <a:rPr lang="pt-BR" sz="2400" noProof="0" dirty="0"/>
                  <a:t>-Ohlin</a:t>
                </a:r>
                <a:endParaRPr lang="pt-BR" sz="2000" noProof="0" dirty="0"/>
              </a:p>
              <a:p>
                <a:pPr lvl="1"/>
                <a:r>
                  <a:rPr lang="pt-BR" sz="2400" noProof="0" dirty="0"/>
                  <a:t>Fatores não são necessariamente capital e trabalho. Exemplo de fatores específicos:</a:t>
                </a:r>
                <a:endParaRPr lang="pt-BR" sz="1200" noProof="0" dirty="0"/>
              </a:p>
              <a:p>
                <a:pPr lvl="2"/>
                <a:r>
                  <a:rPr lang="pt-BR" sz="2000" noProof="0" dirty="0"/>
                  <a:t>Trabalhadores experientes, que fizeram sua escolha ocupacional há </a:t>
                </a:r>
                <a:r>
                  <a:rPr lang="pt-BR" sz="2000" dirty="0"/>
                  <a:t>algum</a:t>
                </a:r>
                <a:r>
                  <a:rPr lang="pt-BR" sz="2000" noProof="0" dirty="0"/>
                  <a:t> tempo</a:t>
                </a:r>
              </a:p>
              <a:p>
                <a:pPr lvl="2"/>
                <a:r>
                  <a:rPr lang="pt-BR" sz="2000" dirty="0"/>
                  <a:t>Empreendedores que já fizeram decisões de investimento (imóveis no curto prazo)</a:t>
                </a:r>
                <a:endParaRPr lang="pt-BR" sz="2000" noProof="0" dirty="0"/>
              </a:p>
              <a:p>
                <a:pPr marL="128016" lvl="1" indent="0">
                  <a:buSzPct val="55000"/>
                  <a:buNone/>
                </a:pPr>
                <a:endParaRPr lang="pt-BR" sz="2400" noProof="0" dirty="0"/>
              </a:p>
              <a:p>
                <a:pPr lvl="2">
                  <a:buSzPct val="70000"/>
                  <a:buFont typeface="Wingdings 3" panose="05040102010807070707" pitchFamily="18" charset="2"/>
                  <a:buChar char=""/>
                </a:pPr>
                <a:endParaRPr lang="pt-BR" sz="2000" noProof="0" dirty="0"/>
              </a:p>
              <a:p>
                <a:pPr lvl="2"/>
                <a:endParaRPr lang="pt-BR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1" cy="4023360"/>
              </a:xfrm>
              <a:blipFill>
                <a:blip r:embed="rId2"/>
                <a:stretch>
                  <a:fillRect t="-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C67D1-F1E0-43FC-8D37-7C56F8F4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7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600"/>
                  </a:spcAft>
                </a:pPr>
                <a:r>
                  <a:rPr lang="pt-BR" sz="2400" noProof="0" dirty="0"/>
                  <a:t>Funções de produção: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t-BR" sz="2400" i="1" noProof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b="0" noProof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b="0" noProof="0" dirty="0"/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noProof="0" dirty="0"/>
                  <a:t>: produção do bem </a:t>
                </a:r>
                <a14:m>
                  <m:oMath xmlns:m="http://schemas.openxmlformats.org/officeDocument/2006/math"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pt-BR" sz="2400" b="0" noProof="0" dirty="0"/>
                  <a:t>.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noProof="0" dirty="0"/>
                  <a:t>: </a:t>
                </a:r>
                <a:r>
                  <a:rPr lang="pt-BR" sz="2400" dirty="0"/>
                  <a:t>quantidade</a:t>
                </a:r>
                <a:r>
                  <a:rPr lang="pt-BR" sz="2400" noProof="0" dirty="0"/>
                  <a:t> de capital usado na produção do setor </a:t>
                </a:r>
                <a14:m>
                  <m:oMath xmlns:m="http://schemas.openxmlformats.org/officeDocument/2006/math">
                    <m:r>
                      <a:rPr lang="pt-BR" sz="2400" i="1" noProof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noProof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pt-BR" sz="2400" noProof="0" dirty="0"/>
                  <a:t>.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400" noProof="0" dirty="0"/>
                  <a:t>: quantidade</a:t>
                </a:r>
                <a:r>
                  <a:rPr lang="pt-BR" sz="2400" dirty="0"/>
                  <a:t> de trabalho usado na produção do setor </a:t>
                </a:r>
                <a14:m>
                  <m:oMath xmlns:m="http://schemas.openxmlformats.org/officeDocument/2006/math">
                    <m:r>
                      <a:rPr lang="pt-BR" sz="2400" i="1" noProof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i="1" noProof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pt-BR" sz="2400" noProof="0" dirty="0"/>
                  <a:t>.</a:t>
                </a: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400" noProof="0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noProof="0" dirty="0"/>
                  <a:t> podem ser distintas</a:t>
                </a:r>
                <a:endParaRPr lang="pt-BR" sz="2000" noProof="0" dirty="0"/>
              </a:p>
              <a:p>
                <a:pPr lvl="2"/>
                <a:endParaRPr lang="pt-BR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41623-8C67-4CF0-AD35-1070D52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722772-70E0-E240-AE54-5BCC2BCD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MODELO</a:t>
            </a:r>
            <a:br>
              <a:rPr lang="pt-BR" noProof="0" dirty="0"/>
            </a:br>
            <a:r>
              <a:rPr lang="pt-BR" sz="3000" cap="none" noProof="0" dirty="0"/>
              <a:t>Tecnologia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8176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10325862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600"/>
                  </a:spcAft>
                </a:pPr>
                <a:r>
                  <a:rPr lang="pt-BR" sz="2400" dirty="0"/>
                  <a:t>Funções de produção satisfazem retornos constantes de escala:</a:t>
                </a:r>
                <a:endParaRPr lang="pt-BR" sz="2400" noProof="0" dirty="0"/>
              </a:p>
              <a:p>
                <a:pPr lvl="2">
                  <a:spcAft>
                    <a:spcPts val="600"/>
                  </a:spcAft>
                </a:pPr>
                <a:r>
                  <a:rPr lang="pt-BR" sz="2000" dirty="0"/>
                  <a:t>Se aumentarmos ambos insumos por um fator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pt-BR" sz="2000" noProof="0" dirty="0"/>
                  <a:t>, produção também é multiplicada por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0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pt-BR" sz="2000" noProof="0" dirty="0"/>
              </a:p>
              <a:p>
                <a:pPr lvl="2">
                  <a:spcAft>
                    <a:spcPts val="600"/>
                  </a:spcAft>
                </a:pPr>
                <a:endParaRPr lang="pt-BR" sz="500" noProof="0" dirty="0"/>
              </a:p>
              <a:p>
                <a:pPr marL="128016" lvl="1" indent="0" algn="ctr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 i="1" noProof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400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400" b="0" i="1" noProof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BR" sz="240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BR" sz="2400" i="1" noProof="0">
                            <a:latin typeface="Cambria Math" panose="02040503050406030204" pitchFamily="18" charset="0"/>
                          </a:rPr>
                          <m:t>λ</m:t>
                        </m:r>
                        <m:sSub>
                          <m:sSubPr>
                            <m:ctrlPr>
                              <a:rPr lang="pt-BR" sz="2400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 noProof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2400" b="0" i="1" noProof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400" i="1" noProof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pt-BR" sz="2400" i="1" noProof="0">
                            <a:latin typeface="Cambria Math" panose="02040503050406030204" pitchFamily="18" charset="0"/>
                          </a:rPr>
                          <m:t>λ</m:t>
                        </m:r>
                        <m:sSub>
                          <m:sSubPr>
                            <m:ctrlPr>
                              <a:rPr lang="pt-BR" sz="2400" i="1" noProof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 noProof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400" b="0" i="1" noProof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400" b="0" noProof="0" dirty="0"/>
                  <a:t> </a:t>
                </a:r>
                <a:r>
                  <a:rPr lang="pt-BR" sz="2400" dirty="0"/>
                  <a:t>para qualquer</a:t>
                </a:r>
                <a:r>
                  <a:rPr lang="pt-BR" sz="2400" b="0" noProof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 i="1" noProof="0">
                        <a:latin typeface="Cambria Math" panose="02040503050406030204" pitchFamily="18" charset="0"/>
                      </a:rPr>
                      <m:t>λ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&gt;0,  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400" b="0" i="1" noProof="0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endParaRPr lang="pt-BR" sz="2400" b="0" noProof="0" dirty="0"/>
              </a:p>
              <a:p>
                <a:pPr lvl="1">
                  <a:spcAft>
                    <a:spcPts val="600"/>
                  </a:spcAft>
                </a:pPr>
                <a:r>
                  <a:rPr lang="pt-BR" sz="2400" noProof="0" dirty="0"/>
                  <a:t>Produtos marginais:</a:t>
                </a:r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noProof="0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b="0" i="1" noProof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400" b="0" i="1" noProof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noProof="0" dirty="0"/>
              </a:p>
              <a:p>
                <a:pPr marL="128016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400" b="0" i="1" noProof="0" smtClean="0">
                              <a:latin typeface="Cambria Math" panose="02040503050406030204" pitchFamily="18" charset="0"/>
                            </a:rPr>
                            <m:t>𝑀𝐾</m:t>
                          </m:r>
                        </m:e>
                        <m:sub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400" i="1" noProof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sz="2400" i="1" noProof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BR" sz="24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noProof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10325862" cy="4224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41623-8C67-4CF0-AD35-1070D52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8D1F16-6F72-1446-9599-DB2CD9A0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MODELO</a:t>
            </a:r>
            <a:br>
              <a:rPr lang="pt-BR" noProof="0" dirty="0"/>
            </a:br>
            <a:r>
              <a:rPr lang="pt-BR" sz="3000" cap="none" noProof="0" dirty="0"/>
              <a:t>Tecnologia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8283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</p:spPr>
            <p:txBody>
              <a:bodyPr anchor="ctr">
                <a:normAutofit/>
              </a:bodyPr>
              <a:lstStyle/>
              <a:p>
                <a:pPr lvl="1">
                  <a:spcAft>
                    <a:spcPts val="600"/>
                  </a:spcAft>
                </a:pPr>
                <a:r>
                  <a:rPr lang="pt-BR" sz="2400" dirty="0"/>
                  <a:t>Produtos marginais são positivos e decrescentes</a:t>
                </a:r>
                <a:r>
                  <a:rPr lang="pt-BR" sz="2400" noProof="0" dirty="0"/>
                  <a:t>: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pt-BR" sz="2000" dirty="0"/>
                  <a:t>Aumentar um insumo, mantendo o outro constante</a:t>
                </a:r>
                <a:endParaRPr lang="pt-BR" sz="2000" noProof="0" dirty="0"/>
              </a:p>
              <a:p>
                <a:pPr lvl="2">
                  <a:spcAft>
                    <a:spcPts val="1200"/>
                  </a:spcAft>
                </a:pPr>
                <a:r>
                  <a:rPr lang="pt-BR" sz="2000" noProof="0" dirty="0"/>
                  <a:t>Produto aumenta, mas a taxas decrescentes</a:t>
                </a:r>
              </a:p>
              <a:p>
                <a:pPr lvl="2">
                  <a:spcAft>
                    <a:spcPts val="1200"/>
                  </a:spcAft>
                </a:pPr>
                <a:endParaRPr lang="pt-BR" sz="1000" noProof="0" dirty="0"/>
              </a:p>
              <a:p>
                <a:pPr marL="310896" lvl="2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000" b="0" i="0" noProof="0" smtClean="0"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pt-BR" sz="2000" b="0" i="1" noProof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000" noProof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pt-BR" sz="2000" noProof="0" dirty="0"/>
              </a:p>
              <a:p>
                <a:pPr marL="310896" lvl="2" indent="0">
                  <a:spcAft>
                    <a:spcPts val="600"/>
                  </a:spcAft>
                  <a:buNone/>
                </a:pPr>
                <a:endParaRPr lang="pt-BR" sz="2400" noProof="0" dirty="0"/>
              </a:p>
              <a:p>
                <a:pPr marL="310896" lvl="2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sz="200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pt-BR" sz="2000" b="0" i="0" noProof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sz="2000" noProof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pt-BR" sz="2000" b="0" i="1" noProof="0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pt-BR" sz="20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pt-BR" sz="2000" i="1" noProof="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000" b="0" i="1" noProof="0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BR" sz="2000" i="1" noProof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pt-BR" sz="2000" b="0" i="0" noProof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BR" sz="2000" noProof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2000" noProof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A60C56-C1DE-4FDA-965C-10D10E02F3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084832"/>
                <a:ext cx="9720071" cy="42245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41623-8C67-4CF0-AD35-1070D52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1E195-B4C4-4D8D-9171-F90BABCE93C7}" type="slidenum">
              <a:rPr lang="en-US" smtClean="0"/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1F80D7-074C-9D46-AB37-9467BE9E6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noProof="0" dirty="0"/>
              <a:t>MODELO</a:t>
            </a:r>
            <a:br>
              <a:rPr lang="pt-BR" noProof="0" dirty="0"/>
            </a:br>
            <a:r>
              <a:rPr lang="pt-BR" sz="3000" cap="none" noProof="0" dirty="0"/>
              <a:t>Tecnologia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1768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18717</TotalTime>
  <Words>2706</Words>
  <Application>Microsoft Office PowerPoint</Application>
  <PresentationFormat>Widescreen</PresentationFormat>
  <Paragraphs>438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Tw Cen MT</vt:lpstr>
      <vt:lpstr>Tw Cen MT Condensed</vt:lpstr>
      <vt:lpstr>Wingdings 3</vt:lpstr>
      <vt:lpstr>Integral</vt:lpstr>
      <vt:lpstr>FATORES ESPECÍFICOS</vt:lpstr>
      <vt:lpstr>FATORES ESPECÍFICOS Motivação</vt:lpstr>
      <vt:lpstr>FATORES ESPECÍFICOS Motivação</vt:lpstr>
      <vt:lpstr>FATORES ESPECÍFICOS Referências</vt:lpstr>
      <vt:lpstr>MODELO Hipóteses</vt:lpstr>
      <vt:lpstr>MODELO Hipóteses</vt:lpstr>
      <vt:lpstr>MODELO Tecnologia</vt:lpstr>
      <vt:lpstr>MODELO Tecnologia</vt:lpstr>
      <vt:lpstr>MODELO Tecnologia</vt:lpstr>
      <vt:lpstr>MODELO Pequena economia aberta</vt:lpstr>
      <vt:lpstr>MODELO Dotações de fatores</vt:lpstr>
      <vt:lpstr>firmAs Maximização de lucro</vt:lpstr>
      <vt:lpstr>FirmAs Maximização de lucros</vt:lpstr>
      <vt:lpstr>UM desvio Retornos Constantes de Escala</vt:lpstr>
      <vt:lpstr>UM desvio Retornos Constantes de Escala</vt:lpstr>
      <vt:lpstr>RESOLVENDO O MODELO Equilíbrio</vt:lpstr>
      <vt:lpstr>RESOLVENDO O MODELO Equilíbrio</vt:lpstr>
      <vt:lpstr>PowerPoint Presentation</vt:lpstr>
      <vt:lpstr>PowerPoint Presentation</vt:lpstr>
      <vt:lpstr>PowerPoint Presentation</vt:lpstr>
      <vt:lpstr>POLÍTICA COMERCIAL Mudança no preço dos bens</vt:lpstr>
      <vt:lpstr>PowerPoint Presentation</vt:lpstr>
      <vt:lpstr>POLÍTICA COMERCIAL Mudança no preço dos bens</vt:lpstr>
      <vt:lpstr>POLÍTICA COMERCIAL Mudança no preço dos bens</vt:lpstr>
      <vt:lpstr>POLÍTICA COMERCIAL Mudança no preço dos bens</vt:lpstr>
      <vt:lpstr>POLÍTICA COMERCIAL Mudança no preço dos bens</vt:lpstr>
      <vt:lpstr>POLÍTICA COMERCIAL Mudança no preço dos bens</vt:lpstr>
      <vt:lpstr>PowerPoint Presentation</vt:lpstr>
      <vt:lpstr>POLÍTICA COMERCIAL Mudança no preço dos bens</vt:lpstr>
      <vt:lpstr>POLÍTICA COMERCIAL Mudança no preço dos bens</vt:lpstr>
      <vt:lpstr>Efeito nas remunerações dos fatores específicos Resumindo</vt:lpstr>
      <vt:lpstr>Outras implicações Aumento na dotação de trabalho</vt:lpstr>
      <vt:lpstr>PowerPoint Presentation</vt:lpstr>
      <vt:lpstr>OUTRAS IMPLICAÇÕES Aumento na oferta de fatores específicos</vt:lpstr>
      <vt:lpstr>EVIDÊNCIAS EMPÍRICAS Choque China</vt:lpstr>
      <vt:lpstr>PowerPoint Presentation</vt:lpstr>
      <vt:lpstr>PowerPoint Presentation</vt:lpstr>
      <vt:lpstr>EVIDÊNCIAS EMPÍRICAS Choque China</vt:lpstr>
      <vt:lpstr>EVIDÊNCIAS EMPÍRICAS Choque China</vt:lpstr>
      <vt:lpstr>EVIDÊNCIAS EMPÍRICAS Choque China</vt:lpstr>
      <vt:lpstr>EVIDÊNCIAS EMPÍRICAS Choque China</vt:lpstr>
      <vt:lpstr>EVIDÊNCIAS EMPÍRICAS Choque China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Rodrigues Junior, Mauro</dc:creator>
  <cp:lastModifiedBy>Mauro Rodrigues</cp:lastModifiedBy>
  <cp:revision>216</cp:revision>
  <dcterms:created xsi:type="dcterms:W3CDTF">2019-10-01T20:20:17Z</dcterms:created>
  <dcterms:modified xsi:type="dcterms:W3CDTF">2021-06-07T16:11:03Z</dcterms:modified>
</cp:coreProperties>
</file>