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511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PARADIGMA: A superestrutura fornece uma base para interpretação do texto, e a interpretação do texto só é eficiente se o leitor conhecer a superestrutura textual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Kato – Tanto o autor como o leitor devem conhecer o formato do texto. Autor: para optar por algum tipo de estrutura. Leitor: para buscar compreensão, identificando o tipo de informação que deve encontrar.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– “ao explorar os processos de compreensão, os leitores podem generalizar seus resultados mais objetivamente”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Dijk ESTRUTURA TEXTUAL – Enfatiza essas: Narrativa/Argumentativa/Disc.Científico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tipo de discurso possui uma superestrutura específica que o diferencia de outros. Embora as estruturas textuais sejam independentes do conteúdo, elas influem na organização do mesmo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= organização das idéias / Conteúdo = tema e conceitos tratados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Relevancia-leitor = as ideias que o leitor escolhe para interagir durante a leitura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IDEIA PRINCIPAL num texto narrativo: acontecimento ou sua interpretação/num texto informático: regra, conceito, generalização. No texto técnico-cientifico, Tálamo reconhece a identificação do tema o questionamento por categorias temáticas (O que? Onde? Quando? Como?)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tipo de discurso possui uma superestrutura específica que o diferencia de outros. Embora as estruturas textuais sejam independentes do conteúdo, elas influem na organização do mesmo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diversas analises do que é o texto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= organização das idéias / Conteúdo = tema e conceitos tratados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Relevancia-leitor = as ideias que o leitor escolhe para interagir durante a leitura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IDEIA PRINCIPAL num texto narrativo: acontecimento ou sua interpretação/num texto informático: regra, conceito, generalização. No texto técnico-cientifico, Tálamo reconhece a identificação do tema o questionamento por categorias temáticas (O que? Onde? Quando? Como?)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3235499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500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941908" y="609600"/>
            <a:ext cx="6686400" cy="31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941908" y="4354046"/>
            <a:ext cx="6686400" cy="15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 rot="10800000" flipH="1">
            <a:off x="-3141" y="31781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98859" y="3244139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137461" y="609600"/>
            <a:ext cx="62955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456258" y="3505200"/>
            <a:ext cx="56523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941908" y="4354046"/>
            <a:ext cx="6686400" cy="15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 rot="10800000" flipH="1">
            <a:off x="-3141" y="31781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8859" y="3244139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850738" y="64800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336139" y="2905306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941909" y="2438400"/>
            <a:ext cx="6686700" cy="27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941909" y="5181600"/>
            <a:ext cx="6686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 rot="10800000" flipH="1">
            <a:off x="-3141" y="491172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8859" y="4983087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137461" y="609600"/>
            <a:ext cx="62955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941908" y="4343400"/>
            <a:ext cx="66867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1941909" y="5181600"/>
            <a:ext cx="6686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-3141" y="491172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98859" y="4983087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850738" y="64800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8336139" y="2905306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41908" y="627406"/>
            <a:ext cx="6686400" cy="28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941908" y="4343400"/>
            <a:ext cx="66867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1941909" y="5181600"/>
            <a:ext cx="6686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/>
          <p:nvPr/>
        </p:nvSpPr>
        <p:spPr>
          <a:xfrm rot="10800000" flipH="1">
            <a:off x="-3141" y="491172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98859" y="4983087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3342008" y="733350"/>
            <a:ext cx="3886200" cy="66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exto e Título Vertical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5157009" y="2441504"/>
            <a:ext cx="52839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28908" y="840554"/>
            <a:ext cx="5283900" cy="48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941909" y="2514600"/>
            <a:ext cx="6686400" cy="22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941909" y="4777378"/>
            <a:ext cx="6686400" cy="11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4323810"/>
            <a:ext cx="1308600" cy="77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98859" y="4529539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941908" y="2058750"/>
            <a:ext cx="66864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941908" y="3530128"/>
            <a:ext cx="66864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 rot="10800000" flipH="1">
            <a:off x="-3141" y="31781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98859" y="3244139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204529" y="1972702"/>
            <a:ext cx="29946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941908" y="2548966"/>
            <a:ext cx="32571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5629971" y="1969475"/>
            <a:ext cx="29993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5375217" y="2545738"/>
            <a:ext cx="32541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941908" y="446087"/>
            <a:ext cx="2628899" cy="9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42259" y="446087"/>
            <a:ext cx="3886199" cy="54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941908" y="1598612"/>
            <a:ext cx="2628899" cy="42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-3141" y="71437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941909" y="4800600"/>
            <a:ext cx="66867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1941908" y="634964"/>
            <a:ext cx="6686700" cy="38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941909" y="5367337"/>
            <a:ext cx="66867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-3141" y="4911721"/>
            <a:ext cx="11913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98859" y="4983087"/>
            <a:ext cx="584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2" y="228598"/>
            <a:ext cx="2138646" cy="6638662"/>
            <a:chOff x="2487613" y="285750"/>
            <a:chExt cx="2428900" cy="5654737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800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597150" y="2779713"/>
              <a:ext cx="550800" cy="19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175000" y="4730750"/>
              <a:ext cx="5190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2"/>
              <a:ext cx="146100" cy="3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200" cy="28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600" cy="249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00" cy="42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0" y="4757737"/>
              <a:ext cx="162000" cy="8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500" cy="344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5" y="5653087"/>
              <a:ext cx="138000" cy="28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0" y="4656137"/>
              <a:ext cx="31800" cy="18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100" cy="53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0452" y="-791"/>
            <a:ext cx="1767606" cy="6853960"/>
            <a:chOff x="6627813" y="194832"/>
            <a:chExt cx="1952725" cy="5678979"/>
          </a:xfrm>
        </p:grpSpPr>
        <p:sp>
          <p:nvSpPr>
            <p:cNvPr id="20" name="Shape 20"/>
            <p:cNvSpPr/>
            <p:nvPr/>
          </p:nvSpPr>
          <p:spPr>
            <a:xfrm>
              <a:off x="6627813" y="194832"/>
              <a:ext cx="409500" cy="3646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0" y="3771900"/>
              <a:ext cx="350700" cy="1309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5" y="5053012"/>
              <a:ext cx="357300" cy="8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7"/>
              <a:ext cx="457200" cy="18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600" cy="2508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7"/>
              <a:ext cx="111000" cy="2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2"/>
              <a:ext cx="68400" cy="4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500" cy="225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99900" cy="20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7"/>
              <a:ext cx="114300" cy="5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800" cy="18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5" y="5434012"/>
              <a:ext cx="174600" cy="439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371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771208" y="6130437"/>
            <a:ext cx="8598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941908" y="6135807"/>
            <a:ext cx="5715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398859" y="787781"/>
            <a:ext cx="584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uscatextual.cnpq.br/buscatextual/visualizacv.do?id=K4787495U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944700" y="624100"/>
            <a:ext cx="6683700" cy="277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 sz="6000"/>
              <a:t>LEITURA EM ANÁLISE DOCUMENTÁRIA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750550" y="4004750"/>
            <a:ext cx="6686700" cy="250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262626"/>
                </a:solidFill>
              </a:rPr>
              <a:t>Andrezza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262626"/>
                </a:solidFill>
              </a:rPr>
              <a:t>Caio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262626"/>
                </a:solidFill>
              </a:rPr>
              <a:t>Cícera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262626"/>
                </a:solidFill>
              </a:rPr>
              <a:t>Clara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262626"/>
                </a:solidFill>
              </a:rPr>
              <a:t>Samayra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64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SUPERESTRUTURA = Esquema abstrato que estabelece a ordem global de um texto</a:t>
            </a:r>
            <a:br>
              <a:rPr lang="pt-BR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324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Kobashi (1994):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extração de informação documentaria é eficiente somente se o indexador conhecer a superestrutura textual.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ESTRUTURA TEXTUAL ←→ INTERPRETAÇÕES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Kato (1986):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Superestrutura é fundamental para a compreensão do texto.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Calfee e Curley (1997): Para entender o texto, os leitores devem ser conscientes de sua busca pela estrutura organizativa.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64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SUPERESTRUTURA  - Categorias</a:t>
            </a:r>
            <a:br>
              <a:rPr lang="pt-BR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861664" y="1905000"/>
            <a:ext cx="6849822" cy="42821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Dijk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Narrativa (forma básica de comunicação textual) / Argumentativa (filosofia/lógica) / Discurso Científico. Categorias: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ARGUMENTATIVA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Argumentação (justificativa e conclusão)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Justificativa (marco e circunstância)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Circunstancia (pontos de partida e fatos)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Pontos de partida (legitimidade e reforço)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CIENTIFICOS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Variantes especiais das estruturas argumentativas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Argumentação (justificativa e conclusão) + (problema e solução)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64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Kobashi (1994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em Análise Documentária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 CIENTÍFICO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Tema, problema, hipótese, metodologia, resultado, conclusão.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Tálamo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considera que há elementos que fazem o leitor sair do “não saber” para o “saber” (pela individualização de cada componente do discurso)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ARGUMENTATIVO/DISSERTATIVO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Tese, argumentos, Conclusão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EXPOSITIVO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Problema, causas, solução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Sanchez, Orrantia e Rosales (1992) – O uso da superestrutura é uma ESTRATÉGIA: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↖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Detectar a organização interna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↖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Utilizar esse padrão como instrumento para assimilar as informações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↖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Ordenar a informação armazenada usando esse padrão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↖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 esse esquema organizador para planejar a memória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ESTRUTURA LINGUÍSTICA ajuda a CONSTRUIR e COMUNICAR o conteúdo, conforme o conhecimento textual/linguístico do leitor.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CONTEXTO: </a:t>
            </a:r>
            <a:br>
              <a:rPr lang="pt-BR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indexação em sistemas de informação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649218" y="2667000"/>
            <a:ext cx="6686700" cy="361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CONTEXTO PSICOLÓGICO: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Giasson (1993):  “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Diz respeito às condições contextuais próprias do leitor, quer dizer , ao seu interesse pelo texto ao ler, à sua motivação e à sua intenção de leitura.”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Leitor indexador: Tem por objetivo principal  representar o assunto de um documento, extraindo a informação relevante do texto, visando sua recuperação por leitores interessados.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742805" y="661325"/>
            <a:ext cx="6686700" cy="526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 Físico: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Giasson (1993):“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Compreende todas as condições materiais em que se desenrola a leitura”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São os  sistemas  de informação que realizam os serviços de análise.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855917" y="581316"/>
            <a:ext cx="6456600" cy="568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 Sociocognitivo: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Koch(2002)“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armazenado na memória do que denomina de “actantes sociais” que entendemos como conhecimento prévio ou cognição, quais sejam conhecimentos linguístico, conhecimento enciclopédico, conhecimento da situação comunicativa e de suas regras, conhecimento superestrutural, conhecimento estilístico, conhecimento de outros textos(intertextualidade).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o contexto de trabalho do indexador,  a política de indexação, as regras e procedimentos do manual de indexação, a linguagem documentária para representação e mediação da linguagem do usuário e os interesses de busca dos usuários.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>
                <a:solidFill>
                  <a:srgbClr val="3F3F3F"/>
                </a:solidFill>
              </a:rPr>
              <a:t>Política de Indexação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"...a política de indexação é um conjunto de   </a:t>
            </a:r>
            <a:r>
              <a:rPr lang="pt-BR" sz="2000">
                <a:solidFill>
                  <a:schemeClr val="dk1"/>
                </a:solidFill>
              </a:rPr>
              <a:t>​</a:t>
            </a:r>
          </a:p>
          <a:p>
            <a:pPr marL="0" lvl="0" indent="-69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procedimentos, materiais, normas e técnicas   </a:t>
            </a:r>
            <a:r>
              <a:rPr lang="pt-BR" sz="2000">
                <a:solidFill>
                  <a:schemeClr val="dk1"/>
                </a:solidFill>
              </a:rPr>
              <a:t>​</a:t>
            </a:r>
          </a:p>
          <a:p>
            <a:pPr marL="0" lvl="0" indent="-69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orientadas por decisões que refletem a prática e   </a:t>
            </a:r>
            <a:r>
              <a:rPr lang="pt-BR" sz="2000">
                <a:solidFill>
                  <a:schemeClr val="dk1"/>
                </a:solidFill>
              </a:rPr>
              <a:t>​</a:t>
            </a:r>
          </a:p>
          <a:p>
            <a:pPr marL="0" lvl="0" indent="-69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princípios teóricos da cultura organizacional de um   </a:t>
            </a:r>
            <a:r>
              <a:rPr lang="pt-BR" sz="2000">
                <a:solidFill>
                  <a:schemeClr val="dk1"/>
                </a:solidFill>
              </a:rPr>
              <a:t>​</a:t>
            </a:r>
          </a:p>
          <a:p>
            <a:pPr marL="0" lvl="0" indent="-69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3F3F3F"/>
                </a:solidFill>
              </a:rPr>
              <a:t>sistema de informação. (Fujita, 2012)"</a:t>
            </a:r>
            <a:r>
              <a:rPr lang="pt-BR" sz="200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>
                <a:solidFill>
                  <a:srgbClr val="3F3F3F"/>
                </a:solidFill>
              </a:rPr>
              <a:t>Elementos que compõem uma Política de Indexação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403648" y="2132856"/>
            <a:ext cx="6686700" cy="420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>
                <a:solidFill>
                  <a:srgbClr val="3F3F3F"/>
                </a:solidFill>
              </a:rPr>
              <a:t>1. Cobertura de assuntos; </a:t>
            </a:r>
            <a:r>
              <a:rPr lang="pt-BR" sz="1400" dirty="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>
                <a:solidFill>
                  <a:srgbClr val="3F3F3F"/>
                </a:solidFill>
              </a:rPr>
              <a:t>2. Seleção e aquisição dos documentos-fonte;</a:t>
            </a:r>
            <a:r>
              <a:rPr lang="pt-BR" sz="1400" dirty="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>
                <a:solidFill>
                  <a:srgbClr val="3F3F3F"/>
                </a:solidFill>
              </a:rPr>
              <a:t>3. Processo de </a:t>
            </a:r>
            <a:r>
              <a:rPr lang="pt-BR" sz="1400" dirty="0" smtClean="0">
                <a:solidFill>
                  <a:srgbClr val="3F3F3F"/>
                </a:solidFill>
              </a:rPr>
              <a:t>indexação</a:t>
            </a:r>
            <a:endParaRPr lang="pt-BR" sz="1400" dirty="0"/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 smtClean="0">
                <a:solidFill>
                  <a:srgbClr val="3F3F3F"/>
                </a:solidFill>
              </a:rPr>
              <a:t>   3.1 Nível de exaustividade: Exaustividade corresponde ao número de </a:t>
            </a: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 smtClean="0">
                <a:solidFill>
                  <a:srgbClr val="3F3F3F"/>
                </a:solidFill>
              </a:rPr>
              <a:t>termos  atribuídos, em média, a um determinado documento.”</a:t>
            </a: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 smtClean="0">
                <a:solidFill>
                  <a:srgbClr val="3F3F3F"/>
                </a:solidFill>
              </a:rPr>
              <a:t> </a:t>
            </a:r>
            <a:r>
              <a:rPr lang="pt-BR" sz="1400" dirty="0" smtClean="0"/>
              <a:t>(LANCASTER, 2004, p. 27)</a:t>
            </a:r>
            <a:endParaRPr lang="pt-BR" sz="14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 smtClean="0">
                <a:solidFill>
                  <a:schemeClr val="dk1"/>
                </a:solidFill>
              </a:rPr>
              <a:t>    </a:t>
            </a:r>
            <a:r>
              <a:rPr lang="pt-BR" sz="1400" dirty="0" smtClean="0">
                <a:solidFill>
                  <a:srgbClr val="3F3F3F"/>
                </a:solidFill>
              </a:rPr>
              <a:t>3.2 </a:t>
            </a:r>
            <a:r>
              <a:rPr lang="pt-BR" sz="1400" dirty="0">
                <a:solidFill>
                  <a:srgbClr val="3F3F3F"/>
                </a:solidFill>
              </a:rPr>
              <a:t>Nível de especificidade; “a extensão em que      o  sistema nos permite ser precisos ao especificarmos o assunto de      um documento   que estejamos processando” (FOSKET, 1973, citado por CARNEIRO,   1985, p.232); </a:t>
            </a:r>
            <a:r>
              <a:rPr lang="pt-BR" sz="1400" dirty="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>
                <a:solidFill>
                  <a:srgbClr val="3F3F3F"/>
                </a:solidFill>
              </a:rPr>
              <a:t>    3.3 Escolha da linguagem; </a:t>
            </a:r>
            <a:r>
              <a:rPr lang="pt-BR" sz="1400" dirty="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dirty="0">
                <a:solidFill>
                  <a:srgbClr val="3F3F3F"/>
                </a:solidFill>
              </a:rPr>
              <a:t>    3.4 Capacidade de </a:t>
            </a:r>
            <a:r>
              <a:rPr lang="pt-BR" sz="1400" dirty="0" err="1">
                <a:solidFill>
                  <a:srgbClr val="3F3F3F"/>
                </a:solidFill>
              </a:rPr>
              <a:t>revocação</a:t>
            </a:r>
            <a:r>
              <a:rPr lang="pt-BR" sz="1400" dirty="0">
                <a:solidFill>
                  <a:srgbClr val="3F3F3F"/>
                </a:solidFill>
              </a:rPr>
              <a:t> e precisão do sistema; </a:t>
            </a:r>
            <a:r>
              <a:rPr lang="pt-BR" sz="1400" dirty="0">
                <a:solidFill>
                  <a:schemeClr val="dk1"/>
                </a:solidFill>
              </a:rPr>
              <a:t>​</a:t>
            </a:r>
          </a:p>
          <a:p>
            <a:pPr marL="0" lvl="0" indent="-69850" rtl="0">
              <a:lnSpc>
                <a:spcPct val="12096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​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2255875" y="4573733"/>
            <a:ext cx="6683700" cy="2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943208" y="936725"/>
            <a:ext cx="66867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/>
              <a:t> 4. Estratégia de busca: quem acessará a base de dados? ​ 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5. Tempo de resposta do sistema; ​ 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6. Forma de saída: forma de apresentação das informações recuperadas pelo sistema;​ 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7. Avaliação do sistema: levando em conta a satisfação dos usuários;​ ​ Carneiro (1985, p.231)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21481" y="752475"/>
            <a:ext cx="7972220" cy="804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Mariângela Spotti Lopes Fujita</a:t>
            </a:r>
          </a:p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4393" y="1714500"/>
            <a:ext cx="243891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3362325" y="1809750"/>
            <a:ext cx="513337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Doutora em Ciências da Comunicação pela Universidade de São Paulo (1992)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Livre Docente (2003) em Análise Documentária e Linguagens Documentárias Alfabéticas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Mais informações: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http://buscatextual.cnpq.br/buscatextual/visualizacv.do?id=K4787495U8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Manual de Indexação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>
                <a:solidFill>
                  <a:srgbClr val="404040"/>
                </a:solidFill>
              </a:rPr>
              <a:t>O manual de indexação deve contemplar os seguintes aspectos:</a:t>
            </a:r>
            <a:r>
              <a:rPr lang="pt-BR" sz="1400">
                <a:solidFill>
                  <a:srgbClr val="262626"/>
                </a:solidFill>
              </a:rPr>
              <a:t>​</a:t>
            </a:r>
          </a:p>
          <a:p>
            <a:pPr marL="800100" lvl="0" indent="-317500" rtl="0">
              <a:lnSpc>
                <a:spcPct val="120000"/>
              </a:lnSpc>
              <a:spcBef>
                <a:spcPts val="0"/>
              </a:spcBef>
              <a:buClr>
                <a:srgbClr val="404040"/>
              </a:buClr>
              <a:buSzPct val="100000"/>
              <a:buFont typeface="Arial"/>
              <a:buChar char="●"/>
            </a:pPr>
            <a:r>
              <a:rPr lang="pt-BR" sz="1400">
                <a:solidFill>
                  <a:srgbClr val="404040"/>
                </a:solidFill>
              </a:rPr>
              <a:t>Objetivos do sistema de informação ;​</a:t>
            </a:r>
          </a:p>
          <a:p>
            <a:pPr marL="800100" lvl="0" indent="-317500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●"/>
            </a:pPr>
            <a:r>
              <a:rPr lang="pt-BR" sz="1400">
                <a:solidFill>
                  <a:srgbClr val="262626"/>
                </a:solidFill>
              </a:rPr>
              <a:t>Apresentação dos procedimentos de indexação para identificação e seleção de conceitos articulados com o processo de leitura e inclusão de um questionamento para esta finalidade, contendo exemplos em cada fase;​</a:t>
            </a:r>
          </a:p>
          <a:p>
            <a:pPr marL="800100" lvl="0" indent="-317500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●"/>
            </a:pPr>
            <a:r>
              <a:rPr lang="pt-BR" sz="1400">
                <a:solidFill>
                  <a:srgbClr val="262626"/>
                </a:solidFill>
              </a:rPr>
              <a:t>A especificação dos elementos constituintes da política de indexação do sistema: cobertura de assunto, critérios de seleção e aquisição dos documentos-fonte, nível de exaustividade e nível de especificidade.​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buNone/>
            </a:pPr>
            <a:endParaRPr sz="140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/>
              <a:t>​ 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959" i="0" u="none" strike="noStrike" cap="none">
                <a:solidFill>
                  <a:srgbClr val="434343"/>
                </a:solidFill>
              </a:rPr>
              <a:t>Leitor: o indexador como leitor profissional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941899" y="2133600"/>
            <a:ext cx="6903000" cy="37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i="0" u="none" strike="noStrike" cap="none">
                <a:solidFill>
                  <a:srgbClr val="666666"/>
                </a:solidFill>
              </a:rPr>
              <a:t>Estratégias próprias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i="0" u="none" strike="noStrike" cap="none">
                <a:solidFill>
                  <a:srgbClr val="666666"/>
                </a:solidFill>
              </a:rPr>
              <a:t>Conhecimento prévio</a:t>
            </a:r>
            <a:r>
              <a:rPr lang="pt-BR" sz="3200">
                <a:solidFill>
                  <a:srgbClr val="666666"/>
                </a:solidFill>
              </a:rPr>
              <a:t> </a:t>
            </a:r>
            <a:r>
              <a:rPr lang="pt-BR" sz="3200" i="0" u="none" strike="noStrike" cap="none">
                <a:solidFill>
                  <a:srgbClr val="666666"/>
                </a:solidFill>
              </a:rPr>
              <a:t>profissional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i="0" u="none" strike="noStrike" cap="none">
                <a:solidFill>
                  <a:srgbClr val="666666"/>
                </a:solidFill>
              </a:rPr>
              <a:t>Linguistico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i="0" u="none" strike="noStrike" cap="none">
                <a:solidFill>
                  <a:srgbClr val="666666"/>
                </a:solidFill>
              </a:rPr>
              <a:t>Textual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i="0" u="none" strike="noStrike" cap="none">
                <a:solidFill>
                  <a:srgbClr val="666666"/>
                </a:solidFill>
              </a:rPr>
              <a:t>Cultural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i="0" u="none" strike="noStrike" cap="none">
                <a:solidFill>
                  <a:srgbClr val="434343"/>
                </a:solidFill>
              </a:rPr>
              <a:t>Objetivos do leitor profissional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4294967295"/>
          </p:nvPr>
        </p:nvSpPr>
        <p:spPr>
          <a:xfrm>
            <a:off x="587825" y="2035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entury Gothic"/>
              <a:buChar char="•"/>
            </a:pPr>
            <a:r>
              <a:rPr lang="pt-BR" sz="3200" i="0" u="none" strike="noStrike" cap="none">
                <a:solidFill>
                  <a:srgbClr val="666666"/>
                </a:solidFill>
              </a:rPr>
              <a:t>Conhecimentos e procedimentos de análise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entury Gothic"/>
              <a:buChar char="•"/>
            </a:pPr>
            <a:r>
              <a:rPr lang="pt-BR" sz="3200" i="0" u="none" strike="noStrike" cap="none">
                <a:solidFill>
                  <a:srgbClr val="666666"/>
                </a:solidFill>
              </a:rPr>
              <a:t>Estratégias de análise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entury Gothic"/>
              <a:buChar char="•"/>
            </a:pPr>
            <a:r>
              <a:rPr lang="pt-BR" sz="3200" i="0" u="none" strike="noStrike" cap="none">
                <a:solidFill>
                  <a:srgbClr val="666666"/>
                </a:solidFill>
              </a:rPr>
              <a:t>Políticas de indexação, demanda dos usuários e do sistema de informação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i="0" u="none" strike="noStrike" cap="none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941909" y="4800600"/>
            <a:ext cx="6686700" cy="5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estudando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253" r="15253"/>
          <a:stretch/>
        </p:blipFill>
        <p:spPr>
          <a:xfrm>
            <a:off x="1941908" y="634964"/>
            <a:ext cx="6686700" cy="38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941909" y="5367337"/>
            <a:ext cx="6686700" cy="49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i="0" u="none" strike="noStrike" cap="none">
                <a:solidFill>
                  <a:schemeClr val="dk1"/>
                </a:solidFill>
              </a:rPr>
              <a:t>Indexador agregue ao seu conhecimento prévio, conhecimentos específicos para a atividade de leitura documentaria.</a:t>
            </a:r>
          </a:p>
          <a:p>
            <a:pPr marL="0" marR="0" lvl="0" indent="0" algn="l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i="0" u="none" strike="noStrike" cap="none">
                <a:solidFill>
                  <a:schemeClr val="dk1"/>
                </a:solidFill>
              </a:rPr>
              <a:t>(FUJITA, pag.9)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959" i="0" u="none" strike="noStrike" cap="none">
                <a:solidFill>
                  <a:srgbClr val="666666"/>
                </a:solidFill>
              </a:rPr>
              <a:t>Atuação profissional do indexador em leitura documentária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7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73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entury Gothic"/>
              <a:buChar char="•"/>
            </a:pPr>
            <a:r>
              <a:rPr lang="pt-BR" sz="2400" i="0" u="none" strike="noStrike" cap="none">
                <a:solidFill>
                  <a:srgbClr val="434343"/>
                </a:solidFill>
              </a:rPr>
              <a:t>Base de dados que faça a ponte entre a linguagem do usuário e a linguagem do sistema</a:t>
            </a:r>
          </a:p>
          <a:p>
            <a:pPr marL="342900" marR="0" lvl="0" indent="-307340" algn="l" rtl="0"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entury Gothic"/>
              <a:buChar char="•"/>
            </a:pPr>
            <a:r>
              <a:rPr lang="pt-BR" sz="2400" i="0" u="none" strike="noStrike" cap="none">
                <a:solidFill>
                  <a:srgbClr val="434343"/>
                </a:solidFill>
              </a:rPr>
              <a:t>Experiência adquirida com esforço próprio, manuais e treinamentos</a:t>
            </a:r>
          </a:p>
          <a:p>
            <a:pPr marL="342900" marR="0" lvl="0" indent="-307340" algn="l" rtl="0"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entury Gothic"/>
              <a:buChar char="•"/>
            </a:pPr>
            <a:r>
              <a:rPr lang="pt-BR" sz="2400" i="0" u="none" strike="noStrike" cap="none">
                <a:solidFill>
                  <a:srgbClr val="434343"/>
                </a:solidFill>
              </a:rPr>
              <a:t>Dificuldades: identificação de conceitos e a tradução desses como descritores na linguagem utilizada pelo sistema.</a:t>
            </a:r>
          </a:p>
          <a:p>
            <a:pPr marL="342900" marR="0" lvl="0" indent="-307340" algn="l" rtl="0">
              <a:spcBef>
                <a:spcPts val="592"/>
              </a:spcBef>
              <a:buClr>
                <a:srgbClr val="434343"/>
              </a:buClr>
              <a:buSzPct val="100000"/>
              <a:buFont typeface="Century Gothic"/>
              <a:buChar char="•"/>
            </a:pPr>
            <a:r>
              <a:rPr lang="pt-BR" sz="2400" i="0" u="none" strike="noStrike" cap="none">
                <a:solidFill>
                  <a:srgbClr val="434343"/>
                </a:solidFill>
              </a:rPr>
              <a:t>Domínio da estrutura textual é uma abordagem sistemática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861093" y="683960"/>
            <a:ext cx="66837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959" i="0" u="none" strike="noStrike" cap="none">
                <a:solidFill>
                  <a:srgbClr val="434343"/>
                </a:solidFill>
              </a:rPr>
              <a:t>Formação profissional do indexador em leitura documentária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82075" y="2133600"/>
            <a:ext cx="8146500" cy="425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entury Gothic"/>
              <a:buChar char="•"/>
            </a:pPr>
            <a:r>
              <a:rPr lang="pt-BR" sz="3000" i="0" u="none" strike="noStrike" cap="none">
                <a:solidFill>
                  <a:srgbClr val="666666"/>
                </a:solidFill>
              </a:rPr>
              <a:t>Formação baseada mais na análise do texto pelas linguagens documentarias do que para o conteúdo em que o indexador se torna um leitor que interaja com o texto.</a:t>
            </a:r>
          </a:p>
          <a:p>
            <a:pPr marL="342900" marR="0" lvl="0" indent="-330200" algn="l" rtl="0">
              <a:spcBef>
                <a:spcPts val="640"/>
              </a:spcBef>
              <a:buClr>
                <a:srgbClr val="666666"/>
              </a:buClr>
              <a:buSzPct val="100000"/>
              <a:buFont typeface="Century Gothic"/>
              <a:buChar char="•"/>
            </a:pPr>
            <a:r>
              <a:rPr lang="pt-BR" sz="3000" i="0" u="none" strike="noStrike" cap="none">
                <a:solidFill>
                  <a:srgbClr val="666666"/>
                </a:solidFill>
              </a:rPr>
              <a:t>Lacuna quanto ao conhecimento disponivel sobre processos e leitura e sua influencia nos resultados de representação temática da informação.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Referências: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7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/>
              <a:t>FUJITA, M. S. L.; NARDI, M. I. A.; SANTOS, S. A leitura em análise documentária. Transinformação, v. 10, n. 3, p. 13 – 31, set./dez. 1998.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/>
              <a:t>FUJITA, M. S. L. A leitura documentária na perspectiva de suas variáveis: leitor-texto-contexto. Datagramazero – Revista de Ciência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8575" y="38100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b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Introdução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4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Leitura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Processo interativo: texto/ leitor/ contexto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Diferentes práticas  -&gt; leitor profissional (indexador)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82075" y="0"/>
            <a:ext cx="8661900" cy="176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A Leitura Documentária no</a:t>
            </a:r>
          </a:p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b="1"/>
              <a:t>      Processo de Comunicação</a:t>
            </a:r>
          </a:p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941908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Leitura -&gt; ato social 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Comunicação: autor/ leitor</a:t>
            </a:r>
          </a:p>
        </p:txBody>
      </p:sp>
      <p:sp>
        <p:nvSpPr>
          <p:cNvPr id="188" name="Shape 188"/>
          <p:cNvSpPr/>
          <p:nvPr/>
        </p:nvSpPr>
        <p:spPr>
          <a:xfrm>
            <a:off x="585802" y="4362450"/>
            <a:ext cx="1467000" cy="572400"/>
          </a:xfrm>
          <a:prstGeom prst="rect">
            <a:avLst/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Emissor</a:t>
            </a:r>
          </a:p>
        </p:txBody>
      </p:sp>
      <p:sp>
        <p:nvSpPr>
          <p:cNvPr id="189" name="Shape 189"/>
          <p:cNvSpPr/>
          <p:nvPr/>
        </p:nvSpPr>
        <p:spPr>
          <a:xfrm>
            <a:off x="7255674" y="4362450"/>
            <a:ext cx="1888200" cy="572400"/>
          </a:xfrm>
          <a:prstGeom prst="rect">
            <a:avLst/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Receptor</a:t>
            </a:r>
          </a:p>
        </p:txBody>
      </p:sp>
      <p:sp>
        <p:nvSpPr>
          <p:cNvPr id="190" name="Shape 190"/>
          <p:cNvSpPr/>
          <p:nvPr/>
        </p:nvSpPr>
        <p:spPr>
          <a:xfrm>
            <a:off x="2171700" y="4448175"/>
            <a:ext cx="5083968" cy="746410"/>
          </a:xfrm>
          <a:prstGeom prst="rightArrow">
            <a:avLst>
              <a:gd name="adj1" fmla="val 50000"/>
              <a:gd name="adj2" fmla="val 50000"/>
            </a:avLst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 em comum</a:t>
            </a:r>
          </a:p>
        </p:txBody>
      </p:sp>
      <p:sp>
        <p:nvSpPr>
          <p:cNvPr id="191" name="Shape 191"/>
          <p:cNvSpPr/>
          <p:nvPr/>
        </p:nvSpPr>
        <p:spPr>
          <a:xfrm>
            <a:off x="4074375" y="3341650"/>
            <a:ext cx="1671600" cy="1018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Mensagem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3021806" y="942975"/>
            <a:ext cx="2603715" cy="3161914"/>
          </a:xfrm>
          <a:prstGeom prst="ellipse">
            <a:avLst/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4014787" y="2876512"/>
            <a:ext cx="2603700" cy="3162000"/>
          </a:xfrm>
          <a:prstGeom prst="ellipse">
            <a:avLst/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978818" y="2876550"/>
            <a:ext cx="2600157" cy="3161914"/>
          </a:xfrm>
          <a:prstGeom prst="ellipse">
            <a:avLst/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532525" y="1493475"/>
            <a:ext cx="17217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-psicologico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-social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-físico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800600" y="4105994"/>
            <a:ext cx="2057399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-intenção do autor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-forma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-conteúdo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250207" y="3863907"/>
            <a:ext cx="20574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Leitor: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-estruturas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-processos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1941909" y="2514600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ESTRUTURA TEXTUAL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ubTitle" idx="1"/>
          </p:nvPr>
        </p:nvSpPr>
        <p:spPr>
          <a:xfrm>
            <a:off x="1941909" y="4777378"/>
            <a:ext cx="6686549" cy="1126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LEITURA DOCUMENTADA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64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SUPERESTRUTURA TEXTUAL - conceito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944693" y="1905000"/>
            <a:ext cx="6686550" cy="36126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/>
              <a:t>A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superestruturas são </a:t>
            </a:r>
            <a:r>
              <a:rPr lang="pt-BR" sz="24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esquemas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constituídos por </a:t>
            </a:r>
            <a:r>
              <a:rPr lang="pt-BR" sz="24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categorias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formais que </a:t>
            </a:r>
            <a:r>
              <a:rPr lang="pt-BR" sz="2400" b="0" i="0" u="sng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organizam o conteúdo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texto.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Assim, um </a:t>
            </a: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mesmo conteúdo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 ser organizado em diferentes superestruturas gerando </a:t>
            </a:r>
            <a:r>
              <a:rPr lang="pt-BR" sz="18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discursos diferentes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desenvolvem o mesmo assunto - EXEMPLO: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arabicPeriod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Narrar um crime (o enfoque pode ser nos motivos pelos quais ele aconteceu)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arabicPeriod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Descrever um crime (o enfoque está nos detalhes do ocorrido)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944693" y="624110"/>
            <a:ext cx="6683764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941908" y="1457738"/>
            <a:ext cx="6686550" cy="5261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Koch (2002)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“A conceituação de texto depende das concepções que se faz de língua e sujeito”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TEXTO COMO CÓDIGO A SER DECIFRADO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texto é apenas produto lógico do pensamento de seu autor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leitor ocupa um lugar só de captação dessa representação mental do autor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TEXTO COMO LUGAR DE INTERAÇÃO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compreensão do texto depende de conhecimento textual - tipologia e estrutura – sendo que existe, além da estrutura linguística, uma estrutura de significado. Então, o texto pode estar sujeito à interpretação cognitiva e à descritiva.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Beaugrande (1997):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“(Texto é um) evento comunicativo no qual convergem ações linguísticas, cognitivas e sociais”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2110327" y="1171251"/>
            <a:ext cx="6456551" cy="56867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Giasson (1993):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leitores se comportam de jeitos diferentes em relação a cada texto que é colocado à eles.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estrutura de um texto se relaciona com o conteúdo, e por isso o autor escolha uma estrutura textual que coincida com o conteúdo que ele quer transmitir.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Dijk (1992):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leitor pretende achar a informação importante do texto (variável)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Categorias de informações importantes: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Intenção de leitura do leitor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Intenção do autor e gênero literário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Cavalcanti (1989): 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Princípio de relevância na comunicação produtiva e receptiva – SALIÊNCIA-AUTOR/RELEVÂNCIA-LEITOR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IDEIA PRINCIPAL: Varia de acordo com a estrutura textual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Apresentação na tela (4:3)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Noto Sans Symbols</vt:lpstr>
      <vt:lpstr>Tahoma</vt:lpstr>
      <vt:lpstr>Calibri</vt:lpstr>
      <vt:lpstr>Cacho</vt:lpstr>
      <vt:lpstr> LEITURA EM ANÁLISE DOCUMENTÁRIA</vt:lpstr>
      <vt:lpstr>          Mariângela Spotti Lopes Fujita </vt:lpstr>
      <vt:lpstr>                                   Introdução</vt:lpstr>
      <vt:lpstr>       A Leitura Documentária no       Processo de Comunicação                                       </vt:lpstr>
      <vt:lpstr>Apresentação do PowerPoint</vt:lpstr>
      <vt:lpstr>ESTRUTURA TEXTUAL</vt:lpstr>
      <vt:lpstr>SUPERESTRUTURA TEXTUAL - conceito</vt:lpstr>
      <vt:lpstr>CONTEXTO</vt:lpstr>
      <vt:lpstr>Apresentação do PowerPoint</vt:lpstr>
      <vt:lpstr>SUPERESTRUTURA = Esquema abstrato que estabelece a ordem global de um texto </vt:lpstr>
      <vt:lpstr>SUPERESTRUTURA  - Categorias </vt:lpstr>
      <vt:lpstr>Apresentação do PowerPoint</vt:lpstr>
      <vt:lpstr>Apresentação do PowerPoint</vt:lpstr>
      <vt:lpstr>CONTEXTO:  A indexação em sistemas de informação</vt:lpstr>
      <vt:lpstr>Apresentação do PowerPoint</vt:lpstr>
      <vt:lpstr>Apresentação do PowerPoint</vt:lpstr>
      <vt:lpstr>Política de Indexação</vt:lpstr>
      <vt:lpstr>Elementos que compõem uma Política de Indexação</vt:lpstr>
      <vt:lpstr>Apresentação do PowerPoint</vt:lpstr>
      <vt:lpstr>Manual de Indexação</vt:lpstr>
      <vt:lpstr>Leitor: o indexador como leitor profissional</vt:lpstr>
      <vt:lpstr>Objetivos do leitor profissional </vt:lpstr>
      <vt:lpstr>Apresentação do PowerPoint</vt:lpstr>
      <vt:lpstr>Atuação profissional do indexador em leitura documentária</vt:lpstr>
      <vt:lpstr>Formação profissional do indexador em leitura documentária</vt:lpstr>
      <vt:lpstr>Referências: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 EM ANÁLISE DOCUMENTÁRIA</dc:title>
  <dc:creator>admcbd</dc:creator>
  <cp:lastModifiedBy>admcbd</cp:lastModifiedBy>
  <cp:revision>2</cp:revision>
  <dcterms:modified xsi:type="dcterms:W3CDTF">2017-05-11T14:37:55Z</dcterms:modified>
</cp:coreProperties>
</file>