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45"/>
  </p:notesMasterIdLst>
  <p:sldIdLst>
    <p:sldId id="261" r:id="rId2"/>
    <p:sldId id="742" r:id="rId3"/>
    <p:sldId id="730" r:id="rId4"/>
    <p:sldId id="801" r:id="rId5"/>
    <p:sldId id="731" r:id="rId6"/>
    <p:sldId id="732" r:id="rId7"/>
    <p:sldId id="733" r:id="rId8"/>
    <p:sldId id="734" r:id="rId9"/>
    <p:sldId id="735" r:id="rId10"/>
    <p:sldId id="736" r:id="rId11"/>
    <p:sldId id="781" r:id="rId12"/>
    <p:sldId id="747" r:id="rId13"/>
    <p:sldId id="809" r:id="rId14"/>
    <p:sldId id="787" r:id="rId15"/>
    <p:sldId id="800" r:id="rId16"/>
    <p:sldId id="803" r:id="rId17"/>
    <p:sldId id="789" r:id="rId18"/>
    <p:sldId id="802" r:id="rId19"/>
    <p:sldId id="810" r:id="rId20"/>
    <p:sldId id="752" r:id="rId21"/>
    <p:sldId id="786" r:id="rId22"/>
    <p:sldId id="804" r:id="rId23"/>
    <p:sldId id="805" r:id="rId24"/>
    <p:sldId id="806" r:id="rId25"/>
    <p:sldId id="811" r:id="rId26"/>
    <p:sldId id="807" r:id="rId27"/>
    <p:sldId id="782" r:id="rId28"/>
    <p:sldId id="783" r:id="rId29"/>
    <p:sldId id="784" r:id="rId30"/>
    <p:sldId id="748" r:id="rId31"/>
    <p:sldId id="768" r:id="rId32"/>
    <p:sldId id="766" r:id="rId33"/>
    <p:sldId id="756" r:id="rId34"/>
    <p:sldId id="812" r:id="rId35"/>
    <p:sldId id="799" r:id="rId36"/>
    <p:sldId id="758" r:id="rId37"/>
    <p:sldId id="790" r:id="rId38"/>
    <p:sldId id="759" r:id="rId39"/>
    <p:sldId id="760" r:id="rId40"/>
    <p:sldId id="808" r:id="rId41"/>
    <p:sldId id="813" r:id="rId42"/>
    <p:sldId id="814" r:id="rId43"/>
    <p:sldId id="815" r:id="rId4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37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43"/>
    <p:restoredTop sz="86309"/>
  </p:normalViewPr>
  <p:slideViewPr>
    <p:cSldViewPr snapToGrid="0">
      <p:cViewPr varScale="1">
        <p:scale>
          <a:sx n="114" d="100"/>
          <a:sy n="114" d="100"/>
        </p:scale>
        <p:origin x="456" y="168"/>
      </p:cViewPr>
      <p:guideLst>
        <p:guide orient="horz" pos="937"/>
        <p:guide pos="3072"/>
      </p:guideLst>
    </p:cSldViewPr>
  </p:slideViewPr>
  <p:outlineViewPr>
    <p:cViewPr>
      <p:scale>
        <a:sx n="33" d="100"/>
        <a:sy n="33" d="100"/>
      </p:scale>
      <p:origin x="0" y="-31136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2"/>
    </p:cViewPr>
  </p:sorterViewPr>
  <p:notesViewPr>
    <p:cSldViewPr snapToGrid="0">
      <p:cViewPr varScale="1">
        <p:scale>
          <a:sx n="85" d="100"/>
          <a:sy n="85" d="100"/>
        </p:scale>
        <p:origin x="296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3" Type="http://schemas.openxmlformats.org/officeDocument/2006/relationships/slide" Target="slides/slide5.xml"/><Relationship Id="rId7" Type="http://schemas.openxmlformats.org/officeDocument/2006/relationships/slide" Target="slides/slide9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8.xml"/><Relationship Id="rId5" Type="http://schemas.openxmlformats.org/officeDocument/2006/relationships/slide" Target="slides/slide7.xml"/><Relationship Id="rId4" Type="http://schemas.openxmlformats.org/officeDocument/2006/relationships/slide" Target="slides/slide6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18T14:15:26.88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24575,'7'0'0,"1"2"0,0-1 0,6 5 0,-3-3 0,7 3 0,-7-3 0,2 0 0,-3 2 0,-2-1 0,0-1 0,0-1 0,-3-1 0,-3 1 0,0-2 0,-2 2 0,2-2 0,-2 3 0,3-2 0,0 4 0,1-4 0,0 2 0,-1-3 0,0 1 0,1 0 0,2 4 0,0-1 0,3 3 0,-1-3 0,2 1 0,-2-2 0,0 2 0,-1-2 0,-9-1 0,7 1 0,-6-2 0,8 2 0,0 3 0,1-1 0,1 1 0,2-2 0,0 2 0,0-2 0,-4-1 0,-2-3 0,-4-1 0,3 1 0,3 1 0,0 3 0,3-1 0,-4 0 0,5 2 0,-1 1 0,1 0 0,-1 1 0,1-2 0,-3-2 0,-1-1 0,-1 2 0,-4-2 0,4 2 0,-3-3 0,3 3 0,1-2 0,1 3 0,5-2 0,-4 1 0,1-1 0,0 1 0,-1 3 0,6-2 0,1 5 0,-6-5 0,-2 1 0,1 0 0,2 1 0,3 0 0,-1 1 0,-3-1 0,2 2 0,-6-4 0,1 1 0,-9-14 0,5 11 0,1-7 0,0 9 0,0-1 0,3 0 0,-1 1 0,5 4 0,-3-2 0,-1-2 0,3 3 0,-1-3 0,4 5 0,-11 1 0,8 0 0,-7 3 0,11-1 0,3 2 0,-1-2 0,-1 3 0,2-3 0,-1 3 0,2 2 0,3-1 0,1 8 0,0-6 0,1 7 0,4 1 0,-3-1 0,3 4 0,-7-6 0,-1-4 0,-3 2 0,0-4 0,-9-4 0,3-1 0,-8-8 0,7 9 0,0-1 0,6 6 0,-2 1 0,4-1 0,-5 3 0,0-9 0,-5-2 0,3-2 0,-3 1 0,-4 0 0,6 4 0,-5-3 0,14 10 0,-2 2 0,5 3 0,-6 2 0,0-5 0,0 7 0,3-6 0,-6-1 0,1-5 0,-5-2 0,5 2 0,2 6 0,-3-4 0,3 1 0,-1-6 0,2 1 0,5 3 0,0 8 0,-1 3 0,9 10 0,-8-10 0,6 5 0,2-2 0,-2 11 0,6 10 0,-4-1 0,8 7 0,-7-15 0,1-1 0,-8-3 0,-2-4 0,2 3 0,-3-6 0,-1 0 0,-5-5 0,1 4 0,1-2 0,-2-5 0,-4-3 0,-1-6 0,-3 1 0,1-4 0,3 5 0,-1 0 0,2-4 0,-5-2 0,3 0 0,2 7 0,3 9 0,3 2 0,0 3 0,-1-6 0,2 7 0,-1-3 0,0-6 0,2 6 0,4-5 0,-3 4 0,-1-2 0,-6 1 0,0-1 0,1 6 0,5-1 0,-7-2 0,-1-9 0,-4 0 0,0-6 0,2-1 0,0-1 0,-3-6 0,-1 2 0,-4-6 0,0 2 0,0-1 0,0 2 0,1-1 0,1 1 0,0-1 0,0 4 0,2 1 0,-1 1 0,1 5 0,3-2 0,1 6 0,4 5 0,0 7 0,0-3 0,0 1 0,-3-9 0,2 4 0,-1 4 0,4 9 0,-4-9 0,4 10 0,-7-9 0,2 2 0,-2-2 0,0-6 0,1 0 0,-4-2 0,2-2 0,-5-8 0,3-2 0,-2-3 0,1 5 0,0 1 0,1 0 0,1 1 0,0-3 0,0 6 0,1-3 0,-1 1 0,1-2 0,-4-2 0,5 3 0,-4-5 0,4 12 0,0-3 0,2 7 0,-2-4 0,3 4 0,-10-5 0,5 2 0,-6-6 0,4 2 0,2 3 0,0 2 0,3 5 0,-4-4 0,5 1 0,-2 2 0,-1-7 0,4 6 0,-4-9 0,1 4 0,-1-8 0,-1 2 0,-2-5 0,0 5 0,3-1 0,-2 1 0,2-1 0,-3-2 0,0 3 0,0-1 0,2 8 0,1-2 0,4 9 0,-1-3 0,1-1 0,-2 1 0,-3 0 0,3-3 0,-4 0 0,1-3 0,-1 5 0,-2 4 0,4 2 0,-4-3 0,2 0 0,0 0 0,1 3 0,0-8 0,-3-1 0,0-5 0,-2 4 0,3 7 0,-1 4 0,0 2 0,-1-5 0,0 0 0,0-4 0,0 3 0,2-1 0,-3 2 0,3-8 0,-1 3 0,1-7 0,-1 2 0,-1-6 0,0 3 0,0-3 0,-1 1 0,1-4 0,-1 0 0,0-2 0,2 2 0,-3-1 0,3 0 0,-2 2 0,2-1 0,-3 4 0,2-3 0,-3 0 0,3-1 0,2 2 0,-2 2 0,3 2 0,1 1 0,-2 0 0,2 5 0,-2-1 0,0 1 0,0 3 0,2-3 0,-3 5 0,4-2 0,-1 1 0,-3-4 0,2-3 0,-5-1 0,4 1 0,-2 1 0,3 12 0,0-2 0,3 5 0,0 2 0,1-5 0,-1 2 0,2 1 0,1-2 0,0 4 0,0 0 0,-3-17 0,-4 1 0,-2-12 0,-2 7 0,3 9 0,-1-8 0,4 9 0,-1-7 0,0 8 0,0 0 0,0-2 0,-2-2 0,3-2 0,0-4 0,-1 1 0,3-4 0,-6-2 0,3 1 0,-4-3 0,3 0 0,-1-7 0,0 1 0,-1-4 0,-1 2 0,0 1 0,1 0 0,-1 2 0,2 0 0,-3 0 0,3-1 0,-3-1 0,2 3 0,-2 0 0,1 4 0,2 0 0,0 1 0,2 0 0,0 6 0,0 2 0,1 5 0,0 1 0,0-3 0,-2-1 0,0-1 0,-1-2 0,1 2 0,-2-1 0,2-1 0,-3-1 0,2-4 0,-2-1 0,2 0 0,-2-3 0,2 0 0,-1-2 0,-1-1 0,1 0 0,-2-1 0,1-1 0,-1-2 0,0 0 0,0-2 0,1-1 0,3-4 0,-1-2 0,3-3 0,-4 3 0,0 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18T14:15:44.21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24575,'0'0'0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18T14:16:01.58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24575,'7'6'0,"-1"-2"0,1 2 0,-1-3 0,6 3 0,2-1 0,-2 4 0,2-2 0,-7-1 0,0-2 0,-1-2 0,5 2 0,-4-2 0,2 2 0,-5-2 0,-1 1 0,1-2 0,-1 1 0,1-1 0,0-1 0,3 1 0,-1 1 0,0 1 0,2-1 0,-3 3 0,8-1 0,-9 2 0,10-2 0,-3 0 0,4 1 0,0-1 0,-4-1 0,2 1 0,-4-3 0,3 1 0,-2 1 0,0-1 0,1 2 0,-2-1 0,1 0 0,1-2 0,-2 3 0,4-4 0,-15-8 0,7 5 0,-6-7 0,6 11 0,6 2 0,0 0 0,0 1 0,3 2 0,-3-2 0,0 3 0,-1-3 0,1 3 0,1-1 0,2 0 0,3 2 0,-4-1 0,2 0 0,0 1 0,0-1 0,-2-2 0,5 4 0,-3-3 0,9 7 0,-7-5 0,5 6 0,-6-5 0,3 1 0,-5 0 0,-2-3 0,-1-1 0,2 3 0,8 1 0,4 5 0,-6-4 0,7 3 0,-14-8 0,4-2 0,2-1 0,1 2 0,11 10 0,10 2 0,1 3 0,9 2 0,-8-5 0,4 10 0,-5-4 0,1 3 0,-4-3 0,-1 0 0,-5-2 0,-7-5 0,-1-2 0,-11-6 0,-1-1 0,6 4 0,4 0 0,3 3 0,0-4 0,-6-1 0,-6-5 0,7 1 0,0 3 0,15 5 0,-10 4 0,4 1 0,-7-2 0,6 4 0,1-3 0,3 0 0,-7-7 0,-2-2 0,5 2 0,-11-2 0,12 9 0,-4-3 0,8 7 0,2-4 0,-1 2 0,-3-2 0,1 2 0,-4-3 0,2 1 0,-4-4 0,-3-1 0,-1 0 0,-1-1 0,0-2 0,-1 0 0,1 0 0,-4-1 0,3 4 0,-5-5 0,2 4 0,-2-3 0,2 4 0,-3-3 0,-1-2 0,5 4 0,-1-2 0,6 10 0,1-1 0,-3 5 0,6 6 0,-3-1 0,4 1 0,-4 1 0,4 3 0,-3 0 0,0 9 0,0-10 0,-4 2 0,2-7 0,6 2 0,-10-8 0,2 1 0,-7-6 0,-4-1 0,7 6 0,-6-2 0,8-1 0,-6-2 0,6-2 0,-9-3 0,6 5 0,-3-2 0,-3-2 0,9 5 0,-8-7 0,5 7 0,-3-1 0,-2-1 0,4 3 0,0 0 0,-2-4 0,3 4 0,-2-1 0,4 1 0,3 5 0,-6-6 0,4 4 0,-4-4 0,-5-2 0,1-6 0,-3 0 0,-2-4 0,8 9 0,-4-2 0,10 8 0,-2-2 0,6 7 0,-2 3 0,7 3 0,2 4 0,2-2 0,1 4 0,-4-2 0,4 2 0,-16-14 0,1-7 0,-12-5 0,8 4 0,6 8 0,8 8 0,-7-6 0,-3-5 0,-4-1 0,-3-8 0,0 9 0,0-3 0,0 3 0,-6-12 0,0 2 0,-3-4 0,4 6 0,-1 3 0,4 6 0,1-4 0,-2 2 0,4 2 0,-2 1 0,3 6 0,0 4 0,2-1 0,3 7 0,-3-6 0,0 0 0,-9-5 0,0-6 0,-6-2 0,3-3 0,2 7 0,3 6 0,0-7 0,0 8 0,-7-9 0,7 6 0,-1 2 0,2 3 0,0 10 0,-4 1 0,2 3 0,4-3 0,3-5 0,3 5 0,0-7 0,3 14 0,-1-18 0,0 13 0,0-18 0,1 11 0,2-1 0,4 14 0,0-6 0,-6 3 0,-2-8 0,-5-3 0,4 3 0,-9-13 0,4 6 0,-5-10 0,4 7 0,-3-5 0,2 3 0,-6-9 0,4 4 0,-1 0 0,1-3 0,1 5 0,2-5 0,2 6 0,2 7 0,4-5 0,-6 2 0,2 2 0,-2-2 0,-3 0 0,2-4 0,2-5 0,0 2 0,1 2 0,3 5 0,0 5 0,-3-5 0,-1-2 0,-3-3 0,2 2 0,1 5 0,9 1 0,-8 1 0,7 0 0,-4 0 0,-7-4 0,5-1 0,-8-3 0,3 0 0,2-6 0,1 5 0,3-8 0,1 9 0,-5-1 0,1 8 0,-7-18 0,5 10 0,-3-12 0,5 10 0,-2 1 0,1 2 0,-3-3 0,-4-3 0,1-2 0,-3-3 0,4 0 0,-2 5 0,4 3 0,0 2 0,2 3 0,4 1 0,-1-1 0,-1 1 0,0 3 0,-3-2 0,2 9 0,0-1 0,0 0 0,-3-6 0,2 9 0,-5-13 0,3 10 0,3-2-6784,3 4 6784,4 8 0,-4-4 0,-2 5 0,-5-11 0,-1 2 0,-3-1 0,1-5 0,-3 7 0,7 1 0,2 1 6784,4-2-6784,0-2 0,-6-6 0,-3 4 0,-3-10 0,-2 4 0,1-3 0,3 5 0,7 7 0,0-9 0,1 2 0,-2-4 0,-5 5 0,6 4 0,2 2 0,-2-3 0,-1-4 0,-2 0 0,-4-6 0,2 4 0,0-4 0,-1-3 0,1-1 0,-2-5 0,4 2 0,-5-5 0,0 0 0,-1-1 0,-1-3 0,0 1 0,-1-2 0,0 0 0,1 0 0,0-3 0,-2 0 0,1 2 0,-1-1 0,1 1 0,-1 1 0,0-4 0,-1 1 0,1-1 0,1 3 0,0 0 0,1 7 0,-1-5 0,1 4 0,-1-4 0,3 1 0,-1-1 0,-2-2 0,3-1 0,-5-4 0,2 0 0,-3-3 0,1 0 0,0-6 0,1 2 0,1-2 0,-3 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18T14:15:26.88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24575,'7'0'0,"1"2"0,0-1 0,6 5 0,-3-3 0,7 3 0,-7-3 0,2 0 0,-3 2 0,-2-1 0,0-1 0,0-1 0,-3-1 0,-3 1 0,0-2 0,-2 2 0,2-2 0,-2 3 0,3-2 0,0 4 0,1-4 0,0 2 0,-1-3 0,0 1 0,1 0 0,2 4 0,0-1 0,3 3 0,-1-3 0,2 1 0,-2-2 0,0 2 0,-1-2 0,-9-1 0,7 1 0,-6-2 0,8 2 0,0 3 0,1-1 0,1 1 0,2-2 0,0 2 0,0-2 0,-4-1 0,-2-3 0,-4-1 0,3 1 0,3 1 0,0 3 0,3-1 0,-4 0 0,5 2 0,-1 1 0,1 0 0,-1 1 0,1-2 0,-3-2 0,-1-1 0,-1 2 0,-4-2 0,4 2 0,-3-3 0,3 3 0,1-2 0,1 3 0,5-2 0,-4 1 0,1-1 0,0 1 0,-1 3 0,6-2 0,1 5 0,-6-5 0,-2 1 0,1 0 0,2 1 0,3 0 0,-1 1 0,-3-1 0,2 2 0,-6-4 0,1 1 0,-9-14 0,5 11 0,1-7 0,0 9 0,0-1 0,3 0 0,-1 1 0,5 4 0,-3-2 0,-1-2 0,3 3 0,-1-3 0,4 5 0,-11 1 0,8 0 0,-7 3 0,11-1 0,3 2 0,-1-2 0,-1 3 0,2-3 0,-1 3 0,2 2 0,3-1 0,1 8 0,0-6 0,1 7 0,4 1 0,-3-1 0,3 4 0,-7-6 0,-1-4 0,-3 2 0,0-4 0,-9-4 0,3-1 0,-8-8 0,7 9 0,0-1 0,6 6 0,-2 1 0,4-1 0,-5 3 0,0-9 0,-5-2 0,3-2 0,-3 1 0,-4 0 0,6 4 0,-5-3 0,14 10 0,-2 2 0,5 3 0,-6 2 0,0-5 0,0 7 0,3-6 0,-6-1 0,1-5 0,-5-2 0,5 2 0,2 6 0,-3-4 0,3 1 0,-1-6 0,2 1 0,5 3 0,0 8 0,-1 3 0,9 10 0,-8-10 0,6 5 0,2-2 0,-2 11 0,6 10 0,-4-1 0,8 7 0,-7-15 0,1-1 0,-8-3 0,-2-4 0,2 3 0,-3-6 0,-1 0 0,-5-5 0,1 4 0,1-2 0,-2-5 0,-4-3 0,-1-6 0,-3 1 0,1-4 0,3 5 0,-1 0 0,2-4 0,-5-2 0,3 0 0,2 7 0,3 9 0,3 2 0,0 3 0,-1-6 0,2 7 0,-1-3 0,0-6 0,2 6 0,4-5 0,-3 4 0,-1-2 0,-6 1 0,0-1 0,1 6 0,5-1 0,-7-2 0,-1-9 0,-4 0 0,0-6 0,2-1 0,0-1 0,-3-6 0,-1 2 0,-4-6 0,0 2 0,0-1 0,0 2 0,1-1 0,1 1 0,0-1 0,0 4 0,2 1 0,-1 1 0,1 5 0,3-2 0,1 6 0,4 5 0,0 7 0,0-3 0,0 1 0,-3-9 0,2 4 0,-1 4 0,4 9 0,-4-9 0,4 10 0,-7-9 0,2 2 0,-2-2 0,0-6 0,1 0 0,-4-2 0,2-2 0,-5-8 0,3-2 0,-2-3 0,1 5 0,0 1 0,1 0 0,1 1 0,0-3 0,0 6 0,1-3 0,-1 1 0,1-2 0,-4-2 0,5 3 0,-4-5 0,4 12 0,0-3 0,2 7 0,-2-4 0,3 4 0,-10-5 0,5 2 0,-6-6 0,4 2 0,2 3 0,0 2 0,3 5 0,-4-4 0,5 1 0,-2 2 0,-1-7 0,4 6 0,-4-9 0,1 4 0,-1-8 0,-1 2 0,-2-5 0,0 5 0,3-1 0,-2 1 0,2-1 0,-3-2 0,0 3 0,0-1 0,2 8 0,1-2 0,4 9 0,-1-3 0,1-1 0,-2 1 0,-3 0 0,3-3 0,-4 0 0,1-3 0,-1 5 0,-2 4 0,4 2 0,-4-3 0,2 0 0,0 0 0,1 3 0,0-8 0,-3-1 0,0-5 0,-2 4 0,3 7 0,-1 4 0,0 2 0,-1-5 0,0 0 0,0-4 0,0 3 0,2-1 0,-3 2 0,3-8 0,-1 3 0,1-7 0,-1 2 0,-1-6 0,0 3 0,0-3 0,-1 1 0,1-4 0,-1 0 0,0-2 0,2 2 0,-3-1 0,3 0 0,-2 2 0,2-1 0,-3 4 0,2-3 0,-3 0 0,3-1 0,2 2 0,-2 2 0,3 2 0,1 1 0,-2 0 0,2 5 0,-2-1 0,0 1 0,0 3 0,2-3 0,-3 5 0,4-2 0,-1 1 0,-3-4 0,2-3 0,-5-1 0,4 1 0,-2 1 0,3 12 0,0-2 0,3 5 0,0 2 0,1-5 0,-1 2 0,2 1 0,1-2 0,0 4 0,0 0 0,-3-17 0,-4 1 0,-2-12 0,-2 7 0,3 9 0,-1-8 0,4 9 0,-1-7 0,0 8 0,0 0 0,0-2 0,-2-2 0,3-2 0,0-4 0,-1 1 0,3-4 0,-6-2 0,3 1 0,-4-3 0,3 0 0,-1-7 0,0 1 0,-1-4 0,-1 2 0,0 1 0,1 0 0,-1 2 0,2 0 0,-3 0 0,3-1 0,-3-1 0,2 3 0,-2 0 0,1 4 0,2 0 0,0 1 0,2 0 0,0 6 0,0 2 0,1 5 0,0 1 0,0-3 0,-2-1 0,0-1 0,-1-2 0,1 2 0,-2-1 0,2-1 0,-3-1 0,2-4 0,-2-1 0,2 0 0,-2-3 0,2 0 0,-1-2 0,-1-1 0,1 0 0,-2-1 0,1-1 0,-1-2 0,0 0 0,0-2 0,1-1 0,3-4 0,-1-2 0,3-3 0,-4 3 0,0 2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18T14:15:44.21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24575,'0'0'0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18T14:16:01.58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24575,'7'6'0,"-1"-2"0,1 2 0,-1-3 0,6 3 0,2-1 0,-2 4 0,2-2 0,-7-1 0,0-2 0,-1-2 0,5 2 0,-4-2 0,2 2 0,-5-2 0,-1 1 0,1-2 0,-1 1 0,1-1 0,0-1 0,3 1 0,-1 1 0,0 1 0,2-1 0,-3 3 0,8-1 0,-9 2 0,10-2 0,-3 0 0,4 1 0,0-1 0,-4-1 0,2 1 0,-4-3 0,3 1 0,-2 1 0,0-1 0,1 2 0,-2-1 0,1 0 0,1-2 0,-2 3 0,4-4 0,-15-8 0,7 5 0,-6-7 0,6 11 0,6 2 0,0 0 0,0 1 0,3 2 0,-3-2 0,0 3 0,-1-3 0,1 3 0,1-1 0,2 0 0,3 2 0,-4-1 0,2 0 0,0 1 0,0-1 0,-2-2 0,5 4 0,-3-3 0,9 7 0,-7-5 0,5 6 0,-6-5 0,3 1 0,-5 0 0,-2-3 0,-1-1 0,2 3 0,8 1 0,4 5 0,-6-4 0,7 3 0,-14-8 0,4-2 0,2-1 0,1 2 0,11 10 0,10 2 0,1 3 0,9 2 0,-8-5 0,4 10 0,-5-4 0,1 3 0,-4-3 0,-1 0 0,-5-2 0,-7-5 0,-1-2 0,-11-6 0,-1-1 0,6 4 0,4 0 0,3 3 0,0-4 0,-6-1 0,-6-5 0,7 1 0,0 3 0,15 5 0,-10 4 0,4 1 0,-7-2 0,6 4 0,1-3 0,3 0 0,-7-7 0,-2-2 0,5 2 0,-11-2 0,12 9 0,-4-3 0,8 7 0,2-4 0,-1 2 0,-3-2 0,1 2 0,-4-3 0,2 1 0,-4-4 0,-3-1 0,-1 0 0,-1-1 0,0-2 0,-1 0 0,1 0 0,-4-1 0,3 4 0,-5-5 0,2 4 0,-2-3 0,2 4 0,-3-3 0,-1-2 0,5 4 0,-1-2 0,6 10 0,1-1 0,-3 5 0,6 6 0,-3-1 0,4 1 0,-4 1 0,4 3 0,-3 0 0,0 9 0,0-10 0,-4 2 0,2-7 0,6 2 0,-10-8 0,2 1 0,-7-6 0,-4-1 0,7 6 0,-6-2 0,8-1 0,-6-2 0,6-2 0,-9-3 0,6 5 0,-3-2 0,-3-2 0,9 5 0,-8-7 0,5 7 0,-3-1 0,-2-1 0,4 3 0,0 0 0,-2-4 0,3 4 0,-2-1 0,4 1 0,3 5 0,-6-6 0,4 4 0,-4-4 0,-5-2 0,1-6 0,-3 0 0,-2-4 0,8 9 0,-4-2 0,10 8 0,-2-2 0,6 7 0,-2 3 0,7 3 0,2 4 0,2-2 0,1 4 0,-4-2 0,4 2 0,-16-14 0,1-7 0,-12-5 0,8 4 0,6 8 0,8 8 0,-7-6 0,-3-5 0,-4-1 0,-3-8 0,0 9 0,0-3 0,0 3 0,-6-12 0,0 2 0,-3-4 0,4 6 0,-1 3 0,4 6 0,1-4 0,-2 2 0,4 2 0,-2 1 0,3 6 0,0 4 0,2-1 0,3 7 0,-3-6 0,0 0 0,-9-5 0,0-6 0,-6-2 0,3-3 0,2 7 0,3 6 0,0-7 0,0 8 0,-7-9 0,7 6 0,-1 2 0,2 3 0,0 10 0,-4 1 0,2 3 0,4-3 0,3-5 0,3 5 0,0-7 0,3 14 0,-1-18 0,0 13 0,0-18 0,1 11 0,2-1 0,4 14 0,0-6 0,-6 3 0,-2-8 0,-5-3 0,4 3 0,-9-13 0,4 6 0,-5-10 0,4 7 0,-3-5 0,2 3 0,-6-9 0,4 4 0,-1 0 0,1-3 0,1 5 0,2-5 0,2 6 0,2 7 0,4-5 0,-6 2 0,2 2 0,-2-2 0,-3 0 0,2-4 0,2-5 0,0 2 0,1 2 0,3 5 0,0 5 0,-3-5 0,-1-2 0,-3-3 0,2 2 0,1 5 0,9 1 0,-8 1 0,7 0 0,-4 0 0,-7-4 0,5-1 0,-8-3 0,3 0 0,2-6 0,1 5 0,3-8 0,1 9 0,-5-1 0,1 8 0,-7-18 0,5 10 0,-3-12 0,5 10 0,-2 1 0,1 2 0,-3-3 0,-4-3 0,1-2 0,-3-3 0,4 0 0,-2 5 0,4 3 0,0 2 0,2 3 0,4 1 0,-1-1 0,-1 1 0,0 3 0,-3-2 0,2 9 0,0-1 0,0 0 0,-3-6 0,2 9 0,-5-13 0,3 10 0,3-2-6784,3 4 6784,4 8 0,-4-4 0,-2 5 0,-5-11 0,-1 2 0,-3-1 0,1-5 0,-3 7 0,7 1 0,2 1 6784,4-2-6784,0-2 0,-6-6 0,-3 4 0,-3-10 0,-2 4 0,1-3 0,3 5 0,7 7 0,0-9 0,1 2 0,-2-4 0,-5 5 0,6 4 0,2 2 0,-2-3 0,-1-4 0,-2 0 0,-4-6 0,2 4 0,0-4 0,-1-3 0,1-1 0,-2-5 0,4 2 0,-5-5 0,0 0 0,-1-1 0,-1-3 0,0 1 0,-1-2 0,0 0 0,1 0 0,0-3 0,-2 0 0,1 2 0,-1-1 0,1 1 0,-1 1 0,0-4 0,-1 1 0,1-1 0,1 3 0,0 0 0,1 7 0,-1-5 0,1 4 0,-1-4 0,3 1 0,-1-1 0,-2-2 0,3-1 0,-5-4 0,2 0 0,-3-3 0,1 0 0,0-6 0,1 2 0,1-2 0,-3 4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18T14:15:26.88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24575,'7'0'0,"1"2"0,0-1 0,6 5 0,-3-3 0,7 3 0,-7-3 0,2 0 0,-3 2 0,-2-1 0,0-1 0,0-1 0,-3-1 0,-3 1 0,0-2 0,-2 2 0,2-2 0,-2 3 0,3-2 0,0 4 0,1-4 0,0 2 0,-1-3 0,0 1 0,1 0 0,2 4 0,0-1 0,3 3 0,-1-3 0,2 1 0,-2-2 0,0 2 0,-1-2 0,-9-1 0,7 1 0,-6-2 0,8 2 0,0 3 0,1-1 0,1 1 0,2-2 0,0 2 0,0-2 0,-4-1 0,-2-3 0,-4-1 0,3 1 0,3 1 0,0 3 0,3-1 0,-4 0 0,5 2 0,-1 1 0,1 0 0,-1 1 0,1-2 0,-3-2 0,-1-1 0,-1 2 0,-4-2 0,4 2 0,-3-3 0,3 3 0,1-2 0,1 3 0,5-2 0,-4 1 0,1-1 0,0 1 0,-1 3 0,6-2 0,1 5 0,-6-5 0,-2 1 0,1 0 0,2 1 0,3 0 0,-1 1 0,-3-1 0,2 2 0,-6-4 0,1 1 0,-9-14 0,5 11 0,1-7 0,0 9 0,0-1 0,3 0 0,-1 1 0,5 4 0,-3-2 0,-1-2 0,3 3 0,-1-3 0,4 5 0,-11 1 0,8 0 0,-7 3 0,11-1 0,3 2 0,-1-2 0,-1 3 0,2-3 0,-1 3 0,2 2 0,3-1 0,1 8 0,0-6 0,1 7 0,4 1 0,-3-1 0,3 4 0,-7-6 0,-1-4 0,-3 2 0,0-4 0,-9-4 0,3-1 0,-8-8 0,7 9 0,0-1 0,6 6 0,-2 1 0,4-1 0,-5 3 0,0-9 0,-5-2 0,3-2 0,-3 1 0,-4 0 0,6 4 0,-5-3 0,14 10 0,-2 2 0,5 3 0,-6 2 0,0-5 0,0 7 0,3-6 0,-6-1 0,1-5 0,-5-2 0,5 2 0,2 6 0,-3-4 0,3 1 0,-1-6 0,2 1 0,5 3 0,0 8 0,-1 3 0,9 10 0,-8-10 0,6 5 0,2-2 0,-2 11 0,6 10 0,-4-1 0,8 7 0,-7-15 0,1-1 0,-8-3 0,-2-4 0,2 3 0,-3-6 0,-1 0 0,-5-5 0,1 4 0,1-2 0,-2-5 0,-4-3 0,-1-6 0,-3 1 0,1-4 0,3 5 0,-1 0 0,2-4 0,-5-2 0,3 0 0,2 7 0,3 9 0,3 2 0,0 3 0,-1-6 0,2 7 0,-1-3 0,0-6 0,2 6 0,4-5 0,-3 4 0,-1-2 0,-6 1 0,0-1 0,1 6 0,5-1 0,-7-2 0,-1-9 0,-4 0 0,0-6 0,2-1 0,0-1 0,-3-6 0,-1 2 0,-4-6 0,0 2 0,0-1 0,0 2 0,1-1 0,1 1 0,0-1 0,0 4 0,2 1 0,-1 1 0,1 5 0,3-2 0,1 6 0,4 5 0,0 7 0,0-3 0,0 1 0,-3-9 0,2 4 0,-1 4 0,4 9 0,-4-9 0,4 10 0,-7-9 0,2 2 0,-2-2 0,0-6 0,1 0 0,-4-2 0,2-2 0,-5-8 0,3-2 0,-2-3 0,1 5 0,0 1 0,1 0 0,1 1 0,0-3 0,0 6 0,1-3 0,-1 1 0,1-2 0,-4-2 0,5 3 0,-4-5 0,4 12 0,0-3 0,2 7 0,-2-4 0,3 4 0,-10-5 0,5 2 0,-6-6 0,4 2 0,2 3 0,0 2 0,3 5 0,-4-4 0,5 1 0,-2 2 0,-1-7 0,4 6 0,-4-9 0,1 4 0,-1-8 0,-1 2 0,-2-5 0,0 5 0,3-1 0,-2 1 0,2-1 0,-3-2 0,0 3 0,0-1 0,2 8 0,1-2 0,4 9 0,-1-3 0,1-1 0,-2 1 0,-3 0 0,3-3 0,-4 0 0,1-3 0,-1 5 0,-2 4 0,4 2 0,-4-3 0,2 0 0,0 0 0,1 3 0,0-8 0,-3-1 0,0-5 0,-2 4 0,3 7 0,-1 4 0,0 2 0,-1-5 0,0 0 0,0-4 0,0 3 0,2-1 0,-3 2 0,3-8 0,-1 3 0,1-7 0,-1 2 0,-1-6 0,0 3 0,0-3 0,-1 1 0,1-4 0,-1 0 0,0-2 0,2 2 0,-3-1 0,3 0 0,-2 2 0,2-1 0,-3 4 0,2-3 0,-3 0 0,3-1 0,2 2 0,-2 2 0,3 2 0,1 1 0,-2 0 0,2 5 0,-2-1 0,0 1 0,0 3 0,2-3 0,-3 5 0,4-2 0,-1 1 0,-3-4 0,2-3 0,-5-1 0,4 1 0,-2 1 0,3 12 0,0-2 0,3 5 0,0 2 0,1-5 0,-1 2 0,2 1 0,1-2 0,0 4 0,0 0 0,-3-17 0,-4 1 0,-2-12 0,-2 7 0,3 9 0,-1-8 0,4 9 0,-1-7 0,0 8 0,0 0 0,0-2 0,-2-2 0,3-2 0,0-4 0,-1 1 0,3-4 0,-6-2 0,3 1 0,-4-3 0,3 0 0,-1-7 0,0 1 0,-1-4 0,-1 2 0,0 1 0,1 0 0,-1 2 0,2 0 0,-3 0 0,3-1 0,-3-1 0,2 3 0,-2 0 0,1 4 0,2 0 0,0 1 0,2 0 0,0 6 0,0 2 0,1 5 0,0 1 0,0-3 0,-2-1 0,0-1 0,-1-2 0,1 2 0,-2-1 0,2-1 0,-3-1 0,2-4 0,-2-1 0,2 0 0,-2-3 0,2 0 0,-1-2 0,-1-1 0,1 0 0,-2-1 0,1-1 0,-1-2 0,0 0 0,0-2 0,1-1 0,3-4 0,-1-2 0,3-3 0,-4 3 0,0 2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18T14:15:44.21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24575,'0'0'0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18T14:16:01.58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24575,'7'6'0,"-1"-2"0,1 2 0,-1-3 0,6 3 0,2-1 0,-2 4 0,2-2 0,-7-1 0,0-2 0,-1-2 0,5 2 0,-4-2 0,2 2 0,-5-2 0,-1 1 0,1-2 0,-1 1 0,1-1 0,0-1 0,3 1 0,-1 1 0,0 1 0,2-1 0,-3 3 0,8-1 0,-9 2 0,10-2 0,-3 0 0,4 1 0,0-1 0,-4-1 0,2 1 0,-4-3 0,3 1 0,-2 1 0,0-1 0,1 2 0,-2-1 0,1 0 0,1-2 0,-2 3 0,4-4 0,-15-8 0,7 5 0,-6-7 0,6 11 0,6 2 0,0 0 0,0 1 0,3 2 0,-3-2 0,0 3 0,-1-3 0,1 3 0,1-1 0,2 0 0,3 2 0,-4-1 0,2 0 0,0 1 0,0-1 0,-2-2 0,5 4 0,-3-3 0,9 7 0,-7-5 0,5 6 0,-6-5 0,3 1 0,-5 0 0,-2-3 0,-1-1 0,2 3 0,8 1 0,4 5 0,-6-4 0,7 3 0,-14-8 0,4-2 0,2-1 0,1 2 0,11 10 0,10 2 0,1 3 0,9 2 0,-8-5 0,4 10 0,-5-4 0,1 3 0,-4-3 0,-1 0 0,-5-2 0,-7-5 0,-1-2 0,-11-6 0,-1-1 0,6 4 0,4 0 0,3 3 0,0-4 0,-6-1 0,-6-5 0,7 1 0,0 3 0,15 5 0,-10 4 0,4 1 0,-7-2 0,6 4 0,1-3 0,3 0 0,-7-7 0,-2-2 0,5 2 0,-11-2 0,12 9 0,-4-3 0,8 7 0,2-4 0,-1 2 0,-3-2 0,1 2 0,-4-3 0,2 1 0,-4-4 0,-3-1 0,-1 0 0,-1-1 0,0-2 0,-1 0 0,1 0 0,-4-1 0,3 4 0,-5-5 0,2 4 0,-2-3 0,2 4 0,-3-3 0,-1-2 0,5 4 0,-1-2 0,6 10 0,1-1 0,-3 5 0,6 6 0,-3-1 0,4 1 0,-4 1 0,4 3 0,-3 0 0,0 9 0,0-10 0,-4 2 0,2-7 0,6 2 0,-10-8 0,2 1 0,-7-6 0,-4-1 0,7 6 0,-6-2 0,8-1 0,-6-2 0,6-2 0,-9-3 0,6 5 0,-3-2 0,-3-2 0,9 5 0,-8-7 0,5 7 0,-3-1 0,-2-1 0,4 3 0,0 0 0,-2-4 0,3 4 0,-2-1 0,4 1 0,3 5 0,-6-6 0,4 4 0,-4-4 0,-5-2 0,1-6 0,-3 0 0,-2-4 0,8 9 0,-4-2 0,10 8 0,-2-2 0,6 7 0,-2 3 0,7 3 0,2 4 0,2-2 0,1 4 0,-4-2 0,4 2 0,-16-14 0,1-7 0,-12-5 0,8 4 0,6 8 0,8 8 0,-7-6 0,-3-5 0,-4-1 0,-3-8 0,0 9 0,0-3 0,0 3 0,-6-12 0,0 2 0,-3-4 0,4 6 0,-1 3 0,4 6 0,1-4 0,-2 2 0,4 2 0,-2 1 0,3 6 0,0 4 0,2-1 0,3 7 0,-3-6 0,0 0 0,-9-5 0,0-6 0,-6-2 0,3-3 0,2 7 0,3 6 0,0-7 0,0 8 0,-7-9 0,7 6 0,-1 2 0,2 3 0,0 10 0,-4 1 0,2 3 0,4-3 0,3-5 0,3 5 0,0-7 0,3 14 0,-1-18 0,0 13 0,0-18 0,1 11 0,2-1 0,4 14 0,0-6 0,-6 3 0,-2-8 0,-5-3 0,4 3 0,-9-13 0,4 6 0,-5-10 0,4 7 0,-3-5 0,2 3 0,-6-9 0,4 4 0,-1 0 0,1-3 0,1 5 0,2-5 0,2 6 0,2 7 0,4-5 0,-6 2 0,2 2 0,-2-2 0,-3 0 0,2-4 0,2-5 0,0 2 0,1 2 0,3 5 0,0 5 0,-3-5 0,-1-2 0,-3-3 0,2 2 0,1 5 0,9 1 0,-8 1 0,7 0 0,-4 0 0,-7-4 0,5-1 0,-8-3 0,3 0 0,2-6 0,1 5 0,3-8 0,1 9 0,-5-1 0,1 8 0,-7-18 0,5 10 0,-3-12 0,5 10 0,-2 1 0,1 2 0,-3-3 0,-4-3 0,1-2 0,-3-3 0,4 0 0,-2 5 0,4 3 0,0 2 0,2 3 0,4 1 0,-1-1 0,-1 1 0,0 3 0,-3-2 0,2 9 0,0-1 0,0 0 0,-3-6 0,2 9 0,-5-13 0,3 10 0,3-2-6784,3 4 6784,4 8 0,-4-4 0,-2 5 0,-5-11 0,-1 2 0,-3-1 0,1-5 0,-3 7 0,7 1 0,2 1 6784,4-2-6784,0-2 0,-6-6 0,-3 4 0,-3-10 0,-2 4 0,1-3 0,3 5 0,7 7 0,0-9 0,1 2 0,-2-4 0,-5 5 0,6 4 0,2 2 0,-2-3 0,-1-4 0,-2 0 0,-4-6 0,2 4 0,0-4 0,-1-3 0,1-1 0,-2-5 0,4 2 0,-5-5 0,0 0 0,-1-1 0,-1-3 0,0 1 0,-1-2 0,0 0 0,1 0 0,0-3 0,-2 0 0,1 2 0,-1-1 0,1 1 0,-1 1 0,0-4 0,-1 1 0,1-1 0,1 3 0,0 0 0,1 7 0,-1-5 0,1 4 0,-1-4 0,3 1 0,-1-1 0,-2-2 0,3-1 0,-5-4 0,2 0 0,-3-3 0,1 0 0,0-6 0,1 2 0,1-2 0,-3 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A63C1F0-A178-BE45-B1EA-079C4C5EBA1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4879711-7AF5-8742-8672-52F988608ED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DBDAE858-B37D-DD44-868F-8679B8407EE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5DEB4E62-F9A9-A545-BAEB-4D8D026D4F8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6F3154A6-8B89-2048-AB7C-1E5A83A4A1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3F311F3B-1238-AF4B-8952-40BD1CEDA7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9AED0B2-D6C8-724A-9469-C01CF2FA09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>
            <a:extLst>
              <a:ext uri="{FF2B5EF4-FFF2-40B4-BE49-F238E27FC236}">
                <a16:creationId xmlns:a16="http://schemas.microsoft.com/office/drawing/2014/main" id="{B1F0A4BC-31F5-5F47-BE11-4068256407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69C6C7-9AF5-CE47-BB13-A7B84F6D93EC}" type="slidenum">
              <a:rPr lang="en-US" altLang="en-US" smtClean="0"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22953861-4FED-AD4F-9711-8258171C34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B64CDB55-7884-4C41-B76A-12A189BFF5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0721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AED0B2-D6C8-724A-9469-C01CF2FA0938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87127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AED0B2-D6C8-724A-9469-C01CF2FA0938}" type="slidenum">
              <a:rPr lang="en-US" altLang="en-US" smtClean="0"/>
              <a:pPr>
                <a:defRPr/>
              </a:pPr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6066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AED0B2-D6C8-724A-9469-C01CF2FA0938}" type="slidenum">
              <a:rPr lang="en-US" altLang="en-US" smtClean="0"/>
              <a:pPr>
                <a:defRPr/>
              </a:pPr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7799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AED0B2-D6C8-724A-9469-C01CF2FA0938}" type="slidenum">
              <a:rPr lang="en-US" altLang="en-US" smtClean="0"/>
              <a:pPr>
                <a:defRPr/>
              </a:pPr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67925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AED0B2-D6C8-724A-9469-C01CF2FA0938}" type="slidenum">
              <a:rPr lang="en-US" altLang="en-US" smtClean="0"/>
              <a:pPr>
                <a:defRPr/>
              </a:pPr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26991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AED0B2-D6C8-724A-9469-C01CF2FA0938}" type="slidenum">
              <a:rPr lang="en-US" altLang="en-US" smtClean="0"/>
              <a:pPr>
                <a:defRPr/>
              </a:pPr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1669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AED0B2-D6C8-724A-9469-C01CF2FA0938}" type="slidenum">
              <a:rPr lang="en-US" altLang="en-US" smtClean="0"/>
              <a:pPr>
                <a:defRPr/>
              </a:pPr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03217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AED0B2-D6C8-724A-9469-C01CF2FA0938}" type="slidenum">
              <a:rPr lang="en-US" altLang="en-US" smtClean="0"/>
              <a:pPr>
                <a:defRPr/>
              </a:pPr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855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>
            <a:extLst>
              <a:ext uri="{FF2B5EF4-FFF2-40B4-BE49-F238E27FC236}">
                <a16:creationId xmlns:a16="http://schemas.microsoft.com/office/drawing/2014/main" id="{C20E902B-46FE-654B-B98F-219075C901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A06CA77-2D71-8843-ACC5-169EC9D58B6B}" type="slidenum">
              <a:rPr lang="en-US" altLang="en-US" smtClean="0"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D62620A6-5C17-5A47-8D95-C9C3191EAE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53360626-4A2D-404B-9F15-9EC4C9DA8D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2205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>
            <a:extLst>
              <a:ext uri="{FF2B5EF4-FFF2-40B4-BE49-F238E27FC236}">
                <a16:creationId xmlns:a16="http://schemas.microsoft.com/office/drawing/2014/main" id="{02F0DDD4-84F2-844E-A9F7-9898BDE5BF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360D24-595B-D844-ADD1-38304B4D9275}" type="slidenum">
              <a:rPr lang="en-US" altLang="en-US" smtClean="0"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D470EE07-E043-7843-9CE6-E6F0BDBF4F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080A56BC-7967-5249-B7EE-3B8B08BA75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4516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>
            <a:extLst>
              <a:ext uri="{FF2B5EF4-FFF2-40B4-BE49-F238E27FC236}">
                <a16:creationId xmlns:a16="http://schemas.microsoft.com/office/drawing/2014/main" id="{FCBF0BB9-2365-944C-8A1B-E3FC48F62E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926F643-5B4B-ED40-B298-A1B4ADCD5B2A}" type="slidenum">
              <a:rPr lang="en-US" altLang="en-US" smtClean="0"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346C9F4A-2059-5741-9C2E-8BE6F10C2B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D7D37667-65B8-CF4F-A980-E27105133C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0780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>
            <a:extLst>
              <a:ext uri="{FF2B5EF4-FFF2-40B4-BE49-F238E27FC236}">
                <a16:creationId xmlns:a16="http://schemas.microsoft.com/office/drawing/2014/main" id="{0EC7C367-E7AD-4A41-B03C-2C6B90A969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EC14DA-F269-DF4F-B8B2-4B20D2B8E610}" type="slidenum">
              <a:rPr lang="en-US" altLang="en-US" smtClean="0"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06A7A7EB-6486-1142-B5E2-F8EA0AE34A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F3F0AC28-4326-B74D-A43C-160D175F3E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6944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>
            <a:extLst>
              <a:ext uri="{FF2B5EF4-FFF2-40B4-BE49-F238E27FC236}">
                <a16:creationId xmlns:a16="http://schemas.microsoft.com/office/drawing/2014/main" id="{0EA8C91C-3405-5443-AFD9-D993AF5B90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9D179A9-74B0-994A-AB32-E95E7CC97EAB}" type="slidenum">
              <a:rPr lang="en-US" altLang="en-US" smtClean="0"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77A01F25-7805-0243-B9B6-D74F489D57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0755CC5B-E41D-9248-BE39-4B69A33BB2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32441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>
            <a:extLst>
              <a:ext uri="{FF2B5EF4-FFF2-40B4-BE49-F238E27FC236}">
                <a16:creationId xmlns:a16="http://schemas.microsoft.com/office/drawing/2014/main" id="{99576673-B70D-B349-ABFC-F45E2F7BA7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121E1B-D651-1247-8D82-3DA5138C3BAC}" type="slidenum">
              <a:rPr lang="en-US" altLang="en-US" smtClean="0"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07661852-B248-8C47-A2A1-5C69473C6C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0F5682EB-31C9-2B44-833D-E61095F3BE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15401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>
            <a:extLst>
              <a:ext uri="{FF2B5EF4-FFF2-40B4-BE49-F238E27FC236}">
                <a16:creationId xmlns:a16="http://schemas.microsoft.com/office/drawing/2014/main" id="{BF10326F-EBE5-2842-A141-3FF3DF2681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CD82A0-B83D-FA46-A9CD-CA8D0C9434E0}" type="slidenum">
              <a:rPr lang="en-US" altLang="en-US" smtClean="0"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E51400F8-5D94-1C4D-88C4-793AD78D81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7A423695-DB73-4B4E-80FF-6A0F930AA0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3838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AED0B2-D6C8-724A-9469-C01CF2FA0938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636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48DD0C0A-778A-FB49-9C0F-4534E0AE1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54763"/>
            <a:ext cx="434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200"/>
              <a:t>Slides prepared by</a:t>
            </a:r>
            <a:r>
              <a:rPr lang="en-US" altLang="en-US" sz="1200" b="1"/>
              <a:t> </a:t>
            </a:r>
            <a:r>
              <a:rPr lang="en-US" altLang="en-US" sz="1200"/>
              <a:t>Thomas Bishop</a:t>
            </a:r>
            <a:endParaRPr lang="en-US" altLang="en-US" sz="1200" b="1"/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557C6748-88A7-FF4C-B4C3-E1EC0682C480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5283200" y="762000"/>
            <a:ext cx="3429000" cy="1219200"/>
          </a:xfrm>
        </p:spPr>
        <p:txBody>
          <a:bodyPr anchor="t"/>
          <a:lstStyle>
            <a:lvl1pPr>
              <a:defRPr b="1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C531854C-498C-8249-91A0-317FF0091F6E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283200" y="1905000"/>
            <a:ext cx="3429000" cy="3200400"/>
          </a:xfrm>
        </p:spPr>
        <p:txBody>
          <a:bodyPr/>
          <a:lstStyle>
            <a:lvl1pPr marL="0" indent="0">
              <a:buFont typeface="Times" pitchFamily="2" charset="0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61875565"/>
      </p:ext>
    </p:extLst>
  </p:cSld>
  <p:clrMapOvr>
    <a:masterClrMapping/>
  </p:clrMapOvr>
  <p:transition spd="med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FC22F-E83C-2244-8DE5-1B8C27CBD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E30BC6-C196-BB4E-89DC-2276E5409E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D8C14C9-F9BE-6641-BB74-C856046DCFA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2006 Pearson Addison-Wesley. All rights reserved.</a:t>
            </a:r>
            <a:endParaRPr lang="en-CA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4F87DF-AF44-F44A-8C8F-A53D290B99F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4-</a:t>
            </a:r>
            <a:fld id="{A3C9EC65-8D3E-1D4E-8B40-9C8CF9E1648F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029473545"/>
      </p:ext>
    </p:extLst>
  </p:cSld>
  <p:clrMapOvr>
    <a:masterClrMapping/>
  </p:clrMapOvr>
  <p:transition spd="med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42F275-794E-7D4F-898A-0B3FDE9B8E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32600" y="317500"/>
            <a:ext cx="1963738" cy="5702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A61882-5F7B-4B42-8AE7-D33CAF21A9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39800" y="317500"/>
            <a:ext cx="5740400" cy="57023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541F0A-1AA9-E04C-9440-45298CDB938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2006 Pearson Addison-Wesley. All rights reserved.</a:t>
            </a:r>
            <a:endParaRPr lang="en-CA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050B17-B2F2-2B4B-8150-F485E1A05E6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4-</a:t>
            </a:r>
            <a:fld id="{C564A0F7-2DD4-C944-A497-AA1FB486C42C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07026166"/>
      </p:ext>
    </p:extLst>
  </p:cSld>
  <p:clrMapOvr>
    <a:masterClrMapping/>
  </p:clrMapOvr>
  <p:transition spd="med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FB4CF-9A41-DB47-A693-972180C47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1E06B-A535-C646-93C6-3488CE3F0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0F9C63-B69B-504B-B250-6A3164345AB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2006 Pearson Addison-Wesley. All rights reserved.</a:t>
            </a:r>
            <a:endParaRPr lang="en-CA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F92B1-F973-114C-9113-E20B74576CD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4-</a:t>
            </a:r>
            <a:fld id="{751C29F3-C0DB-9143-AD56-D781CD2FC5BC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80188208"/>
      </p:ext>
    </p:extLst>
  </p:cSld>
  <p:clrMapOvr>
    <a:masterClrMapping/>
  </p:clrMapOvr>
  <p:transition spd="med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743AD-7AD9-3346-A177-C11853725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3410F6-A71B-A949-AAE3-A83DCC9A5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943895-431D-EB43-A15F-8A6F3209B73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2006 Pearson Addison-Wesley. All rights reserved.</a:t>
            </a:r>
            <a:endParaRPr lang="en-CA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256A79-940B-CF44-B54C-6E5AA47671F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4-</a:t>
            </a:r>
            <a:fld id="{BE2D2DD9-5769-CF4D-9520-586D7A537FDB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455262323"/>
      </p:ext>
    </p:extLst>
  </p:cSld>
  <p:clrMapOvr>
    <a:masterClrMapping/>
  </p:clrMapOvr>
  <p:transition spd="med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A00B2-7C91-E74D-A049-887EF2468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F3FB6-ED85-CB44-9BD1-9688859C70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438" y="1905000"/>
            <a:ext cx="384175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0B4380-5E54-D441-AA67-7EE1144208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54588" y="1905000"/>
            <a:ext cx="384175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FAA358E-A064-0C4C-B4FB-FF316ECDDF7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2006 Pearson Addison-Wesley. All rights reserved.</a:t>
            </a:r>
            <a:endParaRPr lang="en-CA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BA69DAA-5383-FF46-ABEE-4BC4CEA5F86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4-</a:t>
            </a:r>
            <a:fld id="{F90AED4F-9129-6046-A169-DD6172077E26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749402915"/>
      </p:ext>
    </p:extLst>
  </p:cSld>
  <p:clrMapOvr>
    <a:masterClrMapping/>
  </p:clrMapOvr>
  <p:transition spd="med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E346F-7049-0A42-BCBB-40F9303B1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23D82-192E-634A-B945-07F460C61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4B6DF5-AE7F-2E47-9009-15459909E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471B4C-4424-A646-9CDA-46F9AF648C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4EFEC0-5EF6-FD48-A7B9-9C5EA3CE2C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CD04A21-8B79-D443-9781-5314593EE6E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2006 Pearson Addison-Wesley. All rights reserved.</a:t>
            </a:r>
            <a:endParaRPr lang="en-CA" alt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F7D84600-EC78-CD46-9E4B-2BED6C65B47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4-</a:t>
            </a:r>
            <a:fld id="{9F2D6A78-3F5A-374A-8A0E-10465FA15D6D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50788574"/>
      </p:ext>
    </p:extLst>
  </p:cSld>
  <p:clrMapOvr>
    <a:masterClrMapping/>
  </p:clrMapOvr>
  <p:transition spd="med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0DF25-B333-EB4C-9B30-A225C6CE5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4724DF1-F92D-B14F-A582-BA85EC12573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2006 Pearson Addison-Wesley. All rights reserved.</a:t>
            </a:r>
            <a:endParaRPr lang="en-CA" alt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193240-E487-E647-B02A-2489F3E3E00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4-</a:t>
            </a:r>
            <a:fld id="{C3F0AF8B-A238-8843-B8A2-774447147A01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88436099"/>
      </p:ext>
    </p:extLst>
  </p:cSld>
  <p:clrMapOvr>
    <a:masterClrMapping/>
  </p:clrMapOvr>
  <p:transition spd="med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35B9C1CE-17FB-3542-B2CC-E8408DAE135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2006 Pearson Addison-Wesley. All rights reserved.</a:t>
            </a:r>
            <a:endParaRPr lang="en-CA" alt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9C323E6-3F36-EE40-ACF6-3C5FB9B8352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4-</a:t>
            </a:r>
            <a:fld id="{C48C845C-41C0-F044-8F30-8B1C744EA962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13766478"/>
      </p:ext>
    </p:extLst>
  </p:cSld>
  <p:clrMapOvr>
    <a:masterClrMapping/>
  </p:clrMapOvr>
  <p:transition spd="med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1D4A0-BBC2-854A-B28E-35E297983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1A148-A8E4-3645-9EA8-7C357E608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C0EA6-5F52-5044-98C0-0C3C6B81F3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2DE0436-D4DB-2B43-93F3-D253338CC58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2006 Pearson Addison-Wesley. All rights reserved.</a:t>
            </a:r>
            <a:endParaRPr lang="en-CA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220B935-E7FE-854D-B57F-5DBB2E750AF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4-</a:t>
            </a:r>
            <a:fld id="{A4183E93-5E11-D540-B519-74B0A4B1593D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116416380"/>
      </p:ext>
    </p:extLst>
  </p:cSld>
  <p:clrMapOvr>
    <a:masterClrMapping/>
  </p:clrMapOvr>
  <p:transition spd="med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657F0-4EC0-F942-8BBD-8ACBF1CE6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5D5D1B-4D44-3247-AC02-83FA515447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3FCCF5-58D5-E747-A258-640733EF71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A53F1DE-D134-3347-8497-D1D144F6EF1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2006 Pearson Addison-Wesley. All rights reserved.</a:t>
            </a:r>
            <a:endParaRPr lang="en-CA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55FE631-FA27-B545-8024-0F96B702D73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4-</a:t>
            </a:r>
            <a:fld id="{D4326855-F495-FE48-9F1C-6874936AA7CA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44395258"/>
      </p:ext>
    </p:extLst>
  </p:cSld>
  <p:clrMapOvr>
    <a:masterClrMapping/>
  </p:clrMapOvr>
  <p:transition spd="med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55BC849-721A-E54A-98D3-19B6B60EC8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39800" y="317500"/>
            <a:ext cx="785653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title style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239B38A2-65D0-2841-A283-87729FEA359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3600" y="6248400"/>
            <a:ext cx="612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900"/>
            </a:lvl1pPr>
          </a:lstStyle>
          <a:p>
            <a:pPr>
              <a:defRPr/>
            </a:pPr>
            <a:r>
              <a:rPr lang="en-US" altLang="en-US"/>
              <a:t>Copyright © 2006 Pearson Addison-Wesley. All rights reserved.</a:t>
            </a:r>
            <a:endParaRPr lang="en-CA" altLang="en-US"/>
          </a:p>
        </p:txBody>
      </p:sp>
      <p:sp>
        <p:nvSpPr>
          <p:cNvPr id="74756" name="Rectangle 4">
            <a:extLst>
              <a:ext uri="{FF2B5EF4-FFF2-40B4-BE49-F238E27FC236}">
                <a16:creationId xmlns:a16="http://schemas.microsoft.com/office/drawing/2014/main" id="{5BBDC97D-0232-0E44-8953-A89D237DB44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r>
              <a:rPr lang="en-US" altLang="en-US"/>
              <a:t>4-</a:t>
            </a:r>
            <a:fld id="{25A8FAC6-4D97-1149-B65B-90FE0C951465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FF1549B-0C77-6446-9240-182A8A6D23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1905000"/>
            <a:ext cx="78359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med">
    <p:pull dir="rd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9E614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E6147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E6147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E6147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E6147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9E6147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9E6147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9E6147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9E6147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itchFamily="2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SzPct val="80000"/>
        <a:buFont typeface="Symbol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itchFamily="2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SzPct val="80000"/>
        <a:buFont typeface="Symbol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itchFamily="2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7" Type="http://schemas.openxmlformats.org/officeDocument/2006/relationships/image" Target="../media/image50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49.png"/><Relationship Id="rId4" Type="http://schemas.openxmlformats.org/officeDocument/2006/relationships/customXml" Target="../ink/ink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7" Type="http://schemas.openxmlformats.org/officeDocument/2006/relationships/image" Target="../media/image50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.xml"/><Relationship Id="rId5" Type="http://schemas.openxmlformats.org/officeDocument/2006/relationships/image" Target="../media/image49.png"/><Relationship Id="rId4" Type="http://schemas.openxmlformats.org/officeDocument/2006/relationships/customXml" Target="../ink/ink5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7" Type="http://schemas.openxmlformats.org/officeDocument/2006/relationships/image" Target="../media/image50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9.xml"/><Relationship Id="rId5" Type="http://schemas.openxmlformats.org/officeDocument/2006/relationships/image" Target="../media/image49.png"/><Relationship Id="rId4" Type="http://schemas.openxmlformats.org/officeDocument/2006/relationships/customXml" Target="../ink/ink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6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4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4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5" Type="http://schemas.openxmlformats.org/officeDocument/2006/relationships/image" Target="../media/image40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6">
            <a:extLst>
              <a:ext uri="{FF2B5EF4-FFF2-40B4-BE49-F238E27FC236}">
                <a16:creationId xmlns:a16="http://schemas.microsoft.com/office/drawing/2014/main" id="{F5B8E198-D4D9-7E4E-8A40-80CC6ED81F7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241472" y="409303"/>
            <a:ext cx="3429000" cy="12192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Capítulo</a:t>
            </a:r>
            <a:r>
              <a:rPr lang="en-US" altLang="en-US" dirty="0"/>
              <a:t> 4</a:t>
            </a:r>
          </a:p>
        </p:txBody>
      </p:sp>
      <p:sp>
        <p:nvSpPr>
          <p:cNvPr id="24578" name="Rectangle 7">
            <a:extLst>
              <a:ext uri="{FF2B5EF4-FFF2-40B4-BE49-F238E27FC236}">
                <a16:creationId xmlns:a16="http://schemas.microsoft.com/office/drawing/2014/main" id="{2D672C01-4173-7D46-8B55-8970EBA6210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029201" y="1960756"/>
            <a:ext cx="3853542" cy="3200400"/>
          </a:xfrm>
        </p:spPr>
        <p:txBody>
          <a:bodyPr/>
          <a:lstStyle/>
          <a:p>
            <a:pPr eaLnBrk="1" hangingPunct="1"/>
            <a:r>
              <a:rPr lang="pt-BR" altLang="en-US" sz="2800" dirty="0"/>
              <a:t>Abundância Relativa de Fatores Produtivos, Vantagem Comparativa e Distribuição de Renda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5">
            <a:extLst>
              <a:ext uri="{FF2B5EF4-FFF2-40B4-BE49-F238E27FC236}">
                <a16:creationId xmlns:a16="http://schemas.microsoft.com/office/drawing/2014/main" id="{07121B3B-DB52-A446-B73B-56727CDE9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4800" y="747713"/>
            <a:ext cx="6664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356A41"/>
                </a:solidFill>
                <a:ea typeface="ＭＳ Ｐゴシック" panose="020B0600070205080204" pitchFamily="34" charset="-128"/>
              </a:rPr>
              <a:t>Equilíbrio de livre-comércio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FEF3265A-5D56-F347-A690-6FD7615BF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4113" y="1216025"/>
            <a:ext cx="7721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FontTx/>
              <a:buNone/>
            </a:pPr>
            <a:r>
              <a:rPr lang="en-US" altLang="en-US" sz="2000" b="1">
                <a:solidFill>
                  <a:srgbClr val="3D68AF"/>
                </a:solidFill>
                <a:ea typeface="ＭＳ Ｐゴシック" panose="020B0600070205080204" pitchFamily="34" charset="-128"/>
              </a:rPr>
              <a:t>Preço de equilíbrio sob livre comércio: </a:t>
            </a:r>
            <a:r>
              <a:rPr lang="en-US" altLang="en-US" sz="2000">
                <a:ea typeface="ＭＳ Ｐゴシック" panose="020B0600070205080204" pitchFamily="34" charset="-128"/>
              </a:rPr>
              <a:t>Como as exportações se igualam às importações, não há razão para mudança no preço relativo – identifica o </a:t>
            </a:r>
            <a:r>
              <a:rPr lang="en-US" altLang="en-US" sz="2000" b="1">
                <a:ea typeface="ＭＳ Ｐゴシック" panose="020B0600070205080204" pitchFamily="34" charset="-128"/>
              </a:rPr>
              <a:t>equilíbrio de livre-comércio</a:t>
            </a:r>
            <a:r>
              <a:rPr lang="en-US" altLang="en-US" sz="2000">
                <a:ea typeface="ＭＳ Ｐゴシック" panose="020B0600070205080204" pitchFamily="34" charset="-128"/>
              </a:rPr>
              <a:t>.</a:t>
            </a:r>
            <a:endParaRPr lang="en-US" altLang="en-US" sz="2000" b="1">
              <a:solidFill>
                <a:srgbClr val="3D68AF"/>
              </a:solidFill>
              <a:ea typeface="ＭＳ Ｐゴシック" panose="020B0600070205080204" pitchFamily="34" charset="-128"/>
            </a:endParaRPr>
          </a:p>
        </p:txBody>
      </p:sp>
      <p:grpSp>
        <p:nvGrpSpPr>
          <p:cNvPr id="2" name="Group 39">
            <a:extLst>
              <a:ext uri="{FF2B5EF4-FFF2-40B4-BE49-F238E27FC236}">
                <a16:creationId xmlns:a16="http://schemas.microsoft.com/office/drawing/2014/main" id="{44C24283-388D-3745-A647-720FC62BB29B}"/>
              </a:ext>
            </a:extLst>
          </p:cNvPr>
          <p:cNvGrpSpPr>
            <a:grpSpLocks/>
          </p:cNvGrpSpPr>
          <p:nvPr/>
        </p:nvGrpSpPr>
        <p:grpSpPr bwMode="auto">
          <a:xfrm>
            <a:off x="647700" y="2312988"/>
            <a:ext cx="8061325" cy="3951287"/>
            <a:chOff x="566738" y="2200275"/>
            <a:chExt cx="7805737" cy="4219575"/>
          </a:xfrm>
        </p:grpSpPr>
        <p:sp>
          <p:nvSpPr>
            <p:cNvPr id="75791" name="Rectangle 16">
              <a:extLst>
                <a:ext uri="{FF2B5EF4-FFF2-40B4-BE49-F238E27FC236}">
                  <a16:creationId xmlns:a16="http://schemas.microsoft.com/office/drawing/2014/main" id="{B46BA657-A017-3040-89CD-3F2BAA265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738" y="2200275"/>
              <a:ext cx="7805737" cy="4219575"/>
            </a:xfrm>
            <a:prstGeom prst="rect">
              <a:avLst/>
            </a:prstGeom>
            <a:solidFill>
              <a:srgbClr val="FAECCE"/>
            </a:solidFill>
            <a:ln w="38100">
              <a:solidFill>
                <a:srgbClr val="CBBEB7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30000"/>
                </a:spcBef>
                <a:buClr>
                  <a:schemeClr val="tx1"/>
                </a:buClr>
                <a:buFont typeface="Times" pitchFamily="2" charset="0"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30000"/>
                </a:spcBef>
                <a:buClr>
                  <a:schemeClr val="tx1"/>
                </a:buClr>
                <a:buSzPct val="80000"/>
                <a:buFont typeface="Symbol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0000"/>
                </a:spcBef>
                <a:buClr>
                  <a:schemeClr val="tx1"/>
                </a:buClr>
                <a:buFont typeface="Times" pitchFamily="2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30000"/>
                </a:spcBef>
                <a:buClr>
                  <a:schemeClr val="tx1"/>
                </a:buClr>
                <a:buSzPct val="80000"/>
                <a:buFont typeface="Symbol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30000"/>
                </a:spcBef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pt-BR" altLang="en-US" sz="2800">
                <a:solidFill>
                  <a:schemeClr val="tx2"/>
                </a:solidFill>
                <a:ea typeface="ＭＳ Ｐゴシック" panose="020B0600070205080204" pitchFamily="34" charset="-128"/>
              </a:endParaRPr>
            </a:p>
          </p:txBody>
        </p:sp>
        <p:sp>
          <p:nvSpPr>
            <p:cNvPr id="75792" name="Rectangle 17">
              <a:extLst>
                <a:ext uri="{FF2B5EF4-FFF2-40B4-BE49-F238E27FC236}">
                  <a16:creationId xmlns:a16="http://schemas.microsoft.com/office/drawing/2014/main" id="{448DDA4D-A231-9B4A-B748-858335BD61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024" y="2219326"/>
              <a:ext cx="7772401" cy="385531"/>
            </a:xfrm>
            <a:prstGeom prst="rect">
              <a:avLst/>
            </a:prstGeom>
            <a:solidFill>
              <a:srgbClr val="E0D8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tx1"/>
                </a:buClr>
                <a:buFont typeface="Times" pitchFamily="2" charset="0"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30000"/>
                </a:spcBef>
                <a:buClr>
                  <a:schemeClr val="tx1"/>
                </a:buClr>
                <a:buSzPct val="80000"/>
                <a:buFont typeface="Symbol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0000"/>
                </a:spcBef>
                <a:buClr>
                  <a:schemeClr val="tx1"/>
                </a:buClr>
                <a:buFont typeface="Times" pitchFamily="2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30000"/>
                </a:spcBef>
                <a:buClr>
                  <a:schemeClr val="tx1"/>
                </a:buClr>
                <a:buSzPct val="80000"/>
                <a:buFont typeface="Symbol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30000"/>
                </a:spcBef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pt-BR" altLang="en-US" sz="2800">
                <a:solidFill>
                  <a:schemeClr val="tx2"/>
                </a:solidFill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12" name="Text Box 7">
            <a:extLst>
              <a:ext uri="{FF2B5EF4-FFF2-40B4-BE49-F238E27FC236}">
                <a16:creationId xmlns:a16="http://schemas.microsoft.com/office/drawing/2014/main" id="{AA172317-AF8B-3D44-80F7-A822D19A0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750" y="2333625"/>
            <a:ext cx="1241425" cy="287338"/>
          </a:xfrm>
          <a:prstGeom prst="rect">
            <a:avLst/>
          </a:prstGeom>
          <a:solidFill>
            <a:srgbClr val="E8F0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Tx/>
              <a:buFontTx/>
              <a:buNone/>
            </a:pPr>
            <a:r>
              <a:rPr lang="en-US" altLang="en-US" sz="1400" b="1">
                <a:solidFill>
                  <a:srgbClr val="831951"/>
                </a:solidFill>
                <a:ea typeface="ＭＳ Ｐゴシック" panose="020B0600070205080204" pitchFamily="34" charset="-128"/>
              </a:rPr>
              <a:t>FIGURA</a:t>
            </a:r>
            <a:r>
              <a:rPr lang="en-US" altLang="en-US" sz="1400" b="1">
                <a:ea typeface="ＭＳ Ｐゴシック" panose="020B0600070205080204" pitchFamily="34" charset="-128"/>
              </a:rPr>
              <a:t> 4-5</a:t>
            </a:r>
          </a:p>
        </p:txBody>
      </p:sp>
      <p:sp>
        <p:nvSpPr>
          <p:cNvPr id="14" name="Rectangle 20">
            <a:extLst>
              <a:ext uri="{FF2B5EF4-FFF2-40B4-BE49-F238E27FC236}">
                <a16:creationId xmlns:a16="http://schemas.microsoft.com/office/drawing/2014/main" id="{065C0DA0-487B-1345-B073-1C8B8A2E6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2760663"/>
            <a:ext cx="4429125" cy="3013075"/>
          </a:xfrm>
          <a:prstGeom prst="rect">
            <a:avLst/>
          </a:prstGeom>
          <a:solidFill>
            <a:schemeClr val="bg1"/>
          </a:solidFill>
          <a:ln w="25400">
            <a:solidFill>
              <a:srgbClr val="D4D3D3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pt-BR" altLang="en-US" sz="2800">
              <a:solidFill>
                <a:schemeClr val="tx2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6" name="Rectangle 23">
            <a:extLst>
              <a:ext uri="{FF2B5EF4-FFF2-40B4-BE49-F238E27FC236}">
                <a16:creationId xmlns:a16="http://schemas.microsoft.com/office/drawing/2014/main" id="{6BE78269-A0C5-6C44-B020-69352C521D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674938"/>
            <a:ext cx="3451225" cy="324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10000"/>
              </a:spcAft>
              <a:buClrTx/>
              <a:buFontTx/>
              <a:buNone/>
            </a:pPr>
            <a:r>
              <a:rPr lang="pt-BR" altLang="en-US" sz="1800">
                <a:ea typeface="ＭＳ Ｐゴシック" panose="020B0600070205080204" pitchFamily="34" charset="-128"/>
              </a:rPr>
              <a:t>O preço relativo de C é determinado pelo cruzamento entre a oferta de exportação de H e a demanda por importação do país F, no ponto </a:t>
            </a:r>
            <a:r>
              <a:rPr lang="pt-BR" altLang="en-US" sz="1800" i="1">
                <a:ea typeface="ＭＳ Ｐゴシック" panose="020B0600070205080204" pitchFamily="34" charset="-128"/>
              </a:rPr>
              <a:t>D.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ClrTx/>
              <a:buFontTx/>
              <a:buNone/>
            </a:pPr>
            <a:r>
              <a:rPr lang="pt-BR" altLang="en-US" sz="1800">
                <a:ea typeface="ＭＳ Ｐゴシック" panose="020B0600070205080204" pitchFamily="34" charset="-128"/>
              </a:rPr>
              <a:t>A esse preço relativo, a quantidade de computadores que H quer exportar 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ClrTx/>
              <a:buFontTx/>
              <a:buNone/>
            </a:pPr>
            <a:r>
              <a:rPr lang="pt-BR" altLang="en-US" sz="1800">
                <a:ea typeface="ＭＳ Ｐゴシック" panose="020B0600070205080204" pitchFamily="34" charset="-128"/>
              </a:rPr>
              <a:t>(</a:t>
            </a:r>
            <a:r>
              <a:rPr lang="pt-BR" altLang="en-US" sz="1800" i="1">
                <a:ea typeface="ＭＳ Ｐゴシック" panose="020B0600070205080204" pitchFamily="34" charset="-128"/>
              </a:rPr>
              <a:t>Q</a:t>
            </a:r>
            <a:r>
              <a:rPr lang="pt-BR" altLang="en-US" sz="1800" i="1" baseline="-25000">
                <a:ea typeface="ＭＳ Ｐゴシック" panose="020B0600070205080204" pitchFamily="34" charset="-128"/>
              </a:rPr>
              <a:t>C</a:t>
            </a:r>
            <a:r>
              <a:rPr lang="pt-BR" altLang="en-US" sz="1800" baseline="-25000">
                <a:ea typeface="ＭＳ Ｐゴシック" panose="020B0600070205080204" pitchFamily="34" charset="-128"/>
              </a:rPr>
              <a:t>2</a:t>
            </a:r>
            <a:r>
              <a:rPr lang="pt-BR" altLang="en-US" sz="1800" i="1">
                <a:ea typeface="ＭＳ Ｐゴシック" panose="020B0600070205080204" pitchFamily="34" charset="-128"/>
              </a:rPr>
              <a:t> − Q</a:t>
            </a:r>
            <a:r>
              <a:rPr lang="pt-BR" altLang="en-US" sz="1800" i="1" baseline="-25000">
                <a:ea typeface="ＭＳ Ｐゴシック" panose="020B0600070205080204" pitchFamily="34" charset="-128"/>
              </a:rPr>
              <a:t>C</a:t>
            </a:r>
            <a:r>
              <a:rPr lang="pt-BR" altLang="en-US" sz="1800" baseline="-25000">
                <a:ea typeface="ＭＳ Ｐゴシック" panose="020B0600070205080204" pitchFamily="34" charset="-128"/>
              </a:rPr>
              <a:t>3</a:t>
            </a:r>
            <a:r>
              <a:rPr lang="pt-BR" altLang="en-US" sz="1800">
                <a:ea typeface="ＭＳ Ｐゴシック" panose="020B0600070205080204" pitchFamily="34" charset="-128"/>
              </a:rPr>
              <a:t>)</a:t>
            </a:r>
            <a:r>
              <a:rPr lang="pt-BR" altLang="en-US" sz="1800" i="1">
                <a:ea typeface="ＭＳ Ｐゴシック" panose="020B0600070205080204" pitchFamily="34" charset="-128"/>
              </a:rPr>
              <a:t>, é igual à </a:t>
            </a:r>
            <a:r>
              <a:rPr lang="en-US" altLang="en-US" sz="1800" i="1">
                <a:ea typeface="ＭＳ Ｐゴシック" panose="020B0600070205080204" pitchFamily="34" charset="-128"/>
              </a:rPr>
              <a:t>quantidade que o país </a:t>
            </a:r>
            <a:r>
              <a:rPr lang="en-US" altLang="en-US" sz="1800">
                <a:ea typeface="ＭＳ Ｐゴシック" panose="020B0600070205080204" pitchFamily="34" charset="-128"/>
              </a:rPr>
              <a:t>F quer importar </a:t>
            </a:r>
            <a:r>
              <a:rPr lang="es-ES" altLang="en-US" sz="1800">
                <a:ea typeface="ＭＳ Ｐゴシック" panose="020B0600070205080204" pitchFamily="34" charset="-128"/>
              </a:rPr>
              <a:t>(</a:t>
            </a:r>
            <a:r>
              <a:rPr lang="es-ES" altLang="en-US" sz="1800" i="1">
                <a:ea typeface="ＭＳ Ｐゴシック" panose="020B0600070205080204" pitchFamily="34" charset="-128"/>
              </a:rPr>
              <a:t>Q*</a:t>
            </a:r>
            <a:r>
              <a:rPr lang="es-ES" altLang="en-US" sz="1800" i="1" baseline="-25000">
                <a:ea typeface="ＭＳ Ｐゴシック" panose="020B0600070205080204" pitchFamily="34" charset="-128"/>
              </a:rPr>
              <a:t>C</a:t>
            </a:r>
            <a:r>
              <a:rPr lang="es-ES" altLang="en-US" sz="1800" baseline="-25000">
                <a:ea typeface="ＭＳ Ｐゴシック" panose="020B0600070205080204" pitchFamily="34" charset="-128"/>
              </a:rPr>
              <a:t>3</a:t>
            </a:r>
            <a:r>
              <a:rPr lang="es-ES" altLang="en-US" sz="1800" i="1">
                <a:ea typeface="ＭＳ Ｐゴシック" panose="020B0600070205080204" pitchFamily="34" charset="-128"/>
              </a:rPr>
              <a:t> − Q*</a:t>
            </a:r>
            <a:r>
              <a:rPr lang="es-ES" altLang="en-US" sz="1800" i="1" baseline="-25000">
                <a:ea typeface="ＭＳ Ｐゴシック" panose="020B0600070205080204" pitchFamily="34" charset="-128"/>
              </a:rPr>
              <a:t>C</a:t>
            </a:r>
            <a:r>
              <a:rPr lang="es-ES" altLang="en-US" sz="1800" baseline="-25000">
                <a:ea typeface="ＭＳ Ｐゴシック" panose="020B0600070205080204" pitchFamily="34" charset="-128"/>
              </a:rPr>
              <a:t>2</a:t>
            </a:r>
            <a:r>
              <a:rPr lang="es-ES" altLang="en-US" sz="1800">
                <a:ea typeface="ＭＳ Ｐゴシック" panose="020B0600070205080204" pitchFamily="34" charset="-128"/>
              </a:rPr>
              <a:t>)</a:t>
            </a:r>
            <a:r>
              <a:rPr lang="es-ES" altLang="en-US" sz="1800" i="1">
                <a:ea typeface="ＭＳ Ｐゴシック" panose="020B0600070205080204" pitchFamily="34" charset="-128"/>
              </a:rPr>
              <a:t>.</a:t>
            </a:r>
            <a:endParaRPr lang="en-US" altLang="en-US" sz="1800" i="1">
              <a:ea typeface="ＭＳ Ｐゴシック" panose="020B0600070205080204" pitchFamily="34" charset="-12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283DB1C-E7F4-0341-A407-10FA06A4EB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" y="2798763"/>
            <a:ext cx="4238625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0989812-5315-5B49-98E2-B71174D4CF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" y="2798763"/>
            <a:ext cx="4238625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6C72AE0-2751-0145-9AC6-111F3D4AE8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" y="2798763"/>
            <a:ext cx="4238625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88EB847-4108-0641-9B76-5CA3DCEFE7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" y="2798763"/>
            <a:ext cx="4238625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B2130DE-13FB-8545-8DF0-B8299E787D5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" y="2798763"/>
            <a:ext cx="4238625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5788" name="Straight Connector 22">
            <a:extLst>
              <a:ext uri="{FF2B5EF4-FFF2-40B4-BE49-F238E27FC236}">
                <a16:creationId xmlns:a16="http://schemas.microsoft.com/office/drawing/2014/main" id="{0E6A67F8-68B7-F843-9955-61B43762476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66738" y="668338"/>
            <a:ext cx="3852862" cy="0"/>
          </a:xfrm>
          <a:prstGeom prst="line">
            <a:avLst/>
          </a:prstGeom>
          <a:noFill/>
          <a:ln w="19050" cap="rnd">
            <a:solidFill>
              <a:srgbClr val="9C3A45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5789" name="Rectangle 3">
            <a:extLst>
              <a:ext uri="{FF2B5EF4-FFF2-40B4-BE49-F238E27FC236}">
                <a16:creationId xmlns:a16="http://schemas.microsoft.com/office/drawing/2014/main" id="{AC439C49-8D5E-B247-9A1C-44662158EF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38275" y="0"/>
            <a:ext cx="7105650" cy="820738"/>
          </a:xfrm>
        </p:spPr>
        <p:txBody>
          <a:bodyPr/>
          <a:lstStyle/>
          <a:p>
            <a:pPr eaLnBrk="1" hangingPunct="1">
              <a:tabLst>
                <a:tab pos="2917825" algn="l"/>
              </a:tabLst>
            </a:pPr>
            <a:r>
              <a:rPr lang="en-US" altLang="en-US">
                <a:solidFill>
                  <a:srgbClr val="69134B"/>
                </a:solidFill>
                <a:ea typeface="ＭＳ Ｐゴシック" panose="020B0600070205080204" pitchFamily="34" charset="-128"/>
              </a:rPr>
              <a:t>1  Modelo Heckscher-Ohlin  </a:t>
            </a:r>
          </a:p>
        </p:txBody>
      </p:sp>
      <p:sp>
        <p:nvSpPr>
          <p:cNvPr id="75790" name="Text Box 18">
            <a:extLst>
              <a:ext uri="{FF2B5EF4-FFF2-40B4-BE49-F238E27FC236}">
                <a16:creationId xmlns:a16="http://schemas.microsoft.com/office/drawing/2014/main" id="{80713D06-0CD0-5043-B956-D6DE1C822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6900" y="2322513"/>
            <a:ext cx="67373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solidFill>
                  <a:srgbClr val="8A3A6A"/>
                </a:solidFill>
                <a:ea typeface="ＭＳ Ｐゴシック" panose="020B0600070205080204" pitchFamily="34" charset="-128"/>
              </a:rPr>
              <a:t>Determinação do Preço de Equilíbrio sob livre-comércio no mercado mundial</a:t>
            </a:r>
          </a:p>
        </p:txBody>
      </p:sp>
    </p:spTree>
    <p:extLst>
      <p:ext uri="{BB962C8B-B14F-4D97-AF65-F5344CB8AC3E}">
        <p14:creationId xmlns:p14="http://schemas.microsoft.com/office/powerpoint/2010/main" val="41662763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4" grpId="0" animBg="1"/>
      <p:bldP spid="16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8682A-C59A-1242-BD39-EA303C135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800" y="317500"/>
            <a:ext cx="7856538" cy="674959"/>
          </a:xfrm>
        </p:spPr>
        <p:txBody>
          <a:bodyPr/>
          <a:lstStyle/>
          <a:p>
            <a:r>
              <a:rPr lang="en-BR" dirty="0"/>
              <a:t>Quem ganha e quem perde com o comércio?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566D2-0843-A647-ACA3-D5524E21D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438" y="1527717"/>
            <a:ext cx="7835900" cy="4492083"/>
          </a:xfrm>
        </p:spPr>
        <p:txBody>
          <a:bodyPr/>
          <a:lstStyle/>
          <a:p>
            <a:endParaRPr lang="en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BR" dirty="0">
                <a:latin typeface="Calibri" panose="020F0502020204030204" pitchFamily="34" charset="0"/>
                <a:cs typeface="Calibri" panose="020F0502020204030204" pitchFamily="34" charset="0"/>
              </a:rPr>
              <a:t>Para responder a esta questão, segundo Lindert e Pugel (2000) é preciso introduzir a perspectiva de curto e de longo-prazo.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F4FE5F-E75F-9A42-9C15-0529C01098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2006 Pearson Addison-Wesley. All rights reserved.</a:t>
            </a:r>
            <a:endParaRPr lang="en-CA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D8009C-C664-4C46-8CEF-05AD1FC444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4-</a:t>
            </a:r>
            <a:fld id="{751C29F3-C0DB-9143-AD56-D781CD2FC5BC}" type="slidenum">
              <a:rPr lang="en-US" altLang="en-US" smtClean="0"/>
              <a:pPr>
                <a:defRPr/>
              </a:pPr>
              <a:t>11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45425232"/>
      </p:ext>
    </p:extLst>
  </p:cSld>
  <p:clrMapOvr>
    <a:masterClrMapping/>
  </p:clrMapOvr>
  <p:transition spd="med">
    <p:pull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E2798-68F2-014F-89B3-771D0171F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/>
              <a:t>Teorema</a:t>
            </a:r>
            <a:r>
              <a:rPr lang="en-US" sz="3200" dirty="0"/>
              <a:t> de 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EFB30-5F48-B345-8091-32FFD36C9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438" y="1600200"/>
            <a:ext cx="7835900" cy="36576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A conclusão de que ao abrir para o comércio 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divide o país entre ganhadores específicos e perdedores no longo prazo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(provocada por mudanças no retorno relativo </a:t>
            </a:r>
            <a:r>
              <a:rPr lang="pt-B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pt-B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), quando o preço relativo dos produtos se altera, devido a uma mudança provocada pelo início do comércio com outro país.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US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D38367-3881-F741-8DF8-AAB142E465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4-</a:t>
            </a:r>
            <a:fld id="{751C29F3-C0DB-9143-AD56-D781CD2FC5BC}" type="slidenum">
              <a:rPr lang="en-US" altLang="en-US" smtClean="0"/>
              <a:pPr>
                <a:defRPr/>
              </a:pPr>
              <a:t>12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578545863"/>
      </p:ext>
    </p:extLst>
  </p:cSld>
  <p:clrMapOvr>
    <a:masterClrMapping/>
  </p:clrMapOvr>
  <p:transition spd="med">
    <p:pull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F3D11-071B-404E-8A7A-B2262613D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8862" y="2659256"/>
            <a:ext cx="7856538" cy="1143000"/>
          </a:xfrm>
        </p:spPr>
        <p:txBody>
          <a:bodyPr/>
          <a:lstStyle/>
          <a:p>
            <a:pPr algn="ctr"/>
            <a:r>
              <a:rPr lang="en-BR" dirty="0"/>
              <a:t>Teorema da Equalização dos Preços dos Fatores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346823-F5FA-2349-B7AD-10544DA00A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2006 Pearson Addison-Wesley. All rights reserved.</a:t>
            </a:r>
            <a:endParaRPr lang="en-CA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25F35C-D209-1941-AA87-21B43D20A5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4-</a:t>
            </a:r>
            <a:fld id="{751C29F3-C0DB-9143-AD56-D781CD2FC5BC}" type="slidenum">
              <a:rPr lang="en-US" altLang="en-US" smtClean="0"/>
              <a:pPr>
                <a:defRPr/>
              </a:pPr>
              <a:t>13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141567490"/>
      </p:ext>
    </p:extLst>
  </p:cSld>
  <p:clrMapOvr>
    <a:masterClrMapping/>
  </p:clrMapOvr>
  <p:transition spd="med">
    <p:pull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DD219-A0E6-3B46-A372-E87EE6F13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Teorema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equalização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dos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preços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dos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fatores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produção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B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A74D4-A9D6-9E4B-93C8-B603F5F23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438" y="1797050"/>
            <a:ext cx="7672118" cy="4451350"/>
          </a:xfrm>
        </p:spPr>
        <p:txBody>
          <a:bodyPr/>
          <a:lstStyle/>
          <a:p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Mantidas as hipóteses do teorema H-O, o comércio de bens equaliza a remuneração dos fatores de produção. </a:t>
            </a:r>
          </a:p>
          <a:p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Demonstrado em 1948, por Paul Samuelson – é um corolário do Teorema de H-O </a:t>
            </a:r>
          </a:p>
          <a:p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Devido à diferença na dotação relativa dos fatores entre países, as remunerações relativas também diferem.  </a:t>
            </a:r>
          </a:p>
          <a:p>
            <a:endParaRPr lang="pt-B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7AEB09-0788-4B4B-BB07-BDEFF5ABBA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2006 Pearson Addison-Wesley. All rights reserved.</a:t>
            </a:r>
            <a:endParaRPr lang="en-CA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7ABC99-86FF-6347-ABB5-75C8F80099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4-</a:t>
            </a:r>
            <a:fld id="{751C29F3-C0DB-9143-AD56-D781CD2FC5BC}" type="slidenum">
              <a:rPr lang="en-US" altLang="en-US" smtClean="0"/>
              <a:pPr>
                <a:defRPr/>
              </a:pPr>
              <a:t>14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97694656"/>
      </p:ext>
    </p:extLst>
  </p:cSld>
  <p:clrMapOvr>
    <a:masterClrMapping/>
  </p:clrMapOvr>
  <p:transition spd="med">
    <p:pull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F3A9C-DAF4-8A42-91AA-E669EBFDF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R" sz="2800" dirty="0"/>
              <a:t>Implicação do comércio para o retorno relativo dos fatores – sob autarquia</a:t>
            </a:r>
            <a:br>
              <a:rPr lang="en-BR" sz="2800" dirty="0"/>
            </a:br>
            <a:endParaRPr lang="en-BR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22BEB1-4D1E-004B-92B4-0E7072F181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2006 Pearson Addison-Wesley. All rights reserved.</a:t>
            </a:r>
            <a:endParaRPr lang="en-CA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135055-FE9D-6543-81D5-12CD99820B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4-</a:t>
            </a:r>
            <a:fld id="{751C29F3-C0DB-9143-AD56-D781CD2FC5BC}" type="slidenum">
              <a:rPr lang="en-US" altLang="en-US" smtClean="0"/>
              <a:pPr>
                <a:defRPr/>
              </a:pPr>
              <a:t>15</a:t>
            </a:fld>
            <a:endParaRPr lang="en-CA" alt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01BF514-93D5-554B-A73F-98ABEBE0EA2C}"/>
              </a:ext>
            </a:extLst>
          </p:cNvPr>
          <p:cNvCxnSpPr>
            <a:cxnSpLocks/>
          </p:cNvCxnSpPr>
          <p:nvPr/>
        </p:nvCxnSpPr>
        <p:spPr>
          <a:xfrm>
            <a:off x="1613210" y="5408341"/>
            <a:ext cx="4942573" cy="5069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4DDAE24-2433-7247-AD12-0CEC28B56736}"/>
              </a:ext>
            </a:extLst>
          </p:cNvPr>
          <p:cNvCxnSpPr>
            <a:cxnSpLocks/>
          </p:cNvCxnSpPr>
          <p:nvPr/>
        </p:nvCxnSpPr>
        <p:spPr>
          <a:xfrm flipV="1">
            <a:off x="1613210" y="1587190"/>
            <a:ext cx="0" cy="382115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D9426C1-75D6-0E42-B2E1-7C8C891D1375}"/>
              </a:ext>
            </a:extLst>
          </p:cNvPr>
          <p:cNvSpPr txBox="1"/>
          <p:nvPr/>
        </p:nvSpPr>
        <p:spPr>
          <a:xfrm>
            <a:off x="776868" y="1402523"/>
            <a:ext cx="836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Pc/Ps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5B1B40-227B-8A4E-9BE9-ACBEF21BE907}"/>
              </a:ext>
            </a:extLst>
          </p:cNvPr>
          <p:cNvSpPr txBox="1"/>
          <p:nvPr/>
        </p:nvSpPr>
        <p:spPr>
          <a:xfrm>
            <a:off x="5112833" y="5459039"/>
            <a:ext cx="836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w/r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E12543A-1A2E-5E48-AB0C-79E6E35EF201}"/>
              </a:ext>
            </a:extLst>
          </p:cNvPr>
          <p:cNvSpPr txBox="1"/>
          <p:nvPr/>
        </p:nvSpPr>
        <p:spPr>
          <a:xfrm>
            <a:off x="2254970" y="5545926"/>
            <a:ext cx="836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(w/r)F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CC6DBAB-5A97-814B-B2EC-415184AF3CD5}"/>
              </a:ext>
            </a:extLst>
          </p:cNvPr>
          <p:cNvSpPr/>
          <p:nvPr/>
        </p:nvSpPr>
        <p:spPr>
          <a:xfrm>
            <a:off x="2727763" y="1342372"/>
            <a:ext cx="5072222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t-BR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/L)</a:t>
            </a:r>
            <a:r>
              <a:rPr lang="pt-BR" sz="2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C 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&gt; (</a:t>
            </a:r>
            <a:r>
              <a:rPr lang="pt-BR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/L)</a:t>
            </a:r>
            <a:r>
              <a:rPr lang="pt-BR" sz="2800" baseline="30000" dirty="0" err="1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pt-BR" sz="2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&amp; (</a:t>
            </a:r>
            <a:r>
              <a:rPr lang="pt-BR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/L)</a:t>
            </a:r>
            <a:r>
              <a:rPr lang="pt-BR" sz="2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H 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&gt; (</a:t>
            </a:r>
            <a:r>
              <a:rPr lang="pt-BR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/L)</a:t>
            </a:r>
            <a:r>
              <a:rPr lang="pt-BR" sz="2800" baseline="30000" dirty="0" err="1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endParaRPr lang="pt-BR" sz="28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(</a:t>
            </a:r>
            <a:r>
              <a:rPr lang="pt-BR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pt-BR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pt-BR" sz="2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H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&gt;   (</a:t>
            </a:r>
            <a:r>
              <a:rPr lang="pt-BR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pt-BR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pt-BR" sz="2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aseline="30000" dirty="0" err="1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endParaRPr lang="pt-BR" sz="28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BR" sz="28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1B2886D-F338-EC40-B303-E1494F1073DE}"/>
              </a:ext>
            </a:extLst>
          </p:cNvPr>
          <p:cNvSpPr txBox="1"/>
          <p:nvPr/>
        </p:nvSpPr>
        <p:spPr>
          <a:xfrm>
            <a:off x="3924300" y="5556817"/>
            <a:ext cx="836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(w/r)H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EB334C1-0B00-D14A-A7EE-CA553B1D54D3}"/>
              </a:ext>
            </a:extLst>
          </p:cNvPr>
          <p:cNvCxnSpPr/>
          <p:nvPr/>
        </p:nvCxnSpPr>
        <p:spPr>
          <a:xfrm>
            <a:off x="1613210" y="1812434"/>
            <a:ext cx="3640715" cy="3595907"/>
          </a:xfrm>
          <a:prstGeom prst="line">
            <a:avLst/>
          </a:prstGeom>
          <a:ln>
            <a:solidFill>
              <a:schemeClr val="accent5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ED628CF-2D79-6B49-AB13-72D5E561210F}"/>
              </a:ext>
            </a:extLst>
          </p:cNvPr>
          <p:cNvSpPr txBox="1"/>
          <p:nvPr/>
        </p:nvSpPr>
        <p:spPr>
          <a:xfrm>
            <a:off x="650929" y="2449373"/>
            <a:ext cx="12520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sz="1600" dirty="0"/>
              <a:t>(Pc/Ps)</a:t>
            </a:r>
            <a:r>
              <a:rPr lang="en-BR" sz="1600" baseline="30000" dirty="0"/>
              <a:t>F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E126B39-675D-794E-B310-A954256E52AF}"/>
              </a:ext>
            </a:extLst>
          </p:cNvPr>
          <p:cNvSpPr txBox="1"/>
          <p:nvPr/>
        </p:nvSpPr>
        <p:spPr>
          <a:xfrm>
            <a:off x="650929" y="4022937"/>
            <a:ext cx="1252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>
                <a:latin typeface="Calibri" panose="020F0502020204030204" pitchFamily="34" charset="0"/>
                <a:cs typeface="Calibri" panose="020F0502020204030204" pitchFamily="34" charset="0"/>
              </a:rPr>
              <a:t>(Pc/Ps)</a:t>
            </a:r>
            <a:r>
              <a:rPr lang="en-BR" baseline="30000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B423571-A80B-0847-B8D9-7329BA72A5F7}"/>
              </a:ext>
            </a:extLst>
          </p:cNvPr>
          <p:cNvCxnSpPr/>
          <p:nvPr/>
        </p:nvCxnSpPr>
        <p:spPr>
          <a:xfrm>
            <a:off x="1613210" y="2611914"/>
            <a:ext cx="773529" cy="0"/>
          </a:xfrm>
          <a:prstGeom prst="line">
            <a:avLst/>
          </a:prstGeom>
          <a:ln w="28575">
            <a:solidFill>
              <a:schemeClr val="accent5">
                <a:lumMod val="1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A7EA4A4-1168-CB48-95C5-B1513BF7D3EF}"/>
              </a:ext>
            </a:extLst>
          </p:cNvPr>
          <p:cNvCxnSpPr>
            <a:cxnSpLocks/>
          </p:cNvCxnSpPr>
          <p:nvPr/>
        </p:nvCxnSpPr>
        <p:spPr>
          <a:xfrm flipH="1" flipV="1">
            <a:off x="2378956" y="2611915"/>
            <a:ext cx="7783" cy="2796426"/>
          </a:xfrm>
          <a:prstGeom prst="line">
            <a:avLst/>
          </a:prstGeom>
          <a:ln w="28575">
            <a:solidFill>
              <a:schemeClr val="accent5">
                <a:lumMod val="1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9A2AA57-7E20-5E4F-8D9B-907328D54A81}"/>
              </a:ext>
            </a:extLst>
          </p:cNvPr>
          <p:cNvCxnSpPr>
            <a:cxnSpLocks/>
          </p:cNvCxnSpPr>
          <p:nvPr/>
        </p:nvCxnSpPr>
        <p:spPr>
          <a:xfrm>
            <a:off x="1688218" y="4221155"/>
            <a:ext cx="2342950" cy="0"/>
          </a:xfrm>
          <a:prstGeom prst="line">
            <a:avLst/>
          </a:prstGeom>
          <a:ln w="28575">
            <a:solidFill>
              <a:schemeClr val="accent5">
                <a:lumMod val="1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016F730-5A4D-974C-85A0-352D434417B8}"/>
              </a:ext>
            </a:extLst>
          </p:cNvPr>
          <p:cNvCxnSpPr>
            <a:cxnSpLocks/>
          </p:cNvCxnSpPr>
          <p:nvPr/>
        </p:nvCxnSpPr>
        <p:spPr>
          <a:xfrm flipH="1" flipV="1">
            <a:off x="4031168" y="4184542"/>
            <a:ext cx="33664" cy="1223799"/>
          </a:xfrm>
          <a:prstGeom prst="line">
            <a:avLst/>
          </a:prstGeom>
          <a:ln w="28575">
            <a:solidFill>
              <a:schemeClr val="accent5">
                <a:lumMod val="1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1033514"/>
      </p:ext>
    </p:extLst>
  </p:cSld>
  <p:clrMapOvr>
    <a:masterClrMapping/>
  </p:clrMapOvr>
  <p:transition spd="med">
    <p:pull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F3A9C-DAF4-8A42-91AA-E669EBFDF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R" sz="2800" dirty="0"/>
              <a:t>Implicação do comércio para o retorno relativo dos fatores – com comércio entre H e F</a:t>
            </a:r>
            <a:br>
              <a:rPr lang="en-BR" sz="2800" dirty="0"/>
            </a:br>
            <a:endParaRPr lang="en-BR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22BEB1-4D1E-004B-92B4-0E7072F181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2006 Pearson Addison-Wesley. All rights reserved.</a:t>
            </a:r>
            <a:endParaRPr lang="en-CA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135055-FE9D-6543-81D5-12CD99820B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4-</a:t>
            </a:r>
            <a:fld id="{751C29F3-C0DB-9143-AD56-D781CD2FC5BC}" type="slidenum">
              <a:rPr lang="en-US" altLang="en-US" smtClean="0"/>
              <a:pPr>
                <a:defRPr/>
              </a:pPr>
              <a:t>16</a:t>
            </a:fld>
            <a:endParaRPr lang="en-CA" alt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01BF514-93D5-554B-A73F-98ABEBE0EA2C}"/>
              </a:ext>
            </a:extLst>
          </p:cNvPr>
          <p:cNvCxnSpPr>
            <a:cxnSpLocks/>
          </p:cNvCxnSpPr>
          <p:nvPr/>
        </p:nvCxnSpPr>
        <p:spPr>
          <a:xfrm>
            <a:off x="1613210" y="5408341"/>
            <a:ext cx="4942573" cy="5069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4DDAE24-2433-7247-AD12-0CEC28B56736}"/>
              </a:ext>
            </a:extLst>
          </p:cNvPr>
          <p:cNvCxnSpPr>
            <a:cxnSpLocks/>
          </p:cNvCxnSpPr>
          <p:nvPr/>
        </p:nvCxnSpPr>
        <p:spPr>
          <a:xfrm flipV="1">
            <a:off x="1613210" y="1587190"/>
            <a:ext cx="0" cy="382115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D9426C1-75D6-0E42-B2E1-7C8C891D1375}"/>
              </a:ext>
            </a:extLst>
          </p:cNvPr>
          <p:cNvSpPr txBox="1"/>
          <p:nvPr/>
        </p:nvSpPr>
        <p:spPr>
          <a:xfrm>
            <a:off x="776868" y="1402523"/>
            <a:ext cx="836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Pc/Ps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5B1B40-227B-8A4E-9BE9-ACBEF21BE907}"/>
              </a:ext>
            </a:extLst>
          </p:cNvPr>
          <p:cNvSpPr txBox="1"/>
          <p:nvPr/>
        </p:nvSpPr>
        <p:spPr>
          <a:xfrm>
            <a:off x="5112833" y="5459039"/>
            <a:ext cx="836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w/r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E12543A-1A2E-5E48-AB0C-79E6E35EF201}"/>
              </a:ext>
            </a:extLst>
          </p:cNvPr>
          <p:cNvSpPr txBox="1"/>
          <p:nvPr/>
        </p:nvSpPr>
        <p:spPr>
          <a:xfrm>
            <a:off x="2254970" y="5545926"/>
            <a:ext cx="836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(w/r)F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CC6DBAB-5A97-814B-B2EC-415184AF3CD5}"/>
              </a:ext>
            </a:extLst>
          </p:cNvPr>
          <p:cNvSpPr/>
          <p:nvPr/>
        </p:nvSpPr>
        <p:spPr>
          <a:xfrm>
            <a:off x="5079806" y="1029629"/>
            <a:ext cx="3925962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Quando os países realizam o comércio, referência de preços relativos torna-se </a:t>
            </a:r>
            <a:r>
              <a:rPr lang="en-BR" sz="2400" dirty="0">
                <a:latin typeface="Calibri" panose="020F0502020204030204" pitchFamily="34" charset="0"/>
                <a:cs typeface="Calibri" panose="020F0502020204030204" pitchFamily="34" charset="0"/>
              </a:rPr>
              <a:t>(Pc/Ps)</a:t>
            </a:r>
            <a:r>
              <a:rPr lang="en-BR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INT </a:t>
            </a:r>
            <a:r>
              <a:rPr lang="en-BR" sz="2400" dirty="0">
                <a:latin typeface="Calibri" panose="020F0502020204030204" pitchFamily="34" charset="0"/>
                <a:cs typeface="Calibri" panose="020F0502020204030204" pitchFamily="34" charset="0"/>
              </a:rPr>
              <a:t>e o retorno relativo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BR" sz="2400" dirty="0">
                <a:latin typeface="Calibri" panose="020F0502020204030204" pitchFamily="34" charset="0"/>
                <a:cs typeface="Calibri" panose="020F0502020204030204" pitchFamily="34" charset="0"/>
              </a:rPr>
              <a:t>os insumos tende a se igualar, ainda que estes não sejam transferidos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BR" sz="2400" dirty="0">
                <a:latin typeface="Calibri" panose="020F0502020204030204" pitchFamily="34" charset="0"/>
                <a:cs typeface="Calibri" panose="020F0502020204030204" pitchFamily="34" charset="0"/>
              </a:rPr>
              <a:t>ntre países.</a:t>
            </a: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(</a:t>
            </a:r>
            <a:r>
              <a:rPr lang="pt-BR" dirty="0" err="1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pt-BR" dirty="0" err="1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pt-BR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H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 =   (</a:t>
            </a:r>
            <a:r>
              <a:rPr lang="pt-BR" dirty="0" err="1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pt-BR" dirty="0" err="1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pt-BR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baseline="30000" dirty="0" err="1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endParaRPr lang="pt-BR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BR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1B2886D-F338-EC40-B303-E1494F1073DE}"/>
              </a:ext>
            </a:extLst>
          </p:cNvPr>
          <p:cNvSpPr txBox="1"/>
          <p:nvPr/>
        </p:nvSpPr>
        <p:spPr>
          <a:xfrm>
            <a:off x="3924300" y="5556817"/>
            <a:ext cx="836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(w/r)H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EB334C1-0B00-D14A-A7EE-CA553B1D54D3}"/>
              </a:ext>
            </a:extLst>
          </p:cNvPr>
          <p:cNvCxnSpPr/>
          <p:nvPr/>
        </p:nvCxnSpPr>
        <p:spPr>
          <a:xfrm>
            <a:off x="1613210" y="1812434"/>
            <a:ext cx="3640715" cy="3595907"/>
          </a:xfrm>
          <a:prstGeom prst="line">
            <a:avLst/>
          </a:prstGeom>
          <a:ln>
            <a:solidFill>
              <a:schemeClr val="accent5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ED628CF-2D79-6B49-AB13-72D5E561210F}"/>
              </a:ext>
            </a:extLst>
          </p:cNvPr>
          <p:cNvSpPr txBox="1"/>
          <p:nvPr/>
        </p:nvSpPr>
        <p:spPr>
          <a:xfrm>
            <a:off x="650929" y="2449373"/>
            <a:ext cx="12520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sz="1600" dirty="0"/>
              <a:t>(Pc/Ps)</a:t>
            </a:r>
            <a:r>
              <a:rPr lang="en-BR" sz="1600" baseline="30000" dirty="0"/>
              <a:t>F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E126B39-675D-794E-B310-A954256E52AF}"/>
              </a:ext>
            </a:extLst>
          </p:cNvPr>
          <p:cNvSpPr txBox="1"/>
          <p:nvPr/>
        </p:nvSpPr>
        <p:spPr>
          <a:xfrm>
            <a:off x="650929" y="4022937"/>
            <a:ext cx="1252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>
                <a:latin typeface="Calibri" panose="020F0502020204030204" pitchFamily="34" charset="0"/>
                <a:cs typeface="Calibri" panose="020F0502020204030204" pitchFamily="34" charset="0"/>
              </a:rPr>
              <a:t>(Pc/Ps)</a:t>
            </a:r>
            <a:r>
              <a:rPr lang="en-BR" baseline="30000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B423571-A80B-0847-B8D9-7329BA72A5F7}"/>
              </a:ext>
            </a:extLst>
          </p:cNvPr>
          <p:cNvCxnSpPr/>
          <p:nvPr/>
        </p:nvCxnSpPr>
        <p:spPr>
          <a:xfrm>
            <a:off x="1613210" y="2611914"/>
            <a:ext cx="773529" cy="0"/>
          </a:xfrm>
          <a:prstGeom prst="line">
            <a:avLst/>
          </a:prstGeom>
          <a:ln w="28575">
            <a:solidFill>
              <a:schemeClr val="accent5">
                <a:lumMod val="1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A7EA4A4-1168-CB48-95C5-B1513BF7D3EF}"/>
              </a:ext>
            </a:extLst>
          </p:cNvPr>
          <p:cNvCxnSpPr>
            <a:cxnSpLocks/>
          </p:cNvCxnSpPr>
          <p:nvPr/>
        </p:nvCxnSpPr>
        <p:spPr>
          <a:xfrm flipH="1" flipV="1">
            <a:off x="2378956" y="2611915"/>
            <a:ext cx="7783" cy="2796426"/>
          </a:xfrm>
          <a:prstGeom prst="line">
            <a:avLst/>
          </a:prstGeom>
          <a:ln w="28575">
            <a:solidFill>
              <a:schemeClr val="accent5">
                <a:lumMod val="1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9A2AA57-7E20-5E4F-8D9B-907328D54A81}"/>
              </a:ext>
            </a:extLst>
          </p:cNvPr>
          <p:cNvCxnSpPr>
            <a:cxnSpLocks/>
          </p:cNvCxnSpPr>
          <p:nvPr/>
        </p:nvCxnSpPr>
        <p:spPr>
          <a:xfrm>
            <a:off x="1688218" y="4221155"/>
            <a:ext cx="2342950" cy="0"/>
          </a:xfrm>
          <a:prstGeom prst="line">
            <a:avLst/>
          </a:prstGeom>
          <a:ln w="28575">
            <a:solidFill>
              <a:schemeClr val="accent5">
                <a:lumMod val="1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016F730-5A4D-974C-85A0-352D434417B8}"/>
              </a:ext>
            </a:extLst>
          </p:cNvPr>
          <p:cNvCxnSpPr>
            <a:cxnSpLocks/>
          </p:cNvCxnSpPr>
          <p:nvPr/>
        </p:nvCxnSpPr>
        <p:spPr>
          <a:xfrm flipH="1" flipV="1">
            <a:off x="4031168" y="4184542"/>
            <a:ext cx="33664" cy="1223799"/>
          </a:xfrm>
          <a:prstGeom prst="line">
            <a:avLst/>
          </a:prstGeom>
          <a:ln w="28575">
            <a:solidFill>
              <a:schemeClr val="accent5">
                <a:lumMod val="1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7855035-4BAE-254B-BEA7-9EDD048D9F9F}"/>
              </a:ext>
            </a:extLst>
          </p:cNvPr>
          <p:cNvCxnSpPr>
            <a:cxnSpLocks/>
          </p:cNvCxnSpPr>
          <p:nvPr/>
        </p:nvCxnSpPr>
        <p:spPr>
          <a:xfrm>
            <a:off x="1688218" y="3427812"/>
            <a:ext cx="1579089" cy="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207FB4C-03CB-8D44-98E8-699C7751478B}"/>
              </a:ext>
            </a:extLst>
          </p:cNvPr>
          <p:cNvCxnSpPr>
            <a:cxnSpLocks/>
          </p:cNvCxnSpPr>
          <p:nvPr/>
        </p:nvCxnSpPr>
        <p:spPr>
          <a:xfrm flipH="1" flipV="1">
            <a:off x="3175289" y="3455799"/>
            <a:ext cx="16832" cy="1952542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E98FBB6-59D1-524D-935F-E9BA25D08888}"/>
              </a:ext>
            </a:extLst>
          </p:cNvPr>
          <p:cNvCxnSpPr>
            <a:stCxn id="21" idx="2"/>
          </p:cNvCxnSpPr>
          <p:nvPr/>
        </p:nvCxnSpPr>
        <p:spPr>
          <a:xfrm>
            <a:off x="1276940" y="2787927"/>
            <a:ext cx="0" cy="4570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7C479CE-DF64-314D-9F3E-1E56B2A79482}"/>
              </a:ext>
            </a:extLst>
          </p:cNvPr>
          <p:cNvCxnSpPr>
            <a:cxnSpLocks/>
          </p:cNvCxnSpPr>
          <p:nvPr/>
        </p:nvCxnSpPr>
        <p:spPr>
          <a:xfrm flipV="1">
            <a:off x="1276940" y="3610387"/>
            <a:ext cx="0" cy="4219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4FBF6BA3-4A21-9943-9276-C10DA350ECA9}"/>
              </a:ext>
            </a:extLst>
          </p:cNvPr>
          <p:cNvSpPr/>
          <p:nvPr/>
        </p:nvSpPr>
        <p:spPr>
          <a:xfrm>
            <a:off x="569787" y="3258654"/>
            <a:ext cx="1045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BR" dirty="0">
                <a:latin typeface="Calibri" panose="020F0502020204030204" pitchFamily="34" charset="0"/>
                <a:cs typeface="Calibri" panose="020F0502020204030204" pitchFamily="34" charset="0"/>
              </a:rPr>
              <a:t>(Pc/Ps)</a:t>
            </a:r>
            <a:r>
              <a:rPr lang="en-BR" baseline="30000" dirty="0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3613CC2-0492-B747-A253-113CDF1DF04D}"/>
              </a:ext>
            </a:extLst>
          </p:cNvPr>
          <p:cNvCxnSpPr>
            <a:cxnSpLocks/>
          </p:cNvCxnSpPr>
          <p:nvPr/>
        </p:nvCxnSpPr>
        <p:spPr>
          <a:xfrm>
            <a:off x="2516196" y="5556817"/>
            <a:ext cx="594166" cy="108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4A066984-5F4E-8940-B0A0-8D34171A6493}"/>
              </a:ext>
            </a:extLst>
          </p:cNvPr>
          <p:cNvCxnSpPr>
            <a:cxnSpLocks/>
          </p:cNvCxnSpPr>
          <p:nvPr/>
        </p:nvCxnSpPr>
        <p:spPr>
          <a:xfrm flipH="1" flipV="1">
            <a:off x="3396943" y="5573954"/>
            <a:ext cx="542227" cy="231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851E9004-D0DD-2345-ABE0-10A9779D1D95}"/>
              </a:ext>
            </a:extLst>
          </p:cNvPr>
          <p:cNvSpPr txBox="1"/>
          <p:nvPr/>
        </p:nvSpPr>
        <p:spPr>
          <a:xfrm>
            <a:off x="3002466" y="5573954"/>
            <a:ext cx="836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(w/r) </a:t>
            </a:r>
          </a:p>
        </p:txBody>
      </p:sp>
    </p:spTree>
    <p:extLst>
      <p:ext uri="{BB962C8B-B14F-4D97-AF65-F5344CB8AC3E}">
        <p14:creationId xmlns:p14="http://schemas.microsoft.com/office/powerpoint/2010/main" val="4266954204"/>
      </p:ext>
    </p:extLst>
  </p:cSld>
  <p:clrMapOvr>
    <a:masterClrMapping/>
  </p:clrMapOvr>
  <p:transition spd="med">
    <p:pull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DD219-A0E6-3B46-A372-E87EE6F13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Teorema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equalização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dos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preços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dos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fatores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produção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B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A74D4-A9D6-9E4B-93C8-B603F5F23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438" y="1797050"/>
            <a:ext cx="7672118" cy="4451350"/>
          </a:xfrm>
        </p:spPr>
        <p:txBody>
          <a:bodyPr/>
          <a:lstStyle/>
          <a:p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A princípio, tem-se: </a:t>
            </a:r>
            <a:endParaRPr lang="pt-BR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BR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                     (w/r)</a:t>
            </a:r>
            <a:r>
              <a:rPr lang="en-BR" sz="28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H   </a:t>
            </a:r>
            <a:r>
              <a:rPr lang="en-BR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&gt; </a:t>
            </a:r>
            <a:r>
              <a:rPr lang="en-BR" sz="28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BR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(w/r)</a:t>
            </a:r>
            <a:r>
              <a:rPr lang="en-BR" sz="28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F</a:t>
            </a:r>
            <a:endParaRPr lang="en-BR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À medida em que os países passam a comercializar os preços relativo dos bens tendem a se igualar no mercado internacional e o mesmo ocorre com o preço relativo dos fatores. No país onde K é abundante (H), (w/r)</a:t>
            </a:r>
            <a:r>
              <a:rPr lang="en-BR" sz="24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H </a:t>
            </a:r>
            <a:r>
              <a:rPr lang="en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tende a diminuir porque r aumenta e w diminui.</a:t>
            </a:r>
          </a:p>
          <a:p>
            <a:pPr marL="0" indent="0">
              <a:buNone/>
            </a:pPr>
            <a:r>
              <a:rPr lang="en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No país F, (w/r) tende a aumentar porque w aumenta e r diminui, até que os preços relativos se igualam.</a:t>
            </a:r>
            <a:endParaRPr lang="en-BR" sz="2400" baseline="30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BR" dirty="0">
                <a:latin typeface="Calibri Light" panose="020F0302020204030204" pitchFamily="34" charset="0"/>
                <a:cs typeface="Calibri Light" panose="020F0302020204030204" pitchFamily="34" charset="0"/>
              </a:rPr>
              <a:t>		    (w/r)</a:t>
            </a:r>
            <a:r>
              <a:rPr lang="en-BR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 H  </a:t>
            </a:r>
            <a:r>
              <a:rPr lang="en-BR" dirty="0">
                <a:latin typeface="Calibri Light" panose="020F0302020204030204" pitchFamily="34" charset="0"/>
                <a:cs typeface="Calibri Light" panose="020F0302020204030204" pitchFamily="34" charset="0"/>
              </a:rPr>
              <a:t>= </a:t>
            </a:r>
            <a:r>
              <a:rPr lang="en-BR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BR" dirty="0">
                <a:latin typeface="Calibri Light" panose="020F0302020204030204" pitchFamily="34" charset="0"/>
                <a:cs typeface="Calibri Light" panose="020F0302020204030204" pitchFamily="34" charset="0"/>
              </a:rPr>
              <a:t> (w/r)</a:t>
            </a:r>
            <a:r>
              <a:rPr lang="en-BR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F</a:t>
            </a:r>
          </a:p>
          <a:p>
            <a:pPr marL="0" indent="0">
              <a:buNone/>
            </a:pPr>
            <a:endParaRPr lang="en-BR" baseline="30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endParaRPr lang="pt-BR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7AEB09-0788-4B4B-BB07-BDEFF5ABBA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2006 Pearson Addison-Wesley. All rights reserved.</a:t>
            </a:r>
            <a:endParaRPr lang="en-CA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7ABC99-86FF-6347-ABB5-75C8F80099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4-</a:t>
            </a:r>
            <a:fld id="{751C29F3-C0DB-9143-AD56-D781CD2FC5BC}" type="slidenum">
              <a:rPr lang="en-US" altLang="en-US" smtClean="0"/>
              <a:pPr>
                <a:defRPr/>
              </a:pPr>
              <a:t>17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52582927"/>
      </p:ext>
    </p:extLst>
  </p:cSld>
  <p:clrMapOvr>
    <a:masterClrMapping/>
  </p:clrMapOvr>
  <p:transition spd="med">
    <p:pull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DD219-A0E6-3B46-A372-E87EE6F13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Teorema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equalização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dos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preços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dos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fatores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(TEPF)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produção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Conclusão</a:t>
            </a:r>
            <a:endParaRPr lang="en-B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A74D4-A9D6-9E4B-93C8-B603F5F23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438" y="1797050"/>
            <a:ext cx="7672118" cy="4451350"/>
          </a:xfrm>
        </p:spPr>
        <p:txBody>
          <a:bodyPr/>
          <a:lstStyle/>
          <a:p>
            <a:r>
              <a:rPr lang="pt-BR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A realização do comércio tende à equalização dos preços relativos dos fatores, ainda que esses não atravessem as fronteiras.</a:t>
            </a:r>
          </a:p>
          <a:p>
            <a:endParaRPr lang="pt-BR" sz="2800" baseline="30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pt-BR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Intuitivamente, é como se cada bem levasse o fator para o mercado internacional e os países trocassem o que têm em abundância pelo que têm escassez através dos comércio de bens finais.</a:t>
            </a:r>
            <a:endParaRPr lang="en-BR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BR" baseline="30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endParaRPr lang="pt-BR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7AEB09-0788-4B4B-BB07-BDEFF5ABBA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2006 Pearson Addison-Wesley. All rights reserved.</a:t>
            </a:r>
            <a:endParaRPr lang="en-CA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7ABC99-86FF-6347-ABB5-75C8F80099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4-</a:t>
            </a:r>
            <a:fld id="{751C29F3-C0DB-9143-AD56-D781CD2FC5BC}" type="slidenum">
              <a:rPr lang="en-US" altLang="en-US" smtClean="0"/>
              <a:pPr>
                <a:defRPr/>
              </a:pPr>
              <a:t>18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796750432"/>
      </p:ext>
    </p:extLst>
  </p:cSld>
  <p:clrMapOvr>
    <a:masterClrMapping/>
  </p:clrMapOvr>
  <p:transition spd="med">
    <p:pull dir="r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F3D11-071B-404E-8A7A-B2262613D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8862" y="2659256"/>
            <a:ext cx="7856538" cy="1143000"/>
          </a:xfrm>
        </p:spPr>
        <p:txBody>
          <a:bodyPr/>
          <a:lstStyle/>
          <a:p>
            <a:pPr algn="ctr"/>
            <a:r>
              <a:rPr lang="en-BR" dirty="0"/>
              <a:t>Teorema Stolper Samuelson</a:t>
            </a:r>
            <a:br>
              <a:rPr lang="en-BR" dirty="0"/>
            </a:br>
            <a:r>
              <a:rPr lang="en-BR" sz="2400" dirty="0"/>
              <a:t>“efeito magnificação”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346823-F5FA-2349-B7AD-10544DA00A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2006 Pearson Addison-Wesley. All rights reserved.</a:t>
            </a:r>
            <a:endParaRPr lang="en-CA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25F35C-D209-1941-AA87-21B43D20A5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4-</a:t>
            </a:r>
            <a:fld id="{751C29F3-C0DB-9143-AD56-D781CD2FC5BC}" type="slidenum">
              <a:rPr lang="en-US" altLang="en-US" smtClean="0"/>
              <a:pPr>
                <a:defRPr/>
              </a:pPr>
              <a:t>19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76986418"/>
      </p:ext>
    </p:extLst>
  </p:cSld>
  <p:clrMapOvr>
    <a:masterClrMapping/>
  </p:clrMapOvr>
  <p:transition spd="med">
    <p:pull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>
            <a:extLst>
              <a:ext uri="{FF2B5EF4-FFF2-40B4-BE49-F238E27FC236}">
                <a16:creationId xmlns:a16="http://schemas.microsoft.com/office/drawing/2014/main" id="{3B69091A-F47D-2749-A16E-BDE8FDAE19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7425" y="846634"/>
            <a:ext cx="694848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FontTx/>
              <a:buNone/>
            </a:pPr>
            <a:r>
              <a:rPr lang="en-US" altLang="en-US" sz="2000" b="1" dirty="0" err="1">
                <a:solidFill>
                  <a:srgbClr val="3D68AF"/>
                </a:solidFill>
                <a:ea typeface="ＭＳ Ｐゴシック" panose="020B0600070205080204" pitchFamily="34" charset="-128"/>
              </a:rPr>
              <a:t>Fronteira</a:t>
            </a:r>
            <a:r>
              <a:rPr lang="en-US" altLang="en-US" sz="2000" b="1" dirty="0">
                <a:solidFill>
                  <a:srgbClr val="3D68AF"/>
                </a:solidFill>
                <a:ea typeface="ＭＳ Ｐゴシック" panose="020B0600070205080204" pitchFamily="34" charset="-128"/>
              </a:rPr>
              <a:t> de </a:t>
            </a:r>
            <a:r>
              <a:rPr lang="en-US" altLang="en-US" sz="2000" b="1" dirty="0" err="1">
                <a:solidFill>
                  <a:srgbClr val="3D68AF"/>
                </a:solidFill>
                <a:ea typeface="ＭＳ Ｐゴシック" panose="020B0600070205080204" pitchFamily="34" charset="-128"/>
              </a:rPr>
              <a:t>Possibilidade</a:t>
            </a:r>
            <a:r>
              <a:rPr lang="en-US" altLang="en-US" sz="2000" b="1" dirty="0">
                <a:solidFill>
                  <a:srgbClr val="3D68AF"/>
                </a:solidFill>
                <a:ea typeface="ＭＳ Ｐゴシック" panose="020B0600070205080204" pitchFamily="34" charset="-128"/>
              </a:rPr>
              <a:t> de </a:t>
            </a:r>
            <a:r>
              <a:rPr lang="en-US" altLang="en-US" sz="2000" b="1" dirty="0" err="1">
                <a:solidFill>
                  <a:srgbClr val="3D68AF"/>
                </a:solidFill>
                <a:ea typeface="ＭＳ Ｐゴシック" panose="020B0600070205080204" pitchFamily="34" charset="-128"/>
              </a:rPr>
              <a:t>Produção</a:t>
            </a:r>
            <a:endParaRPr lang="en-US" altLang="en-US" sz="2000" b="1" dirty="0">
              <a:solidFill>
                <a:srgbClr val="3D68AF"/>
              </a:solidFill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2000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3D68AF"/>
                </a:solidFill>
                <a:ea typeface="ＭＳ Ｐゴシック" panose="020B0600070205080204" pitchFamily="34" charset="-128"/>
              </a:rPr>
              <a:t> 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t-BR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/L)</a:t>
            </a:r>
            <a:r>
              <a:rPr lang="pt-BR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C 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 &gt; (</a:t>
            </a:r>
            <a:r>
              <a:rPr lang="pt-BR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/L)</a:t>
            </a:r>
            <a:r>
              <a:rPr lang="pt-BR" sz="2000" baseline="30000" dirty="0" err="1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pt-BR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          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&amp;       </a:t>
            </a:r>
            <a:r>
              <a:rPr lang="pt-BR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t-BR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/L)</a:t>
            </a:r>
            <a:r>
              <a:rPr lang="pt-BR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H 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 &gt; (</a:t>
            </a:r>
            <a:r>
              <a:rPr lang="pt-BR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/L)</a:t>
            </a:r>
            <a:r>
              <a:rPr lang="pt-BR" sz="2000" baseline="30000" dirty="0" err="1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endParaRPr lang="en-US" altLang="en-US" sz="2000" b="1" dirty="0">
              <a:solidFill>
                <a:srgbClr val="3D68AF"/>
              </a:solidFill>
              <a:ea typeface="ＭＳ Ｐゴシック" panose="020B0600070205080204" pitchFamily="34" charset="-128"/>
            </a:endParaRPr>
          </a:p>
        </p:txBody>
      </p:sp>
      <p:grpSp>
        <p:nvGrpSpPr>
          <p:cNvPr id="12" name="Group 39">
            <a:extLst>
              <a:ext uri="{FF2B5EF4-FFF2-40B4-BE49-F238E27FC236}">
                <a16:creationId xmlns:a16="http://schemas.microsoft.com/office/drawing/2014/main" id="{640F0415-FA1C-2349-95A4-C72FAEABC78B}"/>
              </a:ext>
            </a:extLst>
          </p:cNvPr>
          <p:cNvGrpSpPr>
            <a:grpSpLocks/>
          </p:cNvGrpSpPr>
          <p:nvPr/>
        </p:nvGrpSpPr>
        <p:grpSpPr bwMode="auto">
          <a:xfrm>
            <a:off x="631030" y="1644650"/>
            <a:ext cx="8177213" cy="4819650"/>
            <a:chOff x="566738" y="2200275"/>
            <a:chExt cx="7805737" cy="4219575"/>
          </a:xfrm>
        </p:grpSpPr>
        <p:sp>
          <p:nvSpPr>
            <p:cNvPr id="31759" name="Rectangle 16">
              <a:extLst>
                <a:ext uri="{FF2B5EF4-FFF2-40B4-BE49-F238E27FC236}">
                  <a16:creationId xmlns:a16="http://schemas.microsoft.com/office/drawing/2014/main" id="{04E37519-43D2-104E-B3B7-7FD2CC5F0F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738" y="2200275"/>
              <a:ext cx="7805737" cy="4219575"/>
            </a:xfrm>
            <a:prstGeom prst="rect">
              <a:avLst/>
            </a:prstGeom>
            <a:solidFill>
              <a:srgbClr val="FAECCE"/>
            </a:solidFill>
            <a:ln w="38100">
              <a:solidFill>
                <a:srgbClr val="CBBEB7"/>
              </a:solidFill>
              <a:round/>
              <a:headEnd/>
              <a:tailEnd/>
            </a:ln>
          </p:spPr>
          <p:txBody>
            <a:bodyPr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pt-BR" altLang="en-US" sz="2800" b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31760" name="Rectangle 17">
              <a:extLst>
                <a:ext uri="{FF2B5EF4-FFF2-40B4-BE49-F238E27FC236}">
                  <a16:creationId xmlns:a16="http://schemas.microsoft.com/office/drawing/2014/main" id="{2703E622-BE16-DB45-AF87-08FFB617E8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377" y="2219733"/>
              <a:ext cx="7772398" cy="261291"/>
            </a:xfrm>
            <a:prstGeom prst="rect">
              <a:avLst/>
            </a:prstGeom>
            <a:solidFill>
              <a:srgbClr val="E0D8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pt-BR" altLang="en-US" sz="2800" b="0">
                <a:solidFill>
                  <a:schemeClr val="tx2"/>
                </a:solidFill>
                <a:latin typeface="+mn-lt"/>
              </a:endParaRPr>
            </a:p>
          </p:txBody>
        </p:sp>
      </p:grpSp>
      <p:sp>
        <p:nvSpPr>
          <p:cNvPr id="17" name="Text Box 7">
            <a:extLst>
              <a:ext uri="{FF2B5EF4-FFF2-40B4-BE49-F238E27FC236}">
                <a16:creationId xmlns:a16="http://schemas.microsoft.com/office/drawing/2014/main" id="{AA6D1CF7-31CD-9041-A93F-852E59600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750" y="1828800"/>
            <a:ext cx="2555875" cy="287338"/>
          </a:xfrm>
          <a:prstGeom prst="rect">
            <a:avLst/>
          </a:prstGeom>
          <a:solidFill>
            <a:srgbClr val="E8F0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Tx/>
              <a:buFontTx/>
              <a:buNone/>
            </a:pPr>
            <a:r>
              <a:rPr lang="en-US" altLang="en-US" sz="1400" b="1">
                <a:solidFill>
                  <a:srgbClr val="831951"/>
                </a:solidFill>
                <a:ea typeface="ＭＳ Ｐゴシック" panose="020B0600070205080204" pitchFamily="34" charset="-128"/>
              </a:rPr>
              <a:t>FIGURA</a:t>
            </a:r>
            <a:r>
              <a:rPr lang="en-US" altLang="en-US" sz="1400" b="1">
                <a:ea typeface="ＭＳ Ｐゴシック" panose="020B0600070205080204" pitchFamily="34" charset="-128"/>
              </a:rPr>
              <a:t> 4-2 </a:t>
            </a:r>
            <a:r>
              <a:rPr lang="en-US" altLang="en-US" sz="1400" b="1">
                <a:solidFill>
                  <a:schemeClr val="bg2"/>
                </a:solidFill>
                <a:ea typeface="ＭＳ Ｐゴシック" panose="020B0600070205080204" pitchFamily="34" charset="-128"/>
              </a:rPr>
              <a:t>(1 of 3)</a:t>
            </a:r>
          </a:p>
        </p:txBody>
      </p:sp>
      <p:sp>
        <p:nvSpPr>
          <p:cNvPr id="18" name="Rectangle 20">
            <a:extLst>
              <a:ext uri="{FF2B5EF4-FFF2-40B4-BE49-F238E27FC236}">
                <a16:creationId xmlns:a16="http://schemas.microsoft.com/office/drawing/2014/main" id="{355003D3-B588-0D4B-B947-DB77B8AA6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363" y="2173288"/>
            <a:ext cx="7956550" cy="2962275"/>
          </a:xfrm>
          <a:prstGeom prst="rect">
            <a:avLst/>
          </a:prstGeom>
          <a:solidFill>
            <a:schemeClr val="bg1"/>
          </a:solidFill>
          <a:ln w="25400">
            <a:solidFill>
              <a:srgbClr val="D4D3D3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pt-BR" altLang="en-US" sz="2800">
              <a:solidFill>
                <a:schemeClr val="tx2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9" name="Rectangle 23">
            <a:extLst>
              <a:ext uri="{FF2B5EF4-FFF2-40B4-BE49-F238E27FC236}">
                <a16:creationId xmlns:a16="http://schemas.microsoft.com/office/drawing/2014/main" id="{3383A34A-999B-6444-AC29-599F8637A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145088"/>
            <a:ext cx="80676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pt-BR" altLang="en-US" sz="1800" b="0" dirty="0">
                <a:latin typeface="+mn-lt"/>
              </a:rPr>
              <a:t>Painel (a): FPP do país H                                 Painel (</a:t>
            </a:r>
            <a:r>
              <a:rPr lang="pt-BR" altLang="en-US" sz="1800" b="0" dirty="0" err="1">
                <a:latin typeface="+mn-lt"/>
              </a:rPr>
              <a:t>b</a:t>
            </a:r>
            <a:r>
              <a:rPr lang="pt-BR" altLang="en-US" sz="1800" b="0" dirty="0">
                <a:latin typeface="+mn-lt"/>
              </a:rPr>
              <a:t>): FPP do país F.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pt-BR" altLang="en-US" sz="1800" b="0" dirty="0">
                <a:latin typeface="+mn-lt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7F9DEC-86E2-E845-BB6E-26475E4680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2159000"/>
            <a:ext cx="2981325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604D76C-7018-4A4D-9075-C9C68A4D50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5" y="2138363"/>
            <a:ext cx="3821113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363CE5B-76D6-3849-A94E-A7591E7B57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0" y="2159000"/>
            <a:ext cx="3209925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4F00559-10F6-274D-818C-B176F69BE4C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863" y="2159000"/>
            <a:ext cx="3209925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51" name="Rectangle 3">
            <a:extLst>
              <a:ext uri="{FF2B5EF4-FFF2-40B4-BE49-F238E27FC236}">
                <a16:creationId xmlns:a16="http://schemas.microsoft.com/office/drawing/2014/main" id="{C1A86F0F-E009-5140-BBFC-F85B14923C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350" y="161925"/>
            <a:ext cx="7832725" cy="822325"/>
          </a:xfrm>
        </p:spPr>
        <p:txBody>
          <a:bodyPr/>
          <a:lstStyle/>
          <a:p>
            <a:pPr eaLnBrk="1" hangingPunct="1">
              <a:tabLst>
                <a:tab pos="2917825" algn="l"/>
              </a:tabLst>
            </a:pPr>
            <a:r>
              <a:rPr lang="en-US" altLang="en-US">
                <a:ea typeface="ＭＳ Ｐゴシック" panose="020B0600070205080204" pitchFamily="34" charset="-128"/>
              </a:rPr>
              <a:t>1  Modelo de Heckscher-Ohlin 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0327F3C-D17F-0547-A685-E45053A02E14}"/>
              </a:ext>
            </a:extLst>
          </p:cNvPr>
          <p:cNvSpPr/>
          <p:nvPr/>
        </p:nvSpPr>
        <p:spPr>
          <a:xfrm>
            <a:off x="4049712" y="5540970"/>
            <a:ext cx="50673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pt-BR" altLang="en-US" dirty="0">
                <a:ea typeface="ＭＳ Ｐゴシック" panose="020B0600070205080204" pitchFamily="34" charset="-128"/>
              </a:rPr>
              <a:t>País </a:t>
            </a:r>
            <a:r>
              <a:rPr lang="pt-BR" altLang="en-US" dirty="0" err="1">
                <a:ea typeface="ＭＳ Ｐゴシック" panose="020B0600070205080204" pitchFamily="34" charset="-128"/>
              </a:rPr>
              <a:t>F</a:t>
            </a:r>
            <a:r>
              <a:rPr lang="pt-BR" altLang="en-US" dirty="0">
                <a:ea typeface="ＭＳ Ｐゴシック" panose="020B0600070205080204" pitchFamily="34" charset="-128"/>
              </a:rPr>
              <a:t> é abundante em L e o bem </a:t>
            </a:r>
            <a:r>
              <a:rPr lang="pt-BR" altLang="en-US" dirty="0" err="1">
                <a:ea typeface="ＭＳ Ｐゴシック" panose="020B0600070205080204" pitchFamily="34" charset="-128"/>
              </a:rPr>
              <a:t>S</a:t>
            </a:r>
            <a:endParaRPr lang="pt-BR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pt-BR" altLang="en-US" dirty="0">
                <a:ea typeface="ＭＳ Ｐゴシック" panose="020B0600070205080204" pitchFamily="34" charset="-128"/>
              </a:rPr>
              <a:t> é intensivo em L, portanto a FPP é </a:t>
            </a:r>
            <a:r>
              <a:rPr lang="pt-BR" altLang="en-US" dirty="0" err="1">
                <a:ea typeface="ＭＳ Ｐゴシック" panose="020B0600070205080204" pitchFamily="34" charset="-128"/>
              </a:rPr>
              <a:t>viesada</a:t>
            </a:r>
            <a:r>
              <a:rPr lang="pt-BR" altLang="en-US" dirty="0">
                <a:ea typeface="ＭＳ Ｐゴシック" panose="020B0600070205080204" pitchFamily="34" charset="-128"/>
              </a:rPr>
              <a:t> </a:t>
            </a:r>
          </a:p>
          <a:p>
            <a:pPr eaLnBrk="1" hangingPunct="1"/>
            <a:r>
              <a:rPr lang="pt-BR" altLang="en-US" dirty="0">
                <a:ea typeface="ＭＳ Ｐゴシック" panose="020B0600070205080204" pitchFamily="34" charset="-128"/>
              </a:rPr>
              <a:t>para o eixo do bem S. </a:t>
            </a:r>
          </a:p>
        </p:txBody>
      </p:sp>
    </p:spTree>
    <p:extLst>
      <p:ext uri="{BB962C8B-B14F-4D97-AF65-F5344CB8AC3E}">
        <p14:creationId xmlns:p14="http://schemas.microsoft.com/office/powerpoint/2010/main" val="364787075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 animBg="1"/>
      <p:bldP spid="18" grpId="0" animBg="1"/>
      <p:bldP spid="1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C2E68-A337-7942-9797-9FC9C1E8B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800" y="317500"/>
            <a:ext cx="7856538" cy="708412"/>
          </a:xfrm>
        </p:spPr>
        <p:txBody>
          <a:bodyPr/>
          <a:lstStyle/>
          <a:p>
            <a:r>
              <a:rPr lang="en-US" sz="3200" dirty="0" err="1"/>
              <a:t>Teorema</a:t>
            </a:r>
            <a:r>
              <a:rPr lang="en-US" sz="3200" dirty="0"/>
              <a:t> de </a:t>
            </a:r>
            <a:r>
              <a:rPr lang="en-US" sz="3200" dirty="0" err="1"/>
              <a:t>Stolper</a:t>
            </a:r>
            <a:r>
              <a:rPr lang="en-US" sz="3200" dirty="0"/>
              <a:t> Samuelson (TSS) </a:t>
            </a:r>
            <a:br>
              <a:rPr lang="en-US" sz="3200" dirty="0"/>
            </a:br>
            <a:r>
              <a:rPr lang="en-US" sz="3200" dirty="0"/>
              <a:t>(“</a:t>
            </a:r>
            <a:r>
              <a:rPr lang="en-US" sz="3200" dirty="0" err="1"/>
              <a:t>efeito</a:t>
            </a:r>
            <a:r>
              <a:rPr lang="en-US" sz="3200" dirty="0"/>
              <a:t> –</a:t>
            </a:r>
            <a:r>
              <a:rPr lang="en-US" sz="3200" dirty="0" err="1"/>
              <a:t>magnificação</a:t>
            </a:r>
            <a:r>
              <a:rPr lang="en-US" sz="3200" dirty="0"/>
              <a:t>”)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4B48D-D171-7D4C-A10E-97190C284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837" y="1484657"/>
            <a:ext cx="7835900" cy="3455333"/>
          </a:xfrm>
        </p:spPr>
        <p:txBody>
          <a:bodyPr/>
          <a:lstStyle/>
          <a:p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O TSS usa o modelo de </a:t>
            </a:r>
            <a:r>
              <a:rPr lang="pt-B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Heckscher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-Ohlin para examinar o efeito de Longo Prazo de um aumento (ou redução) dos preços relativos decorrente da abertura ao comércio sobre um determinado país.</a:t>
            </a:r>
          </a:p>
          <a:p>
            <a:pPr marL="0" indent="0">
              <a:buNone/>
            </a:pPr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Destaca as mudanças na distribuição dos retornos relativos aos fatores de produção em cada país face à mudança nos preços relativos no LONGO PRAZO.</a:t>
            </a:r>
          </a:p>
          <a:p>
            <a:pPr marL="0" indent="0">
              <a:buNone/>
            </a:pPr>
            <a:br>
              <a:rPr lang="en-US" dirty="0"/>
            </a:br>
            <a:b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E7DE7-0426-4F41-B3FD-A475DE68D9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4-</a:t>
            </a:r>
            <a:fld id="{751C29F3-C0DB-9143-AD56-D781CD2FC5BC}" type="slidenum">
              <a:rPr lang="en-US" altLang="en-US" smtClean="0"/>
              <a:pPr>
                <a:defRPr/>
              </a:pPr>
              <a:t>20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925410970"/>
      </p:ext>
    </p:extLst>
  </p:cSld>
  <p:clrMapOvr>
    <a:masterClrMapping/>
  </p:clrMapOvr>
  <p:transition spd="med">
    <p:pull dir="r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C2E68-A337-7942-9797-9FC9C1E8B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800" y="317500"/>
            <a:ext cx="7856538" cy="708412"/>
          </a:xfrm>
        </p:spPr>
        <p:txBody>
          <a:bodyPr/>
          <a:lstStyle/>
          <a:p>
            <a:r>
              <a:rPr lang="en-US" sz="3200" dirty="0" err="1"/>
              <a:t>Teorema</a:t>
            </a:r>
            <a:r>
              <a:rPr lang="en-US" sz="3200" dirty="0"/>
              <a:t> de </a:t>
            </a:r>
            <a:r>
              <a:rPr lang="en-US" sz="3200" dirty="0" err="1"/>
              <a:t>Stolper</a:t>
            </a:r>
            <a:r>
              <a:rPr lang="en-US" sz="3200" dirty="0"/>
              <a:t> Samuelson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4B48D-D171-7D4C-A10E-97190C284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800" y="1252183"/>
            <a:ext cx="7835900" cy="4637173"/>
          </a:xfrm>
        </p:spPr>
        <p:txBody>
          <a:bodyPr/>
          <a:lstStyle/>
          <a:p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Resultados decorrem do teorema da equalização dos preços dos fatores (TEPF). </a:t>
            </a:r>
          </a:p>
          <a:p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Em autarquia, a escassez relativa de fatores condiciona a distribuição de renda. </a:t>
            </a:r>
          </a:p>
          <a:p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Com o comércio e a consequente especialização, o preço do fator abundante aumenta enquanto o do escasso diminui em ambos países. </a:t>
            </a:r>
          </a:p>
          <a:p>
            <a:r>
              <a:rPr lang="pt-BR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Pleno emprego + equalização do preço dos fatores garantem que o fator de produção abundante se beneficie com o comércio. </a:t>
            </a:r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E7DE7-0426-4F41-B3FD-A475DE68D9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4-</a:t>
            </a:r>
            <a:fld id="{751C29F3-C0DB-9143-AD56-D781CD2FC5BC}" type="slidenum">
              <a:rPr lang="en-US" altLang="en-US" smtClean="0"/>
              <a:pPr>
                <a:defRPr/>
              </a:pPr>
              <a:t>21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04172310"/>
      </p:ext>
    </p:extLst>
  </p:cSld>
  <p:clrMapOvr>
    <a:masterClrMapping/>
  </p:clrMapOvr>
  <p:transition spd="med">
    <p:pull dir="r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0E1CC-3A01-6A49-9B29-63A52295C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R" dirty="0">
                <a:latin typeface="Calibri" panose="020F0502020204030204" pitchFamily="34" charset="0"/>
                <a:cs typeface="Calibri" panose="020F0502020204030204" pitchFamily="34" charset="0"/>
              </a:rPr>
              <a:t>Considerar a seguinte relação como dada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754A3-2538-EB45-AE31-4B3F24F54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098" y="1583178"/>
            <a:ext cx="3421450" cy="4114800"/>
          </a:xfrm>
        </p:spPr>
        <p:txBody>
          <a:bodyPr/>
          <a:lstStyle/>
          <a:p>
            <a:pPr marL="0" indent="0">
              <a:buNone/>
            </a:pPr>
            <a:r>
              <a:rPr lang="en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No Longo Prazo, a demanda por K aumenta na economia do país como um todo.</a:t>
            </a:r>
          </a:p>
          <a:p>
            <a:pPr marL="0" indent="0">
              <a:buNone/>
            </a:pPr>
            <a:r>
              <a:rPr lang="en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No Longo Prazo, a demanda por L se reduz na economia do país como um todo.</a:t>
            </a:r>
          </a:p>
          <a:p>
            <a:pPr marL="0" indent="0">
              <a:buNone/>
            </a:pPr>
            <a:r>
              <a:rPr lang="en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   C              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E8432B-A561-4948-AB1D-EE86727621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2006 Pearson Addison-Wesley. All rights reserved.</a:t>
            </a:r>
            <a:endParaRPr lang="en-CA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691F94-CDC8-4244-BEC5-F0468B59D3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4-</a:t>
            </a:r>
            <a:fld id="{751C29F3-C0DB-9143-AD56-D781CD2FC5BC}" type="slidenum">
              <a:rPr lang="en-US" altLang="en-US" smtClean="0"/>
              <a:pPr>
                <a:defRPr/>
              </a:pPr>
              <a:t>22</a:t>
            </a:fld>
            <a:endParaRPr lang="en-CA" alt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00134E5-2BEE-F84A-9734-1B4C099D0ED3}"/>
              </a:ext>
            </a:extLst>
          </p:cNvPr>
          <p:cNvCxnSpPr/>
          <p:nvPr/>
        </p:nvCxnSpPr>
        <p:spPr>
          <a:xfrm flipV="1">
            <a:off x="1427356" y="1996068"/>
            <a:ext cx="0" cy="342342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12C3474-723A-3B45-84F5-8EC3662D46D4}"/>
              </a:ext>
            </a:extLst>
          </p:cNvPr>
          <p:cNvCxnSpPr>
            <a:cxnSpLocks/>
          </p:cNvCxnSpPr>
          <p:nvPr/>
        </p:nvCxnSpPr>
        <p:spPr>
          <a:xfrm flipV="1">
            <a:off x="1427356" y="5419493"/>
            <a:ext cx="2992244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>
            <a:extLst>
              <a:ext uri="{FF2B5EF4-FFF2-40B4-BE49-F238E27FC236}">
                <a16:creationId xmlns:a16="http://schemas.microsoft.com/office/drawing/2014/main" id="{FD1D1965-15B9-4D4D-92B0-8B757BEE5E2C}"/>
              </a:ext>
            </a:extLst>
          </p:cNvPr>
          <p:cNvSpPr/>
          <p:nvPr/>
        </p:nvSpPr>
        <p:spPr>
          <a:xfrm rot="19349200" flipH="1">
            <a:off x="2558584" y="2018471"/>
            <a:ext cx="967059" cy="3044093"/>
          </a:xfrm>
          <a:prstGeom prst="arc">
            <a:avLst>
              <a:gd name="adj1" fmla="val 16435698"/>
              <a:gd name="adj2" fmla="val 490897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BR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048E5C-AF61-9341-BB56-7E924E14D62B}"/>
              </a:ext>
            </a:extLst>
          </p:cNvPr>
          <p:cNvSpPr txBox="1"/>
          <p:nvPr/>
        </p:nvSpPr>
        <p:spPr>
          <a:xfrm>
            <a:off x="781952" y="1689100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dirty="0"/>
              <a:t>P</a:t>
            </a:r>
            <a:r>
              <a:rPr lang="en-BR" baseline="30000" dirty="0"/>
              <a:t>C</a:t>
            </a:r>
            <a:r>
              <a:rPr lang="en-BR" dirty="0"/>
              <a:t>/P</a:t>
            </a:r>
            <a:r>
              <a:rPr lang="en-BR" baseline="30000" dirty="0"/>
              <a:t>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2B337E-A28B-9147-B2DF-D9D8E7D414FF}"/>
              </a:ext>
            </a:extLst>
          </p:cNvPr>
          <p:cNvSpPr txBox="1"/>
          <p:nvPr/>
        </p:nvSpPr>
        <p:spPr>
          <a:xfrm>
            <a:off x="4079557" y="5513312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dirty="0"/>
              <a:t>w/r</a:t>
            </a:r>
            <a:endParaRPr lang="en-BR" baseline="300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2EE4709-2B78-7A43-A12F-B84B73141B94}"/>
              </a:ext>
            </a:extLst>
          </p:cNvPr>
          <p:cNvCxnSpPr/>
          <p:nvPr/>
        </p:nvCxnSpPr>
        <p:spPr>
          <a:xfrm>
            <a:off x="1427356" y="4137102"/>
            <a:ext cx="149612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3488915-E16F-1240-90F9-CCCE81BCB4A6}"/>
              </a:ext>
            </a:extLst>
          </p:cNvPr>
          <p:cNvCxnSpPr>
            <a:cxnSpLocks/>
          </p:cNvCxnSpPr>
          <p:nvPr/>
        </p:nvCxnSpPr>
        <p:spPr>
          <a:xfrm flipV="1">
            <a:off x="2923478" y="4137102"/>
            <a:ext cx="0" cy="133659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A4D0765-D60C-2244-9853-5228C3D5CE21}"/>
              </a:ext>
            </a:extLst>
          </p:cNvPr>
          <p:cNvSpPr txBox="1"/>
          <p:nvPr/>
        </p:nvSpPr>
        <p:spPr>
          <a:xfrm>
            <a:off x="507587" y="3952436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dirty="0"/>
              <a:t>(P</a:t>
            </a:r>
            <a:r>
              <a:rPr lang="en-BR" baseline="30000" dirty="0"/>
              <a:t>C</a:t>
            </a:r>
            <a:r>
              <a:rPr lang="en-BR" dirty="0"/>
              <a:t>/P</a:t>
            </a:r>
            <a:r>
              <a:rPr lang="en-BR" baseline="30000" dirty="0"/>
              <a:t>S</a:t>
            </a:r>
            <a:r>
              <a:rPr lang="en-BR" dirty="0"/>
              <a:t>)</a:t>
            </a:r>
            <a:r>
              <a:rPr lang="en-BR" baseline="30000" dirty="0"/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2068B68-F6EE-A54B-A586-0499D31042A8}"/>
              </a:ext>
            </a:extLst>
          </p:cNvPr>
          <p:cNvSpPr txBox="1"/>
          <p:nvPr/>
        </p:nvSpPr>
        <p:spPr>
          <a:xfrm>
            <a:off x="2677256" y="5473698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dirty="0"/>
              <a:t>(w/r)</a:t>
            </a:r>
            <a:r>
              <a:rPr lang="en-BR" baseline="30000" dirty="0"/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F98055D-F494-C740-921B-DCBD40FAD6EB}"/>
              </a:ext>
            </a:extLst>
          </p:cNvPr>
          <p:cNvSpPr txBox="1"/>
          <p:nvPr/>
        </p:nvSpPr>
        <p:spPr>
          <a:xfrm>
            <a:off x="435495" y="3280344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dirty="0"/>
              <a:t>(P</a:t>
            </a:r>
            <a:r>
              <a:rPr lang="en-BR" baseline="30000" dirty="0"/>
              <a:t>C</a:t>
            </a:r>
            <a:r>
              <a:rPr lang="en-BR" dirty="0"/>
              <a:t>/P</a:t>
            </a:r>
            <a:r>
              <a:rPr lang="en-BR" baseline="30000" dirty="0"/>
              <a:t>S</a:t>
            </a:r>
            <a:r>
              <a:rPr lang="en-BR" dirty="0"/>
              <a:t>)</a:t>
            </a:r>
            <a:r>
              <a:rPr lang="en-BR" baseline="30000" dirty="0"/>
              <a:t>2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F5EF717-6627-ED40-BE69-CAC0E425B10C}"/>
              </a:ext>
            </a:extLst>
          </p:cNvPr>
          <p:cNvCxnSpPr>
            <a:cxnSpLocks/>
          </p:cNvCxnSpPr>
          <p:nvPr/>
        </p:nvCxnSpPr>
        <p:spPr>
          <a:xfrm>
            <a:off x="1427356" y="3505897"/>
            <a:ext cx="992459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9FD18D3-6934-C54B-B552-B28C8D327FF2}"/>
              </a:ext>
            </a:extLst>
          </p:cNvPr>
          <p:cNvCxnSpPr>
            <a:cxnSpLocks/>
          </p:cNvCxnSpPr>
          <p:nvPr/>
        </p:nvCxnSpPr>
        <p:spPr>
          <a:xfrm flipV="1">
            <a:off x="2417956" y="3505897"/>
            <a:ext cx="0" cy="191359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28395BE8-5BE0-0C40-A37D-709986820BDA}"/>
              </a:ext>
            </a:extLst>
          </p:cNvPr>
          <p:cNvSpPr txBox="1"/>
          <p:nvPr/>
        </p:nvSpPr>
        <p:spPr>
          <a:xfrm>
            <a:off x="2006245" y="5455531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dirty="0"/>
              <a:t>(w/r)</a:t>
            </a:r>
            <a:r>
              <a:rPr lang="en-BR" baseline="30000" dirty="0"/>
              <a:t>2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61AAD1A-7EE7-5D4F-9AA9-0CB4E8841272}"/>
              </a:ext>
            </a:extLst>
          </p:cNvPr>
          <p:cNvCxnSpPr/>
          <p:nvPr/>
        </p:nvCxnSpPr>
        <p:spPr>
          <a:xfrm flipV="1">
            <a:off x="5575609" y="4820017"/>
            <a:ext cx="0" cy="2368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3DE0B0F-507B-5149-B090-443E1CF1B6E5}"/>
              </a:ext>
            </a:extLst>
          </p:cNvPr>
          <p:cNvCxnSpPr>
            <a:cxnSpLocks/>
          </p:cNvCxnSpPr>
          <p:nvPr/>
        </p:nvCxnSpPr>
        <p:spPr>
          <a:xfrm>
            <a:off x="7053823" y="4820017"/>
            <a:ext cx="0" cy="2222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2F37B630-9F82-6F42-8608-030318386C22}"/>
              </a:ext>
            </a:extLst>
          </p:cNvPr>
          <p:cNvSpPr txBox="1"/>
          <p:nvPr/>
        </p:nvSpPr>
        <p:spPr>
          <a:xfrm>
            <a:off x="5343098" y="5455531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dirty="0"/>
              <a:t>+L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AE6FC61-4CC1-E64C-990E-88D17A0138A3}"/>
              </a:ext>
            </a:extLst>
          </p:cNvPr>
          <p:cNvSpPr txBox="1"/>
          <p:nvPr/>
        </p:nvSpPr>
        <p:spPr>
          <a:xfrm>
            <a:off x="5790656" y="5451324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dirty="0"/>
              <a:t>+K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6B436CD-A4DD-4541-8161-026AAA94276A}"/>
              </a:ext>
            </a:extLst>
          </p:cNvPr>
          <p:cNvCxnSpPr>
            <a:cxnSpLocks/>
          </p:cNvCxnSpPr>
          <p:nvPr/>
        </p:nvCxnSpPr>
        <p:spPr>
          <a:xfrm flipV="1">
            <a:off x="5594194" y="5140712"/>
            <a:ext cx="196462" cy="3329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78523858-4A30-B24A-AB19-71102BBEB646}"/>
              </a:ext>
            </a:extLst>
          </p:cNvPr>
          <p:cNvCxnSpPr>
            <a:cxnSpLocks/>
            <a:stCxn id="32" idx="0"/>
          </p:cNvCxnSpPr>
          <p:nvPr/>
        </p:nvCxnSpPr>
        <p:spPr>
          <a:xfrm flipH="1" flipV="1">
            <a:off x="5790657" y="5140712"/>
            <a:ext cx="236602" cy="3106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BEEDB9E2-B49D-7E49-A042-181A5A2F7BA6}"/>
              </a:ext>
            </a:extLst>
          </p:cNvPr>
          <p:cNvSpPr txBox="1"/>
          <p:nvPr/>
        </p:nvSpPr>
        <p:spPr>
          <a:xfrm>
            <a:off x="6515768" y="5442092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dirty="0"/>
              <a:t>-L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C72BBE5-0895-7749-A8E7-A221FE82DC8B}"/>
              </a:ext>
            </a:extLst>
          </p:cNvPr>
          <p:cNvSpPr txBox="1"/>
          <p:nvPr/>
        </p:nvSpPr>
        <p:spPr>
          <a:xfrm>
            <a:off x="6963326" y="543788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dirty="0"/>
              <a:t>-K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867B314-02B0-0B4A-A285-BB9222400AE6}"/>
              </a:ext>
            </a:extLst>
          </p:cNvPr>
          <p:cNvCxnSpPr>
            <a:cxnSpLocks/>
          </p:cNvCxnSpPr>
          <p:nvPr/>
        </p:nvCxnSpPr>
        <p:spPr>
          <a:xfrm flipV="1">
            <a:off x="6766864" y="5127273"/>
            <a:ext cx="196462" cy="3329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56F7EED-1B33-2F47-AED0-A27E55FBA2BE}"/>
              </a:ext>
            </a:extLst>
          </p:cNvPr>
          <p:cNvCxnSpPr>
            <a:cxnSpLocks/>
            <a:stCxn id="38" idx="0"/>
          </p:cNvCxnSpPr>
          <p:nvPr/>
        </p:nvCxnSpPr>
        <p:spPr>
          <a:xfrm flipH="1" flipV="1">
            <a:off x="6963327" y="5127273"/>
            <a:ext cx="207748" cy="3106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4989653"/>
      </p:ext>
    </p:extLst>
  </p:cSld>
  <p:clrMapOvr>
    <a:masterClrMapping/>
  </p:clrMapOvr>
  <p:transition spd="med">
    <p:pull dir="r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56C22-369D-234C-A56D-D448C4953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800" y="317500"/>
            <a:ext cx="7856538" cy="520700"/>
          </a:xfrm>
        </p:spPr>
        <p:txBody>
          <a:bodyPr/>
          <a:lstStyle/>
          <a:p>
            <a:r>
              <a:rPr lang="en-BR" dirty="0"/>
              <a:t>Esquematizando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04E89-7EDD-0340-9695-FA37339BD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438" y="1059366"/>
            <a:ext cx="7835900" cy="4960434"/>
          </a:xfrm>
        </p:spPr>
        <p:txBody>
          <a:bodyPr/>
          <a:lstStyle/>
          <a:p>
            <a:pPr marL="0" indent="0">
              <a:buNone/>
            </a:pPr>
            <a:r>
              <a:rPr lang="en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O efeito de Longo Prazo devido à mudança nos preços relativos dos bens finais nesta economia:</a:t>
            </a:r>
          </a:p>
          <a:p>
            <a:pPr marL="0" indent="0">
              <a:buNone/>
            </a:pPr>
            <a:endParaRPr lang="en-BR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B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	(P</a:t>
            </a:r>
            <a:r>
              <a:rPr lang="en-BR" sz="20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en-B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/P</a:t>
            </a:r>
            <a:r>
              <a:rPr lang="en-BR" sz="20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lang="en-B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  <a:r>
              <a:rPr lang="en-BR" sz="20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                 </a:t>
            </a:r>
            <a:r>
              <a:rPr lang="en-B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(w/r)</a:t>
            </a:r>
            <a:r>
              <a:rPr lang="en-BR" sz="20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</a:p>
          <a:p>
            <a:pPr marL="0" indent="0">
              <a:buNone/>
            </a:pPr>
            <a:endParaRPr lang="en-BR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AB22E6-5288-D944-902E-ECD906E292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2006 Pearson Addison-Wesley. All rights reserved.</a:t>
            </a:r>
            <a:endParaRPr lang="en-CA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61C1E-5AC4-224D-AFC5-2514BD6AA4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4-</a:t>
            </a:r>
            <a:fld id="{751C29F3-C0DB-9143-AD56-D781CD2FC5BC}" type="slidenum">
              <a:rPr lang="en-US" altLang="en-US" smtClean="0"/>
              <a:pPr>
                <a:defRPr/>
              </a:pPr>
              <a:t>23</a:t>
            </a:fld>
            <a:endParaRPr lang="en-CA" alt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4C6CDB5-9B16-844F-82AE-39141021F28A}"/>
              </a:ext>
            </a:extLst>
          </p:cNvPr>
          <p:cNvCxnSpPr/>
          <p:nvPr/>
        </p:nvCxnSpPr>
        <p:spPr>
          <a:xfrm flipV="1">
            <a:off x="2676292" y="2355597"/>
            <a:ext cx="0" cy="2368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0F5BD85-0E6B-354D-9BC8-6D5620F85705}"/>
              </a:ext>
            </a:extLst>
          </p:cNvPr>
          <p:cNvCxnSpPr>
            <a:cxnSpLocks/>
          </p:cNvCxnSpPr>
          <p:nvPr/>
        </p:nvCxnSpPr>
        <p:spPr>
          <a:xfrm>
            <a:off x="2832410" y="2509024"/>
            <a:ext cx="256478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33E614F-46F3-6E40-AF10-8A177D116904}"/>
              </a:ext>
            </a:extLst>
          </p:cNvPr>
          <p:cNvCxnSpPr>
            <a:cxnSpLocks/>
          </p:cNvCxnSpPr>
          <p:nvPr/>
        </p:nvCxnSpPr>
        <p:spPr>
          <a:xfrm>
            <a:off x="3998388" y="2355597"/>
            <a:ext cx="0" cy="2222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C4BDB3A-986F-0745-BF0C-4485985FB270}"/>
              </a:ext>
            </a:extLst>
          </p:cNvPr>
          <p:cNvCxnSpPr>
            <a:cxnSpLocks/>
          </p:cNvCxnSpPr>
          <p:nvPr/>
        </p:nvCxnSpPr>
        <p:spPr>
          <a:xfrm flipV="1">
            <a:off x="4135669" y="2241395"/>
            <a:ext cx="256478" cy="206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D0A98CD-C574-0F4F-9000-B5B44AC83946}"/>
              </a:ext>
            </a:extLst>
          </p:cNvPr>
          <p:cNvCxnSpPr>
            <a:cxnSpLocks/>
          </p:cNvCxnSpPr>
          <p:nvPr/>
        </p:nvCxnSpPr>
        <p:spPr>
          <a:xfrm>
            <a:off x="4135669" y="2509024"/>
            <a:ext cx="275314" cy="1596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5A84608-A9F4-6440-883A-4DF44A04A151}"/>
              </a:ext>
            </a:extLst>
          </p:cNvPr>
          <p:cNvSpPr txBox="1"/>
          <p:nvPr/>
        </p:nvSpPr>
        <p:spPr>
          <a:xfrm>
            <a:off x="4410983" y="1976682"/>
            <a:ext cx="908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>
                <a:latin typeface="Calibri Light" panose="020F0302020204030204" pitchFamily="34" charset="0"/>
                <a:cs typeface="Calibri Light" panose="020F0302020204030204" pitchFamily="34" charset="0"/>
              </a:rPr>
              <a:t>(K/L)</a:t>
            </a:r>
            <a:r>
              <a:rPr lang="en-BR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B9FE9D6-7D62-6947-B129-3645833715DE}"/>
              </a:ext>
            </a:extLst>
          </p:cNvPr>
          <p:cNvCxnSpPr>
            <a:cxnSpLocks/>
          </p:cNvCxnSpPr>
          <p:nvPr/>
        </p:nvCxnSpPr>
        <p:spPr>
          <a:xfrm>
            <a:off x="5109793" y="2073099"/>
            <a:ext cx="0" cy="2222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5D0F374-0ACB-374C-A024-EB86EA7D68C0}"/>
              </a:ext>
            </a:extLst>
          </p:cNvPr>
          <p:cNvSpPr txBox="1"/>
          <p:nvPr/>
        </p:nvSpPr>
        <p:spPr>
          <a:xfrm>
            <a:off x="4453814" y="2502119"/>
            <a:ext cx="908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>
                <a:latin typeface="Calibri Light" panose="020F0302020204030204" pitchFamily="34" charset="0"/>
                <a:cs typeface="Calibri Light" panose="020F0302020204030204" pitchFamily="34" charset="0"/>
              </a:rPr>
              <a:t>(K/L)</a:t>
            </a:r>
            <a:r>
              <a:rPr lang="en-BR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27881AD-F79D-9A4D-A9F5-CE7CE69C04ED}"/>
              </a:ext>
            </a:extLst>
          </p:cNvPr>
          <p:cNvCxnSpPr>
            <a:cxnSpLocks/>
          </p:cNvCxnSpPr>
          <p:nvPr/>
        </p:nvCxnSpPr>
        <p:spPr>
          <a:xfrm>
            <a:off x="5152624" y="2598536"/>
            <a:ext cx="0" cy="2222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ight Brace 22">
            <a:extLst>
              <a:ext uri="{FF2B5EF4-FFF2-40B4-BE49-F238E27FC236}">
                <a16:creationId xmlns:a16="http://schemas.microsoft.com/office/drawing/2014/main" id="{1C83DA01-ED39-F040-9422-CA272D9D5641}"/>
              </a:ext>
            </a:extLst>
          </p:cNvPr>
          <p:cNvSpPr/>
          <p:nvPr/>
        </p:nvSpPr>
        <p:spPr>
          <a:xfrm>
            <a:off x="5497551" y="1932906"/>
            <a:ext cx="278781" cy="1089074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BR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B499B3A-2442-EF47-A3FF-A41D85465A41}"/>
              </a:ext>
            </a:extLst>
          </p:cNvPr>
          <p:cNvSpPr txBox="1"/>
          <p:nvPr/>
        </p:nvSpPr>
        <p:spPr>
          <a:xfrm>
            <a:off x="5911920" y="1937152"/>
            <a:ext cx="908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>
                <a:latin typeface="Calibri Light" panose="020F0302020204030204" pitchFamily="34" charset="0"/>
                <a:cs typeface="Calibri Light" panose="020F0302020204030204" pitchFamily="34" charset="0"/>
              </a:rPr>
              <a:t>PMgK</a:t>
            </a:r>
            <a:endParaRPr lang="en-BR" baseline="30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E686A5D-C41B-CC4C-9BA4-6561C865670F}"/>
              </a:ext>
            </a:extLst>
          </p:cNvPr>
          <p:cNvCxnSpPr/>
          <p:nvPr/>
        </p:nvCxnSpPr>
        <p:spPr>
          <a:xfrm flipV="1">
            <a:off x="6642409" y="1976682"/>
            <a:ext cx="0" cy="2368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8D04F48A-0554-9547-9963-CA1D0170813B}"/>
              </a:ext>
            </a:extLst>
          </p:cNvPr>
          <p:cNvSpPr txBox="1"/>
          <p:nvPr/>
        </p:nvSpPr>
        <p:spPr>
          <a:xfrm>
            <a:off x="5911920" y="2502119"/>
            <a:ext cx="908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>
                <a:latin typeface="Calibri Light" panose="020F0302020204030204" pitchFamily="34" charset="0"/>
                <a:cs typeface="Calibri Light" panose="020F0302020204030204" pitchFamily="34" charset="0"/>
              </a:rPr>
              <a:t>PMgL</a:t>
            </a:r>
            <a:endParaRPr lang="en-BR" baseline="30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831218C-8D00-AC4C-BFE8-0BC101E85989}"/>
              </a:ext>
            </a:extLst>
          </p:cNvPr>
          <p:cNvCxnSpPr>
            <a:cxnSpLocks/>
          </p:cNvCxnSpPr>
          <p:nvPr/>
        </p:nvCxnSpPr>
        <p:spPr>
          <a:xfrm>
            <a:off x="6743781" y="2527650"/>
            <a:ext cx="0" cy="2931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6E804E4C-CE1A-F747-928E-1B00A1BD4ADD}"/>
              </a:ext>
            </a:extLst>
          </p:cNvPr>
          <p:cNvSpPr txBox="1"/>
          <p:nvPr/>
        </p:nvSpPr>
        <p:spPr>
          <a:xfrm>
            <a:off x="7001961" y="2035255"/>
            <a:ext cx="1612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>
                <a:latin typeface="Calibri Light" panose="020F0302020204030204" pitchFamily="34" charset="0"/>
                <a:cs typeface="Calibri Light" panose="020F0302020204030204" pitchFamily="34" charset="0"/>
              </a:rPr>
              <a:t>Nos dois setores S e C</a:t>
            </a:r>
            <a:endParaRPr lang="en-BR" baseline="30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CABC21A-CADA-264E-BC9E-2DDC0EC7F07F}"/>
              </a:ext>
            </a:extLst>
          </p:cNvPr>
          <p:cNvSpPr txBox="1"/>
          <p:nvPr/>
        </p:nvSpPr>
        <p:spPr>
          <a:xfrm>
            <a:off x="1659588" y="3829142"/>
            <a:ext cx="1830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>
                <a:latin typeface="Calibri Light" panose="020F0302020204030204" pitchFamily="34" charset="0"/>
                <a:cs typeface="Calibri Light" panose="020F0302020204030204" pitchFamily="34" charset="0"/>
              </a:rPr>
              <a:t>PMgK</a:t>
            </a:r>
            <a:r>
              <a:rPr lang="en-BR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C.    </a:t>
            </a:r>
            <a:r>
              <a:rPr lang="en-BR" dirty="0">
                <a:latin typeface="Calibri Light" panose="020F0302020204030204" pitchFamily="34" charset="0"/>
                <a:cs typeface="Calibri Light" panose="020F0302020204030204" pitchFamily="34" charset="0"/>
              </a:rPr>
              <a:t>= r   / P</a:t>
            </a:r>
            <a:r>
              <a:rPr lang="en-BR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14A2E00-A2F3-6643-8DFA-A1DEC8C3E1C5}"/>
              </a:ext>
            </a:extLst>
          </p:cNvPr>
          <p:cNvCxnSpPr/>
          <p:nvPr/>
        </p:nvCxnSpPr>
        <p:spPr>
          <a:xfrm flipV="1">
            <a:off x="2468136" y="3895375"/>
            <a:ext cx="0" cy="2368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5157DCF-715D-924E-B33A-28A610A3B6EE}"/>
              </a:ext>
            </a:extLst>
          </p:cNvPr>
          <p:cNvCxnSpPr/>
          <p:nvPr/>
        </p:nvCxnSpPr>
        <p:spPr>
          <a:xfrm flipV="1">
            <a:off x="3334214" y="3895375"/>
            <a:ext cx="0" cy="2368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8B9711A-9752-2049-8E5E-3365F4A45AE9}"/>
              </a:ext>
            </a:extLst>
          </p:cNvPr>
          <p:cNvCxnSpPr>
            <a:cxnSpLocks/>
          </p:cNvCxnSpPr>
          <p:nvPr/>
        </p:nvCxnSpPr>
        <p:spPr>
          <a:xfrm flipH="1" flipV="1">
            <a:off x="2832410" y="3635633"/>
            <a:ext cx="7434" cy="4966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53D84091-52F8-7245-A0B0-70C52BEA2BE8}"/>
              </a:ext>
            </a:extLst>
          </p:cNvPr>
          <p:cNvSpPr txBox="1"/>
          <p:nvPr/>
        </p:nvSpPr>
        <p:spPr>
          <a:xfrm>
            <a:off x="1782717" y="4282638"/>
            <a:ext cx="2141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Donos de K podem comprar mais de C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631C77C-FCE1-5A4E-9AE2-CB659C8CC98C}"/>
              </a:ext>
            </a:extLst>
          </p:cNvPr>
          <p:cNvSpPr txBox="1"/>
          <p:nvPr/>
        </p:nvSpPr>
        <p:spPr>
          <a:xfrm>
            <a:off x="4389631" y="3829142"/>
            <a:ext cx="1830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>
                <a:latin typeface="Calibri Light" panose="020F0302020204030204" pitchFamily="34" charset="0"/>
                <a:cs typeface="Calibri Light" panose="020F0302020204030204" pitchFamily="34" charset="0"/>
              </a:rPr>
              <a:t>PMgK</a:t>
            </a:r>
            <a:r>
              <a:rPr lang="en-BR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S.    </a:t>
            </a:r>
            <a:r>
              <a:rPr lang="en-BR" dirty="0">
                <a:latin typeface="Calibri Light" panose="020F0302020204030204" pitchFamily="34" charset="0"/>
                <a:cs typeface="Calibri Light" panose="020F0302020204030204" pitchFamily="34" charset="0"/>
              </a:rPr>
              <a:t>= r   / P</a:t>
            </a:r>
            <a:r>
              <a:rPr lang="en-BR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612959E-7DC1-1945-B19E-C7F39327E7A0}"/>
              </a:ext>
            </a:extLst>
          </p:cNvPr>
          <p:cNvCxnSpPr/>
          <p:nvPr/>
        </p:nvCxnSpPr>
        <p:spPr>
          <a:xfrm flipV="1">
            <a:off x="5198179" y="3895375"/>
            <a:ext cx="0" cy="2368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734AF668-6B6A-0E4A-A8DE-5F1B372E72A0}"/>
              </a:ext>
            </a:extLst>
          </p:cNvPr>
          <p:cNvCxnSpPr>
            <a:cxnSpLocks/>
          </p:cNvCxnSpPr>
          <p:nvPr/>
        </p:nvCxnSpPr>
        <p:spPr>
          <a:xfrm>
            <a:off x="6057333" y="3895375"/>
            <a:ext cx="0" cy="2390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19DC66B-EFDB-5541-BEB3-16B25013AE5F}"/>
              </a:ext>
            </a:extLst>
          </p:cNvPr>
          <p:cNvCxnSpPr>
            <a:cxnSpLocks/>
          </p:cNvCxnSpPr>
          <p:nvPr/>
        </p:nvCxnSpPr>
        <p:spPr>
          <a:xfrm flipV="1">
            <a:off x="5569887" y="3829142"/>
            <a:ext cx="0" cy="3030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B3612A57-357C-6F4B-AF39-0134EC5EEABA}"/>
              </a:ext>
            </a:extLst>
          </p:cNvPr>
          <p:cNvSpPr txBox="1"/>
          <p:nvPr/>
        </p:nvSpPr>
        <p:spPr>
          <a:xfrm>
            <a:off x="4372693" y="4274935"/>
            <a:ext cx="2141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Donos de K podem comprar mais de 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054BA11-9EE6-6F47-819E-87124F5D4AE5}"/>
              </a:ext>
            </a:extLst>
          </p:cNvPr>
          <p:cNvSpPr txBox="1"/>
          <p:nvPr/>
        </p:nvSpPr>
        <p:spPr>
          <a:xfrm>
            <a:off x="1706463" y="5158508"/>
            <a:ext cx="1830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>
                <a:latin typeface="Calibri Light" panose="020F0302020204030204" pitchFamily="34" charset="0"/>
                <a:cs typeface="Calibri Light" panose="020F0302020204030204" pitchFamily="34" charset="0"/>
              </a:rPr>
              <a:t>PMgL</a:t>
            </a:r>
            <a:r>
              <a:rPr lang="en-BR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C.    </a:t>
            </a:r>
            <a:r>
              <a:rPr lang="en-BR" dirty="0">
                <a:latin typeface="Calibri Light" panose="020F0302020204030204" pitchFamily="34" charset="0"/>
                <a:cs typeface="Calibri Light" panose="020F0302020204030204" pitchFamily="34" charset="0"/>
              </a:rPr>
              <a:t>= w   / P</a:t>
            </a:r>
            <a:r>
              <a:rPr lang="en-BR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45B17D4-2E4F-8143-804C-08E67CED94B8}"/>
              </a:ext>
            </a:extLst>
          </p:cNvPr>
          <p:cNvCxnSpPr>
            <a:cxnSpLocks/>
          </p:cNvCxnSpPr>
          <p:nvPr/>
        </p:nvCxnSpPr>
        <p:spPr>
          <a:xfrm>
            <a:off x="2464890" y="5224741"/>
            <a:ext cx="0" cy="2924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2280610-CFA5-5845-A2C0-53BEDA365DF0}"/>
              </a:ext>
            </a:extLst>
          </p:cNvPr>
          <p:cNvCxnSpPr/>
          <p:nvPr/>
        </p:nvCxnSpPr>
        <p:spPr>
          <a:xfrm flipV="1">
            <a:off x="3381089" y="5224741"/>
            <a:ext cx="0" cy="2368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E9E1E1FD-2150-6549-ABBC-A6B3672D680D}"/>
              </a:ext>
            </a:extLst>
          </p:cNvPr>
          <p:cNvCxnSpPr>
            <a:cxnSpLocks/>
          </p:cNvCxnSpPr>
          <p:nvPr/>
        </p:nvCxnSpPr>
        <p:spPr>
          <a:xfrm>
            <a:off x="2931324" y="5264853"/>
            <a:ext cx="0" cy="2629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E1353585-B1B9-D64E-B2E8-9F8BFD6DC422}"/>
              </a:ext>
            </a:extLst>
          </p:cNvPr>
          <p:cNvSpPr txBox="1"/>
          <p:nvPr/>
        </p:nvSpPr>
        <p:spPr>
          <a:xfrm>
            <a:off x="1686280" y="5668819"/>
            <a:ext cx="2060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Donos de L vão comprar menos de C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F09A950-5BAE-9542-B6CA-62A22E3B2774}"/>
              </a:ext>
            </a:extLst>
          </p:cNvPr>
          <p:cNvSpPr txBox="1"/>
          <p:nvPr/>
        </p:nvSpPr>
        <p:spPr>
          <a:xfrm>
            <a:off x="4457884" y="5155868"/>
            <a:ext cx="1830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>
                <a:latin typeface="Calibri Light" panose="020F0302020204030204" pitchFamily="34" charset="0"/>
                <a:cs typeface="Calibri Light" panose="020F0302020204030204" pitchFamily="34" charset="0"/>
              </a:rPr>
              <a:t>PMgL</a:t>
            </a:r>
            <a:r>
              <a:rPr lang="en-BR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S.    </a:t>
            </a:r>
            <a:r>
              <a:rPr lang="en-BR" dirty="0">
                <a:latin typeface="Calibri Light" panose="020F0302020204030204" pitchFamily="34" charset="0"/>
                <a:cs typeface="Calibri Light" panose="020F0302020204030204" pitchFamily="34" charset="0"/>
              </a:rPr>
              <a:t>= w   / P</a:t>
            </a:r>
            <a:r>
              <a:rPr lang="en-BR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92CFD03-3D89-1A4F-A0D2-272566BB7C81}"/>
              </a:ext>
            </a:extLst>
          </p:cNvPr>
          <p:cNvCxnSpPr>
            <a:cxnSpLocks/>
          </p:cNvCxnSpPr>
          <p:nvPr/>
        </p:nvCxnSpPr>
        <p:spPr>
          <a:xfrm>
            <a:off x="5216311" y="5222101"/>
            <a:ext cx="0" cy="2924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11FD5D27-3615-624B-BE04-0A934E321AA3}"/>
              </a:ext>
            </a:extLst>
          </p:cNvPr>
          <p:cNvCxnSpPr>
            <a:cxnSpLocks/>
          </p:cNvCxnSpPr>
          <p:nvPr/>
        </p:nvCxnSpPr>
        <p:spPr>
          <a:xfrm>
            <a:off x="6220369" y="5218987"/>
            <a:ext cx="0" cy="2426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9F94302C-3007-7E45-BE5E-3C0F2DF7EABE}"/>
              </a:ext>
            </a:extLst>
          </p:cNvPr>
          <p:cNvCxnSpPr>
            <a:cxnSpLocks/>
          </p:cNvCxnSpPr>
          <p:nvPr/>
        </p:nvCxnSpPr>
        <p:spPr>
          <a:xfrm flipH="1">
            <a:off x="5682745" y="5105932"/>
            <a:ext cx="17417" cy="4192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91C60DEE-1B50-D341-8E32-1D2CEB995693}"/>
              </a:ext>
            </a:extLst>
          </p:cNvPr>
          <p:cNvSpPr txBox="1"/>
          <p:nvPr/>
        </p:nvSpPr>
        <p:spPr>
          <a:xfrm>
            <a:off x="4437701" y="5666179"/>
            <a:ext cx="238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Donos de L  vão comprar </a:t>
            </a:r>
          </a:p>
          <a:p>
            <a:r>
              <a:rPr lang="en-BR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menos de S</a:t>
            </a:r>
          </a:p>
        </p:txBody>
      </p:sp>
    </p:spTree>
    <p:extLst>
      <p:ext uri="{BB962C8B-B14F-4D97-AF65-F5344CB8AC3E}">
        <p14:creationId xmlns:p14="http://schemas.microsoft.com/office/powerpoint/2010/main" val="448434735"/>
      </p:ext>
    </p:extLst>
  </p:cSld>
  <p:clrMapOvr>
    <a:masterClrMapping/>
  </p:clrMapOvr>
  <p:transition spd="med">
    <p:pull dir="r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3EA9F-D1F7-4C46-9F91-4C9CC78D5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800" y="317500"/>
            <a:ext cx="7856538" cy="520700"/>
          </a:xfrm>
        </p:spPr>
        <p:txBody>
          <a:bodyPr/>
          <a:lstStyle/>
          <a:p>
            <a:r>
              <a:rPr lang="en-BR" dirty="0"/>
              <a:t>Exemplo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CDF53-D080-7249-8222-AD256F8A2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438" y="1126273"/>
            <a:ext cx="7835900" cy="4893527"/>
          </a:xfrm>
        </p:spPr>
        <p:txBody>
          <a:bodyPr/>
          <a:lstStyle/>
          <a:p>
            <a:pPr marL="0" indent="0">
              <a:buNone/>
            </a:pPr>
            <a:r>
              <a:rPr lang="en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Vocês podem achar estranho que a relação K/L cai nos dois setores.No entanto, não há nada que impeça ou vá contra o THO, conquanto não haja inversão na intensidade do uso dos fatores.</a:t>
            </a:r>
          </a:p>
          <a:p>
            <a:pPr marL="0" indent="0">
              <a:buNone/>
            </a:pPr>
            <a:r>
              <a:rPr lang="en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Supor:</a:t>
            </a:r>
          </a:p>
          <a:p>
            <a:pPr marL="0" indent="0">
              <a:buNone/>
            </a:pPr>
            <a:r>
              <a:rPr lang="en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	Kc = 200           Lc = 10</a:t>
            </a:r>
          </a:p>
          <a:p>
            <a:pPr marL="0" indent="0">
              <a:buNone/>
            </a:pPr>
            <a:r>
              <a:rPr lang="en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	Ks = 20              Ls = 40</a:t>
            </a:r>
          </a:p>
          <a:p>
            <a:pPr marL="0" indent="0">
              <a:buNone/>
            </a:pPr>
            <a:r>
              <a:rPr lang="en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Total            220                    50</a:t>
            </a:r>
          </a:p>
          <a:p>
            <a:pPr marL="0" indent="0">
              <a:buNone/>
            </a:pPr>
            <a:endParaRPr lang="en-BR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Movendo 10K e 10L de S para C e continua tendo o mesmo total.</a:t>
            </a:r>
          </a:p>
          <a:p>
            <a:pPr marL="0" indent="0">
              <a:buNone/>
            </a:pPr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endParaRPr lang="en-BR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            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D12FC8-F286-F94D-92CA-FD97A4AA4B5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2006 Pearson Addison-Wesley. All rights reserved.</a:t>
            </a:r>
            <a:endParaRPr lang="en-CA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DC225C-7C2E-2A4B-BFCA-3DC19335EC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4-</a:t>
            </a:r>
            <a:fld id="{751C29F3-C0DB-9143-AD56-D781CD2FC5BC}" type="slidenum">
              <a:rPr lang="en-US" altLang="en-US" smtClean="0"/>
              <a:pPr>
                <a:defRPr/>
              </a:pPr>
              <a:t>24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66025795"/>
      </p:ext>
    </p:extLst>
  </p:cSld>
  <p:clrMapOvr>
    <a:masterClrMapping/>
  </p:clrMapOvr>
  <p:transition spd="med">
    <p:pull dir="r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3EA9F-D1F7-4C46-9F91-4C9CC78D5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800" y="317500"/>
            <a:ext cx="7856538" cy="520700"/>
          </a:xfrm>
        </p:spPr>
        <p:txBody>
          <a:bodyPr/>
          <a:lstStyle/>
          <a:p>
            <a:r>
              <a:rPr lang="en-BR" dirty="0"/>
              <a:t>Exemplo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CDF53-D080-7249-8222-AD256F8A2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438" y="1126273"/>
            <a:ext cx="7835900" cy="4893527"/>
          </a:xfrm>
        </p:spPr>
        <p:txBody>
          <a:bodyPr/>
          <a:lstStyle/>
          <a:p>
            <a:pPr marL="0" indent="0">
              <a:buNone/>
            </a:pPr>
            <a:r>
              <a:rPr lang="en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Movendo 10K e 10L de S para C e continua tendo o mesmo total, C continua intensivo em K e S continua intensivo em L.</a:t>
            </a:r>
          </a:p>
          <a:p>
            <a:pPr marL="0" indent="0">
              <a:buNone/>
            </a:pPr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endParaRPr lang="en-BR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Supor:</a:t>
            </a:r>
          </a:p>
          <a:p>
            <a:pPr marL="0" indent="0">
              <a:buNone/>
            </a:pPr>
            <a:r>
              <a:rPr lang="en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	Kc = 210           Lc = 20</a:t>
            </a:r>
          </a:p>
          <a:p>
            <a:pPr marL="0" indent="0">
              <a:buNone/>
            </a:pPr>
            <a:r>
              <a:rPr lang="en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	Ks = 10              Ls = 30</a:t>
            </a:r>
          </a:p>
          <a:p>
            <a:pPr marL="0" indent="0">
              <a:buNone/>
            </a:pPr>
            <a:r>
              <a:rPr lang="en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Total            220                    50</a:t>
            </a:r>
          </a:p>
          <a:p>
            <a:pPr marL="0" indent="0">
              <a:buNone/>
            </a:pPr>
            <a:endParaRPr lang="en-BR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            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D12FC8-F286-F94D-92CA-FD97A4AA4B5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2006 Pearson Addison-Wesley. All rights reserved.</a:t>
            </a:r>
            <a:endParaRPr lang="en-CA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DC225C-7C2E-2A4B-BFCA-3DC19335EC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4-</a:t>
            </a:r>
            <a:fld id="{751C29F3-C0DB-9143-AD56-D781CD2FC5BC}" type="slidenum">
              <a:rPr lang="en-US" altLang="en-US" smtClean="0"/>
              <a:pPr>
                <a:defRPr/>
              </a:pPr>
              <a:t>25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562371877"/>
      </p:ext>
    </p:extLst>
  </p:cSld>
  <p:clrMapOvr>
    <a:masterClrMapping/>
  </p:clrMapOvr>
  <p:transition spd="med">
    <p:pull dir="r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3EA9F-D1F7-4C46-9F91-4C9CC78D5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800" y="317500"/>
            <a:ext cx="7856538" cy="520700"/>
          </a:xfrm>
        </p:spPr>
        <p:txBody>
          <a:bodyPr/>
          <a:lstStyle/>
          <a:p>
            <a:r>
              <a:rPr lang="en-BR" dirty="0"/>
              <a:t>Resumindo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CDF53-D080-7249-8222-AD256F8A2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438" y="1126273"/>
            <a:ext cx="7835900" cy="4893527"/>
          </a:xfrm>
        </p:spPr>
        <p:txBody>
          <a:bodyPr/>
          <a:lstStyle/>
          <a:p>
            <a:pPr marL="0" indent="0">
              <a:buNone/>
            </a:pPr>
            <a:r>
              <a:rPr lang="en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O que os resultados mostram é que:</a:t>
            </a:r>
          </a:p>
          <a:p>
            <a:pPr marL="0" indent="0">
              <a:buNone/>
            </a:pPr>
            <a:endParaRPr lang="en-BR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pt-BR" sz="2400" dirty="0"/>
              <a:t>    (%</a:t>
            </a:r>
            <a:r>
              <a:rPr lang="en-US" sz="2400" dirty="0" err="1"/>
              <a:t>Δ</a:t>
            </a:r>
            <a:r>
              <a:rPr lang="en-US" sz="2400" dirty="0"/>
              <a:t> r / r)</a:t>
            </a:r>
            <a:r>
              <a:rPr lang="pt-BR" sz="2400" dirty="0"/>
              <a:t>  &gt; (%</a:t>
            </a:r>
            <a:r>
              <a:rPr lang="en-US" sz="2400" dirty="0" err="1"/>
              <a:t>Δ</a:t>
            </a:r>
            <a:r>
              <a:rPr lang="en-US" sz="2400" dirty="0"/>
              <a:t> P</a:t>
            </a:r>
            <a:r>
              <a:rPr lang="en-US" sz="2400" baseline="-25000" dirty="0"/>
              <a:t>C </a:t>
            </a:r>
            <a:r>
              <a:rPr lang="en-US" sz="2400" dirty="0"/>
              <a:t>/ P</a:t>
            </a:r>
            <a:r>
              <a:rPr lang="en-US" sz="2400" baseline="-25000" dirty="0"/>
              <a:t>C</a:t>
            </a:r>
            <a:r>
              <a:rPr lang="en-US" sz="2400" dirty="0"/>
              <a:t>) &gt; (%</a:t>
            </a:r>
            <a:r>
              <a:rPr lang="en-US" sz="2400" dirty="0" err="1"/>
              <a:t>Δ</a:t>
            </a:r>
            <a:r>
              <a:rPr lang="en-US" sz="2400" dirty="0"/>
              <a:t> P</a:t>
            </a:r>
            <a:r>
              <a:rPr lang="en-US" sz="2400" baseline="-25000" dirty="0"/>
              <a:t>S </a:t>
            </a:r>
            <a:r>
              <a:rPr lang="en-US" sz="2400" dirty="0"/>
              <a:t>/ P</a:t>
            </a:r>
            <a:r>
              <a:rPr lang="en-US" sz="2400" baseline="-25000" dirty="0"/>
              <a:t>S</a:t>
            </a:r>
            <a:r>
              <a:rPr lang="en-US" sz="2400" dirty="0"/>
              <a:t>) &gt; </a:t>
            </a:r>
            <a:r>
              <a:rPr lang="pt-BR" sz="2400" dirty="0"/>
              <a:t>(%</a:t>
            </a:r>
            <a:r>
              <a:rPr lang="en-US" sz="2400" dirty="0" err="1"/>
              <a:t>Δ</a:t>
            </a:r>
            <a:r>
              <a:rPr lang="en-US" sz="2400" dirty="0"/>
              <a:t> w / w)</a:t>
            </a:r>
          </a:p>
          <a:p>
            <a:pPr marL="0" indent="0">
              <a:buNone/>
            </a:pPr>
            <a:endParaRPr lang="en-BR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Donos de K podem comprar mais C e mais S. O inverso vale para o L.  </a:t>
            </a:r>
          </a:p>
          <a:p>
            <a:pPr marL="0" indent="0">
              <a:buNone/>
            </a:pPr>
            <a:r>
              <a:rPr lang="en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LP – o que interessa é o que vc faz e não em que setor trabalha.</a:t>
            </a:r>
          </a:p>
          <a:p>
            <a:pPr marL="0" indent="0">
              <a:buNone/>
            </a:pPr>
            <a:r>
              <a:rPr lang="en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            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D12FC8-F286-F94D-92CA-FD97A4AA4B5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2006 Pearson Addison-Wesley. All rights reserved.</a:t>
            </a:r>
            <a:endParaRPr lang="en-CA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DC225C-7C2E-2A4B-BFCA-3DC19335EC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4-</a:t>
            </a:r>
            <a:fld id="{751C29F3-C0DB-9143-AD56-D781CD2FC5BC}" type="slidenum">
              <a:rPr lang="en-US" altLang="en-US" smtClean="0"/>
              <a:pPr>
                <a:defRPr/>
              </a:pPr>
              <a:t>26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568230201"/>
      </p:ext>
    </p:extLst>
  </p:cSld>
  <p:clrMapOvr>
    <a:masterClrMapping/>
  </p:clrMapOvr>
  <p:transition spd="med">
    <p:pull dir="r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B8A3A8-5C24-3043-BBBE-A2C0C12521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2006 Pearson Addison-Wesley. All rights reserved.</a:t>
            </a:r>
            <a:endParaRPr lang="en-CA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6F17EC-FDC7-AD4C-AAF5-BB2EAD5930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4-</a:t>
            </a:r>
            <a:fld id="{751C29F3-C0DB-9143-AD56-D781CD2FC5BC}" type="slidenum">
              <a:rPr lang="en-US" altLang="en-US" smtClean="0"/>
              <a:pPr>
                <a:defRPr/>
              </a:pPr>
              <a:t>27</a:t>
            </a:fld>
            <a:endParaRPr lang="en-CA" alt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C24E30B-FD55-8442-A742-70B351084407}"/>
              </a:ext>
            </a:extLst>
          </p:cNvPr>
          <p:cNvCxnSpPr/>
          <p:nvPr/>
        </p:nvCxnSpPr>
        <p:spPr>
          <a:xfrm>
            <a:off x="1126273" y="174703"/>
            <a:ext cx="7259444" cy="0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68ACC69-8DD7-E445-8E77-D5D31E4E3E88}"/>
              </a:ext>
            </a:extLst>
          </p:cNvPr>
          <p:cNvCxnSpPr/>
          <p:nvPr/>
        </p:nvCxnSpPr>
        <p:spPr>
          <a:xfrm>
            <a:off x="1126273" y="610272"/>
            <a:ext cx="7259444" cy="0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6EDFF05-BC51-954C-B557-F008D7682FED}"/>
              </a:ext>
            </a:extLst>
          </p:cNvPr>
          <p:cNvCxnSpPr>
            <a:cxnSpLocks/>
          </p:cNvCxnSpPr>
          <p:nvPr/>
        </p:nvCxnSpPr>
        <p:spPr>
          <a:xfrm flipV="1">
            <a:off x="2709745" y="174704"/>
            <a:ext cx="0" cy="5906429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1A56C9B-56B5-584F-869C-0F5E51495B6C}"/>
              </a:ext>
            </a:extLst>
          </p:cNvPr>
          <p:cNvCxnSpPr>
            <a:cxnSpLocks/>
          </p:cNvCxnSpPr>
          <p:nvPr/>
        </p:nvCxnSpPr>
        <p:spPr>
          <a:xfrm flipV="1">
            <a:off x="5794913" y="174705"/>
            <a:ext cx="3" cy="5148814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1FCE2B8-DA9C-224F-B51C-D83BE0C8751C}"/>
              </a:ext>
            </a:extLst>
          </p:cNvPr>
          <p:cNvCxnSpPr/>
          <p:nvPr/>
        </p:nvCxnSpPr>
        <p:spPr>
          <a:xfrm>
            <a:off x="1126273" y="6081133"/>
            <a:ext cx="7259444" cy="0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04AD777-845D-EC4D-BDE5-A1EC0653ED06}"/>
              </a:ext>
            </a:extLst>
          </p:cNvPr>
          <p:cNvSpPr txBox="1"/>
          <p:nvPr/>
        </p:nvSpPr>
        <p:spPr>
          <a:xfrm>
            <a:off x="2687671" y="219018"/>
            <a:ext cx="2714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País H abundante em K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51C5F2B-A950-DE43-AD21-5B12C7EA60EB}"/>
              </a:ext>
            </a:extLst>
          </p:cNvPr>
          <p:cNvSpPr txBox="1"/>
          <p:nvPr/>
        </p:nvSpPr>
        <p:spPr>
          <a:xfrm>
            <a:off x="6187687" y="263243"/>
            <a:ext cx="2736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País F abundante em L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67D204F-2972-4F40-92A8-C14D83A4A3F2}"/>
              </a:ext>
            </a:extLst>
          </p:cNvPr>
          <p:cNvCxnSpPr/>
          <p:nvPr/>
        </p:nvCxnSpPr>
        <p:spPr>
          <a:xfrm>
            <a:off x="1126273" y="1152964"/>
            <a:ext cx="7259444" cy="0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9682380-C884-AA41-B471-C39630768AF3}"/>
              </a:ext>
            </a:extLst>
          </p:cNvPr>
          <p:cNvCxnSpPr/>
          <p:nvPr/>
        </p:nvCxnSpPr>
        <p:spPr>
          <a:xfrm>
            <a:off x="1126273" y="2387032"/>
            <a:ext cx="7259444" cy="0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ADFE9AC-47E6-AE42-A0C7-C0962F276225}"/>
              </a:ext>
            </a:extLst>
          </p:cNvPr>
          <p:cNvCxnSpPr/>
          <p:nvPr/>
        </p:nvCxnSpPr>
        <p:spPr>
          <a:xfrm>
            <a:off x="1070972" y="3019732"/>
            <a:ext cx="7259444" cy="0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076CC86-3E79-A549-9450-2DDC9FF77B24}"/>
              </a:ext>
            </a:extLst>
          </p:cNvPr>
          <p:cNvCxnSpPr/>
          <p:nvPr/>
        </p:nvCxnSpPr>
        <p:spPr>
          <a:xfrm>
            <a:off x="1126273" y="3740046"/>
            <a:ext cx="7259444" cy="0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5AC5B4E-4B7C-534D-8FF6-FE3483477152}"/>
              </a:ext>
            </a:extLst>
          </p:cNvPr>
          <p:cNvCxnSpPr/>
          <p:nvPr/>
        </p:nvCxnSpPr>
        <p:spPr>
          <a:xfrm>
            <a:off x="1092819" y="4747395"/>
            <a:ext cx="7259444" cy="0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D24471E-6998-6D49-BE27-11792336B518}"/>
              </a:ext>
            </a:extLst>
          </p:cNvPr>
          <p:cNvCxnSpPr/>
          <p:nvPr/>
        </p:nvCxnSpPr>
        <p:spPr>
          <a:xfrm>
            <a:off x="1022195" y="5323519"/>
            <a:ext cx="7259444" cy="0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333E51E8-8676-2F49-8189-AA3AE7CCDF81}"/>
              </a:ext>
            </a:extLst>
          </p:cNvPr>
          <p:cNvSpPr/>
          <p:nvPr/>
        </p:nvSpPr>
        <p:spPr>
          <a:xfrm>
            <a:off x="4293218" y="1237785"/>
            <a:ext cx="2869578" cy="1014761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R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89D544B-9EC1-4848-B132-DDD8639344CD}"/>
              </a:ext>
            </a:extLst>
          </p:cNvPr>
          <p:cNvSpPr txBox="1"/>
          <p:nvPr/>
        </p:nvSpPr>
        <p:spPr>
          <a:xfrm>
            <a:off x="1222917" y="663344"/>
            <a:ext cx="1594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sz="1200" dirty="0"/>
              <a:t>Preços iniciais</a:t>
            </a:r>
          </a:p>
          <a:p>
            <a:r>
              <a:rPr lang="en-US" sz="1200" dirty="0"/>
              <a:t>S</a:t>
            </a:r>
            <a:r>
              <a:rPr lang="en-BR" sz="1200" dirty="0"/>
              <a:t>ob Autarquia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C9FE021-F839-294C-86AA-AE3A94F83411}"/>
              </a:ext>
            </a:extLst>
          </p:cNvPr>
          <p:cNvSpPr txBox="1"/>
          <p:nvPr/>
        </p:nvSpPr>
        <p:spPr>
          <a:xfrm>
            <a:off x="3012223" y="762595"/>
            <a:ext cx="2368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sz="1400" dirty="0"/>
              <a:t>C mais barato, S mais caro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BFE2072-569B-284D-BE77-1DD588D9B9B9}"/>
              </a:ext>
            </a:extLst>
          </p:cNvPr>
          <p:cNvSpPr txBox="1"/>
          <p:nvPr/>
        </p:nvSpPr>
        <p:spPr>
          <a:xfrm>
            <a:off x="5959396" y="744758"/>
            <a:ext cx="25066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sz="1400" dirty="0"/>
              <a:t>S mais barato, C mais caro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BE43B6-3549-B640-86B3-711E6D86CC48}"/>
              </a:ext>
            </a:extLst>
          </p:cNvPr>
          <p:cNvSpPr txBox="1"/>
          <p:nvPr/>
        </p:nvSpPr>
        <p:spPr>
          <a:xfrm>
            <a:off x="4426575" y="1450399"/>
            <a:ext cx="2736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sz="1400" dirty="0"/>
              <a:t>Países abrem para o comércio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8DB6FB6-D986-A946-9EB1-9D1825DA9024}"/>
              </a:ext>
            </a:extLst>
          </p:cNvPr>
          <p:cNvSpPr txBox="1"/>
          <p:nvPr/>
        </p:nvSpPr>
        <p:spPr>
          <a:xfrm>
            <a:off x="4907770" y="1661640"/>
            <a:ext cx="1594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sz="1600" dirty="0"/>
              <a:t>C</a:t>
            </a:r>
            <a:r>
              <a:rPr lang="en-BR" sz="1200" dirty="0"/>
              <a:t>  </a:t>
            </a:r>
          </a:p>
          <a:p>
            <a:r>
              <a:rPr lang="pt-BR" sz="1200" dirty="0"/>
              <a:t>                          </a:t>
            </a:r>
            <a:r>
              <a:rPr lang="pt-BR" sz="1600" dirty="0" err="1"/>
              <a:t>S</a:t>
            </a:r>
            <a:endParaRPr lang="en-BR" sz="1600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1A60BE1-BE0B-B040-996A-8DA28DA50D3F}"/>
              </a:ext>
            </a:extLst>
          </p:cNvPr>
          <p:cNvCxnSpPr/>
          <p:nvPr/>
        </p:nvCxnSpPr>
        <p:spPr>
          <a:xfrm flipV="1">
            <a:off x="5237352" y="1850016"/>
            <a:ext cx="935463" cy="1378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716500B-7F23-8D43-B8A4-F09E1F18E7AD}"/>
              </a:ext>
            </a:extLst>
          </p:cNvPr>
          <p:cNvCxnSpPr>
            <a:cxnSpLocks/>
          </p:cNvCxnSpPr>
          <p:nvPr/>
        </p:nvCxnSpPr>
        <p:spPr>
          <a:xfrm flipH="1">
            <a:off x="5237352" y="2059998"/>
            <a:ext cx="821473" cy="1074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E320F55A-8186-024E-9DF9-F32B7906FA2E}"/>
              </a:ext>
            </a:extLst>
          </p:cNvPr>
          <p:cNvSpPr txBox="1"/>
          <p:nvPr/>
        </p:nvSpPr>
        <p:spPr>
          <a:xfrm>
            <a:off x="1196436" y="2436839"/>
            <a:ext cx="1594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sz="1200" dirty="0"/>
              <a:t>Preços dos bens </a:t>
            </a:r>
            <a:r>
              <a:rPr lang="pt-BR" sz="1200" dirty="0"/>
              <a:t>respondem </a:t>
            </a:r>
          </a:p>
          <a:p>
            <a:r>
              <a:rPr lang="pt-BR" sz="1200" dirty="0"/>
              <a:t>ao comércio</a:t>
            </a:r>
            <a:endParaRPr lang="en-BR" sz="12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C703F24-987C-FC4F-8A2F-DC4122E3E9FF}"/>
              </a:ext>
            </a:extLst>
          </p:cNvPr>
          <p:cNvSpPr txBox="1"/>
          <p:nvPr/>
        </p:nvSpPr>
        <p:spPr>
          <a:xfrm>
            <a:off x="3038704" y="2568556"/>
            <a:ext cx="12656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sz="1600" dirty="0"/>
              <a:t>(P</a:t>
            </a:r>
            <a:r>
              <a:rPr lang="en-BR" sz="1600" baseline="-25000" dirty="0"/>
              <a:t>C</a:t>
            </a:r>
            <a:r>
              <a:rPr lang="en-BR" sz="1600" dirty="0"/>
              <a:t> / P</a:t>
            </a:r>
            <a:r>
              <a:rPr lang="en-BR" sz="1600" baseline="-25000" dirty="0"/>
              <a:t>S</a:t>
            </a:r>
            <a:r>
              <a:rPr lang="en-BR" sz="1600" dirty="0"/>
              <a:t> )</a:t>
            </a:r>
            <a:endParaRPr lang="en-BR" sz="1600" baseline="-250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5E9B8FC-6A98-4A4E-A052-46FBCC262C40}"/>
              </a:ext>
            </a:extLst>
          </p:cNvPr>
          <p:cNvSpPr txBox="1"/>
          <p:nvPr/>
        </p:nvSpPr>
        <p:spPr>
          <a:xfrm>
            <a:off x="6472351" y="2597935"/>
            <a:ext cx="12656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sz="1600" dirty="0"/>
              <a:t>(P</a:t>
            </a:r>
            <a:r>
              <a:rPr lang="en-BR" sz="1600" baseline="-25000" dirty="0"/>
              <a:t>C</a:t>
            </a:r>
            <a:r>
              <a:rPr lang="en-BR" sz="1600" dirty="0"/>
              <a:t> / P</a:t>
            </a:r>
            <a:r>
              <a:rPr lang="en-BR" sz="1600" baseline="-25000" dirty="0"/>
              <a:t>S</a:t>
            </a:r>
            <a:r>
              <a:rPr lang="en-BR" sz="1600" dirty="0"/>
              <a:t> )</a:t>
            </a:r>
            <a:endParaRPr lang="en-BR" sz="1600" baseline="-25000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B1B0DB8-099E-AE42-B9E7-AAEE870F8E3A}"/>
              </a:ext>
            </a:extLst>
          </p:cNvPr>
          <p:cNvCxnSpPr/>
          <p:nvPr/>
        </p:nvCxnSpPr>
        <p:spPr>
          <a:xfrm flipV="1">
            <a:off x="4213299" y="2464904"/>
            <a:ext cx="0" cy="47158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3A89B90-E77F-E64E-B843-A04E6BE57A30}"/>
              </a:ext>
            </a:extLst>
          </p:cNvPr>
          <p:cNvCxnSpPr>
            <a:cxnSpLocks/>
          </p:cNvCxnSpPr>
          <p:nvPr/>
        </p:nvCxnSpPr>
        <p:spPr>
          <a:xfrm>
            <a:off x="7562384" y="2554213"/>
            <a:ext cx="0" cy="42599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49F8CCA8-337C-0A40-80F1-F4DCDF991808}"/>
              </a:ext>
            </a:extLst>
          </p:cNvPr>
          <p:cNvSpPr txBox="1"/>
          <p:nvPr/>
        </p:nvSpPr>
        <p:spPr>
          <a:xfrm>
            <a:off x="1093046" y="3096993"/>
            <a:ext cx="1594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sz="1200" dirty="0"/>
              <a:t>Produção </a:t>
            </a:r>
            <a:r>
              <a:rPr lang="pt-BR" sz="1200" dirty="0"/>
              <a:t>responde</a:t>
            </a:r>
          </a:p>
          <a:p>
            <a:r>
              <a:rPr lang="pt-BR" sz="1200" dirty="0"/>
              <a:t>aos preços</a:t>
            </a:r>
            <a:endParaRPr lang="en-BR" sz="12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DFF8D27-18EB-5B44-93E1-636D4B6704C5}"/>
              </a:ext>
            </a:extLst>
          </p:cNvPr>
          <p:cNvSpPr txBox="1"/>
          <p:nvPr/>
        </p:nvSpPr>
        <p:spPr>
          <a:xfrm>
            <a:off x="3057292" y="3127918"/>
            <a:ext cx="2060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sz="1200" dirty="0"/>
              <a:t>Produção </a:t>
            </a:r>
            <a:r>
              <a:rPr lang="pt-BR" sz="1200" dirty="0"/>
              <a:t>C aumenta</a:t>
            </a:r>
          </a:p>
          <a:p>
            <a:r>
              <a:rPr lang="pt-BR" sz="1200" dirty="0"/>
              <a:t>Produção </a:t>
            </a:r>
            <a:r>
              <a:rPr lang="pt-BR" sz="1200" dirty="0" err="1"/>
              <a:t>S</a:t>
            </a:r>
            <a:r>
              <a:rPr lang="pt-BR" sz="1200" dirty="0"/>
              <a:t> diminui</a:t>
            </a:r>
            <a:endParaRPr lang="en-BR" sz="12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3575F29-B16B-774B-AC3E-EED450AC6737}"/>
              </a:ext>
            </a:extLst>
          </p:cNvPr>
          <p:cNvSpPr txBox="1"/>
          <p:nvPr/>
        </p:nvSpPr>
        <p:spPr>
          <a:xfrm>
            <a:off x="6199149" y="3144646"/>
            <a:ext cx="2060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sz="1200" dirty="0"/>
              <a:t>Produção </a:t>
            </a:r>
            <a:r>
              <a:rPr lang="pt-BR" sz="1200" dirty="0" err="1"/>
              <a:t>S</a:t>
            </a:r>
            <a:r>
              <a:rPr lang="pt-BR" sz="1200" dirty="0"/>
              <a:t> aumenta</a:t>
            </a:r>
          </a:p>
          <a:p>
            <a:r>
              <a:rPr lang="pt-BR" sz="1200" dirty="0"/>
              <a:t>Produção C diminui</a:t>
            </a:r>
            <a:endParaRPr lang="en-BR" sz="12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06EB18D-3BC7-5A4C-B3F8-01A27C2497D1}"/>
              </a:ext>
            </a:extLst>
          </p:cNvPr>
          <p:cNvSpPr txBox="1"/>
          <p:nvPr/>
        </p:nvSpPr>
        <p:spPr>
          <a:xfrm>
            <a:off x="1104083" y="3764838"/>
            <a:ext cx="15946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sz="1200" b="1" dirty="0"/>
              <a:t>ETAPA IMPORTANTE</a:t>
            </a:r>
          </a:p>
          <a:p>
            <a:r>
              <a:rPr lang="en-BR" sz="1200" b="1" dirty="0"/>
              <a:t>Demanda por fator se altera</a:t>
            </a:r>
            <a:endParaRPr lang="pt-BR" sz="12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51AE699-596E-9F49-BB8C-4CD0F4BA7890}"/>
              </a:ext>
            </a:extLst>
          </p:cNvPr>
          <p:cNvSpPr txBox="1"/>
          <p:nvPr/>
        </p:nvSpPr>
        <p:spPr>
          <a:xfrm>
            <a:off x="2779806" y="3730121"/>
            <a:ext cx="30151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sz="1200" dirty="0"/>
              <a:t>Para cada unidade de S que deixa de ser produzida, muitos L deixam de ser demandados relativamente a K</a:t>
            </a:r>
          </a:p>
          <a:p>
            <a:r>
              <a:rPr lang="en-BR" sz="1200" dirty="0"/>
              <a:t>O inverso ocorre para cada C adicional: demanda mais K relativamente a L</a:t>
            </a:r>
            <a:endParaRPr lang="pt-BR" sz="12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870479F-51A1-8B45-815F-A0C311EC6EBF}"/>
              </a:ext>
            </a:extLst>
          </p:cNvPr>
          <p:cNvSpPr txBox="1"/>
          <p:nvPr/>
        </p:nvSpPr>
        <p:spPr>
          <a:xfrm>
            <a:off x="5820827" y="3729407"/>
            <a:ext cx="30151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sz="1200" dirty="0"/>
              <a:t>Para cada unidade de C que deixa de ser produzida, muitos K deixam de ser demandados relativamente a L</a:t>
            </a:r>
          </a:p>
          <a:p>
            <a:r>
              <a:rPr lang="en-BR" sz="1200" dirty="0"/>
              <a:t>O inverso ocorre para cada S adicional: demanda mais L relativamente a K</a:t>
            </a:r>
            <a:endParaRPr lang="pt-BR" sz="12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2DF3AA2-6A72-3147-B9B3-B335568F04CC}"/>
              </a:ext>
            </a:extLst>
          </p:cNvPr>
          <p:cNvSpPr txBox="1"/>
          <p:nvPr/>
        </p:nvSpPr>
        <p:spPr>
          <a:xfrm>
            <a:off x="1126273" y="4745070"/>
            <a:ext cx="1594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sz="1200" dirty="0"/>
              <a:t>Preços dos fatores </a:t>
            </a:r>
            <a:r>
              <a:rPr lang="pt-BR" sz="1200" dirty="0"/>
              <a:t>respondem </a:t>
            </a:r>
          </a:p>
          <a:p>
            <a:r>
              <a:rPr lang="pt-BR" sz="1200" dirty="0"/>
              <a:t> </a:t>
            </a:r>
            <a:endParaRPr lang="en-BR" sz="12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C4BA751-F555-2349-923D-4299F912ABA7}"/>
              </a:ext>
            </a:extLst>
          </p:cNvPr>
          <p:cNvSpPr txBox="1"/>
          <p:nvPr/>
        </p:nvSpPr>
        <p:spPr>
          <a:xfrm>
            <a:off x="3240049" y="4803256"/>
            <a:ext cx="1820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err="1"/>
              <a:t>r</a:t>
            </a:r>
            <a:r>
              <a:rPr lang="pt-BR" sz="1200" dirty="0"/>
              <a:t> aumenta; </a:t>
            </a:r>
            <a:r>
              <a:rPr lang="pt-BR" sz="1200" dirty="0" err="1"/>
              <a:t>w</a:t>
            </a:r>
            <a:r>
              <a:rPr lang="pt-BR" sz="1200" dirty="0"/>
              <a:t> diminui nos dois setores</a:t>
            </a:r>
          </a:p>
          <a:p>
            <a:r>
              <a:rPr lang="pt-BR" sz="1200" dirty="0"/>
              <a:t> </a:t>
            </a:r>
            <a:endParaRPr lang="en-BR" sz="12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37A7060-6F1C-484D-9220-A49C81145E29}"/>
              </a:ext>
            </a:extLst>
          </p:cNvPr>
          <p:cNvSpPr txBox="1"/>
          <p:nvPr/>
        </p:nvSpPr>
        <p:spPr>
          <a:xfrm>
            <a:off x="6150354" y="4797737"/>
            <a:ext cx="1820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err="1"/>
              <a:t>r</a:t>
            </a:r>
            <a:r>
              <a:rPr lang="pt-BR" sz="1200" dirty="0"/>
              <a:t> diminui; </a:t>
            </a:r>
            <a:r>
              <a:rPr lang="pt-BR" sz="1200" dirty="0" err="1"/>
              <a:t>w</a:t>
            </a:r>
            <a:r>
              <a:rPr lang="pt-BR" sz="1200" dirty="0"/>
              <a:t> aumenta nos dois setores</a:t>
            </a:r>
          </a:p>
          <a:p>
            <a:r>
              <a:rPr lang="pt-BR" sz="1200" dirty="0"/>
              <a:t> </a:t>
            </a:r>
            <a:endParaRPr lang="en-BR" sz="12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53AC5A1-A1C5-A243-8E4E-07DDC0ABAE6B}"/>
              </a:ext>
            </a:extLst>
          </p:cNvPr>
          <p:cNvSpPr txBox="1"/>
          <p:nvPr/>
        </p:nvSpPr>
        <p:spPr>
          <a:xfrm>
            <a:off x="1052941" y="5411581"/>
            <a:ext cx="1594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Resultados de Longo Prazo</a:t>
            </a:r>
          </a:p>
          <a:p>
            <a:r>
              <a:rPr lang="pt-BR" sz="1200" dirty="0"/>
              <a:t> </a:t>
            </a:r>
            <a:endParaRPr lang="en-BR" sz="12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6B6983A-1954-B748-B63C-6C5598CACB9F}"/>
              </a:ext>
            </a:extLst>
          </p:cNvPr>
          <p:cNvSpPr txBox="1"/>
          <p:nvPr/>
        </p:nvSpPr>
        <p:spPr>
          <a:xfrm>
            <a:off x="2874224" y="5417860"/>
            <a:ext cx="5478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Preço relativo dos bens são equalizados entre países. Os países se especializam mais, porém não totalmente. Ambos auferem ganhos líquidos. Ganham: Capital em H, L em F. Perdem L em H e </a:t>
            </a:r>
            <a:r>
              <a:rPr lang="pt-BR" sz="1200" dirty="0" err="1"/>
              <a:t>K</a:t>
            </a:r>
            <a:r>
              <a:rPr lang="pt-BR" sz="1200" dirty="0"/>
              <a:t> em F.</a:t>
            </a:r>
          </a:p>
          <a:p>
            <a:r>
              <a:rPr lang="pt-BR" sz="1200" dirty="0"/>
              <a:t> </a:t>
            </a:r>
            <a:endParaRPr lang="en-BR" sz="1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D7ADA2D-85ED-B642-9828-A42621923B4A}"/>
              </a:ext>
            </a:extLst>
          </p:cNvPr>
          <p:cNvSpPr/>
          <p:nvPr/>
        </p:nvSpPr>
        <p:spPr>
          <a:xfrm>
            <a:off x="4557308" y="6168039"/>
            <a:ext cx="37080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t-BR" dirty="0" err="1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/L)</a:t>
            </a:r>
            <a:r>
              <a:rPr lang="pt-BR" baseline="30000" dirty="0">
                <a:latin typeface="Calibri" panose="020F0502020204030204" pitchFamily="34" charset="0"/>
                <a:cs typeface="Calibri" panose="020F0502020204030204" pitchFamily="34" charset="0"/>
              </a:rPr>
              <a:t>C 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 &gt; (</a:t>
            </a:r>
            <a:r>
              <a:rPr lang="pt-BR" dirty="0" err="1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/L)</a:t>
            </a:r>
            <a:r>
              <a:rPr lang="pt-BR" baseline="30000" dirty="0" err="1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pt-BR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          </a:t>
            </a:r>
            <a:r>
              <a:rPr lang="pt-BR" sz="1400" dirty="0">
                <a:latin typeface="Calibri" panose="020F0502020204030204" pitchFamily="34" charset="0"/>
                <a:cs typeface="Calibri" panose="020F0502020204030204" pitchFamily="34" charset="0"/>
              </a:rPr>
              <a:t>&amp; 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pt-B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t-BR" dirty="0" err="1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/L)</a:t>
            </a:r>
            <a:r>
              <a:rPr lang="pt-BR" baseline="30000" dirty="0">
                <a:latin typeface="Calibri" panose="020F0502020204030204" pitchFamily="34" charset="0"/>
                <a:cs typeface="Calibri" panose="020F0502020204030204" pitchFamily="34" charset="0"/>
              </a:rPr>
              <a:t>H 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&gt; (</a:t>
            </a:r>
            <a:r>
              <a:rPr lang="pt-BR" dirty="0" err="1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/L)</a:t>
            </a:r>
            <a:r>
              <a:rPr lang="pt-BR" baseline="30000" dirty="0" err="1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pt-BR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B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87DFDB-1F8A-6248-9EB3-93FF7679E177}"/>
              </a:ext>
            </a:extLst>
          </p:cNvPr>
          <p:cNvSpPr/>
          <p:nvPr/>
        </p:nvSpPr>
        <p:spPr>
          <a:xfrm>
            <a:off x="4454168" y="6138316"/>
            <a:ext cx="3892705" cy="40976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R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87771234"/>
      </p:ext>
    </p:extLst>
  </p:cSld>
  <p:clrMapOvr>
    <a:masterClrMapping/>
  </p:clrMapOvr>
  <p:transition spd="med">
    <p:pull dir="r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05280-625B-4E4A-B605-FE79E27A6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800" y="317500"/>
            <a:ext cx="7856538" cy="520700"/>
          </a:xfrm>
        </p:spPr>
        <p:txBody>
          <a:bodyPr/>
          <a:lstStyle/>
          <a:p>
            <a:r>
              <a:rPr lang="en-BR" dirty="0"/>
              <a:t>Efeitos de curto e longo prazos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A7A886-16E0-6F43-8AA3-A52B68AD04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2006 Pearson Addison-Wesley. All rights reserved.</a:t>
            </a:r>
            <a:endParaRPr lang="en-CA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B49E11-08AD-AD48-8811-FE948021F0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4-</a:t>
            </a:r>
            <a:fld id="{751C29F3-C0DB-9143-AD56-D781CD2FC5BC}" type="slidenum">
              <a:rPr lang="en-US" altLang="en-US" smtClean="0"/>
              <a:pPr>
                <a:defRPr/>
              </a:pPr>
              <a:t>28</a:t>
            </a:fld>
            <a:endParaRPr lang="en-CA" alt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D8EAAFC-7B1D-7948-83D4-0389D953D285}"/>
              </a:ext>
            </a:extLst>
          </p:cNvPr>
          <p:cNvCxnSpPr>
            <a:cxnSpLocks/>
          </p:cNvCxnSpPr>
          <p:nvPr/>
        </p:nvCxnSpPr>
        <p:spPr>
          <a:xfrm flipV="1">
            <a:off x="1789277" y="2092647"/>
            <a:ext cx="6810264" cy="332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82CE51A-3A51-D641-943D-300EE7F70550}"/>
              </a:ext>
            </a:extLst>
          </p:cNvPr>
          <p:cNvSpPr txBox="1"/>
          <p:nvPr/>
        </p:nvSpPr>
        <p:spPr>
          <a:xfrm>
            <a:off x="783559" y="987474"/>
            <a:ext cx="7956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b="1" dirty="0"/>
              <a:t>Efeitos de curto prazo</a:t>
            </a:r>
            <a:r>
              <a:rPr lang="en-BR" dirty="0"/>
              <a:t>: após mudança nos preços dos produtos, início</a:t>
            </a:r>
          </a:p>
          <a:p>
            <a:r>
              <a:rPr lang="en-US" dirty="0"/>
              <a:t>d</a:t>
            </a:r>
            <a:r>
              <a:rPr lang="en-BR" dirty="0"/>
              <a:t>e resposta da produção, porém antes dos fatores mudarem entre os bens.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615AF1-0636-2440-91F1-60FB99CBD444}"/>
              </a:ext>
            </a:extLst>
          </p:cNvPr>
          <p:cNvSpPr txBox="1"/>
          <p:nvPr/>
        </p:nvSpPr>
        <p:spPr>
          <a:xfrm>
            <a:off x="2497874" y="1700694"/>
            <a:ext cx="1594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País 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DB0B12-1858-1749-ADEA-71DE5C38DFDE}"/>
              </a:ext>
            </a:extLst>
          </p:cNvPr>
          <p:cNvSpPr txBox="1"/>
          <p:nvPr/>
        </p:nvSpPr>
        <p:spPr>
          <a:xfrm>
            <a:off x="6187687" y="1669576"/>
            <a:ext cx="1594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País F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31D6CC-F735-C045-8184-6E23E63EC5BC}"/>
              </a:ext>
            </a:extLst>
          </p:cNvPr>
          <p:cNvSpPr txBox="1"/>
          <p:nvPr/>
        </p:nvSpPr>
        <p:spPr>
          <a:xfrm>
            <a:off x="899290" y="2460528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dirty="0"/>
              <a:t>Bem 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4D2FDA-3403-814E-BCC0-8B4208A528F4}"/>
              </a:ext>
            </a:extLst>
          </p:cNvPr>
          <p:cNvSpPr txBox="1"/>
          <p:nvPr/>
        </p:nvSpPr>
        <p:spPr>
          <a:xfrm>
            <a:off x="863600" y="2888069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dirty="0"/>
              <a:t>Bem 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C58BABF-14CE-294F-857B-4B46B285675F}"/>
              </a:ext>
            </a:extLst>
          </p:cNvPr>
          <p:cNvCxnSpPr>
            <a:cxnSpLocks/>
          </p:cNvCxnSpPr>
          <p:nvPr/>
        </p:nvCxnSpPr>
        <p:spPr>
          <a:xfrm>
            <a:off x="939800" y="2491645"/>
            <a:ext cx="779978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8619B39-0890-714A-BF83-CE716FDE1017}"/>
              </a:ext>
            </a:extLst>
          </p:cNvPr>
          <p:cNvSpPr txBox="1"/>
          <p:nvPr/>
        </p:nvSpPr>
        <p:spPr>
          <a:xfrm>
            <a:off x="2259982" y="2136915"/>
            <a:ext cx="494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E5E5594-FEFB-6740-81F0-6503DF34B92F}"/>
              </a:ext>
            </a:extLst>
          </p:cNvPr>
          <p:cNvSpPr txBox="1"/>
          <p:nvPr/>
        </p:nvSpPr>
        <p:spPr>
          <a:xfrm>
            <a:off x="3598129" y="2106755"/>
            <a:ext cx="494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24FA8AD-D3AA-974E-84CA-4DC004D4503B}"/>
              </a:ext>
            </a:extLst>
          </p:cNvPr>
          <p:cNvSpPr txBox="1"/>
          <p:nvPr/>
        </p:nvSpPr>
        <p:spPr>
          <a:xfrm>
            <a:off x="5824653" y="2121835"/>
            <a:ext cx="494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K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51D672D-0B47-CA4B-8EF6-4E1E196A38F3}"/>
              </a:ext>
            </a:extLst>
          </p:cNvPr>
          <p:cNvSpPr txBox="1"/>
          <p:nvPr/>
        </p:nvSpPr>
        <p:spPr>
          <a:xfrm>
            <a:off x="7162800" y="2091675"/>
            <a:ext cx="494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8B5EC90-2CA3-2C4D-ACBF-519B1856AABA}"/>
              </a:ext>
            </a:extLst>
          </p:cNvPr>
          <p:cNvSpPr txBox="1"/>
          <p:nvPr/>
        </p:nvSpPr>
        <p:spPr>
          <a:xfrm>
            <a:off x="2052880" y="253191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dirty="0"/>
              <a:t>Ganha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22C3FEE-F07E-A243-9AC5-510C6A94FA7F}"/>
              </a:ext>
            </a:extLst>
          </p:cNvPr>
          <p:cNvSpPr txBox="1"/>
          <p:nvPr/>
        </p:nvSpPr>
        <p:spPr>
          <a:xfrm>
            <a:off x="3283106" y="249116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dirty="0"/>
              <a:t>Ganha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D789885-337F-0B4C-82A0-7E7C789E2A27}"/>
              </a:ext>
            </a:extLst>
          </p:cNvPr>
          <p:cNvSpPr txBox="1"/>
          <p:nvPr/>
        </p:nvSpPr>
        <p:spPr>
          <a:xfrm>
            <a:off x="2094757" y="2912307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dirty="0"/>
              <a:t>Perde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9468D28-C044-CD4B-838F-12AB91D3A9C7}"/>
              </a:ext>
            </a:extLst>
          </p:cNvPr>
          <p:cNvSpPr txBox="1"/>
          <p:nvPr/>
        </p:nvSpPr>
        <p:spPr>
          <a:xfrm>
            <a:off x="3324983" y="2871563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dirty="0"/>
              <a:t>Perde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5FA8D14-3F30-BF49-A048-502855C288B8}"/>
              </a:ext>
            </a:extLst>
          </p:cNvPr>
          <p:cNvSpPr txBox="1"/>
          <p:nvPr/>
        </p:nvSpPr>
        <p:spPr>
          <a:xfrm>
            <a:off x="5751867" y="2553559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dirty="0"/>
              <a:t>Perde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57D6AC0-9E38-9F42-A5DC-920273E48CDA}"/>
              </a:ext>
            </a:extLst>
          </p:cNvPr>
          <p:cNvSpPr txBox="1"/>
          <p:nvPr/>
        </p:nvSpPr>
        <p:spPr>
          <a:xfrm>
            <a:off x="6982093" y="2512815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dirty="0"/>
              <a:t>Perde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31BC872-CA20-D84E-A257-13836309EA5E}"/>
              </a:ext>
            </a:extLst>
          </p:cNvPr>
          <p:cNvSpPr txBox="1"/>
          <p:nvPr/>
        </p:nvSpPr>
        <p:spPr>
          <a:xfrm>
            <a:off x="5751867" y="290124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dirty="0"/>
              <a:t>Ganha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079F2AC-DFA3-764F-9646-09706E5B01CF}"/>
              </a:ext>
            </a:extLst>
          </p:cNvPr>
          <p:cNvSpPr txBox="1"/>
          <p:nvPr/>
        </p:nvSpPr>
        <p:spPr>
          <a:xfrm>
            <a:off x="6982093" y="286049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dirty="0"/>
              <a:t>Ganha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A1488FB-22AB-7243-B0B5-570C15635C05}"/>
              </a:ext>
            </a:extLst>
          </p:cNvPr>
          <p:cNvSpPr txBox="1"/>
          <p:nvPr/>
        </p:nvSpPr>
        <p:spPr>
          <a:xfrm>
            <a:off x="861679" y="3594119"/>
            <a:ext cx="7584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b="1" dirty="0"/>
              <a:t>Efeitos de longo prazo</a:t>
            </a:r>
            <a:r>
              <a:rPr lang="en-BR" dirty="0"/>
              <a:t>: após </a:t>
            </a:r>
            <a:r>
              <a:rPr lang="pt-BR" dirty="0"/>
              <a:t>a mobilidade dos fatores entre os setores</a:t>
            </a:r>
          </a:p>
          <a:p>
            <a:r>
              <a:rPr lang="pt-BR" dirty="0"/>
              <a:t>em resposta a mudanças na demanda pelos fatores.</a:t>
            </a:r>
            <a:endParaRPr lang="en-BR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9E852D6-B4A9-5D4A-B78F-9F063758C2CB}"/>
              </a:ext>
            </a:extLst>
          </p:cNvPr>
          <p:cNvCxnSpPr>
            <a:cxnSpLocks/>
          </p:cNvCxnSpPr>
          <p:nvPr/>
        </p:nvCxnSpPr>
        <p:spPr>
          <a:xfrm flipV="1">
            <a:off x="1940412" y="4750926"/>
            <a:ext cx="6810264" cy="332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184825BF-F69C-F946-BA9C-EE7A7E55D6CF}"/>
              </a:ext>
            </a:extLst>
          </p:cNvPr>
          <p:cNvSpPr txBox="1"/>
          <p:nvPr/>
        </p:nvSpPr>
        <p:spPr>
          <a:xfrm>
            <a:off x="2649009" y="4358973"/>
            <a:ext cx="1594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País H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39CB026-28B1-2747-990F-D66C4D89683C}"/>
              </a:ext>
            </a:extLst>
          </p:cNvPr>
          <p:cNvSpPr txBox="1"/>
          <p:nvPr/>
        </p:nvSpPr>
        <p:spPr>
          <a:xfrm>
            <a:off x="6338822" y="4327855"/>
            <a:ext cx="1594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País F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C6BE021-8A27-6D41-A907-A5CA6FE23570}"/>
              </a:ext>
            </a:extLst>
          </p:cNvPr>
          <p:cNvSpPr txBox="1"/>
          <p:nvPr/>
        </p:nvSpPr>
        <p:spPr>
          <a:xfrm>
            <a:off x="1050425" y="5118807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dirty="0"/>
              <a:t>Bem C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B5499DB-8853-6043-BF78-93EFF71DA460}"/>
              </a:ext>
            </a:extLst>
          </p:cNvPr>
          <p:cNvSpPr txBox="1"/>
          <p:nvPr/>
        </p:nvSpPr>
        <p:spPr>
          <a:xfrm>
            <a:off x="1014735" y="5546348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dirty="0"/>
              <a:t>Bem S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BA4E653-C15A-9043-9A75-26AA6CC5F5BC}"/>
              </a:ext>
            </a:extLst>
          </p:cNvPr>
          <p:cNvCxnSpPr>
            <a:cxnSpLocks/>
          </p:cNvCxnSpPr>
          <p:nvPr/>
        </p:nvCxnSpPr>
        <p:spPr>
          <a:xfrm>
            <a:off x="1090935" y="5149924"/>
            <a:ext cx="779978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0531196F-8965-0E42-A015-CF7DF4B1C36B}"/>
              </a:ext>
            </a:extLst>
          </p:cNvPr>
          <p:cNvSpPr txBox="1"/>
          <p:nvPr/>
        </p:nvSpPr>
        <p:spPr>
          <a:xfrm>
            <a:off x="2411117" y="4795194"/>
            <a:ext cx="494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K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4709752-57B1-7C49-818B-E1E0366A1CA9}"/>
              </a:ext>
            </a:extLst>
          </p:cNvPr>
          <p:cNvSpPr txBox="1"/>
          <p:nvPr/>
        </p:nvSpPr>
        <p:spPr>
          <a:xfrm>
            <a:off x="3749264" y="4765034"/>
            <a:ext cx="494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6A52A17-8056-CD4D-A3EC-297F4C69A57F}"/>
              </a:ext>
            </a:extLst>
          </p:cNvPr>
          <p:cNvSpPr txBox="1"/>
          <p:nvPr/>
        </p:nvSpPr>
        <p:spPr>
          <a:xfrm>
            <a:off x="5975788" y="4780114"/>
            <a:ext cx="494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K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6BFA7F1-DCBB-124A-B451-34BF1E8720D2}"/>
              </a:ext>
            </a:extLst>
          </p:cNvPr>
          <p:cNvSpPr txBox="1"/>
          <p:nvPr/>
        </p:nvSpPr>
        <p:spPr>
          <a:xfrm>
            <a:off x="7313935" y="4749954"/>
            <a:ext cx="494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12A2CCD-F774-7248-8106-2DC09AC3B88E}"/>
              </a:ext>
            </a:extLst>
          </p:cNvPr>
          <p:cNvSpPr txBox="1"/>
          <p:nvPr/>
        </p:nvSpPr>
        <p:spPr>
          <a:xfrm>
            <a:off x="2204015" y="519019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dirty="0"/>
              <a:t>Ganha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AFB4493-5E05-3842-AEB9-C599CAD960C0}"/>
              </a:ext>
            </a:extLst>
          </p:cNvPr>
          <p:cNvSpPr txBox="1"/>
          <p:nvPr/>
        </p:nvSpPr>
        <p:spPr>
          <a:xfrm>
            <a:off x="3434241" y="5149446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dirty="0"/>
              <a:t>Perde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640AE8A-F990-4841-91DC-74B92AF9FCBA}"/>
              </a:ext>
            </a:extLst>
          </p:cNvPr>
          <p:cNvSpPr txBox="1"/>
          <p:nvPr/>
        </p:nvSpPr>
        <p:spPr>
          <a:xfrm>
            <a:off x="2245892" y="557058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dirty="0"/>
              <a:t>Ganha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DAEFC3C-6F05-3642-9606-DA46CFA20726}"/>
              </a:ext>
            </a:extLst>
          </p:cNvPr>
          <p:cNvSpPr txBox="1"/>
          <p:nvPr/>
        </p:nvSpPr>
        <p:spPr>
          <a:xfrm>
            <a:off x="3476118" y="5529842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dirty="0"/>
              <a:t>Perde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37182B9-833F-1F4E-AEDB-0B8A6D4C1B1F}"/>
              </a:ext>
            </a:extLst>
          </p:cNvPr>
          <p:cNvSpPr txBox="1"/>
          <p:nvPr/>
        </p:nvSpPr>
        <p:spPr>
          <a:xfrm>
            <a:off x="5903002" y="5211838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dirty="0"/>
              <a:t>Perde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AA90D4B-49F4-5640-B311-62C500672929}"/>
              </a:ext>
            </a:extLst>
          </p:cNvPr>
          <p:cNvSpPr txBox="1"/>
          <p:nvPr/>
        </p:nvSpPr>
        <p:spPr>
          <a:xfrm>
            <a:off x="7133228" y="517109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dirty="0"/>
              <a:t>Ganha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BE824D3-77CB-4644-BC0B-E08DCC0D6E12}"/>
              </a:ext>
            </a:extLst>
          </p:cNvPr>
          <p:cNvSpPr txBox="1"/>
          <p:nvPr/>
        </p:nvSpPr>
        <p:spPr>
          <a:xfrm>
            <a:off x="5903002" y="5559522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dirty="0"/>
              <a:t>Perde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0BA9ABE-BE7E-4745-B309-365E26B0A44C}"/>
              </a:ext>
            </a:extLst>
          </p:cNvPr>
          <p:cNvSpPr txBox="1"/>
          <p:nvPr/>
        </p:nvSpPr>
        <p:spPr>
          <a:xfrm>
            <a:off x="7133228" y="551877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dirty="0"/>
              <a:t>Ganha</a:t>
            </a:r>
          </a:p>
        </p:txBody>
      </p:sp>
    </p:spTree>
    <p:extLst>
      <p:ext uri="{BB962C8B-B14F-4D97-AF65-F5344CB8AC3E}">
        <p14:creationId xmlns:p14="http://schemas.microsoft.com/office/powerpoint/2010/main" val="3478652023"/>
      </p:ext>
    </p:extLst>
  </p:cSld>
  <p:clrMapOvr>
    <a:masterClrMapping/>
  </p:clrMapOvr>
  <p:transition spd="med">
    <p:pull dir="r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E2798-68F2-014F-89B3-771D0171F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/>
              <a:t>Teorema</a:t>
            </a:r>
            <a:r>
              <a:rPr lang="en-US" sz="3200" dirty="0"/>
              <a:t> de </a:t>
            </a:r>
            <a:r>
              <a:rPr lang="en-US" sz="3200" dirty="0" err="1"/>
              <a:t>Stolper</a:t>
            </a:r>
            <a:r>
              <a:rPr lang="en-US" sz="3200" dirty="0"/>
              <a:t>-Samuelson (TSS)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EFB30-5F48-B345-8091-32FFD36C9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438" y="1304382"/>
            <a:ext cx="7748664" cy="4605763"/>
          </a:xfrm>
        </p:spPr>
        <p:txBody>
          <a:bodyPr/>
          <a:lstStyle/>
          <a:p>
            <a:pPr marL="0" indent="0">
              <a:buNone/>
            </a:pPr>
            <a:r>
              <a:rPr lang="pt-BR" sz="2400" dirty="0">
                <a:highlight>
                  <a:srgbClr val="FFFF00"/>
                </a:highlight>
              </a:rPr>
              <a:t>Visto de outra forma</a:t>
            </a:r>
            <a:endParaRPr lang="en-US" sz="2400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Considerando competição perfeita: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P</a:t>
            </a:r>
            <a:r>
              <a:rPr lang="pt-BR" sz="2000" baseline="-25000" dirty="0"/>
              <a:t>C</a:t>
            </a:r>
            <a:r>
              <a:rPr lang="pt-BR" sz="2000" dirty="0"/>
              <a:t> = Custo Marginal de C (</a:t>
            </a:r>
            <a:r>
              <a:rPr lang="pt-BR" sz="2000" dirty="0" err="1"/>
              <a:t>CMg</a:t>
            </a:r>
            <a:r>
              <a:rPr lang="pt-BR" sz="2000" baseline="-25000" dirty="0" err="1"/>
              <a:t>C</a:t>
            </a:r>
            <a:r>
              <a:rPr lang="pt-BR" sz="2000" dirty="0"/>
              <a:t>) = </a:t>
            </a:r>
            <a:r>
              <a:rPr lang="pt-BR" sz="2000" dirty="0" err="1"/>
              <a:t>a.r</a:t>
            </a:r>
            <a:r>
              <a:rPr lang="pt-BR" sz="2000" dirty="0"/>
              <a:t> + </a:t>
            </a:r>
            <a:r>
              <a:rPr lang="pt-BR" sz="2000" dirty="0" err="1"/>
              <a:t>b.w</a:t>
            </a:r>
            <a:endParaRPr lang="pt-BR" sz="2000" dirty="0"/>
          </a:p>
          <a:p>
            <a:pPr marL="0" indent="0">
              <a:buNone/>
            </a:pPr>
            <a:r>
              <a:rPr lang="pt-BR" sz="2000" dirty="0"/>
              <a:t>e</a:t>
            </a:r>
          </a:p>
          <a:p>
            <a:pPr marL="0" indent="0">
              <a:buNone/>
            </a:pPr>
            <a:r>
              <a:rPr lang="pt-BR" sz="2000" dirty="0"/>
              <a:t>P</a:t>
            </a:r>
            <a:r>
              <a:rPr lang="pt-BR" sz="2000" baseline="-25000" dirty="0"/>
              <a:t>S</a:t>
            </a:r>
            <a:r>
              <a:rPr lang="pt-BR" sz="2000" dirty="0"/>
              <a:t> = Custo Marginal de </a:t>
            </a:r>
            <a:r>
              <a:rPr lang="pt-BR" sz="2000" dirty="0" err="1"/>
              <a:t>S</a:t>
            </a:r>
            <a:r>
              <a:rPr lang="pt-BR" sz="2000" dirty="0"/>
              <a:t> (</a:t>
            </a:r>
            <a:r>
              <a:rPr lang="pt-BR" sz="2000" dirty="0" err="1"/>
              <a:t>CMg</a:t>
            </a:r>
            <a:r>
              <a:rPr lang="pt-BR" sz="2000" baseline="-25000" dirty="0" err="1"/>
              <a:t>S</a:t>
            </a:r>
            <a:r>
              <a:rPr lang="pt-BR" sz="2000" dirty="0"/>
              <a:t>) = </a:t>
            </a:r>
            <a:r>
              <a:rPr lang="pt-BR" sz="2000" dirty="0" err="1"/>
              <a:t>c.r</a:t>
            </a:r>
            <a:r>
              <a:rPr lang="pt-BR" sz="2000" dirty="0"/>
              <a:t> + </a:t>
            </a:r>
            <a:r>
              <a:rPr lang="pt-BR" sz="2000" dirty="0" err="1"/>
              <a:t>d.w</a:t>
            </a: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Sendo a, </a:t>
            </a:r>
            <a:r>
              <a:rPr lang="pt-BR" sz="2000" dirty="0" err="1"/>
              <a:t>c</a:t>
            </a:r>
            <a:r>
              <a:rPr lang="pt-BR" sz="2000" dirty="0"/>
              <a:t>: coeficientes técnicos do </a:t>
            </a:r>
            <a:r>
              <a:rPr lang="pt-BR" sz="2000" dirty="0" err="1"/>
              <a:t>K</a:t>
            </a:r>
            <a:r>
              <a:rPr lang="pt-BR" sz="2000" dirty="0"/>
              <a:t> na produção de C e </a:t>
            </a:r>
            <a:r>
              <a:rPr lang="pt-BR" sz="2000" dirty="0" err="1"/>
              <a:t>S</a:t>
            </a:r>
            <a:r>
              <a:rPr lang="pt-BR" sz="2000" dirty="0"/>
              <a:t> respectivamente.</a:t>
            </a:r>
          </a:p>
          <a:p>
            <a:pPr marL="0" indent="0">
              <a:buNone/>
            </a:pPr>
            <a:r>
              <a:rPr lang="pt-BR" sz="2000" dirty="0"/>
              <a:t>Sendo </a:t>
            </a:r>
            <a:r>
              <a:rPr lang="pt-BR" sz="2000" dirty="0" err="1"/>
              <a:t>b</a:t>
            </a:r>
            <a:r>
              <a:rPr lang="pt-BR" sz="2000" dirty="0"/>
              <a:t>, </a:t>
            </a:r>
            <a:r>
              <a:rPr lang="pt-BR" sz="2000" dirty="0" err="1"/>
              <a:t>d</a:t>
            </a:r>
            <a:r>
              <a:rPr lang="pt-BR" sz="2000" dirty="0"/>
              <a:t>: coeficientes técnicos do L na produção de C e </a:t>
            </a:r>
            <a:r>
              <a:rPr lang="pt-BR" sz="2000" dirty="0" err="1"/>
              <a:t>S</a:t>
            </a:r>
            <a:r>
              <a:rPr lang="pt-BR" sz="2000" dirty="0"/>
              <a:t> respectivamente.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endParaRPr lang="en-US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D38367-3881-F741-8DF8-AAB142E465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4-</a:t>
            </a:r>
            <a:fld id="{751C29F3-C0DB-9143-AD56-D781CD2FC5BC}" type="slidenum">
              <a:rPr lang="en-US" altLang="en-US" smtClean="0"/>
              <a:pPr>
                <a:defRPr/>
              </a:pPr>
              <a:t>29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766113629"/>
      </p:ext>
    </p:extLst>
  </p:cSld>
  <p:clrMapOvr>
    <a:masterClrMapping/>
  </p:clrMapOvr>
  <p:transition spd="med">
    <p:pull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89" name="Group 39">
            <a:extLst>
              <a:ext uri="{FF2B5EF4-FFF2-40B4-BE49-F238E27FC236}">
                <a16:creationId xmlns:a16="http://schemas.microsoft.com/office/drawing/2014/main" id="{674F697C-1EC7-7B48-A846-37B6003633B2}"/>
              </a:ext>
            </a:extLst>
          </p:cNvPr>
          <p:cNvGrpSpPr>
            <a:grpSpLocks/>
          </p:cNvGrpSpPr>
          <p:nvPr/>
        </p:nvGrpSpPr>
        <p:grpSpPr bwMode="auto">
          <a:xfrm>
            <a:off x="647700" y="1808163"/>
            <a:ext cx="8177213" cy="4819650"/>
            <a:chOff x="566738" y="2200275"/>
            <a:chExt cx="7805737" cy="4219575"/>
          </a:xfrm>
        </p:grpSpPr>
        <p:sp>
          <p:nvSpPr>
            <p:cNvPr id="63507" name="Rectangle 16">
              <a:extLst>
                <a:ext uri="{FF2B5EF4-FFF2-40B4-BE49-F238E27FC236}">
                  <a16:creationId xmlns:a16="http://schemas.microsoft.com/office/drawing/2014/main" id="{279E7D26-2A07-8B43-B846-B81169178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738" y="2200275"/>
              <a:ext cx="7805737" cy="4219575"/>
            </a:xfrm>
            <a:prstGeom prst="rect">
              <a:avLst/>
            </a:prstGeom>
            <a:solidFill>
              <a:srgbClr val="FAECCE"/>
            </a:solidFill>
            <a:ln w="38100">
              <a:solidFill>
                <a:srgbClr val="CBBEB7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30000"/>
                </a:spcBef>
                <a:buClr>
                  <a:schemeClr val="tx1"/>
                </a:buClr>
                <a:buFont typeface="Times" pitchFamily="2" charset="0"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30000"/>
                </a:spcBef>
                <a:buClr>
                  <a:schemeClr val="tx1"/>
                </a:buClr>
                <a:buSzPct val="80000"/>
                <a:buFont typeface="Symbol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0000"/>
                </a:spcBef>
                <a:buClr>
                  <a:schemeClr val="tx1"/>
                </a:buClr>
                <a:buFont typeface="Times" pitchFamily="2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30000"/>
                </a:spcBef>
                <a:buClr>
                  <a:schemeClr val="tx1"/>
                </a:buClr>
                <a:buSzPct val="80000"/>
                <a:buFont typeface="Symbol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30000"/>
                </a:spcBef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pt-BR" altLang="en-US" sz="2800">
                <a:solidFill>
                  <a:schemeClr val="tx2"/>
                </a:solidFill>
                <a:ea typeface="ＭＳ Ｐゴシック" panose="020B0600070205080204" pitchFamily="34" charset="-128"/>
              </a:endParaRPr>
            </a:p>
          </p:txBody>
        </p:sp>
        <p:sp>
          <p:nvSpPr>
            <p:cNvPr id="63508" name="Rectangle 17">
              <a:extLst>
                <a:ext uri="{FF2B5EF4-FFF2-40B4-BE49-F238E27FC236}">
                  <a16:creationId xmlns:a16="http://schemas.microsoft.com/office/drawing/2014/main" id="{7B3F03EC-52FD-C947-A388-C87A8848AF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024" y="2219326"/>
              <a:ext cx="7772401" cy="261225"/>
            </a:xfrm>
            <a:prstGeom prst="rect">
              <a:avLst/>
            </a:prstGeom>
            <a:solidFill>
              <a:srgbClr val="E0D8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tx1"/>
                </a:buClr>
                <a:buFont typeface="Times" pitchFamily="2" charset="0"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30000"/>
                </a:spcBef>
                <a:buClr>
                  <a:schemeClr val="tx1"/>
                </a:buClr>
                <a:buSzPct val="80000"/>
                <a:buFont typeface="Symbol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0000"/>
                </a:spcBef>
                <a:buClr>
                  <a:schemeClr val="tx1"/>
                </a:buClr>
                <a:buFont typeface="Times" pitchFamily="2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30000"/>
                </a:spcBef>
                <a:buClr>
                  <a:schemeClr val="tx1"/>
                </a:buClr>
                <a:buSzPct val="80000"/>
                <a:buFont typeface="Symbol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30000"/>
                </a:spcBef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pt-BR" altLang="en-US" sz="2800">
                <a:solidFill>
                  <a:schemeClr val="tx2"/>
                </a:solidFill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63490" name="Text Box 7">
            <a:extLst>
              <a:ext uri="{FF2B5EF4-FFF2-40B4-BE49-F238E27FC236}">
                <a16:creationId xmlns:a16="http://schemas.microsoft.com/office/drawing/2014/main" id="{2A7DDD52-E699-E14C-AA61-140A7035A3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750" y="1828800"/>
            <a:ext cx="2555875" cy="287338"/>
          </a:xfrm>
          <a:prstGeom prst="rect">
            <a:avLst/>
          </a:prstGeom>
          <a:solidFill>
            <a:srgbClr val="E8F0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Tx/>
              <a:buFontTx/>
              <a:buNone/>
            </a:pPr>
            <a:r>
              <a:rPr lang="en-US" altLang="en-US" sz="1400" b="1">
                <a:solidFill>
                  <a:srgbClr val="831951"/>
                </a:solidFill>
                <a:ea typeface="ＭＳ Ｐゴシック" panose="020B0600070205080204" pitchFamily="34" charset="-128"/>
              </a:rPr>
              <a:t>FIGURA</a:t>
            </a:r>
            <a:r>
              <a:rPr lang="en-US" altLang="en-US" sz="1400" b="1">
                <a:ea typeface="ＭＳ Ｐゴシック" panose="020B0600070205080204" pitchFamily="34" charset="-128"/>
              </a:rPr>
              <a:t> 4-2 </a:t>
            </a:r>
            <a:r>
              <a:rPr lang="en-US" altLang="en-US" sz="1400" b="1">
                <a:solidFill>
                  <a:schemeClr val="bg2"/>
                </a:solidFill>
                <a:ea typeface="ＭＳ Ｐゴシック" panose="020B0600070205080204" pitchFamily="34" charset="-128"/>
              </a:rPr>
              <a:t>(2 of 3)</a:t>
            </a:r>
          </a:p>
        </p:txBody>
      </p:sp>
      <p:sp>
        <p:nvSpPr>
          <p:cNvPr id="63491" name="Rectangle 20">
            <a:extLst>
              <a:ext uri="{FF2B5EF4-FFF2-40B4-BE49-F238E27FC236}">
                <a16:creationId xmlns:a16="http://schemas.microsoft.com/office/drawing/2014/main" id="{01973197-4936-1947-B329-B6180A7FE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363" y="2173288"/>
            <a:ext cx="7953375" cy="2962275"/>
          </a:xfrm>
          <a:prstGeom prst="rect">
            <a:avLst/>
          </a:prstGeom>
          <a:solidFill>
            <a:schemeClr val="bg1"/>
          </a:solidFill>
          <a:ln w="25400">
            <a:solidFill>
              <a:srgbClr val="D4D3D3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pt-BR" altLang="en-US" sz="2800">
              <a:solidFill>
                <a:schemeClr val="tx2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9" name="Rectangle 23">
            <a:extLst>
              <a:ext uri="{FF2B5EF4-FFF2-40B4-BE49-F238E27FC236}">
                <a16:creationId xmlns:a16="http://schemas.microsoft.com/office/drawing/2014/main" id="{DF1548E9-BE9D-FC4F-8F99-A8D89B17B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081588"/>
            <a:ext cx="42767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10000"/>
              </a:spcAft>
              <a:buClrTx/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ea typeface="ＭＳ Ｐゴシック" panose="020B0600070205080204" pitchFamily="34" charset="-128"/>
              </a:rPr>
              <a:t>Curva </a:t>
            </a:r>
            <a:r>
              <a:rPr lang="en-US" altLang="en-US" sz="1800" i="1">
                <a:latin typeface="Calibri" panose="020F0502020204030204" pitchFamily="34" charset="0"/>
                <a:ea typeface="ＭＳ Ｐゴシック" panose="020B0600070205080204" pitchFamily="34" charset="-128"/>
              </a:rPr>
              <a:t>U representa a curva de indiferença do consumidor no país H</a:t>
            </a:r>
          </a:p>
        </p:txBody>
      </p:sp>
      <p:sp>
        <p:nvSpPr>
          <p:cNvPr id="24" name="Rectangle 31">
            <a:extLst>
              <a:ext uri="{FF2B5EF4-FFF2-40B4-BE49-F238E27FC236}">
                <a16:creationId xmlns:a16="http://schemas.microsoft.com/office/drawing/2014/main" id="{09A37E5A-BFD8-0D42-9216-913C31181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25" y="5238750"/>
            <a:ext cx="414178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10000"/>
              </a:spcAft>
              <a:buClrTx/>
              <a:buFontTx/>
              <a:buNone/>
            </a:pPr>
            <a:r>
              <a:rPr lang="pt-BR" altLang="en-US" sz="18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Ponto A: Ponto de equilíbrio</a:t>
            </a:r>
            <a:r>
              <a:rPr lang="pt-BR" altLang="en-US" sz="1800" i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 de H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ClrTx/>
              <a:buFontTx/>
              <a:buNone/>
            </a:pPr>
            <a:r>
              <a:rPr lang="pt-BR" altLang="en-US" sz="18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A inclinação mostra um baixo preço de C relativamente a </a:t>
            </a:r>
            <a:r>
              <a:rPr lang="pt-BR" altLang="en-US" sz="1800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S</a:t>
            </a:r>
            <a:r>
              <a:rPr lang="pt-BR" altLang="en-US" sz="18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, </a:t>
            </a:r>
            <a:r>
              <a:rPr lang="pt-BR" altLang="en-US" sz="1800" i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(P</a:t>
            </a:r>
            <a:r>
              <a:rPr lang="pt-BR" altLang="en-US" sz="1800" i="1" baseline="-250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C</a:t>
            </a:r>
            <a:r>
              <a:rPr lang="pt-BR" altLang="en-US" sz="1800" i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 /P</a:t>
            </a:r>
            <a:r>
              <a:rPr lang="pt-BR" altLang="en-US" sz="1800" i="1" baseline="-250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S</a:t>
            </a:r>
            <a:r>
              <a:rPr lang="pt-BR" altLang="en-US" sz="1800" i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)</a:t>
            </a:r>
            <a:r>
              <a:rPr lang="pt-BR" altLang="en-US" sz="1800" i="1" baseline="300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A</a:t>
            </a:r>
            <a:r>
              <a:rPr lang="pt-BR" altLang="en-US" sz="1800" i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.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ClrTx/>
              <a:buFontTx/>
              <a:buNone/>
            </a:pPr>
            <a:r>
              <a:rPr lang="pt-BR" altLang="en-US" sz="1800" i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C é intensivo em </a:t>
            </a:r>
            <a:r>
              <a:rPr lang="pt-BR" altLang="en-US" sz="1800" i="1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K</a:t>
            </a:r>
            <a:r>
              <a:rPr lang="pt-BR" altLang="en-US" sz="1800" i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; H abundante em </a:t>
            </a:r>
            <a:r>
              <a:rPr lang="pt-BR" altLang="en-US" sz="1800" i="1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K</a:t>
            </a:r>
            <a:endParaRPr lang="pt-BR" altLang="en-US" sz="1800" i="1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63494" name="Picture 3">
            <a:extLst>
              <a:ext uri="{FF2B5EF4-FFF2-40B4-BE49-F238E27FC236}">
                <a16:creationId xmlns:a16="http://schemas.microsoft.com/office/drawing/2014/main" id="{B92CCDD1-61E6-FC40-876F-F1E0576972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2159000"/>
            <a:ext cx="2981325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5" name="Picture 4">
            <a:extLst>
              <a:ext uri="{FF2B5EF4-FFF2-40B4-BE49-F238E27FC236}">
                <a16:creationId xmlns:a16="http://schemas.microsoft.com/office/drawing/2014/main" id="{97575F48-3FC5-484D-8220-E444116AFF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2159000"/>
            <a:ext cx="2981325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6" name="Picture 7">
            <a:extLst>
              <a:ext uri="{FF2B5EF4-FFF2-40B4-BE49-F238E27FC236}">
                <a16:creationId xmlns:a16="http://schemas.microsoft.com/office/drawing/2014/main" id="{F4D50F68-61BD-B24E-AB51-92D00CC411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0" y="2159000"/>
            <a:ext cx="3209925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7" name="Picture 6">
            <a:extLst>
              <a:ext uri="{FF2B5EF4-FFF2-40B4-BE49-F238E27FC236}">
                <a16:creationId xmlns:a16="http://schemas.microsoft.com/office/drawing/2014/main" id="{E5363F2A-24E9-9646-9392-26994277623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0" y="2159000"/>
            <a:ext cx="3209925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3B4DE28C-7062-EC42-B793-9660EDEDBDE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2159000"/>
            <a:ext cx="2981325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29A5F5D-EBBB-5F4A-B530-2AB6E141EC2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2159000"/>
            <a:ext cx="2981325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5B8D5D8-6004-1040-8673-7C3BA88CFF5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2159000"/>
            <a:ext cx="2981325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3501" name="Straight Connector 29">
            <a:extLst>
              <a:ext uri="{FF2B5EF4-FFF2-40B4-BE49-F238E27FC236}">
                <a16:creationId xmlns:a16="http://schemas.microsoft.com/office/drawing/2014/main" id="{49642594-C086-9D4F-A6C5-95B002CCB4A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66738" y="668338"/>
            <a:ext cx="3852862" cy="0"/>
          </a:xfrm>
          <a:prstGeom prst="line">
            <a:avLst/>
          </a:prstGeom>
          <a:noFill/>
          <a:ln w="19050" cap="rnd">
            <a:solidFill>
              <a:srgbClr val="9C3A45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502" name="Text Box 21">
            <a:extLst>
              <a:ext uri="{FF2B5EF4-FFF2-40B4-BE49-F238E27FC236}">
                <a16:creationId xmlns:a16="http://schemas.microsoft.com/office/drawing/2014/main" id="{5A360F0A-BFF2-0745-98E3-479DA13B3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1814513"/>
            <a:ext cx="2817813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10000"/>
              </a:spcAft>
              <a:buClrTx/>
              <a:buFontTx/>
              <a:buNone/>
            </a:pPr>
            <a:r>
              <a:rPr lang="en-US" altLang="en-US" sz="1400" b="1">
                <a:solidFill>
                  <a:srgbClr val="8A3A6A"/>
                </a:solidFill>
                <a:ea typeface="ＭＳ Ｐゴシック" panose="020B0600070205080204" pitchFamily="34" charset="-128"/>
              </a:rPr>
              <a:t>Equilíbrio sob autarquia país H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400" b="1">
              <a:ea typeface="ＭＳ Ｐゴシック" panose="020B0600070205080204" pitchFamily="34" charset="-128"/>
            </a:endParaRPr>
          </a:p>
        </p:txBody>
      </p:sp>
      <p:sp>
        <p:nvSpPr>
          <p:cNvPr id="23" name="Rectangle 6">
            <a:extLst>
              <a:ext uri="{FF2B5EF4-FFF2-40B4-BE49-F238E27FC236}">
                <a16:creationId xmlns:a16="http://schemas.microsoft.com/office/drawing/2014/main" id="{577505BA-326B-DA4B-A942-CDCE64E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025" y="852488"/>
            <a:ext cx="69484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FontTx/>
              <a:buNone/>
            </a:pPr>
            <a:r>
              <a:rPr lang="pt-BR" altLang="en-US" sz="2000" b="1" dirty="0">
                <a:solidFill>
                  <a:srgbClr val="3D68AF"/>
                </a:solidFill>
                <a:ea typeface="ＭＳ Ｐゴシック" panose="020B0600070205080204" pitchFamily="34" charset="-128"/>
              </a:rPr>
              <a:t>Fronteira de possibilidade de produção, Curvas de Indiferença, Preço de equilíbrio sob Autarquia</a:t>
            </a:r>
          </a:p>
        </p:txBody>
      </p:sp>
      <p:sp>
        <p:nvSpPr>
          <p:cNvPr id="63504" name="Rectangle 3">
            <a:extLst>
              <a:ext uri="{FF2B5EF4-FFF2-40B4-BE49-F238E27FC236}">
                <a16:creationId xmlns:a16="http://schemas.microsoft.com/office/drawing/2014/main" id="{1A99E349-70D0-3042-8A69-5B7E338A3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1275" y="0"/>
            <a:ext cx="7832725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tabLst>
                <a:tab pos="291782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tabLst>
                <a:tab pos="291782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tabLst>
                <a:tab pos="29178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tabLst>
                <a:tab pos="29178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tabLst>
                <a:tab pos="29178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tabLst>
                <a:tab pos="29178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tabLst>
                <a:tab pos="29178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tabLst>
                <a:tab pos="29178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tabLst>
                <a:tab pos="29178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69134B"/>
                </a:solidFill>
                <a:ea typeface="ＭＳ Ｐゴシック" panose="020B0600070205080204" pitchFamily="34" charset="-128"/>
              </a:rPr>
              <a:t>1  Modelo de Heckscher-Ohlin  </a:t>
            </a:r>
          </a:p>
        </p:txBody>
      </p:sp>
    </p:spTree>
    <p:extLst>
      <p:ext uri="{BB962C8B-B14F-4D97-AF65-F5344CB8AC3E}">
        <p14:creationId xmlns:p14="http://schemas.microsoft.com/office/powerpoint/2010/main" val="383128085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  <p:bldP spid="24" grpId="0" build="p" bldLvl="2"/>
      <p:bldP spid="2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E2798-68F2-014F-89B3-771D0171F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Teorema</a:t>
            </a:r>
            <a:r>
              <a:rPr lang="en-US" dirty="0"/>
              <a:t> de </a:t>
            </a:r>
            <a:r>
              <a:rPr lang="en-US" dirty="0" err="1"/>
              <a:t>Stolper</a:t>
            </a:r>
            <a:r>
              <a:rPr lang="en-US" dirty="0"/>
              <a:t>-Samuelson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EFB30-5F48-B345-8091-32FFD36C9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800" y="1371600"/>
            <a:ext cx="7835900" cy="4114800"/>
          </a:xfrm>
        </p:spPr>
        <p:txBody>
          <a:bodyPr/>
          <a:lstStyle/>
          <a:p>
            <a:r>
              <a:rPr lang="pt-BR" dirty="0"/>
              <a:t>O Teorema de </a:t>
            </a:r>
            <a:r>
              <a:rPr lang="pt-BR" dirty="0" err="1"/>
              <a:t>Stolper</a:t>
            </a:r>
            <a:r>
              <a:rPr lang="pt-BR" dirty="0"/>
              <a:t> Samuelson: </a:t>
            </a:r>
          </a:p>
          <a:p>
            <a:endParaRPr lang="pt-BR" sz="2400" dirty="0"/>
          </a:p>
          <a:p>
            <a:r>
              <a:rPr lang="pt-BR" sz="2400" dirty="0"/>
              <a:t>Vimos que uma queda no preço relativo de um bem leva a uma queda no retorno ao fator usado de forma mais intensiva na produção do bem, e, de forma oposta, a um aumento no retorno ao outro fator.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000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ACEEAA-A6A0-4C4C-AD0B-D95C77B5AA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2006 Pearson Addison-Wesley. All rights reserved.</a:t>
            </a:r>
            <a:endParaRPr lang="en-CA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D38367-3881-F741-8DF8-AAB142E465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4-</a:t>
            </a:r>
            <a:fld id="{751C29F3-C0DB-9143-AD56-D781CD2FC5BC}" type="slidenum">
              <a:rPr lang="en-US" altLang="en-US" smtClean="0"/>
              <a:pPr>
                <a:defRPr/>
              </a:pPr>
              <a:t>30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94279210"/>
      </p:ext>
    </p:extLst>
  </p:cSld>
  <p:clrMapOvr>
    <a:masterClrMapping/>
  </p:clrMapOvr>
  <p:transition spd="med">
    <p:pull dir="r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B8547-0B81-1944-9633-34302A12E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800" y="266700"/>
            <a:ext cx="7856538" cy="571500"/>
          </a:xfrm>
        </p:spPr>
        <p:txBody>
          <a:bodyPr/>
          <a:lstStyle/>
          <a:p>
            <a:r>
              <a:rPr lang="pt-BR" dirty="0"/>
              <a:t>Exemplo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4D390-CEDB-F94D-A03E-79FEAD465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800" y="990260"/>
            <a:ext cx="7835900" cy="4706155"/>
          </a:xfrm>
        </p:spPr>
        <p:txBody>
          <a:bodyPr/>
          <a:lstStyle/>
          <a:p>
            <a:pPr marL="0" indent="0">
              <a:buNone/>
            </a:pPr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Assumir que em determinado país H, relativamente abundante em </a:t>
            </a:r>
            <a:r>
              <a:rPr lang="pt-BR" sz="2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K</a:t>
            </a:r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,  a produção dos bens C e </a:t>
            </a:r>
            <a:r>
              <a:rPr lang="pt-BR" sz="2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envolvem a proporção de insumos representadas pelos seguintes coeficientes:  </a:t>
            </a:r>
          </a:p>
          <a:p>
            <a:pPr marL="0" indent="0">
              <a:buNone/>
            </a:pPr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Unidades de trabalho para produzir uma unidade de bem:</a:t>
            </a:r>
          </a:p>
          <a:p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Bem C:   5 L        10 </a:t>
            </a:r>
            <a:r>
              <a:rPr lang="pt-BR" sz="2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K</a:t>
            </a:r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=&gt; 10K/5L = 2 (</a:t>
            </a:r>
            <a:r>
              <a:rPr lang="pt-BR" sz="2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K</a:t>
            </a:r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/L) </a:t>
            </a:r>
          </a:p>
          <a:p>
            <a:pPr marL="0" indent="0">
              <a:buNone/>
            </a:pPr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É relativamente intensivo em capital</a:t>
            </a:r>
          </a:p>
          <a:p>
            <a:endParaRPr lang="pt-BR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Bem </a:t>
            </a:r>
            <a:r>
              <a:rPr lang="pt-BR" sz="2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:    4 L        2K</a:t>
            </a:r>
          </a:p>
          <a:p>
            <a:pPr marL="0" indent="0">
              <a:buNone/>
            </a:pPr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É relativamente intensivo em  trabalho  2 (L/</a:t>
            </a:r>
            <a:r>
              <a:rPr lang="pt-BR" sz="2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K</a:t>
            </a:r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A81CB4-BEFC-304A-AA60-E4F12ACC35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2006 Pearson Addison-Wesley. All rights reserved.</a:t>
            </a:r>
            <a:endParaRPr lang="en-CA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F2859C-3AC9-5345-A1E5-91D1A14CE5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4-</a:t>
            </a:r>
            <a:fld id="{751C29F3-C0DB-9143-AD56-D781CD2FC5BC}" type="slidenum">
              <a:rPr lang="en-US" altLang="en-US" smtClean="0"/>
              <a:pPr>
                <a:defRPr/>
              </a:pPr>
              <a:t>31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33573591"/>
      </p:ext>
    </p:extLst>
  </p:cSld>
  <p:clrMapOvr>
    <a:masterClrMapping/>
  </p:clrMapOvr>
  <p:transition spd="med">
    <p:pull dir="r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E2798-68F2-014F-89B3-771D0171F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EFB30-5F48-B345-8091-32FFD36C9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800" y="1371600"/>
            <a:ext cx="7835900" cy="4114800"/>
          </a:xfrm>
        </p:spPr>
        <p:txBody>
          <a:bodyPr/>
          <a:lstStyle/>
          <a:p>
            <a:pPr marL="0" indent="0">
              <a:buNone/>
            </a:pPr>
            <a:r>
              <a:rPr lang="pt-B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Se (P</a:t>
            </a:r>
            <a:r>
              <a:rPr lang="pt-BR" sz="2000" baseline="-2500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pt-B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/ P</a:t>
            </a:r>
            <a:r>
              <a:rPr lang="pt-BR" sz="2000" baseline="-2500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lang="pt-B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) ↑ =&gt; no país H com mais </a:t>
            </a:r>
            <a:r>
              <a:rPr lang="pt-BR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K</a:t>
            </a:r>
            <a:r>
              <a:rPr lang="pt-B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, o retorno ao L↓ e retorno ao </a:t>
            </a:r>
            <a:r>
              <a:rPr lang="pt-BR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K</a:t>
            </a:r>
            <a:r>
              <a:rPr lang="pt-B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↑ =&gt; (</a:t>
            </a:r>
            <a:r>
              <a:rPr lang="pt-BR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  <a:r>
              <a:rPr lang="pt-B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/</a:t>
            </a:r>
            <a:r>
              <a:rPr lang="pt-BR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lang="pt-B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)↓; reduz a produção do bem </a:t>
            </a:r>
            <a:r>
              <a:rPr lang="pt-BR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lang="pt-B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e aumenta a produção de C.</a:t>
            </a:r>
          </a:p>
          <a:p>
            <a:r>
              <a:rPr lang="pt-B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Onde:  </a:t>
            </a:r>
            <a:r>
              <a:rPr lang="pt-BR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  <a:r>
              <a:rPr lang="pt-B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: salário de trabalho; </a:t>
            </a:r>
            <a:r>
              <a:rPr lang="pt-BR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lang="pt-B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: retorno a capital (</a:t>
            </a:r>
            <a:r>
              <a:rPr lang="pt-BR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K</a:t>
            </a:r>
            <a:r>
              <a:rPr lang="pt-B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</a:p>
          <a:p>
            <a:endParaRPr lang="pt-BR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pt-B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Avaliar o que acontece se ocorre um aumento na relação (P</a:t>
            </a:r>
            <a:r>
              <a:rPr lang="pt-BR" sz="2000" baseline="-2500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lang="pt-B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/ P</a:t>
            </a:r>
            <a:r>
              <a:rPr lang="pt-BR" sz="2000" baseline="-2500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pt-B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) ↑ =&gt; no país com maior relação (L/</a:t>
            </a:r>
            <a:r>
              <a:rPr lang="pt-BR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K</a:t>
            </a:r>
            <a:r>
              <a:rPr lang="pt-B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) .</a:t>
            </a:r>
            <a:endParaRPr lang="en-US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pt-BR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P</a:t>
            </a:r>
            <a:r>
              <a:rPr lang="en-US" sz="2400" baseline="-2500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 = </a:t>
            </a:r>
            <a:r>
              <a:rPr lang="en-US" sz="2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lang="en-US" sz="2400" baseline="-25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LS</a:t>
            </a:r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 w + </a:t>
            </a:r>
            <a:r>
              <a:rPr lang="en-US" sz="2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lang="en-US" sz="2400" baseline="-25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KS</a:t>
            </a:r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 r</a:t>
            </a:r>
          </a:p>
          <a:p>
            <a:pPr marL="0" indent="0">
              <a:buNone/>
            </a:pPr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P</a:t>
            </a:r>
            <a:r>
              <a:rPr lang="en-US" sz="2400" baseline="-2500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 = </a:t>
            </a:r>
            <a:r>
              <a:rPr lang="en-US" sz="2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lang="en-US" sz="2400" baseline="-25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LC</a:t>
            </a:r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 w + </a:t>
            </a:r>
            <a:r>
              <a:rPr lang="en-US" sz="2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lang="en-US" sz="2400" baseline="-25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KC</a:t>
            </a:r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 r,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ACEEAA-A6A0-4C4C-AD0B-D95C77B5AA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2006 Pearson Addison-Wesley. All rights reserved.</a:t>
            </a:r>
            <a:endParaRPr lang="en-CA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D38367-3881-F741-8DF8-AAB142E465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4-</a:t>
            </a:r>
            <a:fld id="{751C29F3-C0DB-9143-AD56-D781CD2FC5BC}" type="slidenum">
              <a:rPr lang="en-US" altLang="en-US" smtClean="0"/>
              <a:pPr>
                <a:defRPr/>
              </a:pPr>
              <a:t>32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352996297"/>
      </p:ext>
    </p:extLst>
  </p:cSld>
  <p:clrMapOvr>
    <a:masterClrMapping/>
  </p:clrMapOvr>
  <p:transition spd="med">
    <p:pull dir="rd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211E9-389C-2E4B-8FB3-A3DD32ED8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800" y="317500"/>
            <a:ext cx="7856538" cy="457200"/>
          </a:xfrm>
        </p:spPr>
        <p:txBody>
          <a:bodyPr/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TSS – </a:t>
            </a:r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Exemplo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numérico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B1D3B-F017-E348-8297-ACE7106CA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800" y="955981"/>
            <a:ext cx="7835900" cy="4114800"/>
          </a:xfrm>
        </p:spPr>
        <p:txBody>
          <a:bodyPr/>
          <a:lstStyle/>
          <a:p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Considerando que sob autarquia, os preços dos bens no país são: P</a:t>
            </a:r>
            <a:r>
              <a:rPr lang="pt-BR" sz="2400" baseline="-2500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= 10      e          P</a:t>
            </a:r>
            <a:r>
              <a:rPr lang="pt-BR" sz="2400" baseline="-2500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= 4</a:t>
            </a:r>
          </a:p>
          <a:p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Combinando as informações dos preços dos bens com a quantidade de insumos necessários e sendo concorrência perfeita, pode-se estabelecer que:</a:t>
            </a:r>
          </a:p>
          <a:p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lang="pt-BR" sz="2400" baseline="-2500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= 10 = </a:t>
            </a:r>
            <a:r>
              <a:rPr lang="pt-BR" sz="2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CMg</a:t>
            </a:r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= 5. </a:t>
            </a:r>
            <a:r>
              <a:rPr lang="pt-BR" sz="2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+ 10.r (coeficientes dos insumos multiplicados pelos respectivos custos: </a:t>
            </a:r>
            <a:r>
              <a:rPr lang="pt-BR" sz="2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e </a:t>
            </a:r>
            <a:r>
              <a:rPr lang="pt-BR" sz="2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)</a:t>
            </a:r>
          </a:p>
          <a:p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lang="pt-BR" sz="2400" baseline="-2500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= 4 = Custo Marginal = 4.w + 2.r </a:t>
            </a:r>
          </a:p>
          <a:p>
            <a:pPr marL="0" indent="0">
              <a:buNone/>
            </a:pPr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endParaRPr lang="pt-BR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E5A1BE-817F-0346-A1EF-4523147F0D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2006 Pearson Addison-Wesley. All rights reserved.</a:t>
            </a:r>
            <a:endParaRPr lang="en-CA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6B205B-B1C3-A94C-9B09-D7B2600575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4-</a:t>
            </a:r>
            <a:fld id="{751C29F3-C0DB-9143-AD56-D781CD2FC5BC}" type="slidenum">
              <a:rPr lang="en-US" altLang="en-US" smtClean="0"/>
              <a:pPr>
                <a:defRPr/>
              </a:pPr>
              <a:t>33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303737190"/>
      </p:ext>
    </p:extLst>
  </p:cSld>
  <p:clrMapOvr>
    <a:masterClrMapping/>
  </p:clrMapOvr>
  <p:transition spd="med">
    <p:pull dir="r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211E9-389C-2E4B-8FB3-A3DD32ED8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800" y="317500"/>
            <a:ext cx="7856538" cy="457200"/>
          </a:xfrm>
        </p:spPr>
        <p:txBody>
          <a:bodyPr/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TSS – </a:t>
            </a:r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Exemplo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numérico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B1D3B-F017-E348-8297-ACE7106CA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600" y="1000586"/>
            <a:ext cx="7835900" cy="4114800"/>
          </a:xfrm>
        </p:spPr>
        <p:txBody>
          <a:bodyPr/>
          <a:lstStyle/>
          <a:p>
            <a:pPr marL="0" indent="0">
              <a:buNone/>
            </a:pPr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Isso resulta em duas equações com 2 incógnitas</a:t>
            </a:r>
          </a:p>
          <a:p>
            <a:pPr marL="0" indent="0">
              <a:buNone/>
            </a:pPr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    5.w + 10 </a:t>
            </a:r>
            <a:r>
              <a:rPr lang="pt-BR" sz="2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=  10 </a:t>
            </a:r>
          </a:p>
          <a:p>
            <a:pPr marL="0" indent="0">
              <a:buNone/>
            </a:pPr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    4w  +  2r =   4   </a:t>
            </a:r>
          </a:p>
          <a:p>
            <a:pPr marL="0" indent="0">
              <a:buNone/>
            </a:pPr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Essas podem ser representadas por gráfico para resolver para </a:t>
            </a:r>
            <a:r>
              <a:rPr lang="pt-BR" sz="2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e </a:t>
            </a:r>
            <a:r>
              <a:rPr lang="pt-BR" sz="2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ou matematicamente, tem-se que:</a:t>
            </a:r>
          </a:p>
          <a:p>
            <a:pPr marL="0" indent="0">
              <a:buNone/>
            </a:pPr>
            <a:endParaRPr lang="pt-BR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	</a:t>
            </a:r>
            <a:r>
              <a:rPr lang="pt-BR" sz="2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= </a:t>
            </a:r>
            <a:r>
              <a:rPr lang="pt-BR" sz="2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= 2/3</a:t>
            </a:r>
          </a:p>
          <a:p>
            <a:pPr marL="0" indent="0">
              <a:buNone/>
            </a:pPr>
            <a:endParaRPr lang="pt-BR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pt-BR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E5A1BE-817F-0346-A1EF-4523147F0D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2006 Pearson Addison-Wesley. All rights reserved.</a:t>
            </a:r>
            <a:endParaRPr lang="en-CA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6B205B-B1C3-A94C-9B09-D7B2600575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4-</a:t>
            </a:r>
            <a:fld id="{751C29F3-C0DB-9143-AD56-D781CD2FC5BC}" type="slidenum">
              <a:rPr lang="en-US" altLang="en-US" smtClean="0"/>
              <a:pPr>
                <a:defRPr/>
              </a:pPr>
              <a:t>34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784501032"/>
      </p:ext>
    </p:extLst>
  </p:cSld>
  <p:clrMapOvr>
    <a:masterClrMapping/>
  </p:clrMapOvr>
  <p:transition spd="med">
    <p:pull dir="r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C0E5D-889F-874B-B596-FEA7EE927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8862" y="2045939"/>
            <a:ext cx="7856538" cy="1143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O que </a:t>
            </a:r>
            <a:r>
              <a:rPr lang="en-US" dirty="0" err="1">
                <a:solidFill>
                  <a:srgbClr val="FF0000"/>
                </a:solidFill>
              </a:rPr>
              <a:t>acontece</a:t>
            </a:r>
            <a:r>
              <a:rPr lang="en-US" dirty="0">
                <a:solidFill>
                  <a:srgbClr val="FF0000"/>
                </a:solidFill>
              </a:rPr>
              <a:t> se o P</a:t>
            </a:r>
            <a:r>
              <a:rPr lang="en-US" baseline="-25000" dirty="0">
                <a:solidFill>
                  <a:srgbClr val="FF0000"/>
                </a:solidFill>
              </a:rPr>
              <a:t>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aumenta</a:t>
            </a:r>
            <a:r>
              <a:rPr lang="en-US" dirty="0">
                <a:solidFill>
                  <a:srgbClr val="FF0000"/>
                </a:solidFill>
              </a:rPr>
              <a:t> de 10 para 12 </a:t>
            </a:r>
            <a:r>
              <a:rPr lang="en-US" dirty="0" err="1">
                <a:solidFill>
                  <a:srgbClr val="FF0000"/>
                </a:solidFill>
              </a:rPr>
              <a:t>quando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abre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comércio</a:t>
            </a:r>
            <a:r>
              <a:rPr lang="en-US" dirty="0">
                <a:solidFill>
                  <a:srgbClr val="FF0000"/>
                </a:solidFill>
              </a:rPr>
              <a:t>?  </a:t>
            </a:r>
            <a:br>
              <a:rPr lang="en-US" dirty="0">
                <a:solidFill>
                  <a:srgbClr val="FF0000"/>
                </a:solidFill>
              </a:rPr>
            </a:b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(Pc/Ps)</a:t>
            </a:r>
            <a:r>
              <a:rPr lang="en-US" baseline="-25000" dirty="0">
                <a:solidFill>
                  <a:srgbClr val="FF0000"/>
                </a:solidFill>
              </a:rPr>
              <a:t> sob </a:t>
            </a:r>
            <a:r>
              <a:rPr lang="en-US" baseline="-25000" dirty="0" err="1">
                <a:solidFill>
                  <a:srgbClr val="FF0000"/>
                </a:solidFill>
              </a:rPr>
              <a:t>autarquia</a:t>
            </a:r>
            <a:r>
              <a:rPr lang="en-US" dirty="0">
                <a:solidFill>
                  <a:srgbClr val="FF0000"/>
                </a:solidFill>
              </a:rPr>
              <a:t>= 10/4 = 2,5</a:t>
            </a:r>
            <a:br>
              <a:rPr lang="en-US" dirty="0">
                <a:solidFill>
                  <a:srgbClr val="FF0000"/>
                </a:solidFill>
              </a:rPr>
            </a:b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(Pc/Ps)</a:t>
            </a:r>
            <a:r>
              <a:rPr lang="en-US" baseline="-25000" dirty="0">
                <a:solidFill>
                  <a:srgbClr val="FF0000"/>
                </a:solidFill>
              </a:rPr>
              <a:t>livre </a:t>
            </a:r>
            <a:r>
              <a:rPr lang="en-US" baseline="-25000" dirty="0" err="1">
                <a:solidFill>
                  <a:srgbClr val="FF0000"/>
                </a:solidFill>
              </a:rPr>
              <a:t>comércio</a:t>
            </a:r>
            <a:r>
              <a:rPr lang="en-US" dirty="0">
                <a:solidFill>
                  <a:srgbClr val="FF0000"/>
                </a:solidFill>
              </a:rPr>
              <a:t>= 12/4 = 3,0</a:t>
            </a:r>
            <a:br>
              <a:rPr lang="en-US" dirty="0">
                <a:solidFill>
                  <a:srgbClr val="FF0000"/>
                </a:solidFill>
              </a:rPr>
            </a:br>
            <a:endParaRPr lang="en-B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F74ED1-CDCC-9E4A-82EF-62A646425F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2006 Pearson Addison-Wesley. All rights reserved.</a:t>
            </a:r>
            <a:endParaRPr lang="en-CA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121B4A-714A-D94E-A3AC-1885AD4F81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4-</a:t>
            </a:r>
            <a:fld id="{751C29F3-C0DB-9143-AD56-D781CD2FC5BC}" type="slidenum">
              <a:rPr lang="en-US" altLang="en-US" smtClean="0"/>
              <a:pPr>
                <a:defRPr/>
              </a:pPr>
              <a:t>35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10307993"/>
      </p:ext>
    </p:extLst>
  </p:cSld>
  <p:clrMapOvr>
    <a:masterClrMapping/>
  </p:clrMapOvr>
  <p:transition spd="med">
    <p:pull dir="rd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41F26-9CAE-8A47-A900-9F748BE03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600" y="53662"/>
            <a:ext cx="7856538" cy="731949"/>
          </a:xfrm>
        </p:spPr>
        <p:txBody>
          <a:bodyPr/>
          <a:lstStyle/>
          <a:p>
            <a:r>
              <a:rPr lang="en-US" dirty="0"/>
              <a:t>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A251F-EBC5-B24D-9FA2-6C0FEB3C0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238" y="697605"/>
            <a:ext cx="7835900" cy="5462789"/>
          </a:xfrm>
        </p:spPr>
        <p:txBody>
          <a:bodyPr/>
          <a:lstStyle/>
          <a:p>
            <a:pPr marL="0" lvl="0" indent="0">
              <a:buNone/>
            </a:pPr>
            <a:r>
              <a:rPr lang="en-US" sz="2400" dirty="0"/>
              <a:t>No </a:t>
            </a:r>
            <a:r>
              <a:rPr lang="en-US" sz="2400" dirty="0" err="1"/>
              <a:t>gráfico</a:t>
            </a:r>
            <a:r>
              <a:rPr lang="en-US" sz="2400" dirty="0"/>
              <a:t>, a </a:t>
            </a:r>
            <a:r>
              <a:rPr lang="en-US" sz="2400" dirty="0" err="1"/>
              <a:t>reta</a:t>
            </a:r>
            <a:r>
              <a:rPr lang="en-US" sz="2400" dirty="0"/>
              <a:t> </a:t>
            </a:r>
            <a:r>
              <a:rPr lang="en-US" sz="2400" dirty="0" err="1"/>
              <a:t>representando</a:t>
            </a:r>
            <a:r>
              <a:rPr lang="en-US" sz="2400" dirty="0"/>
              <a:t> o </a:t>
            </a:r>
            <a:r>
              <a:rPr lang="en-US" sz="2400" dirty="0" err="1"/>
              <a:t>preço</a:t>
            </a:r>
            <a:r>
              <a:rPr lang="en-US" sz="2400" dirty="0"/>
              <a:t> </a:t>
            </a:r>
            <a:r>
              <a:rPr lang="en-US" sz="2400" dirty="0" err="1"/>
              <a:t>relativo</a:t>
            </a:r>
            <a:r>
              <a:rPr lang="en-US" sz="2400" dirty="0"/>
              <a:t> dos bens P</a:t>
            </a:r>
            <a:r>
              <a:rPr lang="en-US" sz="2400" baseline="-25000" dirty="0"/>
              <a:t>C</a:t>
            </a:r>
            <a:r>
              <a:rPr lang="en-US" sz="2400" dirty="0"/>
              <a:t> / P</a:t>
            </a:r>
            <a:r>
              <a:rPr lang="en-US" sz="2400" baseline="-25000" dirty="0"/>
              <a:t>s  </a:t>
            </a:r>
            <a:r>
              <a:rPr lang="en-US" sz="2400" dirty="0"/>
              <a:t> </a:t>
            </a:r>
            <a:r>
              <a:rPr lang="en-US" sz="2400" dirty="0" err="1"/>
              <a:t>tem</a:t>
            </a:r>
            <a:r>
              <a:rPr lang="en-US" sz="2400" dirty="0"/>
              <a:t> a </a:t>
            </a:r>
            <a:r>
              <a:rPr lang="en-US" sz="2400" dirty="0" err="1"/>
              <a:t>sua</a:t>
            </a:r>
            <a:r>
              <a:rPr lang="en-US" sz="2400" dirty="0"/>
              <a:t> </a:t>
            </a:r>
            <a:r>
              <a:rPr lang="en-US" sz="2400" dirty="0" err="1"/>
              <a:t>inclinação</a:t>
            </a:r>
            <a:r>
              <a:rPr lang="en-US" sz="2400" dirty="0"/>
              <a:t> </a:t>
            </a:r>
            <a:r>
              <a:rPr lang="en-US" sz="2400" dirty="0" err="1"/>
              <a:t>aumentada</a:t>
            </a:r>
            <a:endParaRPr lang="en-US" sz="2400" dirty="0"/>
          </a:p>
          <a:p>
            <a:pPr marL="0" lvl="0" indent="0">
              <a:buNone/>
            </a:pPr>
            <a:r>
              <a:rPr lang="en-US" sz="2800" dirty="0"/>
              <a:t> 5 w + 10 r = </a:t>
            </a:r>
            <a:r>
              <a:rPr lang="en-US" sz="2800" dirty="0">
                <a:solidFill>
                  <a:srgbClr val="FF0000"/>
                </a:solidFill>
              </a:rPr>
              <a:t>12 </a:t>
            </a:r>
          </a:p>
          <a:p>
            <a:pPr marL="0" lvl="0" indent="0">
              <a:buNone/>
            </a:pPr>
            <a:r>
              <a:rPr lang="en-US" sz="2800" dirty="0"/>
              <a:t>  4 w + 2r = 4</a:t>
            </a:r>
          </a:p>
          <a:p>
            <a:pPr lvl="0"/>
            <a:r>
              <a:rPr lang="en-US" sz="2400" dirty="0"/>
              <a:t>Sob </a:t>
            </a:r>
            <a:r>
              <a:rPr lang="en-US" sz="2400" dirty="0" err="1"/>
              <a:t>autarquia</a:t>
            </a:r>
            <a:r>
              <a:rPr lang="en-US" sz="2400" dirty="0"/>
              <a:t> </a:t>
            </a:r>
            <a:r>
              <a:rPr lang="en-US" sz="2400" dirty="0" err="1"/>
              <a:t>vimos</a:t>
            </a:r>
            <a:r>
              <a:rPr lang="en-US" sz="2400" dirty="0"/>
              <a:t> que :  </a:t>
            </a:r>
          </a:p>
          <a:p>
            <a:pPr lvl="0"/>
            <a:r>
              <a:rPr lang="en-US" sz="2400" dirty="0"/>
              <a:t> Pc = 10;  r1 = w1 = 2/3 = 0,666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 err="1"/>
              <a:t>Abrindo</a:t>
            </a:r>
            <a:r>
              <a:rPr lang="en-US" sz="2400" dirty="0"/>
              <a:t> </a:t>
            </a:r>
            <a:r>
              <a:rPr lang="en-US" sz="2400" dirty="0" err="1"/>
              <a:t>ao</a:t>
            </a:r>
            <a:r>
              <a:rPr lang="en-US" sz="2400" dirty="0"/>
              <a:t> </a:t>
            </a:r>
            <a:r>
              <a:rPr lang="en-US" sz="2400" dirty="0" err="1"/>
              <a:t>comércio</a:t>
            </a:r>
            <a:r>
              <a:rPr lang="en-US" sz="2400" dirty="0"/>
              <a:t> Pc </a:t>
            </a:r>
            <a:r>
              <a:rPr lang="en-US" sz="2400" dirty="0" err="1"/>
              <a:t>aumenta</a:t>
            </a:r>
            <a:r>
              <a:rPr lang="en-US" sz="2400" dirty="0"/>
              <a:t>:  </a:t>
            </a:r>
          </a:p>
          <a:p>
            <a:pPr lvl="0"/>
            <a:r>
              <a:rPr lang="en-US" sz="2400" dirty="0"/>
              <a:t> Pc = 12    r2 = 0,934  w2 = 0,53 </a:t>
            </a:r>
          </a:p>
          <a:p>
            <a:pPr marL="0" lvl="0" indent="0">
              <a:buNone/>
            </a:pPr>
            <a:r>
              <a:rPr lang="en-US" sz="2400" dirty="0"/>
              <a:t> </a:t>
            </a:r>
            <a:r>
              <a:rPr lang="en-US" sz="2400" dirty="0" err="1"/>
              <a:t>Δ</a:t>
            </a:r>
            <a:r>
              <a:rPr lang="en-US" sz="2400" dirty="0"/>
              <a:t> Pc = 2/10 = 0,2</a:t>
            </a:r>
          </a:p>
          <a:p>
            <a:pPr marL="0" lvl="0" indent="0">
              <a:buNone/>
            </a:pPr>
            <a:r>
              <a:rPr lang="en-US" sz="2400" dirty="0"/>
              <a:t>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A612E6-3943-4B41-86CF-EB7DCD4708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Copyright © 2006 Pearson Addison-Wesley. All rights reserved.</a:t>
            </a:r>
            <a:endParaRPr lang="en-CA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139518-2F92-5948-B3BF-69964EAB37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4-</a:t>
            </a:r>
            <a:fld id="{751C29F3-C0DB-9143-AD56-D781CD2FC5BC}" type="slidenum">
              <a:rPr lang="en-US" altLang="en-US" smtClean="0"/>
              <a:pPr>
                <a:defRPr/>
              </a:pPr>
              <a:t>36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090176494"/>
      </p:ext>
    </p:extLst>
  </p:cSld>
  <p:clrMapOvr>
    <a:masterClrMapping/>
  </p:clrMapOvr>
  <p:transition spd="med">
    <p:pull dir="rd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41F26-9CAE-8A47-A900-9F748BE03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600" y="53662"/>
            <a:ext cx="7856538" cy="731949"/>
          </a:xfrm>
        </p:spPr>
        <p:txBody>
          <a:bodyPr/>
          <a:lstStyle/>
          <a:p>
            <a:r>
              <a:rPr lang="en-US" dirty="0"/>
              <a:t>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A251F-EBC5-B24D-9FA2-6C0FEB3C0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600" y="697605"/>
            <a:ext cx="7856538" cy="6007995"/>
          </a:xfrm>
        </p:spPr>
        <p:txBody>
          <a:bodyPr/>
          <a:lstStyle/>
          <a:p>
            <a:pPr marL="0" lvl="0" indent="0">
              <a:buNone/>
            </a:pPr>
            <a:r>
              <a:rPr lang="en-US" sz="2400" dirty="0"/>
              <a:t> No </a:t>
            </a:r>
            <a:r>
              <a:rPr lang="en-US" sz="2400" dirty="0" err="1"/>
              <a:t>gráfico</a:t>
            </a:r>
            <a:r>
              <a:rPr lang="en-US" sz="2400" dirty="0"/>
              <a:t> da FPP, a </a:t>
            </a:r>
            <a:r>
              <a:rPr lang="en-US" sz="2400" dirty="0" err="1"/>
              <a:t>reta</a:t>
            </a:r>
            <a:r>
              <a:rPr lang="en-US" sz="2400" dirty="0"/>
              <a:t> </a:t>
            </a:r>
            <a:r>
              <a:rPr lang="en-US" sz="2400" dirty="0" err="1"/>
              <a:t>representando</a:t>
            </a:r>
            <a:r>
              <a:rPr lang="en-US" sz="2400" dirty="0"/>
              <a:t> o </a:t>
            </a:r>
            <a:r>
              <a:rPr lang="en-US" sz="2400" dirty="0" err="1"/>
              <a:t>preço</a:t>
            </a:r>
            <a:r>
              <a:rPr lang="en-US" sz="2400" dirty="0"/>
              <a:t> </a:t>
            </a:r>
            <a:r>
              <a:rPr lang="en-US" sz="2400" dirty="0" err="1"/>
              <a:t>relativo</a:t>
            </a:r>
            <a:r>
              <a:rPr lang="en-US" sz="2400" dirty="0"/>
              <a:t> dos bens (P</a:t>
            </a:r>
            <a:r>
              <a:rPr lang="en-US" sz="2400" baseline="-25000" dirty="0"/>
              <a:t>C</a:t>
            </a:r>
            <a:r>
              <a:rPr lang="en-US" sz="2400" dirty="0"/>
              <a:t> / P</a:t>
            </a:r>
            <a:r>
              <a:rPr lang="en-US" sz="2400" baseline="-25000" dirty="0"/>
              <a:t>s</a:t>
            </a:r>
            <a:r>
              <a:rPr lang="en-US" sz="2400" dirty="0"/>
              <a:t>)</a:t>
            </a:r>
            <a:r>
              <a:rPr lang="en-US" sz="2400" baseline="-25000" dirty="0"/>
              <a:t>  </a:t>
            </a:r>
            <a:r>
              <a:rPr lang="en-US" sz="2400" dirty="0"/>
              <a:t> </a:t>
            </a:r>
            <a:r>
              <a:rPr lang="en-US" sz="2400" dirty="0" err="1"/>
              <a:t>tem</a:t>
            </a:r>
            <a:r>
              <a:rPr lang="en-US" sz="2400" dirty="0"/>
              <a:t> a </a:t>
            </a:r>
            <a:r>
              <a:rPr lang="en-US" sz="2400" dirty="0" err="1"/>
              <a:t>sua</a:t>
            </a:r>
            <a:r>
              <a:rPr lang="en-US" sz="2400" dirty="0"/>
              <a:t> </a:t>
            </a:r>
            <a:r>
              <a:rPr lang="en-US" sz="2400" dirty="0" err="1"/>
              <a:t>inclinação</a:t>
            </a:r>
            <a:r>
              <a:rPr lang="en-US" sz="2400" dirty="0"/>
              <a:t> </a:t>
            </a:r>
            <a:r>
              <a:rPr lang="en-US" sz="2400" dirty="0" err="1"/>
              <a:t>aumentada</a:t>
            </a:r>
            <a:r>
              <a:rPr lang="en-US" sz="2400" dirty="0"/>
              <a:t> </a:t>
            </a:r>
            <a:r>
              <a:rPr lang="en-US" sz="2400" dirty="0" err="1"/>
              <a:t>resultando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aumento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produção</a:t>
            </a:r>
            <a:r>
              <a:rPr lang="en-US" sz="2400" dirty="0"/>
              <a:t> de C e </a:t>
            </a:r>
            <a:r>
              <a:rPr lang="en-US" sz="2400" dirty="0" err="1"/>
              <a:t>redução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produção</a:t>
            </a:r>
            <a:r>
              <a:rPr lang="en-US" sz="2400" dirty="0"/>
              <a:t> de S. </a:t>
            </a:r>
            <a:r>
              <a:rPr lang="en-US" sz="2400" dirty="0" err="1"/>
              <a:t>Consequentemente</a:t>
            </a:r>
            <a:r>
              <a:rPr lang="en-US" sz="2400" dirty="0"/>
              <a:t>, </a:t>
            </a:r>
            <a:r>
              <a:rPr lang="en-US" sz="2400" dirty="0" err="1"/>
              <a:t>tem</a:t>
            </a:r>
            <a:r>
              <a:rPr lang="en-US" sz="2400" dirty="0"/>
              <a:t>-se </a:t>
            </a:r>
            <a:r>
              <a:rPr lang="en-US" sz="2400" dirty="0" err="1"/>
              <a:t>novos</a:t>
            </a:r>
            <a:r>
              <a:rPr lang="en-US" sz="2400" dirty="0"/>
              <a:t> </a:t>
            </a:r>
            <a:r>
              <a:rPr lang="en-US" sz="2400" dirty="0" err="1"/>
              <a:t>resultados</a:t>
            </a:r>
            <a:r>
              <a:rPr lang="en-US" sz="2400" dirty="0"/>
              <a:t> para w e r:</a:t>
            </a:r>
          </a:p>
          <a:p>
            <a:pPr lvl="0"/>
            <a:endParaRPr lang="en-US" sz="2400" dirty="0"/>
          </a:p>
          <a:p>
            <a:pPr marL="0" lvl="0" indent="0">
              <a:buNone/>
            </a:pPr>
            <a:r>
              <a:rPr lang="en-US" sz="2400" dirty="0"/>
              <a:t>Pc’ = 12    r’ = 0,934  w’ = 0,53 </a:t>
            </a:r>
          </a:p>
          <a:p>
            <a:pPr marL="0" lvl="0" indent="0">
              <a:buNone/>
            </a:pPr>
            <a:r>
              <a:rPr lang="en-US" sz="2400" dirty="0"/>
              <a:t> </a:t>
            </a:r>
            <a:r>
              <a:rPr lang="en-US" sz="2400" dirty="0" err="1"/>
              <a:t>Δ</a:t>
            </a:r>
            <a:r>
              <a:rPr lang="en-US" sz="2400" dirty="0"/>
              <a:t> Pc = 2/10 = 0,2   (↑) 20%</a:t>
            </a:r>
          </a:p>
          <a:p>
            <a:pPr marL="0" lvl="0" indent="0">
              <a:buNone/>
            </a:pPr>
            <a:r>
              <a:rPr lang="en-US" sz="2400" dirty="0"/>
              <a:t> </a:t>
            </a:r>
            <a:r>
              <a:rPr lang="en-US" sz="2400" dirty="0" err="1"/>
              <a:t>Δ</a:t>
            </a:r>
            <a:r>
              <a:rPr lang="en-US" sz="2400" dirty="0"/>
              <a:t> r    (↑) 40%</a:t>
            </a:r>
          </a:p>
          <a:p>
            <a:pPr marL="0" lvl="0" indent="0">
              <a:buNone/>
            </a:pPr>
            <a:r>
              <a:rPr lang="en-US" sz="2400" dirty="0"/>
              <a:t> </a:t>
            </a:r>
            <a:r>
              <a:rPr lang="en-US" sz="2400" dirty="0" err="1"/>
              <a:t>Δ</a:t>
            </a:r>
            <a:r>
              <a:rPr lang="en-US" sz="2400" dirty="0"/>
              <a:t> P</a:t>
            </a:r>
            <a:r>
              <a:rPr lang="en-US" sz="2400" baseline="-25000" dirty="0"/>
              <a:t>S</a:t>
            </a:r>
            <a:r>
              <a:rPr lang="en-US" sz="2400" dirty="0"/>
              <a:t> = 0</a:t>
            </a:r>
          </a:p>
          <a:p>
            <a:pPr marL="0" lvl="0" indent="0">
              <a:buNone/>
            </a:pPr>
            <a:r>
              <a:rPr lang="en-US" sz="2400" dirty="0"/>
              <a:t> </a:t>
            </a:r>
            <a:r>
              <a:rPr lang="en-US" sz="2400" dirty="0" err="1"/>
              <a:t>Δ</a:t>
            </a:r>
            <a:r>
              <a:rPr lang="en-US" sz="2400" dirty="0"/>
              <a:t> w   (↓)  (-20,4%)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A612E6-3943-4B41-86CF-EB7DCD4708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Copyright © 2006 Pearson Addison-Wesley. All rights reserved.</a:t>
            </a:r>
            <a:endParaRPr lang="en-CA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139518-2F92-5948-B3BF-69964EAB37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4-</a:t>
            </a:r>
            <a:fld id="{751C29F3-C0DB-9143-AD56-D781CD2FC5BC}" type="slidenum">
              <a:rPr lang="en-US" altLang="en-US" smtClean="0"/>
              <a:pPr>
                <a:defRPr/>
              </a:pPr>
              <a:t>37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44318665"/>
      </p:ext>
    </p:extLst>
  </p:cSld>
  <p:clrMapOvr>
    <a:masterClrMapping/>
  </p:clrMapOvr>
  <p:transition spd="med">
    <p:pull dir="rd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09656-ACC8-AF4C-9DFA-14EFE3B43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Efeito</a:t>
            </a:r>
            <a:r>
              <a:rPr lang="en-US" dirty="0"/>
              <a:t> </a:t>
            </a:r>
            <a:r>
              <a:rPr lang="en-US" dirty="0" err="1"/>
              <a:t>Magnificação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3E4BC-F0EF-9A48-980B-6B07C66E2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600" y="1460500"/>
            <a:ext cx="7835900" cy="4114800"/>
          </a:xfrm>
        </p:spPr>
        <p:txBody>
          <a:bodyPr/>
          <a:lstStyle/>
          <a:p>
            <a:endParaRPr lang="pt-BR" sz="2000" dirty="0"/>
          </a:p>
          <a:p>
            <a:pPr marL="0" indent="0">
              <a:buNone/>
            </a:pPr>
            <a:r>
              <a:rPr lang="pt-BR" sz="2000" dirty="0"/>
              <a:t> 	(%</a:t>
            </a:r>
            <a:r>
              <a:rPr lang="en-US" sz="2000" dirty="0" err="1"/>
              <a:t>Δ</a:t>
            </a:r>
            <a:r>
              <a:rPr lang="en-US" sz="2000" dirty="0"/>
              <a:t> r / r)</a:t>
            </a:r>
            <a:r>
              <a:rPr lang="pt-BR" sz="2000" dirty="0"/>
              <a:t>  &gt; (%</a:t>
            </a:r>
            <a:r>
              <a:rPr lang="en-US" sz="2000" dirty="0" err="1"/>
              <a:t>Δ</a:t>
            </a:r>
            <a:r>
              <a:rPr lang="en-US" sz="2000" dirty="0"/>
              <a:t> P</a:t>
            </a:r>
            <a:r>
              <a:rPr lang="en-US" sz="2000" baseline="-25000" dirty="0"/>
              <a:t>C </a:t>
            </a:r>
            <a:r>
              <a:rPr lang="en-US" sz="2000" dirty="0"/>
              <a:t>/ P</a:t>
            </a:r>
            <a:r>
              <a:rPr lang="en-US" sz="2000" baseline="-25000" dirty="0"/>
              <a:t>C</a:t>
            </a:r>
            <a:r>
              <a:rPr lang="en-US" sz="2000" dirty="0"/>
              <a:t>) &gt; (%</a:t>
            </a:r>
            <a:r>
              <a:rPr lang="en-US" sz="2000" dirty="0" err="1"/>
              <a:t>Δ</a:t>
            </a:r>
            <a:r>
              <a:rPr lang="en-US" sz="2000" dirty="0"/>
              <a:t> P</a:t>
            </a:r>
            <a:r>
              <a:rPr lang="en-US" sz="2000" baseline="-25000" dirty="0"/>
              <a:t>S </a:t>
            </a:r>
            <a:r>
              <a:rPr lang="en-US" sz="2000" dirty="0"/>
              <a:t>/ P</a:t>
            </a:r>
            <a:r>
              <a:rPr lang="en-US" sz="2000" baseline="-25000" dirty="0"/>
              <a:t>S</a:t>
            </a:r>
            <a:r>
              <a:rPr lang="en-US" sz="2000" dirty="0"/>
              <a:t>) &gt; </a:t>
            </a:r>
            <a:r>
              <a:rPr lang="pt-BR" sz="2000" dirty="0"/>
              <a:t>(%</a:t>
            </a:r>
            <a:r>
              <a:rPr lang="en-US" sz="2000" dirty="0" err="1"/>
              <a:t>Δ</a:t>
            </a:r>
            <a:r>
              <a:rPr lang="en-US" sz="2000" dirty="0"/>
              <a:t> w / w)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 Resultados situação (2) após aumento de </a:t>
            </a:r>
            <a:r>
              <a:rPr lang="pt-BR" sz="2000" dirty="0" err="1"/>
              <a:t>Pc</a:t>
            </a:r>
            <a:r>
              <a:rPr lang="pt-BR" sz="2000" dirty="0"/>
              <a:t> e </a:t>
            </a:r>
            <a:r>
              <a:rPr lang="pt-BR" sz="2000" dirty="0" err="1"/>
              <a:t>Ps</a:t>
            </a:r>
            <a:r>
              <a:rPr lang="pt-BR" sz="2000" dirty="0"/>
              <a:t> mantém-se constante: </a:t>
            </a:r>
            <a:r>
              <a:rPr lang="pt-BR" sz="2000" dirty="0" err="1"/>
              <a:t>r</a:t>
            </a:r>
            <a:r>
              <a:rPr lang="pt-BR" sz="2000" dirty="0"/>
              <a:t> = 0,934  e </a:t>
            </a:r>
            <a:r>
              <a:rPr lang="pt-BR" sz="2000" dirty="0" err="1"/>
              <a:t>w</a:t>
            </a:r>
            <a:r>
              <a:rPr lang="pt-BR" sz="2000" dirty="0"/>
              <a:t> = 0,53, mostrando que </a:t>
            </a:r>
            <a:r>
              <a:rPr lang="pt-BR" sz="2000" dirty="0" err="1"/>
              <a:t>w</a:t>
            </a:r>
            <a:r>
              <a:rPr lang="pt-BR" sz="2000" dirty="0"/>
              <a:t> cai quando </a:t>
            </a:r>
            <a:r>
              <a:rPr lang="pt-BR" sz="2000" dirty="0" err="1"/>
              <a:t>r</a:t>
            </a:r>
            <a:r>
              <a:rPr lang="pt-BR" sz="2000" dirty="0"/>
              <a:t> aumenta.  </a:t>
            </a:r>
          </a:p>
          <a:p>
            <a:pPr marL="0" indent="0">
              <a:buNone/>
            </a:pPr>
            <a:endParaRPr lang="pt-BR" sz="2000" dirty="0"/>
          </a:p>
          <a:p>
            <a:r>
              <a:rPr lang="pt-BR" sz="2000" dirty="0"/>
              <a:t>Na nova interseção, </a:t>
            </a:r>
            <a:r>
              <a:rPr lang="pt-BR" sz="2000" dirty="0" err="1"/>
              <a:t>w</a:t>
            </a:r>
            <a:r>
              <a:rPr lang="pt-BR" sz="2000" dirty="0"/>
              <a:t> é menor e o retorno ao capital (</a:t>
            </a:r>
            <a:r>
              <a:rPr lang="pt-BR" sz="2000" dirty="0" err="1"/>
              <a:t>r</a:t>
            </a:r>
            <a:r>
              <a:rPr lang="pt-BR" sz="2000" dirty="0"/>
              <a:t>)  aumenta porque P</a:t>
            </a:r>
            <a:r>
              <a:rPr lang="pt-BR" sz="2000" baseline="-25000" dirty="0"/>
              <a:t>C</a:t>
            </a:r>
            <a:r>
              <a:rPr lang="pt-BR" sz="2000" dirty="0"/>
              <a:t> aumentou e </a:t>
            </a:r>
            <a:r>
              <a:rPr lang="pt-BR" sz="2000" dirty="0" err="1"/>
              <a:t>Ps</a:t>
            </a:r>
            <a:r>
              <a:rPr lang="pt-BR" sz="2000" dirty="0"/>
              <a:t> manteve-se constante.</a:t>
            </a:r>
          </a:p>
          <a:p>
            <a:endParaRPr lang="pt-BR" sz="2000" baseline="-25000" dirty="0"/>
          </a:p>
          <a:p>
            <a:r>
              <a:rPr lang="pt-BR" sz="2000" dirty="0"/>
              <a:t>Juros aumentam mais que </a:t>
            </a:r>
            <a:r>
              <a:rPr lang="pt-BR" sz="2000" dirty="0" err="1"/>
              <a:t>Pc</a:t>
            </a:r>
            <a:r>
              <a:rPr lang="pt-BR" sz="2000" dirty="0"/>
              <a:t> e o salário </a:t>
            </a:r>
            <a:r>
              <a:rPr lang="pt-BR" sz="2000" dirty="0" err="1"/>
              <a:t>w</a:t>
            </a:r>
            <a:r>
              <a:rPr lang="pt-BR" sz="2000" dirty="0"/>
              <a:t> cai mais que </a:t>
            </a:r>
            <a:r>
              <a:rPr lang="pt-BR" sz="2000" dirty="0" err="1"/>
              <a:t>Ps</a:t>
            </a:r>
            <a:r>
              <a:rPr lang="pt-BR" sz="2000" dirty="0"/>
              <a:t>, identificando um “efeito magnificação” da redução no preço internacional do bem para o fator utilizado intensivamente para produzir este bem.  </a:t>
            </a:r>
          </a:p>
          <a:p>
            <a:endParaRPr lang="pt-B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C92A3F-7FD9-0340-834B-48466E33BDA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2006 Pearson Addison-Wesley. All rights reserved.</a:t>
            </a:r>
            <a:endParaRPr lang="en-CA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630E49-03A1-1245-88C3-82C1ECD843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4-</a:t>
            </a:r>
            <a:fld id="{751C29F3-C0DB-9143-AD56-D781CD2FC5BC}" type="slidenum">
              <a:rPr lang="en-US" altLang="en-US" smtClean="0"/>
              <a:pPr>
                <a:defRPr/>
              </a:pPr>
              <a:t>38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007236790"/>
      </p:ext>
    </p:extLst>
  </p:cSld>
  <p:clrMapOvr>
    <a:masterClrMapping/>
  </p:clrMapOvr>
  <p:transition spd="med">
    <p:pull dir="rd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8F5FE-C125-854C-B7C9-2C281BB25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Conclusão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D0ACB-EC01-0D40-B059-FD6CCD4D8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0" y="1621664"/>
            <a:ext cx="7835900" cy="4114800"/>
          </a:xfrm>
        </p:spPr>
        <p:txBody>
          <a:bodyPr/>
          <a:lstStyle/>
          <a:p>
            <a:pPr marL="0" indent="0">
              <a:buNone/>
            </a:pPr>
            <a:r>
              <a:rPr lang="pt-BR" sz="2400" dirty="0"/>
              <a:t>Não são TODOS os fatores que ganham com o comércio.  </a:t>
            </a:r>
          </a:p>
          <a:p>
            <a:pPr marL="0" indent="0">
              <a:buNone/>
            </a:pPr>
            <a:r>
              <a:rPr lang="pt-BR" sz="2400" dirty="0"/>
              <a:t>Testar isso considerando que </a:t>
            </a:r>
            <a:r>
              <a:rPr lang="pt-BR" sz="2400" dirty="0" err="1"/>
              <a:t>Pc</a:t>
            </a:r>
            <a:r>
              <a:rPr lang="pt-BR" sz="2400" dirty="0"/>
              <a:t> cai para 8 e recalculando o equilíbrio. </a:t>
            </a:r>
          </a:p>
          <a:p>
            <a:pPr marL="0" indent="0">
              <a:buNone/>
            </a:pPr>
            <a:r>
              <a:rPr lang="pt-BR" sz="2400" dirty="0"/>
              <a:t> 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90B7DB-A307-1C4E-9630-ECCC808DEA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4-</a:t>
            </a:r>
            <a:fld id="{751C29F3-C0DB-9143-AD56-D781CD2FC5BC}" type="slidenum">
              <a:rPr lang="en-US" altLang="en-US" smtClean="0"/>
              <a:pPr>
                <a:defRPr/>
              </a:pPr>
              <a:t>39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064015624"/>
      </p:ext>
    </p:extLst>
  </p:cSld>
  <p:clrMapOvr>
    <a:masterClrMapping/>
  </p:clrMapOvr>
  <p:transition spd="med">
    <p:pull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150BF-45CF-5F44-9AF2-98AD326E0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R" sz="2800" dirty="0"/>
              <a:t>Resposta à questão de países com tamanho diferente – HO poderia indicar o sentido do comércio? Sim, obedecendo à mesma lógica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E689C-79F3-5048-BB9A-F7E7CC5499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2006 Pearson Addison-Wesley. All rights reserved.</a:t>
            </a:r>
            <a:endParaRPr lang="en-CA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272F7-9875-1D4B-8731-BD4524AC91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4-</a:t>
            </a:r>
            <a:fld id="{F90AED4F-9129-6046-A169-DD6172077E26}" type="slidenum">
              <a:rPr lang="en-US" altLang="en-US" smtClean="0"/>
              <a:pPr>
                <a:defRPr/>
              </a:pPr>
              <a:t>4</a:t>
            </a:fld>
            <a:endParaRPr lang="en-CA" alt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6F13F6F-5DC4-3040-88E4-0C0811B2F9B4}"/>
              </a:ext>
            </a:extLst>
          </p:cNvPr>
          <p:cNvCxnSpPr>
            <a:cxnSpLocks/>
          </p:cNvCxnSpPr>
          <p:nvPr/>
        </p:nvCxnSpPr>
        <p:spPr>
          <a:xfrm>
            <a:off x="2271132" y="5653669"/>
            <a:ext cx="553843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6FCE5F8-4ECD-2B42-999E-574787393DF4}"/>
              </a:ext>
            </a:extLst>
          </p:cNvPr>
          <p:cNvCxnSpPr>
            <a:cxnSpLocks/>
          </p:cNvCxnSpPr>
          <p:nvPr/>
        </p:nvCxnSpPr>
        <p:spPr>
          <a:xfrm flipV="1">
            <a:off x="2271132" y="1873406"/>
            <a:ext cx="0" cy="37802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7C5F2B9-3F15-C543-B64D-77A17969CC03}"/>
              </a:ext>
            </a:extLst>
          </p:cNvPr>
          <p:cNvSpPr txBox="1"/>
          <p:nvPr/>
        </p:nvSpPr>
        <p:spPr>
          <a:xfrm>
            <a:off x="7633882" y="5766369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dirty="0"/>
              <a:t>C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9C4055-B6FE-3942-9439-06E5FA78A4F3}"/>
              </a:ext>
            </a:extLst>
          </p:cNvPr>
          <p:cNvSpPr txBox="1"/>
          <p:nvPr/>
        </p:nvSpPr>
        <p:spPr>
          <a:xfrm>
            <a:off x="1843049" y="1710527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dirty="0"/>
              <a:t>S</a:t>
            </a: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985E88BE-5A71-FF47-A149-E20A7C37EE6C}"/>
              </a:ext>
            </a:extLst>
          </p:cNvPr>
          <p:cNvSpPr/>
          <p:nvPr/>
        </p:nvSpPr>
        <p:spPr>
          <a:xfrm rot="170662">
            <a:off x="444655" y="4614419"/>
            <a:ext cx="3638835" cy="1801191"/>
          </a:xfrm>
          <a:prstGeom prst="arc">
            <a:avLst>
              <a:gd name="adj1" fmla="val 16200000"/>
              <a:gd name="adj2" fmla="val 62291"/>
            </a:avLst>
          </a:prstGeom>
          <a:ln w="28575">
            <a:solidFill>
              <a:schemeClr val="accent5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BR"/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E51449BF-F7D0-CE44-A7A8-EE8174A10C5C}"/>
              </a:ext>
            </a:extLst>
          </p:cNvPr>
          <p:cNvSpPr/>
          <p:nvPr/>
        </p:nvSpPr>
        <p:spPr>
          <a:xfrm rot="20974468">
            <a:off x="1342994" y="2513755"/>
            <a:ext cx="3004114" cy="5374620"/>
          </a:xfrm>
          <a:prstGeom prst="arc">
            <a:avLst>
              <a:gd name="adj1" fmla="val 16158712"/>
              <a:gd name="adj2" fmla="val 1560047"/>
            </a:avLst>
          </a:prstGeom>
          <a:ln w="28575">
            <a:solidFill>
              <a:schemeClr val="accent5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BR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AC3E3AE-7C5F-2A4D-BBA1-B013735F5AED}"/>
              </a:ext>
            </a:extLst>
          </p:cNvPr>
          <p:cNvCxnSpPr/>
          <p:nvPr/>
        </p:nvCxnSpPr>
        <p:spPr>
          <a:xfrm flipV="1">
            <a:off x="2271132" y="3880624"/>
            <a:ext cx="2646556" cy="1773045"/>
          </a:xfrm>
          <a:prstGeom prst="line">
            <a:avLst/>
          </a:prstGeom>
          <a:ln w="28575">
            <a:solidFill>
              <a:schemeClr val="accent5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6ABF9FAA-44C7-2640-929E-1A2B87742A8C}"/>
              </a:ext>
            </a:extLst>
          </p:cNvPr>
          <p:cNvSpPr txBox="1"/>
          <p:nvPr/>
        </p:nvSpPr>
        <p:spPr>
          <a:xfrm>
            <a:off x="3226673" y="452524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dirty="0"/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262E28F-5215-E44E-ABDC-2095439E37CB}"/>
              </a:ext>
            </a:extLst>
          </p:cNvPr>
          <p:cNvSpPr txBox="1"/>
          <p:nvPr/>
        </p:nvSpPr>
        <p:spPr>
          <a:xfrm>
            <a:off x="4125939" y="3874118"/>
            <a:ext cx="338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A</a:t>
            </a: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60B6797-3A28-2243-A72C-37BB5451C67A}"/>
              </a:ext>
            </a:extLst>
          </p:cNvPr>
          <p:cNvSpPr/>
          <p:nvPr/>
        </p:nvSpPr>
        <p:spPr>
          <a:xfrm rot="10558692">
            <a:off x="3998281" y="1785474"/>
            <a:ext cx="1761892" cy="3285721"/>
          </a:xfrm>
          <a:prstGeom prst="arc">
            <a:avLst>
              <a:gd name="adj1" fmla="val 17129955"/>
              <a:gd name="adj2" fmla="val 0"/>
            </a:avLst>
          </a:prstGeom>
          <a:ln w="19050">
            <a:solidFill>
              <a:schemeClr val="accent5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BR"/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8C7F46EE-C81D-384A-A807-B21EB8494B0F}"/>
              </a:ext>
            </a:extLst>
          </p:cNvPr>
          <p:cNvSpPr/>
          <p:nvPr/>
        </p:nvSpPr>
        <p:spPr>
          <a:xfrm rot="10800000">
            <a:off x="3123677" y="3183657"/>
            <a:ext cx="1349298" cy="1806498"/>
          </a:xfrm>
          <a:prstGeom prst="arc">
            <a:avLst/>
          </a:prstGeom>
          <a:ln w="28575">
            <a:solidFill>
              <a:schemeClr val="accent5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640806603"/>
      </p:ext>
    </p:extLst>
  </p:cSld>
  <p:clrMapOvr>
    <a:masterClrMapping/>
  </p:clrMapOvr>
  <p:transition spd="med">
    <p:pull dir="rd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B37DB-5FB8-1C49-95B3-EED8A96B8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800" y="317500"/>
            <a:ext cx="7856538" cy="641505"/>
          </a:xfrm>
        </p:spPr>
        <p:txBody>
          <a:bodyPr/>
          <a:lstStyle/>
          <a:p>
            <a:r>
              <a:rPr lang="en-BR" dirty="0"/>
              <a:t>Teorema de Rybczinski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C55EF-757E-004B-BF76-CFC494992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438" y="1260088"/>
            <a:ext cx="7835900" cy="4759712"/>
          </a:xfrm>
        </p:spPr>
        <p:txBody>
          <a:bodyPr/>
          <a:lstStyle/>
          <a:p>
            <a:pPr marL="0" indent="0">
              <a:buNone/>
            </a:pPr>
            <a:r>
              <a:rPr lang="en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Este teorema emprega o contexto analítico de HO para analisar o que ocorre em um determinado país em termos do volume de comércio, quando aumenta a dotação de um determinado fator.          </a:t>
            </a:r>
          </a:p>
          <a:p>
            <a:pPr marL="0" indent="0">
              <a:buNone/>
            </a:pPr>
            <a:r>
              <a:rPr lang="en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A princípio, analisamos o país F, relativamente abundante em L e que exporta o bem S (intensivo no emprego de L) e importa o bem C (intensivo em K).</a:t>
            </a:r>
          </a:p>
          <a:p>
            <a:pPr marL="0" indent="0">
              <a:buNone/>
            </a:pPr>
            <a:r>
              <a:rPr lang="en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Para analisar a proposição do Teorema, vamos assumir que este país recebe uma quantidade adicional de K em determinado período de tempo.</a:t>
            </a:r>
          </a:p>
          <a:p>
            <a:pPr marL="0" indent="0">
              <a:buNone/>
            </a:pPr>
            <a:r>
              <a:rPr lang="en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O que acontece com a FPP e o comércio no país? Vejamos graficamente no slide a seguir.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7398DE-71CF-BC41-A1F2-4F1FEA5D61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2006 Pearson Addison-Wesley. All rights reserved.</a:t>
            </a:r>
            <a:endParaRPr lang="en-CA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8E38E5-5987-6148-B247-5D90AAA95C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4-</a:t>
            </a:r>
            <a:fld id="{751C29F3-C0DB-9143-AD56-D781CD2FC5BC}" type="slidenum">
              <a:rPr lang="en-US" altLang="en-US" smtClean="0"/>
              <a:pPr>
                <a:defRPr/>
              </a:pPr>
              <a:t>40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6502793"/>
      </p:ext>
    </p:extLst>
  </p:cSld>
  <p:clrMapOvr>
    <a:masterClrMapping/>
  </p:clrMapOvr>
  <p:transition spd="med">
    <p:pull dir="rd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31A17-797A-0548-9319-3F7D84205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800" y="317500"/>
            <a:ext cx="7856538" cy="457200"/>
          </a:xfrm>
        </p:spPr>
        <p:txBody>
          <a:bodyPr/>
          <a:lstStyle/>
          <a:p>
            <a:r>
              <a:rPr lang="en-BR" dirty="0"/>
              <a:t>Análise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11F7BA-939E-2049-B9FE-CC577E9CA2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2006 Pearson Addison-Wesley. All rights reserved.</a:t>
            </a:r>
            <a:endParaRPr lang="en-CA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681BD3-5C70-3543-A70F-414E9F6DBE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4-</a:t>
            </a:r>
            <a:fld id="{751C29F3-C0DB-9143-AD56-D781CD2FC5BC}" type="slidenum">
              <a:rPr lang="en-US" altLang="en-US" smtClean="0"/>
              <a:pPr>
                <a:defRPr/>
              </a:pPr>
              <a:t>41</a:t>
            </a:fld>
            <a:endParaRPr lang="en-CA" alt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4FF1D1D-BD54-1440-977C-CEF14C44E0B9}"/>
              </a:ext>
            </a:extLst>
          </p:cNvPr>
          <p:cNvCxnSpPr>
            <a:cxnSpLocks/>
          </p:cNvCxnSpPr>
          <p:nvPr/>
        </p:nvCxnSpPr>
        <p:spPr>
          <a:xfrm flipV="1">
            <a:off x="1773044" y="2877016"/>
            <a:ext cx="0" cy="308888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0618A84-9CD5-4F44-8526-CFF09636718E}"/>
              </a:ext>
            </a:extLst>
          </p:cNvPr>
          <p:cNvSpPr txBox="1"/>
          <p:nvPr/>
        </p:nvSpPr>
        <p:spPr>
          <a:xfrm>
            <a:off x="939800" y="892098"/>
            <a:ext cx="77540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Vamos avaliar quais são as expectativas básicas com relação ao </a:t>
            </a:r>
          </a:p>
          <a:p>
            <a:r>
              <a:rPr lang="en-US" dirty="0"/>
              <a:t>c</a:t>
            </a:r>
            <a:r>
              <a:rPr lang="en-BR" dirty="0"/>
              <a:t>omércio mediante aumento de K (poderia ser analisado também um aumento de L – migração) para o país F que é abundante em L.</a:t>
            </a:r>
          </a:p>
          <a:p>
            <a:r>
              <a:rPr lang="en-BR" dirty="0"/>
              <a:t>Trata-se de um país pequeno no contexto internacional, o que signfica que toma os preços como dados. Ou seja, não consegue, por qualquer mudança no quanto comercializa alterar os preços internacional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7511162-16FB-6B47-8847-D75F06AAB557}"/>
              </a:ext>
            </a:extLst>
          </p:cNvPr>
          <p:cNvCxnSpPr>
            <a:cxnSpLocks/>
          </p:cNvCxnSpPr>
          <p:nvPr/>
        </p:nvCxnSpPr>
        <p:spPr>
          <a:xfrm>
            <a:off x="1773044" y="5965902"/>
            <a:ext cx="309502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E7FF83FA-9514-824A-87AC-72431981C823}"/>
              </a:ext>
            </a:extLst>
          </p:cNvPr>
          <p:cNvSpPr txBox="1"/>
          <p:nvPr/>
        </p:nvSpPr>
        <p:spPr>
          <a:xfrm>
            <a:off x="1293541" y="2692350"/>
            <a:ext cx="390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B85EFC1-4D9B-2C43-8A98-F9F3024AEF05}"/>
              </a:ext>
            </a:extLst>
          </p:cNvPr>
          <p:cNvSpPr txBox="1"/>
          <p:nvPr/>
        </p:nvSpPr>
        <p:spPr>
          <a:xfrm>
            <a:off x="4795277" y="5965902"/>
            <a:ext cx="390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C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4EBB0FDB-9F57-984A-A0A9-4FB67EF63705}"/>
                  </a:ext>
                </a:extLst>
              </p14:cNvPr>
              <p14:cNvContentPartPr/>
              <p14:nvPr/>
            </p14:nvContentPartPr>
            <p14:xfrm>
              <a:off x="1795460" y="3378424"/>
              <a:ext cx="1232640" cy="259704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4EBB0FDB-9F57-984A-A0A9-4FB67EF6370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86460" y="3369784"/>
                <a:ext cx="1250280" cy="261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558EF2DC-49A6-0241-A8F5-9A56AF5CFBCD}"/>
                  </a:ext>
                </a:extLst>
              </p14:cNvPr>
              <p14:cNvContentPartPr/>
              <p14:nvPr/>
            </p14:nvContentPartPr>
            <p14:xfrm>
              <a:off x="3952580" y="5607904"/>
              <a:ext cx="360" cy="36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558EF2DC-49A6-0241-A8F5-9A56AF5CFBC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43580" y="559890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27D65617-F567-C64B-83D8-A37BAF366761}"/>
                  </a:ext>
                </a:extLst>
              </p14:cNvPr>
              <p14:cNvContentPartPr/>
              <p14:nvPr/>
            </p14:nvContentPartPr>
            <p14:xfrm>
              <a:off x="1820660" y="3226864"/>
              <a:ext cx="2105280" cy="274104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27D65617-F567-C64B-83D8-A37BAF36676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811660" y="3217864"/>
                <a:ext cx="2122920" cy="2758680"/>
              </a:xfrm>
              <a:prstGeom prst="rect">
                <a:avLst/>
              </a:prstGeom>
            </p:spPr>
          </p:pic>
        </mc:Fallback>
      </mc:AlternateContent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D825561-9848-A749-A460-4BE5DED5263D}"/>
              </a:ext>
            </a:extLst>
          </p:cNvPr>
          <p:cNvCxnSpPr>
            <a:cxnSpLocks/>
          </p:cNvCxnSpPr>
          <p:nvPr/>
        </p:nvCxnSpPr>
        <p:spPr>
          <a:xfrm>
            <a:off x="1988204" y="3240499"/>
            <a:ext cx="1377491" cy="2331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861267E4-5F20-DF42-9AE0-9DCA88670842}"/>
              </a:ext>
            </a:extLst>
          </p:cNvPr>
          <p:cNvSpPr txBox="1"/>
          <p:nvPr/>
        </p:nvSpPr>
        <p:spPr>
          <a:xfrm>
            <a:off x="2099216" y="3802816"/>
            <a:ext cx="281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sz="1400" dirty="0"/>
              <a:t>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F0D210D-7815-334F-914A-E1B14C227388}"/>
              </a:ext>
            </a:extLst>
          </p:cNvPr>
          <p:cNvSpPr txBox="1"/>
          <p:nvPr/>
        </p:nvSpPr>
        <p:spPr>
          <a:xfrm>
            <a:off x="3240506" y="3893827"/>
            <a:ext cx="4522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sz="1400" dirty="0"/>
              <a:t>A’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FB4EC24-960E-174F-B6B1-DC911222AB6C}"/>
              </a:ext>
            </a:extLst>
          </p:cNvPr>
          <p:cNvCxnSpPr>
            <a:cxnSpLocks/>
          </p:cNvCxnSpPr>
          <p:nvPr/>
        </p:nvCxnSpPr>
        <p:spPr>
          <a:xfrm>
            <a:off x="2774023" y="3429000"/>
            <a:ext cx="1416535" cy="25273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51D64169-8DF2-AE49-BB33-A3F26041E1D9}"/>
              </a:ext>
            </a:extLst>
          </p:cNvPr>
          <p:cNvSpPr txBox="1"/>
          <p:nvPr/>
        </p:nvSpPr>
        <p:spPr>
          <a:xfrm>
            <a:off x="3019461" y="4814788"/>
            <a:ext cx="281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sz="1400" dirty="0"/>
              <a:t>B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B323B93-6B80-9942-886B-049147D811BD}"/>
              </a:ext>
            </a:extLst>
          </p:cNvPr>
          <p:cNvCxnSpPr>
            <a:cxnSpLocks/>
          </p:cNvCxnSpPr>
          <p:nvPr/>
        </p:nvCxnSpPr>
        <p:spPr>
          <a:xfrm>
            <a:off x="2381113" y="3956704"/>
            <a:ext cx="0" cy="116586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2AD814E-99F5-F949-983A-5A0A52D833CF}"/>
              </a:ext>
            </a:extLst>
          </p:cNvPr>
          <p:cNvCxnSpPr>
            <a:cxnSpLocks/>
          </p:cNvCxnSpPr>
          <p:nvPr/>
        </p:nvCxnSpPr>
        <p:spPr>
          <a:xfrm>
            <a:off x="2482506" y="5122565"/>
            <a:ext cx="583033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4589321-7CE7-6C48-85B9-75FE3DC7E9D0}"/>
              </a:ext>
            </a:extLst>
          </p:cNvPr>
          <p:cNvCxnSpPr>
            <a:cxnSpLocks/>
          </p:cNvCxnSpPr>
          <p:nvPr/>
        </p:nvCxnSpPr>
        <p:spPr>
          <a:xfrm flipV="1">
            <a:off x="1756582" y="4449315"/>
            <a:ext cx="2417514" cy="145134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6762BFB2-E0BF-A84C-929D-37AB1713AF1E}"/>
              </a:ext>
            </a:extLst>
          </p:cNvPr>
          <p:cNvSpPr txBox="1"/>
          <p:nvPr/>
        </p:nvSpPr>
        <p:spPr>
          <a:xfrm>
            <a:off x="3684216" y="4624582"/>
            <a:ext cx="379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sz="1400" dirty="0"/>
              <a:t>B’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1C43CAC-CE8C-B84A-B9F9-DAB20AD28F0A}"/>
              </a:ext>
            </a:extLst>
          </p:cNvPr>
          <p:cNvCxnSpPr>
            <a:cxnSpLocks/>
            <a:endCxn id="32" idx="0"/>
          </p:cNvCxnSpPr>
          <p:nvPr/>
        </p:nvCxnSpPr>
        <p:spPr>
          <a:xfrm flipH="1">
            <a:off x="3160410" y="4203806"/>
            <a:ext cx="33478" cy="61098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26AEEE5-D70E-214B-92AA-4734522B6150}"/>
              </a:ext>
            </a:extLst>
          </p:cNvPr>
          <p:cNvCxnSpPr>
            <a:cxnSpLocks/>
            <a:stCxn id="32" idx="0"/>
          </p:cNvCxnSpPr>
          <p:nvPr/>
        </p:nvCxnSpPr>
        <p:spPr>
          <a:xfrm>
            <a:off x="3160410" y="4814788"/>
            <a:ext cx="428727" cy="3201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Arc 45">
            <a:extLst>
              <a:ext uri="{FF2B5EF4-FFF2-40B4-BE49-F238E27FC236}">
                <a16:creationId xmlns:a16="http://schemas.microsoft.com/office/drawing/2014/main" id="{ADB8D96C-D838-A34A-BF63-713AE1AE31C9}"/>
              </a:ext>
            </a:extLst>
          </p:cNvPr>
          <p:cNvSpPr/>
          <p:nvPr/>
        </p:nvSpPr>
        <p:spPr>
          <a:xfrm rot="11372257">
            <a:off x="3005534" y="4310996"/>
            <a:ext cx="1103873" cy="1071611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BR"/>
          </a:p>
        </p:txBody>
      </p:sp>
      <p:sp>
        <p:nvSpPr>
          <p:cNvPr id="49" name="Arc 48">
            <a:extLst>
              <a:ext uri="{FF2B5EF4-FFF2-40B4-BE49-F238E27FC236}">
                <a16:creationId xmlns:a16="http://schemas.microsoft.com/office/drawing/2014/main" id="{EBA5A9E2-2BAA-1B44-A2D5-C3D3E21B6D6E}"/>
              </a:ext>
            </a:extLst>
          </p:cNvPr>
          <p:cNvSpPr/>
          <p:nvPr/>
        </p:nvSpPr>
        <p:spPr>
          <a:xfrm rot="11372257">
            <a:off x="3541925" y="4060202"/>
            <a:ext cx="1103873" cy="1071611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BR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8BC94E9-4C59-CA49-AF48-E70C8FDFB15B}"/>
              </a:ext>
            </a:extLst>
          </p:cNvPr>
          <p:cNvSpPr txBox="1"/>
          <p:nvPr/>
        </p:nvSpPr>
        <p:spPr>
          <a:xfrm>
            <a:off x="1792624" y="2911338"/>
            <a:ext cx="7729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sz="1400" dirty="0"/>
              <a:t>(Pc/Ps)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F5D8FD0-E629-1244-B880-8F9F5C5A3650}"/>
              </a:ext>
            </a:extLst>
          </p:cNvPr>
          <p:cNvSpPr txBox="1"/>
          <p:nvPr/>
        </p:nvSpPr>
        <p:spPr>
          <a:xfrm>
            <a:off x="2648262" y="3108550"/>
            <a:ext cx="7729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sz="1400" dirty="0"/>
              <a:t>(Pc/Ps)</a:t>
            </a:r>
          </a:p>
        </p:txBody>
      </p:sp>
    </p:spTree>
    <p:extLst>
      <p:ext uri="{BB962C8B-B14F-4D97-AF65-F5344CB8AC3E}">
        <p14:creationId xmlns:p14="http://schemas.microsoft.com/office/powerpoint/2010/main" val="2628862016"/>
      </p:ext>
    </p:extLst>
  </p:cSld>
  <p:clrMapOvr>
    <a:masterClrMapping/>
  </p:clrMapOvr>
  <p:transition spd="med">
    <p:pull dir="rd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31A17-797A-0548-9319-3F7D84205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800" y="317500"/>
            <a:ext cx="7856538" cy="457200"/>
          </a:xfrm>
        </p:spPr>
        <p:txBody>
          <a:bodyPr/>
          <a:lstStyle/>
          <a:p>
            <a:r>
              <a:rPr lang="en-BR" dirty="0"/>
              <a:t>Análise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11F7BA-939E-2049-B9FE-CC577E9CA2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2006 Pearson Addison-Wesley. All rights reserved.</a:t>
            </a:r>
            <a:endParaRPr lang="en-CA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681BD3-5C70-3543-A70F-414E9F6DBE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4-</a:t>
            </a:r>
            <a:fld id="{751C29F3-C0DB-9143-AD56-D781CD2FC5BC}" type="slidenum">
              <a:rPr lang="en-US" altLang="en-US" smtClean="0"/>
              <a:pPr>
                <a:defRPr/>
              </a:pPr>
              <a:t>42</a:t>
            </a:fld>
            <a:endParaRPr lang="en-CA" alt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4FF1D1D-BD54-1440-977C-CEF14C44E0B9}"/>
              </a:ext>
            </a:extLst>
          </p:cNvPr>
          <p:cNvCxnSpPr>
            <a:cxnSpLocks/>
          </p:cNvCxnSpPr>
          <p:nvPr/>
        </p:nvCxnSpPr>
        <p:spPr>
          <a:xfrm flipV="1">
            <a:off x="1773044" y="2877016"/>
            <a:ext cx="0" cy="308888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0618A84-9CD5-4F44-8526-CFF09636718E}"/>
              </a:ext>
            </a:extLst>
          </p:cNvPr>
          <p:cNvSpPr txBox="1"/>
          <p:nvPr/>
        </p:nvSpPr>
        <p:spPr>
          <a:xfrm>
            <a:off x="939800" y="892098"/>
            <a:ext cx="77540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Verifica-se, portanto, que a um incremento em </a:t>
            </a:r>
            <a:r>
              <a:rPr lang="pt-BR" dirty="0" err="1"/>
              <a:t>K</a:t>
            </a:r>
            <a:r>
              <a:rPr lang="pt-BR" dirty="0"/>
              <a:t>, a produção do bem intensivo em </a:t>
            </a:r>
            <a:r>
              <a:rPr lang="pt-BR" dirty="0" err="1"/>
              <a:t>K</a:t>
            </a:r>
            <a:r>
              <a:rPr lang="pt-BR" dirty="0"/>
              <a:t> aumenta (C ). </a:t>
            </a:r>
          </a:p>
          <a:p>
            <a:r>
              <a:rPr lang="pt-BR" dirty="0"/>
              <a:t>No entanto, pode aumentar também a produção do bem intensivo em L (</a:t>
            </a:r>
            <a:r>
              <a:rPr lang="pt-BR" dirty="0" err="1"/>
              <a:t>S</a:t>
            </a:r>
            <a:r>
              <a:rPr lang="pt-BR" dirty="0"/>
              <a:t>)</a:t>
            </a:r>
          </a:p>
          <a:p>
            <a:r>
              <a:rPr lang="pt-BR" dirty="0"/>
              <a:t>Produz em A e consome em </a:t>
            </a:r>
            <a:r>
              <a:rPr lang="pt-BR" dirty="0" err="1"/>
              <a:t>B</a:t>
            </a:r>
            <a:r>
              <a:rPr lang="pt-BR" dirty="0"/>
              <a:t> sob livre comércio, portanto exporta exporta </a:t>
            </a:r>
            <a:r>
              <a:rPr lang="pt-BR" dirty="0" err="1"/>
              <a:t>S</a:t>
            </a:r>
            <a:r>
              <a:rPr lang="pt-BR" dirty="0"/>
              <a:t> e importa C, antes de receber mais </a:t>
            </a:r>
            <a:r>
              <a:rPr lang="pt-BR" dirty="0" err="1"/>
              <a:t>K</a:t>
            </a:r>
            <a:r>
              <a:rPr lang="pt-BR" dirty="0"/>
              <a:t>.</a:t>
            </a:r>
            <a:endParaRPr lang="en-BR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7511162-16FB-6B47-8847-D75F06AAB557}"/>
              </a:ext>
            </a:extLst>
          </p:cNvPr>
          <p:cNvCxnSpPr>
            <a:cxnSpLocks/>
          </p:cNvCxnSpPr>
          <p:nvPr/>
        </p:nvCxnSpPr>
        <p:spPr>
          <a:xfrm>
            <a:off x="1773044" y="5965902"/>
            <a:ext cx="309502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E7FF83FA-9514-824A-87AC-72431981C823}"/>
              </a:ext>
            </a:extLst>
          </p:cNvPr>
          <p:cNvSpPr txBox="1"/>
          <p:nvPr/>
        </p:nvSpPr>
        <p:spPr>
          <a:xfrm>
            <a:off x="1293541" y="2692350"/>
            <a:ext cx="390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B85EFC1-4D9B-2C43-8A98-F9F3024AEF05}"/>
              </a:ext>
            </a:extLst>
          </p:cNvPr>
          <p:cNvSpPr txBox="1"/>
          <p:nvPr/>
        </p:nvSpPr>
        <p:spPr>
          <a:xfrm>
            <a:off x="4795277" y="5965902"/>
            <a:ext cx="390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C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4EBB0FDB-9F57-984A-A0A9-4FB67EF63705}"/>
                  </a:ext>
                </a:extLst>
              </p14:cNvPr>
              <p14:cNvContentPartPr/>
              <p14:nvPr/>
            </p14:nvContentPartPr>
            <p14:xfrm>
              <a:off x="1795460" y="3378424"/>
              <a:ext cx="1232640" cy="259704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4EBB0FDB-9F57-984A-A0A9-4FB67EF6370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86460" y="3369784"/>
                <a:ext cx="1250280" cy="261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558EF2DC-49A6-0241-A8F5-9A56AF5CFBCD}"/>
                  </a:ext>
                </a:extLst>
              </p14:cNvPr>
              <p14:cNvContentPartPr/>
              <p14:nvPr/>
            </p14:nvContentPartPr>
            <p14:xfrm>
              <a:off x="3952580" y="5607904"/>
              <a:ext cx="360" cy="36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558EF2DC-49A6-0241-A8F5-9A56AF5CFBC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43580" y="559890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27D65617-F567-C64B-83D8-A37BAF366761}"/>
                  </a:ext>
                </a:extLst>
              </p14:cNvPr>
              <p14:cNvContentPartPr/>
              <p14:nvPr/>
            </p14:nvContentPartPr>
            <p14:xfrm>
              <a:off x="1820660" y="3226864"/>
              <a:ext cx="2105280" cy="274104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27D65617-F567-C64B-83D8-A37BAF36676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811660" y="3217864"/>
                <a:ext cx="2122920" cy="2758680"/>
              </a:xfrm>
              <a:prstGeom prst="rect">
                <a:avLst/>
              </a:prstGeom>
            </p:spPr>
          </p:pic>
        </mc:Fallback>
      </mc:AlternateContent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D825561-9848-A749-A460-4BE5DED5263D}"/>
              </a:ext>
            </a:extLst>
          </p:cNvPr>
          <p:cNvCxnSpPr>
            <a:cxnSpLocks/>
          </p:cNvCxnSpPr>
          <p:nvPr/>
        </p:nvCxnSpPr>
        <p:spPr>
          <a:xfrm>
            <a:off x="1988204" y="3240499"/>
            <a:ext cx="1377491" cy="2331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861267E4-5F20-DF42-9AE0-9DCA88670842}"/>
              </a:ext>
            </a:extLst>
          </p:cNvPr>
          <p:cNvSpPr txBox="1"/>
          <p:nvPr/>
        </p:nvSpPr>
        <p:spPr>
          <a:xfrm>
            <a:off x="2099216" y="3802816"/>
            <a:ext cx="281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sz="1400" dirty="0"/>
              <a:t>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F0D210D-7815-334F-914A-E1B14C227388}"/>
              </a:ext>
            </a:extLst>
          </p:cNvPr>
          <p:cNvSpPr txBox="1"/>
          <p:nvPr/>
        </p:nvSpPr>
        <p:spPr>
          <a:xfrm>
            <a:off x="3240506" y="3893827"/>
            <a:ext cx="4522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sz="1400" dirty="0"/>
              <a:t>A’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FB4EC24-960E-174F-B6B1-DC911222AB6C}"/>
              </a:ext>
            </a:extLst>
          </p:cNvPr>
          <p:cNvCxnSpPr>
            <a:cxnSpLocks/>
          </p:cNvCxnSpPr>
          <p:nvPr/>
        </p:nvCxnSpPr>
        <p:spPr>
          <a:xfrm>
            <a:off x="2774023" y="3429000"/>
            <a:ext cx="1416535" cy="25273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51D64169-8DF2-AE49-BB33-A3F26041E1D9}"/>
              </a:ext>
            </a:extLst>
          </p:cNvPr>
          <p:cNvSpPr txBox="1"/>
          <p:nvPr/>
        </p:nvSpPr>
        <p:spPr>
          <a:xfrm>
            <a:off x="3019461" y="4814788"/>
            <a:ext cx="281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sz="1400" dirty="0"/>
              <a:t>B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B323B93-6B80-9942-886B-049147D811BD}"/>
              </a:ext>
            </a:extLst>
          </p:cNvPr>
          <p:cNvCxnSpPr>
            <a:cxnSpLocks/>
          </p:cNvCxnSpPr>
          <p:nvPr/>
        </p:nvCxnSpPr>
        <p:spPr>
          <a:xfrm>
            <a:off x="2381113" y="3956704"/>
            <a:ext cx="15739" cy="116586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2AD814E-99F5-F949-983A-5A0A52D833CF}"/>
              </a:ext>
            </a:extLst>
          </p:cNvPr>
          <p:cNvCxnSpPr>
            <a:cxnSpLocks/>
          </p:cNvCxnSpPr>
          <p:nvPr/>
        </p:nvCxnSpPr>
        <p:spPr>
          <a:xfrm>
            <a:off x="2482506" y="5122565"/>
            <a:ext cx="583033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4589321-7CE7-6C48-85B9-75FE3DC7E9D0}"/>
              </a:ext>
            </a:extLst>
          </p:cNvPr>
          <p:cNvCxnSpPr>
            <a:cxnSpLocks/>
          </p:cNvCxnSpPr>
          <p:nvPr/>
        </p:nvCxnSpPr>
        <p:spPr>
          <a:xfrm flipV="1">
            <a:off x="1773044" y="4466394"/>
            <a:ext cx="2290990" cy="1489947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6762BFB2-E0BF-A84C-929D-37AB1713AF1E}"/>
              </a:ext>
            </a:extLst>
          </p:cNvPr>
          <p:cNvSpPr txBox="1"/>
          <p:nvPr/>
        </p:nvSpPr>
        <p:spPr>
          <a:xfrm>
            <a:off x="3684216" y="4624582"/>
            <a:ext cx="379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sz="1400" dirty="0"/>
              <a:t>B’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1C43CAC-CE8C-B84A-B9F9-DAB20AD28F0A}"/>
              </a:ext>
            </a:extLst>
          </p:cNvPr>
          <p:cNvCxnSpPr>
            <a:cxnSpLocks/>
          </p:cNvCxnSpPr>
          <p:nvPr/>
        </p:nvCxnSpPr>
        <p:spPr>
          <a:xfrm>
            <a:off x="3193888" y="4203806"/>
            <a:ext cx="46617" cy="606817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26AEEE5-D70E-214B-92AA-4734522B6150}"/>
              </a:ext>
            </a:extLst>
          </p:cNvPr>
          <p:cNvCxnSpPr>
            <a:cxnSpLocks/>
          </p:cNvCxnSpPr>
          <p:nvPr/>
        </p:nvCxnSpPr>
        <p:spPr>
          <a:xfrm flipV="1">
            <a:off x="3193888" y="4783691"/>
            <a:ext cx="331067" cy="1737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C5508D9-E5D8-1546-8875-C87C1DB1D38C}"/>
              </a:ext>
            </a:extLst>
          </p:cNvPr>
          <p:cNvSpPr txBox="1"/>
          <p:nvPr/>
        </p:nvSpPr>
        <p:spPr>
          <a:xfrm>
            <a:off x="5564459" y="2877016"/>
            <a:ext cx="312936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Após o aumento em K tem-se produção em A’ e consumo em B’.</a:t>
            </a:r>
          </a:p>
          <a:p>
            <a:r>
              <a:rPr lang="en-BR" dirty="0"/>
              <a:t>O custo de produzir o bem C se reduz, portanto aumenta a produção.</a:t>
            </a:r>
          </a:p>
          <a:p>
            <a:endParaRPr lang="en-BR" dirty="0"/>
          </a:p>
          <a:p>
            <a:r>
              <a:rPr lang="en-BR" dirty="0"/>
              <a:t>No entanto, para produzir mais é preciso tirar L de S.</a:t>
            </a:r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722329CD-7D48-2F47-9972-EAC091B70604}"/>
              </a:ext>
            </a:extLst>
          </p:cNvPr>
          <p:cNvSpPr/>
          <p:nvPr/>
        </p:nvSpPr>
        <p:spPr>
          <a:xfrm rot="11372257">
            <a:off x="2973000" y="4242664"/>
            <a:ext cx="1103873" cy="1071611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BR"/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id="{4580E0D3-DA04-6142-B23D-FE0BA5B06F7A}"/>
              </a:ext>
            </a:extLst>
          </p:cNvPr>
          <p:cNvSpPr/>
          <p:nvPr/>
        </p:nvSpPr>
        <p:spPr>
          <a:xfrm rot="11372257">
            <a:off x="3491830" y="3971408"/>
            <a:ext cx="1103873" cy="1071611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BR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44461D7-C820-5E49-B69C-A9EB5621CF3E}"/>
              </a:ext>
            </a:extLst>
          </p:cNvPr>
          <p:cNvSpPr txBox="1"/>
          <p:nvPr/>
        </p:nvSpPr>
        <p:spPr>
          <a:xfrm>
            <a:off x="2322284" y="3026972"/>
            <a:ext cx="7729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sz="1400" dirty="0"/>
              <a:t>(Pc/Ps)</a:t>
            </a:r>
          </a:p>
        </p:txBody>
      </p:sp>
    </p:spTree>
    <p:extLst>
      <p:ext uri="{BB962C8B-B14F-4D97-AF65-F5344CB8AC3E}">
        <p14:creationId xmlns:p14="http://schemas.microsoft.com/office/powerpoint/2010/main" val="257635520"/>
      </p:ext>
    </p:extLst>
  </p:cSld>
  <p:clrMapOvr>
    <a:masterClrMapping/>
  </p:clrMapOvr>
  <p:transition spd="med">
    <p:pull dir="rd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31A17-797A-0548-9319-3F7D84205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800" y="317500"/>
            <a:ext cx="7856538" cy="457200"/>
          </a:xfrm>
        </p:spPr>
        <p:txBody>
          <a:bodyPr/>
          <a:lstStyle/>
          <a:p>
            <a:r>
              <a:rPr lang="en-BR" dirty="0"/>
              <a:t>Análise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11F7BA-939E-2049-B9FE-CC577E9CA2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2006 Pearson Addison-Wesley. All rights reserved.</a:t>
            </a:r>
            <a:endParaRPr lang="en-CA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681BD3-5C70-3543-A70F-414E9F6DBE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4-</a:t>
            </a:r>
            <a:fld id="{751C29F3-C0DB-9143-AD56-D781CD2FC5BC}" type="slidenum">
              <a:rPr lang="en-US" altLang="en-US" smtClean="0"/>
              <a:pPr>
                <a:defRPr/>
              </a:pPr>
              <a:t>43</a:t>
            </a:fld>
            <a:endParaRPr lang="en-CA" alt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4FF1D1D-BD54-1440-977C-CEF14C44E0B9}"/>
              </a:ext>
            </a:extLst>
          </p:cNvPr>
          <p:cNvCxnSpPr>
            <a:cxnSpLocks/>
          </p:cNvCxnSpPr>
          <p:nvPr/>
        </p:nvCxnSpPr>
        <p:spPr>
          <a:xfrm flipV="1">
            <a:off x="1773044" y="2877016"/>
            <a:ext cx="0" cy="308888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0618A84-9CD5-4F44-8526-CFF09636718E}"/>
              </a:ext>
            </a:extLst>
          </p:cNvPr>
          <p:cNvSpPr txBox="1"/>
          <p:nvPr/>
        </p:nvSpPr>
        <p:spPr>
          <a:xfrm>
            <a:off x="939800" y="892098"/>
            <a:ext cx="80592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A renda nacional é representada pelas retas que tangenciam a produção</a:t>
            </a:r>
          </a:p>
          <a:p>
            <a:r>
              <a:rPr lang="pt-BR" dirty="0"/>
              <a:t>aos preços relativos (</a:t>
            </a:r>
            <a:r>
              <a:rPr lang="pt-BR" dirty="0" err="1"/>
              <a:t>Pc</a:t>
            </a:r>
            <a:r>
              <a:rPr lang="pt-BR" dirty="0"/>
              <a:t>/</a:t>
            </a:r>
            <a:r>
              <a:rPr lang="pt-BR" dirty="0" err="1"/>
              <a:t>Ps</a:t>
            </a:r>
            <a:r>
              <a:rPr lang="pt-BR" dirty="0"/>
              <a:t>) dados (não altera a inclinação).</a:t>
            </a:r>
          </a:p>
          <a:p>
            <a:r>
              <a:rPr lang="pt-BR" dirty="0"/>
              <a:t>Se aumenta o valor da produção nacional com o aumento nos insumos, segundo HO, tem-se preferências homotéticas, o consumo dos bens aumenta na mesma proporção.</a:t>
            </a:r>
          </a:p>
          <a:p>
            <a:r>
              <a:rPr lang="pt-BR" dirty="0"/>
              <a:t>O valor do comércio, no entanto, diminui (dado pelo tamanho dos triângulos)</a:t>
            </a:r>
            <a:endParaRPr lang="en-BR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7511162-16FB-6B47-8847-D75F06AAB557}"/>
              </a:ext>
            </a:extLst>
          </p:cNvPr>
          <p:cNvCxnSpPr>
            <a:cxnSpLocks/>
          </p:cNvCxnSpPr>
          <p:nvPr/>
        </p:nvCxnSpPr>
        <p:spPr>
          <a:xfrm>
            <a:off x="1773044" y="5965902"/>
            <a:ext cx="309502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E7FF83FA-9514-824A-87AC-72431981C823}"/>
              </a:ext>
            </a:extLst>
          </p:cNvPr>
          <p:cNvSpPr txBox="1"/>
          <p:nvPr/>
        </p:nvSpPr>
        <p:spPr>
          <a:xfrm>
            <a:off x="1293541" y="2692350"/>
            <a:ext cx="390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B85EFC1-4D9B-2C43-8A98-F9F3024AEF05}"/>
              </a:ext>
            </a:extLst>
          </p:cNvPr>
          <p:cNvSpPr txBox="1"/>
          <p:nvPr/>
        </p:nvSpPr>
        <p:spPr>
          <a:xfrm>
            <a:off x="4795277" y="5965902"/>
            <a:ext cx="390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C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4EBB0FDB-9F57-984A-A0A9-4FB67EF63705}"/>
                  </a:ext>
                </a:extLst>
              </p14:cNvPr>
              <p14:cNvContentPartPr/>
              <p14:nvPr/>
            </p14:nvContentPartPr>
            <p14:xfrm>
              <a:off x="1795460" y="3378424"/>
              <a:ext cx="1232640" cy="259704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4EBB0FDB-9F57-984A-A0A9-4FB67EF6370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86460" y="3369784"/>
                <a:ext cx="1250280" cy="261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558EF2DC-49A6-0241-A8F5-9A56AF5CFBCD}"/>
                  </a:ext>
                </a:extLst>
              </p14:cNvPr>
              <p14:cNvContentPartPr/>
              <p14:nvPr/>
            </p14:nvContentPartPr>
            <p14:xfrm>
              <a:off x="3952580" y="5607904"/>
              <a:ext cx="360" cy="36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558EF2DC-49A6-0241-A8F5-9A56AF5CFBC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43580" y="559890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27D65617-F567-C64B-83D8-A37BAF366761}"/>
                  </a:ext>
                </a:extLst>
              </p14:cNvPr>
              <p14:cNvContentPartPr/>
              <p14:nvPr/>
            </p14:nvContentPartPr>
            <p14:xfrm>
              <a:off x="1820660" y="3226864"/>
              <a:ext cx="2105280" cy="274104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27D65617-F567-C64B-83D8-A37BAF36676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811660" y="3217864"/>
                <a:ext cx="2122920" cy="2758680"/>
              </a:xfrm>
              <a:prstGeom prst="rect">
                <a:avLst/>
              </a:prstGeom>
            </p:spPr>
          </p:pic>
        </mc:Fallback>
      </mc:AlternateContent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D825561-9848-A749-A460-4BE5DED5263D}"/>
              </a:ext>
            </a:extLst>
          </p:cNvPr>
          <p:cNvCxnSpPr>
            <a:cxnSpLocks/>
          </p:cNvCxnSpPr>
          <p:nvPr/>
        </p:nvCxnSpPr>
        <p:spPr>
          <a:xfrm>
            <a:off x="1988204" y="3240499"/>
            <a:ext cx="1494086" cy="272540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861267E4-5F20-DF42-9AE0-9DCA88670842}"/>
              </a:ext>
            </a:extLst>
          </p:cNvPr>
          <p:cNvSpPr txBox="1"/>
          <p:nvPr/>
        </p:nvSpPr>
        <p:spPr>
          <a:xfrm>
            <a:off x="2099216" y="3802816"/>
            <a:ext cx="281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sz="1400" dirty="0"/>
              <a:t>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F0D210D-7815-334F-914A-E1B14C227388}"/>
              </a:ext>
            </a:extLst>
          </p:cNvPr>
          <p:cNvSpPr txBox="1"/>
          <p:nvPr/>
        </p:nvSpPr>
        <p:spPr>
          <a:xfrm>
            <a:off x="3240506" y="3893827"/>
            <a:ext cx="4522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sz="1400" dirty="0"/>
              <a:t>A’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FB4EC24-960E-174F-B6B1-DC911222AB6C}"/>
              </a:ext>
            </a:extLst>
          </p:cNvPr>
          <p:cNvCxnSpPr>
            <a:cxnSpLocks/>
          </p:cNvCxnSpPr>
          <p:nvPr/>
        </p:nvCxnSpPr>
        <p:spPr>
          <a:xfrm>
            <a:off x="2774023" y="3429000"/>
            <a:ext cx="1416535" cy="25273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51D64169-8DF2-AE49-BB33-A3F26041E1D9}"/>
              </a:ext>
            </a:extLst>
          </p:cNvPr>
          <p:cNvSpPr txBox="1"/>
          <p:nvPr/>
        </p:nvSpPr>
        <p:spPr>
          <a:xfrm>
            <a:off x="3019461" y="4814788"/>
            <a:ext cx="281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sz="1400" dirty="0"/>
              <a:t>B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B323B93-6B80-9942-886B-049147D811BD}"/>
              </a:ext>
            </a:extLst>
          </p:cNvPr>
          <p:cNvCxnSpPr>
            <a:cxnSpLocks/>
          </p:cNvCxnSpPr>
          <p:nvPr/>
        </p:nvCxnSpPr>
        <p:spPr>
          <a:xfrm>
            <a:off x="2381113" y="3956704"/>
            <a:ext cx="30667" cy="116586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2AD814E-99F5-F949-983A-5A0A52D833CF}"/>
              </a:ext>
            </a:extLst>
          </p:cNvPr>
          <p:cNvCxnSpPr>
            <a:cxnSpLocks/>
          </p:cNvCxnSpPr>
          <p:nvPr/>
        </p:nvCxnSpPr>
        <p:spPr>
          <a:xfrm>
            <a:off x="2411780" y="5122565"/>
            <a:ext cx="583033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4589321-7CE7-6C48-85B9-75FE3DC7E9D0}"/>
              </a:ext>
            </a:extLst>
          </p:cNvPr>
          <p:cNvCxnSpPr/>
          <p:nvPr/>
        </p:nvCxnSpPr>
        <p:spPr>
          <a:xfrm flipV="1">
            <a:off x="1773044" y="4405999"/>
            <a:ext cx="2179536" cy="155034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6762BFB2-E0BF-A84C-929D-37AB1713AF1E}"/>
              </a:ext>
            </a:extLst>
          </p:cNvPr>
          <p:cNvSpPr txBox="1"/>
          <p:nvPr/>
        </p:nvSpPr>
        <p:spPr>
          <a:xfrm>
            <a:off x="3604739" y="4650899"/>
            <a:ext cx="379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sz="1400" dirty="0"/>
              <a:t>B’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1C43CAC-CE8C-B84A-B9F9-DAB20AD28F0A}"/>
              </a:ext>
            </a:extLst>
          </p:cNvPr>
          <p:cNvCxnSpPr>
            <a:cxnSpLocks/>
          </p:cNvCxnSpPr>
          <p:nvPr/>
        </p:nvCxnSpPr>
        <p:spPr>
          <a:xfrm>
            <a:off x="3193888" y="4203806"/>
            <a:ext cx="1756" cy="48886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26AEEE5-D70E-214B-92AA-4734522B6150}"/>
              </a:ext>
            </a:extLst>
          </p:cNvPr>
          <p:cNvCxnSpPr>
            <a:cxnSpLocks/>
          </p:cNvCxnSpPr>
          <p:nvPr/>
        </p:nvCxnSpPr>
        <p:spPr>
          <a:xfrm>
            <a:off x="3230026" y="4737948"/>
            <a:ext cx="327786" cy="251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C5508D9-E5D8-1546-8875-C87C1DB1D38C}"/>
              </a:ext>
            </a:extLst>
          </p:cNvPr>
          <p:cNvSpPr txBox="1"/>
          <p:nvPr/>
        </p:nvSpPr>
        <p:spPr>
          <a:xfrm>
            <a:off x="5564459" y="2877016"/>
            <a:ext cx="3129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Intuição: </a:t>
            </a:r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0DB4BC98-54CD-9848-A281-2B895589E843}"/>
              </a:ext>
            </a:extLst>
          </p:cNvPr>
          <p:cNvSpPr/>
          <p:nvPr/>
        </p:nvSpPr>
        <p:spPr>
          <a:xfrm rot="11372257">
            <a:off x="2930696" y="4256358"/>
            <a:ext cx="1103873" cy="1071611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BR"/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id="{CABFEC0E-EF75-BF46-8721-7FA632F33581}"/>
              </a:ext>
            </a:extLst>
          </p:cNvPr>
          <p:cNvSpPr/>
          <p:nvPr/>
        </p:nvSpPr>
        <p:spPr>
          <a:xfrm rot="11372257">
            <a:off x="3445694" y="3963746"/>
            <a:ext cx="1103873" cy="1071611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BR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BD2BF40-7BDD-B84D-A1B4-8B6EB4454ECC}"/>
              </a:ext>
            </a:extLst>
          </p:cNvPr>
          <p:cNvSpPr txBox="1"/>
          <p:nvPr/>
        </p:nvSpPr>
        <p:spPr>
          <a:xfrm>
            <a:off x="1792624" y="2911338"/>
            <a:ext cx="7729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sz="1400" dirty="0"/>
              <a:t>(Pc/Ps)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3E7688A-D84B-C640-8C58-F5FA3EEEEF43}"/>
              </a:ext>
            </a:extLst>
          </p:cNvPr>
          <p:cNvSpPr txBox="1"/>
          <p:nvPr/>
        </p:nvSpPr>
        <p:spPr>
          <a:xfrm>
            <a:off x="2509298" y="3066662"/>
            <a:ext cx="7729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sz="1400" dirty="0"/>
              <a:t>(Pc/Ps)</a:t>
            </a:r>
          </a:p>
        </p:txBody>
      </p:sp>
    </p:spTree>
    <p:extLst>
      <p:ext uri="{BB962C8B-B14F-4D97-AF65-F5344CB8AC3E}">
        <p14:creationId xmlns:p14="http://schemas.microsoft.com/office/powerpoint/2010/main" val="412709758"/>
      </p:ext>
    </p:extLst>
  </p:cSld>
  <p:clrMapOvr>
    <a:masterClrMapping/>
  </p:clrMapOvr>
  <p:transition spd="med">
    <p:pull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7" name="Group 39">
            <a:extLst>
              <a:ext uri="{FF2B5EF4-FFF2-40B4-BE49-F238E27FC236}">
                <a16:creationId xmlns:a16="http://schemas.microsoft.com/office/drawing/2014/main" id="{F69697EA-C0B2-FC4A-940D-F7D72B25AF05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972469"/>
            <a:ext cx="8067907" cy="4819650"/>
            <a:chOff x="566738" y="2200275"/>
            <a:chExt cx="7805737" cy="4219575"/>
          </a:xfrm>
        </p:grpSpPr>
        <p:sp>
          <p:nvSpPr>
            <p:cNvPr id="65556" name="Rectangle 16">
              <a:extLst>
                <a:ext uri="{FF2B5EF4-FFF2-40B4-BE49-F238E27FC236}">
                  <a16:creationId xmlns:a16="http://schemas.microsoft.com/office/drawing/2014/main" id="{FCF98B91-4334-4F4B-9A63-115B9E356A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738" y="2200275"/>
              <a:ext cx="7805737" cy="4219575"/>
            </a:xfrm>
            <a:prstGeom prst="rect">
              <a:avLst/>
            </a:prstGeom>
            <a:solidFill>
              <a:srgbClr val="FAECCE"/>
            </a:solidFill>
            <a:ln w="38100">
              <a:solidFill>
                <a:srgbClr val="CBBEB7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30000"/>
                </a:spcBef>
                <a:buClr>
                  <a:schemeClr val="tx1"/>
                </a:buClr>
                <a:buFont typeface="Times" pitchFamily="2" charset="0"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30000"/>
                </a:spcBef>
                <a:buClr>
                  <a:schemeClr val="tx1"/>
                </a:buClr>
                <a:buSzPct val="80000"/>
                <a:buFont typeface="Symbol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0000"/>
                </a:spcBef>
                <a:buClr>
                  <a:schemeClr val="tx1"/>
                </a:buClr>
                <a:buFont typeface="Times" pitchFamily="2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30000"/>
                </a:spcBef>
                <a:buClr>
                  <a:schemeClr val="tx1"/>
                </a:buClr>
                <a:buSzPct val="80000"/>
                <a:buFont typeface="Symbol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30000"/>
                </a:spcBef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pt-BR" altLang="en-US" sz="2800">
                <a:solidFill>
                  <a:schemeClr val="tx2"/>
                </a:solidFill>
                <a:ea typeface="ＭＳ Ｐゴシック" panose="020B0600070205080204" pitchFamily="34" charset="-128"/>
              </a:endParaRPr>
            </a:p>
          </p:txBody>
        </p:sp>
        <p:sp>
          <p:nvSpPr>
            <p:cNvPr id="65557" name="Rectangle 17">
              <a:extLst>
                <a:ext uri="{FF2B5EF4-FFF2-40B4-BE49-F238E27FC236}">
                  <a16:creationId xmlns:a16="http://schemas.microsoft.com/office/drawing/2014/main" id="{6DEC7074-9B59-D84B-8F52-878409B68D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024" y="2219326"/>
              <a:ext cx="7772401" cy="261225"/>
            </a:xfrm>
            <a:prstGeom prst="rect">
              <a:avLst/>
            </a:prstGeom>
            <a:solidFill>
              <a:srgbClr val="E0D8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tx1"/>
                </a:buClr>
                <a:buFont typeface="Times" pitchFamily="2" charset="0"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30000"/>
                </a:spcBef>
                <a:buClr>
                  <a:schemeClr val="tx1"/>
                </a:buClr>
                <a:buSzPct val="80000"/>
                <a:buFont typeface="Symbol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0000"/>
                </a:spcBef>
                <a:buClr>
                  <a:schemeClr val="tx1"/>
                </a:buClr>
                <a:buFont typeface="Times" pitchFamily="2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30000"/>
                </a:spcBef>
                <a:buClr>
                  <a:schemeClr val="tx1"/>
                </a:buClr>
                <a:buSzPct val="80000"/>
                <a:buFont typeface="Symbol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30000"/>
                </a:spcBef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pt-BR" altLang="en-US" sz="2800">
                <a:solidFill>
                  <a:schemeClr val="tx2"/>
                </a:solidFill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65538" name="Text Box 7">
            <a:extLst>
              <a:ext uri="{FF2B5EF4-FFF2-40B4-BE49-F238E27FC236}">
                <a16:creationId xmlns:a16="http://schemas.microsoft.com/office/drawing/2014/main" id="{055F7D12-B959-BF41-82AC-9F9097D16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750" y="1828800"/>
            <a:ext cx="2555875" cy="287338"/>
          </a:xfrm>
          <a:prstGeom prst="rect">
            <a:avLst/>
          </a:prstGeom>
          <a:solidFill>
            <a:srgbClr val="E8F0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solidFill>
                  <a:srgbClr val="831951"/>
                </a:solidFill>
                <a:ea typeface="ＭＳ Ｐゴシック" panose="020B0600070205080204" pitchFamily="34" charset="-128"/>
              </a:rPr>
              <a:t>FIGURA</a:t>
            </a:r>
            <a:r>
              <a:rPr lang="en-US" altLang="en-US" sz="1400" b="1">
                <a:ea typeface="ＭＳ Ｐゴシック" panose="020B0600070205080204" pitchFamily="34" charset="-128"/>
              </a:rPr>
              <a:t> 4-2 </a:t>
            </a:r>
            <a:r>
              <a:rPr lang="en-US" altLang="en-US" sz="1400" b="1">
                <a:solidFill>
                  <a:schemeClr val="bg2"/>
                </a:solidFill>
                <a:ea typeface="ＭＳ Ｐゴシック" panose="020B0600070205080204" pitchFamily="34" charset="-128"/>
              </a:rPr>
              <a:t>(3 of 3)</a:t>
            </a:r>
          </a:p>
        </p:txBody>
      </p:sp>
      <p:sp>
        <p:nvSpPr>
          <p:cNvPr id="65539" name="Rectangle 20">
            <a:extLst>
              <a:ext uri="{FF2B5EF4-FFF2-40B4-BE49-F238E27FC236}">
                <a16:creationId xmlns:a16="http://schemas.microsoft.com/office/drawing/2014/main" id="{4C3A39A4-874E-D34C-A415-18DAE6685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588" y="2159000"/>
            <a:ext cx="7953375" cy="2954338"/>
          </a:xfrm>
          <a:prstGeom prst="rect">
            <a:avLst/>
          </a:prstGeom>
          <a:solidFill>
            <a:schemeClr val="bg1"/>
          </a:solidFill>
          <a:ln w="25400">
            <a:solidFill>
              <a:srgbClr val="D4D3D3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pt-BR" altLang="en-US" sz="2800">
              <a:solidFill>
                <a:schemeClr val="tx2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9" name="Rectangle 23">
            <a:extLst>
              <a:ext uri="{FF2B5EF4-FFF2-40B4-BE49-F238E27FC236}">
                <a16:creationId xmlns:a16="http://schemas.microsoft.com/office/drawing/2014/main" id="{6CA6605E-8728-8D4D-826D-25735A810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067300"/>
            <a:ext cx="44227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en-US" sz="1600" b="1" dirty="0" err="1">
                <a:solidFill>
                  <a:srgbClr val="8A3A6A"/>
                </a:solidFill>
                <a:ea typeface="ＭＳ Ｐゴシック" panose="020B0600070205080204" pitchFamily="34" charset="-128"/>
              </a:rPr>
              <a:t>Equlíbrio</a:t>
            </a:r>
            <a:r>
              <a:rPr lang="pt-BR" altLang="en-US" sz="1600" b="1" dirty="0">
                <a:solidFill>
                  <a:srgbClr val="8A3A6A"/>
                </a:solidFill>
                <a:ea typeface="ＭＳ Ｐゴシック" panose="020B0600070205080204" pitchFamily="34" charset="-128"/>
              </a:rPr>
              <a:t> sob autarquia: país </a:t>
            </a:r>
            <a:r>
              <a:rPr lang="pt-BR" altLang="en-US" sz="1600" b="1" dirty="0" err="1">
                <a:solidFill>
                  <a:srgbClr val="8A3A6A"/>
                </a:solidFill>
                <a:ea typeface="ＭＳ Ｐゴシック" panose="020B0600070205080204" pitchFamily="34" charset="-128"/>
              </a:rPr>
              <a:t>F</a:t>
            </a:r>
            <a:r>
              <a:rPr lang="pt-BR" altLang="en-US" sz="1600" b="1" dirty="0">
                <a:solidFill>
                  <a:srgbClr val="8A3A6A"/>
                </a:solidFill>
                <a:ea typeface="ＭＳ Ｐゴシック" panose="020B0600070205080204" pitchFamily="34" charset="-128"/>
              </a:rPr>
              <a:t> e H (cont.)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en-US" sz="1600" b="1" dirty="0"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24" name="Rectangle 31">
            <a:extLst>
              <a:ext uri="{FF2B5EF4-FFF2-40B4-BE49-F238E27FC236}">
                <a16:creationId xmlns:a16="http://schemas.microsoft.com/office/drawing/2014/main" id="{617A4E82-5E85-0D48-A459-056D03AE1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1275" y="5637420"/>
            <a:ext cx="701311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en-US" sz="1600" dirty="0">
                <a:ea typeface="ＭＳ Ｐゴシック" panose="020B0600070205080204" pitchFamily="34" charset="-128"/>
              </a:rPr>
              <a:t>Curva de indiferença, </a:t>
            </a:r>
            <a:r>
              <a:rPr lang="pt-BR" altLang="en-US" sz="1600" i="1" dirty="0" err="1">
                <a:ea typeface="ＭＳ Ｐゴシック" panose="020B0600070205080204" pitchFamily="34" charset="-128"/>
              </a:rPr>
              <a:t>U</a:t>
            </a:r>
            <a:r>
              <a:rPr lang="pt-BR" altLang="en-US" sz="1600" i="1" dirty="0">
                <a:ea typeface="ＭＳ Ｐゴシック" panose="020B0600070205080204" pitchFamily="34" charset="-128"/>
              </a:rPr>
              <a:t>*: resume as preferencias do consumidor no país </a:t>
            </a:r>
            <a:r>
              <a:rPr lang="pt-BR" altLang="en-US" sz="1600" i="1" dirty="0" err="1">
                <a:ea typeface="ＭＳ Ｐゴシック" panose="020B0600070205080204" pitchFamily="34" charset="-128"/>
              </a:rPr>
              <a:t>F</a:t>
            </a:r>
            <a:endParaRPr lang="pt-BR" altLang="en-US" sz="1600" dirty="0"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en-US" sz="1600" dirty="0">
                <a:ea typeface="ＭＳ Ｐゴシック" panose="020B0600070205080204" pitchFamily="34" charset="-128"/>
              </a:rPr>
              <a:t>Ponto </a:t>
            </a:r>
            <a:r>
              <a:rPr lang="pt-BR" altLang="en-US" sz="1600" i="1" dirty="0">
                <a:ea typeface="ＭＳ Ｐゴシック" panose="020B0600070205080204" pitchFamily="34" charset="-128"/>
              </a:rPr>
              <a:t>A</a:t>
            </a:r>
            <a:r>
              <a:rPr lang="pt-BR" altLang="en-US" sz="1600" i="1" baseline="30000" dirty="0">
                <a:ea typeface="ＭＳ Ｐゴシック" panose="020B0600070205080204" pitchFamily="34" charset="-128"/>
              </a:rPr>
              <a:t>F</a:t>
            </a:r>
            <a:r>
              <a:rPr lang="pt-BR" altLang="en-US" sz="1600" i="1" dirty="0">
                <a:ea typeface="ＭＳ Ｐゴシック" panose="020B0600070205080204" pitchFamily="34" charset="-128"/>
              </a:rPr>
              <a:t>: ponto de equilíbrio sob autarquia com maior preço relativo para C indicada pela maior inclinação de  (P</a:t>
            </a:r>
            <a:r>
              <a:rPr lang="pt-BR" altLang="en-US" sz="1600" i="1" baseline="30000" dirty="0">
                <a:ea typeface="ＭＳ Ｐゴシック" panose="020B0600070205080204" pitchFamily="34" charset="-128"/>
              </a:rPr>
              <a:t>F</a:t>
            </a:r>
            <a:r>
              <a:rPr lang="pt-BR" altLang="en-US" sz="1600" i="1" baseline="-25000" dirty="0">
                <a:ea typeface="ＭＳ Ｐゴシック" panose="020B0600070205080204" pitchFamily="34" charset="-128"/>
              </a:rPr>
              <a:t>C</a:t>
            </a:r>
            <a:r>
              <a:rPr lang="pt-BR" altLang="en-US" sz="1600" i="1" dirty="0">
                <a:ea typeface="ＭＳ Ｐゴシック" panose="020B0600070205080204" pitchFamily="34" charset="-128"/>
              </a:rPr>
              <a:t> /</a:t>
            </a:r>
            <a:r>
              <a:rPr lang="pt-BR" altLang="en-US" sz="1600" i="1" dirty="0" err="1">
                <a:ea typeface="ＭＳ Ｐゴシック" panose="020B0600070205080204" pitchFamily="34" charset="-128"/>
              </a:rPr>
              <a:t>P</a:t>
            </a:r>
            <a:r>
              <a:rPr lang="pt-BR" altLang="en-US" sz="1600" i="1" baseline="30000" dirty="0" err="1">
                <a:ea typeface="ＭＳ Ｐゴシック" panose="020B0600070205080204" pitchFamily="34" charset="-128"/>
              </a:rPr>
              <a:t>F</a:t>
            </a:r>
            <a:r>
              <a:rPr lang="pt-BR" altLang="en-US" sz="1600" i="1" baseline="-25000" dirty="0" err="1">
                <a:ea typeface="ＭＳ Ｐゴシック" panose="020B0600070205080204" pitchFamily="34" charset="-128"/>
              </a:rPr>
              <a:t>s</a:t>
            </a:r>
            <a:r>
              <a:rPr lang="pt-BR" altLang="en-US" sz="1600" i="1" dirty="0">
                <a:ea typeface="ＭＳ Ｐゴシック" panose="020B0600070205080204" pitchFamily="34" charset="-128"/>
              </a:rPr>
              <a:t>)  </a:t>
            </a:r>
          </a:p>
        </p:txBody>
      </p:sp>
      <p:pic>
        <p:nvPicPr>
          <p:cNvPr id="65542" name="Picture 3">
            <a:extLst>
              <a:ext uri="{FF2B5EF4-FFF2-40B4-BE49-F238E27FC236}">
                <a16:creationId xmlns:a16="http://schemas.microsoft.com/office/drawing/2014/main" id="{1B66CB2D-7942-2249-AECC-13EC4EE56E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2159000"/>
            <a:ext cx="2981325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3" name="Picture 4">
            <a:extLst>
              <a:ext uri="{FF2B5EF4-FFF2-40B4-BE49-F238E27FC236}">
                <a16:creationId xmlns:a16="http://schemas.microsoft.com/office/drawing/2014/main" id="{61638448-C7E1-C146-82C6-843F2D0385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2159000"/>
            <a:ext cx="2981325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4" name="Picture 6">
            <a:extLst>
              <a:ext uri="{FF2B5EF4-FFF2-40B4-BE49-F238E27FC236}">
                <a16:creationId xmlns:a16="http://schemas.microsoft.com/office/drawing/2014/main" id="{BA4047D7-E00B-AF4A-83EA-DA228DAC7B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0" y="2159000"/>
            <a:ext cx="3209925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5" name="Picture 7">
            <a:extLst>
              <a:ext uri="{FF2B5EF4-FFF2-40B4-BE49-F238E27FC236}">
                <a16:creationId xmlns:a16="http://schemas.microsoft.com/office/drawing/2014/main" id="{8C5ED944-7DD8-A445-864E-DE43C1D8D9A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999" y="2213422"/>
            <a:ext cx="3209925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6" name="Picture 24">
            <a:extLst>
              <a:ext uri="{FF2B5EF4-FFF2-40B4-BE49-F238E27FC236}">
                <a16:creationId xmlns:a16="http://schemas.microsoft.com/office/drawing/2014/main" id="{078672F5-5B26-3C43-B09A-F99B719E36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2159000"/>
            <a:ext cx="2981325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7" name="Picture 8">
            <a:extLst>
              <a:ext uri="{FF2B5EF4-FFF2-40B4-BE49-F238E27FC236}">
                <a16:creationId xmlns:a16="http://schemas.microsoft.com/office/drawing/2014/main" id="{8153D7CB-CDD0-684D-8E59-CACA82D14EE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2159000"/>
            <a:ext cx="2981325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8" name="Picture 9">
            <a:extLst>
              <a:ext uri="{FF2B5EF4-FFF2-40B4-BE49-F238E27FC236}">
                <a16:creationId xmlns:a16="http://schemas.microsoft.com/office/drawing/2014/main" id="{51145279-390A-7A4A-B304-D678D3D7D91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2159000"/>
            <a:ext cx="2981325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5549" name="Straight Connector 29">
            <a:extLst>
              <a:ext uri="{FF2B5EF4-FFF2-40B4-BE49-F238E27FC236}">
                <a16:creationId xmlns:a16="http://schemas.microsoft.com/office/drawing/2014/main" id="{F483D24B-0C7C-CC41-8E11-3A6488A2943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66738" y="668338"/>
            <a:ext cx="3852862" cy="0"/>
          </a:xfrm>
          <a:prstGeom prst="line">
            <a:avLst/>
          </a:prstGeom>
          <a:noFill/>
          <a:ln w="19050" cap="rnd">
            <a:solidFill>
              <a:srgbClr val="9C3A45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F136D062-E6AC-AA4D-8C6B-84C01BC5F58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0086">
            <a:off x="5311413" y="2810076"/>
            <a:ext cx="3209925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33ECFD7-05CB-B841-8C85-9E20189F4A8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6700">
            <a:off x="4993276" y="2228047"/>
            <a:ext cx="3319160" cy="306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D4703A0-F9B8-2D4B-8C3F-8E53B993F07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402" y="3128353"/>
            <a:ext cx="3357562" cy="1996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ctangle 6">
            <a:extLst>
              <a:ext uri="{FF2B5EF4-FFF2-40B4-BE49-F238E27FC236}">
                <a16:creationId xmlns:a16="http://schemas.microsoft.com/office/drawing/2014/main" id="{3F37C932-8D78-434C-9F3B-C054CA8CD8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263" y="863600"/>
            <a:ext cx="74596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FontTx/>
              <a:buNone/>
            </a:pPr>
            <a:r>
              <a:rPr lang="pt-BR" altLang="en-US" sz="2000" b="1">
                <a:solidFill>
                  <a:srgbClr val="3D68AF"/>
                </a:solidFill>
                <a:ea typeface="ＭＳ Ｐゴシック" panose="020B0600070205080204" pitchFamily="34" charset="-128"/>
              </a:rPr>
              <a:t>Fronteira de possibilidade de produção, Curvas de Indiferença, Preço de equilíbrio </a:t>
            </a:r>
            <a:r>
              <a:rPr lang="pt-BR" altLang="en-US" sz="2000" b="1">
                <a:solidFill>
                  <a:srgbClr val="FF0000"/>
                </a:solidFill>
                <a:ea typeface="ＭＳ Ｐゴシック" panose="020B0600070205080204" pitchFamily="34" charset="-128"/>
              </a:rPr>
              <a:t>sob Autarquia (antes do CI)</a:t>
            </a:r>
          </a:p>
        </p:txBody>
      </p:sp>
      <p:sp>
        <p:nvSpPr>
          <p:cNvPr id="65554" name="Rectangle 3">
            <a:extLst>
              <a:ext uri="{FF2B5EF4-FFF2-40B4-BE49-F238E27FC236}">
                <a16:creationId xmlns:a16="http://schemas.microsoft.com/office/drawing/2014/main" id="{44F0688E-AEC7-5242-9FF7-E37D6F0E7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1275" y="0"/>
            <a:ext cx="7832725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tabLst>
                <a:tab pos="291782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tabLst>
                <a:tab pos="291782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tabLst>
                <a:tab pos="29178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tabLst>
                <a:tab pos="29178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tabLst>
                <a:tab pos="29178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tabLst>
                <a:tab pos="29178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tabLst>
                <a:tab pos="29178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tabLst>
                <a:tab pos="29178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tabLst>
                <a:tab pos="29178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69134B"/>
                </a:solidFill>
                <a:ea typeface="ＭＳ Ｐゴシック" panose="020B0600070205080204" pitchFamily="34" charset="-128"/>
              </a:rPr>
              <a:t>1  Modelo de Heckscher-Ohlin 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A36D99D-9168-2741-AD28-B0C976EF5B76}"/>
              </a:ext>
            </a:extLst>
          </p:cNvPr>
          <p:cNvCxnSpPr/>
          <p:nvPr/>
        </p:nvCxnSpPr>
        <p:spPr>
          <a:xfrm flipV="1">
            <a:off x="1867437" y="3284113"/>
            <a:ext cx="1957588" cy="1403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0ECCCFB-DF55-8944-9C3B-6A1AC536FF31}"/>
              </a:ext>
            </a:extLst>
          </p:cNvPr>
          <p:cNvCxnSpPr/>
          <p:nvPr/>
        </p:nvCxnSpPr>
        <p:spPr>
          <a:xfrm flipV="1">
            <a:off x="5727400" y="3265715"/>
            <a:ext cx="1957588" cy="1403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011860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 bldLvl="2"/>
      <p:bldP spid="24" grpId="0" build="p" bldLvl="2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>
            <a:extLst>
              <a:ext uri="{FF2B5EF4-FFF2-40B4-BE49-F238E27FC236}">
                <a16:creationId xmlns:a16="http://schemas.microsoft.com/office/drawing/2014/main" id="{5C7E0823-E765-6341-BF84-6A8F976A5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" y="1008063"/>
            <a:ext cx="794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FontTx/>
              <a:buNone/>
            </a:pPr>
            <a:r>
              <a:rPr lang="en-US" altLang="en-US" sz="2000" b="1">
                <a:solidFill>
                  <a:srgbClr val="3D68AF"/>
                </a:solidFill>
                <a:ea typeface="ＭＳ Ｐゴシック" panose="020B0600070205080204" pitchFamily="34" charset="-128"/>
              </a:rPr>
              <a:t>             Equilíbrio no país Home </a:t>
            </a:r>
            <a:r>
              <a:rPr lang="en-US" altLang="en-US" sz="2000" b="1">
                <a:solidFill>
                  <a:srgbClr val="FF0000"/>
                </a:solidFill>
                <a:ea typeface="ＭＳ Ｐゴシック" panose="020B0600070205080204" pitchFamily="34" charset="-128"/>
              </a:rPr>
              <a:t>com Livre-Comércio   </a:t>
            </a:r>
          </a:p>
        </p:txBody>
      </p:sp>
      <p:grpSp>
        <p:nvGrpSpPr>
          <p:cNvPr id="8" name="Group 39">
            <a:extLst>
              <a:ext uri="{FF2B5EF4-FFF2-40B4-BE49-F238E27FC236}">
                <a16:creationId xmlns:a16="http://schemas.microsoft.com/office/drawing/2014/main" id="{87DEF239-1F3A-1C4F-A705-806134056766}"/>
              </a:ext>
            </a:extLst>
          </p:cNvPr>
          <p:cNvGrpSpPr>
            <a:grpSpLocks/>
          </p:cNvGrpSpPr>
          <p:nvPr/>
        </p:nvGrpSpPr>
        <p:grpSpPr bwMode="auto">
          <a:xfrm>
            <a:off x="647700" y="1560513"/>
            <a:ext cx="8220075" cy="5029200"/>
            <a:chOff x="566738" y="2199524"/>
            <a:chExt cx="7805737" cy="4220326"/>
          </a:xfrm>
        </p:grpSpPr>
        <p:sp>
          <p:nvSpPr>
            <p:cNvPr id="67609" name="Rectangle 16">
              <a:extLst>
                <a:ext uri="{FF2B5EF4-FFF2-40B4-BE49-F238E27FC236}">
                  <a16:creationId xmlns:a16="http://schemas.microsoft.com/office/drawing/2014/main" id="{7FB9F1E0-ABB2-4348-8CF3-653AB89498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738" y="2200275"/>
              <a:ext cx="7805737" cy="4219575"/>
            </a:xfrm>
            <a:prstGeom prst="rect">
              <a:avLst/>
            </a:prstGeom>
            <a:solidFill>
              <a:srgbClr val="FAECCE"/>
            </a:solidFill>
            <a:ln w="38100">
              <a:solidFill>
                <a:srgbClr val="CBBEB7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30000"/>
                </a:spcBef>
                <a:buClr>
                  <a:schemeClr val="tx1"/>
                </a:buClr>
                <a:buFont typeface="Times" pitchFamily="2" charset="0"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30000"/>
                </a:spcBef>
                <a:buClr>
                  <a:schemeClr val="tx1"/>
                </a:buClr>
                <a:buSzPct val="80000"/>
                <a:buFont typeface="Symbol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0000"/>
                </a:spcBef>
                <a:buClr>
                  <a:schemeClr val="tx1"/>
                </a:buClr>
                <a:buFont typeface="Times" pitchFamily="2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30000"/>
                </a:spcBef>
                <a:buClr>
                  <a:schemeClr val="tx1"/>
                </a:buClr>
                <a:buSzPct val="80000"/>
                <a:buFont typeface="Symbol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30000"/>
                </a:spcBef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pt-BR" altLang="en-US" sz="2800">
                <a:solidFill>
                  <a:schemeClr val="tx2"/>
                </a:solidFill>
                <a:ea typeface="ＭＳ Ｐゴシック" panose="020B0600070205080204" pitchFamily="34" charset="-128"/>
              </a:endParaRPr>
            </a:p>
          </p:txBody>
        </p:sp>
        <p:sp>
          <p:nvSpPr>
            <p:cNvPr id="67610" name="Rectangle 17">
              <a:extLst>
                <a:ext uri="{FF2B5EF4-FFF2-40B4-BE49-F238E27FC236}">
                  <a16:creationId xmlns:a16="http://schemas.microsoft.com/office/drawing/2014/main" id="{0925629D-A9A8-C944-8C6E-58CD43256A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807" y="2199524"/>
              <a:ext cx="7772401" cy="267043"/>
            </a:xfrm>
            <a:prstGeom prst="rect">
              <a:avLst/>
            </a:prstGeom>
            <a:solidFill>
              <a:srgbClr val="E0D8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tx1"/>
                </a:buClr>
                <a:buFont typeface="Times" pitchFamily="2" charset="0"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30000"/>
                </a:spcBef>
                <a:buClr>
                  <a:schemeClr val="tx1"/>
                </a:buClr>
                <a:buSzPct val="80000"/>
                <a:buFont typeface="Symbol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0000"/>
                </a:spcBef>
                <a:buClr>
                  <a:schemeClr val="tx1"/>
                </a:buClr>
                <a:buFont typeface="Times" pitchFamily="2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30000"/>
                </a:spcBef>
                <a:buClr>
                  <a:schemeClr val="tx1"/>
                </a:buClr>
                <a:buSzPct val="80000"/>
                <a:buFont typeface="Symbol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30000"/>
                </a:spcBef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pt-BR" altLang="en-US" sz="2800">
                <a:solidFill>
                  <a:schemeClr val="tx2"/>
                </a:solidFill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12" name="Text Box 7">
            <a:extLst>
              <a:ext uri="{FF2B5EF4-FFF2-40B4-BE49-F238E27FC236}">
                <a16:creationId xmlns:a16="http://schemas.microsoft.com/office/drawing/2014/main" id="{F9241177-D166-2F45-A66B-AA5FC492C9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750" y="1577975"/>
            <a:ext cx="2555875" cy="290513"/>
          </a:xfrm>
          <a:prstGeom prst="rect">
            <a:avLst/>
          </a:prstGeom>
          <a:solidFill>
            <a:srgbClr val="E8F0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Tx/>
              <a:buFontTx/>
              <a:buNone/>
            </a:pPr>
            <a:r>
              <a:rPr lang="en-US" altLang="en-US" sz="1400" b="1">
                <a:solidFill>
                  <a:srgbClr val="831951"/>
                </a:solidFill>
                <a:ea typeface="ＭＳ Ｐゴシック" panose="020B0600070205080204" pitchFamily="34" charset="-128"/>
              </a:rPr>
              <a:t>FIGURA</a:t>
            </a:r>
            <a:r>
              <a:rPr lang="en-US" altLang="en-US" sz="1400" b="1">
                <a:ea typeface="ＭＳ Ｐゴシック" panose="020B0600070205080204" pitchFamily="34" charset="-128"/>
              </a:rPr>
              <a:t> 4-3 </a:t>
            </a:r>
            <a:r>
              <a:rPr lang="en-US" altLang="en-US" sz="1400" b="1">
                <a:solidFill>
                  <a:schemeClr val="bg2"/>
                </a:solidFill>
                <a:ea typeface="ＭＳ Ｐゴシック" panose="020B0600070205080204" pitchFamily="34" charset="-128"/>
              </a:rPr>
              <a:t>(1 of 2)</a:t>
            </a:r>
          </a:p>
        </p:txBody>
      </p:sp>
      <p:sp>
        <p:nvSpPr>
          <p:cNvPr id="14" name="Rectangle 20">
            <a:extLst>
              <a:ext uri="{FF2B5EF4-FFF2-40B4-BE49-F238E27FC236}">
                <a16:creationId xmlns:a16="http://schemas.microsoft.com/office/drawing/2014/main" id="{90ED9DF9-462E-9E49-A7B9-1E02005550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1922463"/>
            <a:ext cx="7923213" cy="2932112"/>
          </a:xfrm>
          <a:prstGeom prst="rect">
            <a:avLst/>
          </a:prstGeom>
          <a:solidFill>
            <a:schemeClr val="bg1"/>
          </a:solidFill>
          <a:ln w="25400">
            <a:solidFill>
              <a:srgbClr val="D4D3D3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pt-BR" altLang="en-US" sz="2800">
              <a:solidFill>
                <a:schemeClr val="tx2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6" name="Rectangle 23">
            <a:extLst>
              <a:ext uri="{FF2B5EF4-FFF2-40B4-BE49-F238E27FC236}">
                <a16:creationId xmlns:a16="http://schemas.microsoft.com/office/drawing/2014/main" id="{0AD1E4E4-0551-9445-AD0E-407D1BBAD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38" y="4940300"/>
            <a:ext cx="4265612" cy="175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10000"/>
              </a:spcAft>
              <a:buClrTx/>
              <a:buFontTx/>
              <a:buNone/>
            </a:pPr>
            <a:r>
              <a:rPr lang="pt-BR" altLang="en-US" sz="1600" dirty="0">
                <a:ea typeface="ＭＳ Ｐゴシック" panose="020B0600070205080204" pitchFamily="34" charset="-128"/>
              </a:rPr>
              <a:t>Sob livre-comércio o preço relativo de C é mais alto que antes, </a:t>
            </a:r>
            <a:r>
              <a:rPr lang="pt-BR" altLang="en-US" sz="1600" i="1" dirty="0">
                <a:ea typeface="ＭＳ Ｐゴシック" panose="020B0600070205080204" pitchFamily="34" charset="-128"/>
              </a:rPr>
              <a:t>(P</a:t>
            </a:r>
            <a:r>
              <a:rPr lang="pt-BR" altLang="en-US" sz="1600" i="1" baseline="-25000" dirty="0">
                <a:ea typeface="ＭＳ Ｐゴシック" panose="020B0600070205080204" pitchFamily="34" charset="-128"/>
              </a:rPr>
              <a:t>C</a:t>
            </a:r>
            <a:r>
              <a:rPr lang="pt-BR" altLang="en-US" sz="1600" i="1" dirty="0">
                <a:ea typeface="ＭＳ Ｐゴシック" panose="020B0600070205080204" pitchFamily="34" charset="-128"/>
              </a:rPr>
              <a:t> /P</a:t>
            </a:r>
            <a:r>
              <a:rPr lang="pt-BR" altLang="en-US" sz="1600" i="1" baseline="-25000" dirty="0">
                <a:ea typeface="ＭＳ Ｐゴシック" panose="020B0600070205080204" pitchFamily="34" charset="-128"/>
              </a:rPr>
              <a:t>F</a:t>
            </a:r>
            <a:r>
              <a:rPr lang="pt-BR" altLang="en-US" sz="1600" i="1" dirty="0">
                <a:ea typeface="ＭＳ Ｐゴシック" panose="020B0600070205080204" pitchFamily="34" charset="-128"/>
              </a:rPr>
              <a:t>)</a:t>
            </a:r>
            <a:r>
              <a:rPr lang="pt-BR" altLang="en-US" sz="1600" i="1" baseline="30000" dirty="0">
                <a:ea typeface="ＭＳ Ｐゴシック" panose="020B0600070205080204" pitchFamily="34" charset="-128"/>
              </a:rPr>
              <a:t>W</a:t>
            </a:r>
            <a:r>
              <a:rPr lang="pt-BR" altLang="en-US" sz="1600" i="1" dirty="0">
                <a:ea typeface="ＭＳ Ｐゴシック" panose="020B0600070205080204" pitchFamily="34" charset="-128"/>
              </a:rPr>
              <a:t>, 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ClrTx/>
              <a:buFontTx/>
              <a:buNone/>
            </a:pPr>
            <a:r>
              <a:rPr lang="pt-BR" altLang="en-US" sz="1600" dirty="0">
                <a:ea typeface="ＭＳ Ｐゴシック" panose="020B0600070205080204" pitchFamily="34" charset="-128"/>
              </a:rPr>
              <a:t>País Home</a:t>
            </a:r>
            <a:r>
              <a:rPr lang="pt-BR" altLang="en-US" sz="1600" i="1" dirty="0">
                <a:ea typeface="ＭＳ Ｐゴシック" panose="020B0600070205080204" pitchFamily="34" charset="-128"/>
              </a:rPr>
              <a:t> </a:t>
            </a:r>
            <a:r>
              <a:rPr lang="pt-BR" altLang="en-US" sz="1600" dirty="0">
                <a:ea typeface="ＭＳ Ｐゴシック" panose="020B0600070205080204" pitchFamily="34" charset="-128"/>
              </a:rPr>
              <a:t>produz no ponto </a:t>
            </a:r>
            <a:r>
              <a:rPr lang="pt-BR" altLang="en-US" sz="1600" i="1" dirty="0" err="1">
                <a:ea typeface="ＭＳ Ｐゴシック" panose="020B0600070205080204" pitchFamily="34" charset="-128"/>
              </a:rPr>
              <a:t>B</a:t>
            </a:r>
            <a:r>
              <a:rPr lang="pt-BR" altLang="en-US" sz="1600" i="1" dirty="0">
                <a:ea typeface="ＭＳ Ｐゴシック" panose="020B0600070205080204" pitchFamily="34" charset="-128"/>
              </a:rPr>
              <a:t> </a:t>
            </a:r>
            <a:r>
              <a:rPr lang="pt-BR" altLang="en-US" sz="1600" dirty="0">
                <a:ea typeface="ＭＳ Ｐゴシック" panose="020B0600070205080204" pitchFamily="34" charset="-128"/>
              </a:rPr>
              <a:t>do painel (a) 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ClrTx/>
              <a:buFontTx/>
              <a:buNone/>
            </a:pPr>
            <a:r>
              <a:rPr lang="pt-BR" altLang="en-US" sz="1600" dirty="0">
                <a:ea typeface="ＭＳ Ｐゴシック" panose="020B0600070205080204" pitchFamily="34" charset="-128"/>
              </a:rPr>
              <a:t>e consome no ponto </a:t>
            </a:r>
            <a:r>
              <a:rPr lang="pt-BR" altLang="en-US" sz="1600" i="1" dirty="0">
                <a:ea typeface="ＭＳ Ｐゴシック" panose="020B0600070205080204" pitchFamily="34" charset="-128"/>
              </a:rPr>
              <a:t>C,</a:t>
            </a:r>
            <a:r>
              <a:rPr lang="pt-BR" altLang="en-US" sz="1600" dirty="0">
                <a:ea typeface="ＭＳ Ｐゴシック" panose="020B0600070205080204" pitchFamily="34" charset="-128"/>
              </a:rPr>
              <a:t> exportando C e importando S.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ClrTx/>
              <a:buFontTx/>
              <a:buNone/>
            </a:pPr>
            <a:endParaRPr lang="pt-BR" altLang="en-US" sz="1800" i="1" dirty="0">
              <a:ea typeface="ＭＳ Ｐゴシック" panose="020B0600070205080204" pitchFamily="34" charset="-128"/>
            </a:endParaRPr>
          </a:p>
        </p:txBody>
      </p:sp>
      <p:sp>
        <p:nvSpPr>
          <p:cNvPr id="17" name="Rectangle 31">
            <a:extLst>
              <a:ext uri="{FF2B5EF4-FFF2-40B4-BE49-F238E27FC236}">
                <a16:creationId xmlns:a16="http://schemas.microsoft.com/office/drawing/2014/main" id="{4032F2E3-3BE7-414C-8AFA-4862CF7D4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5225" y="4933950"/>
            <a:ext cx="3875088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10000"/>
              </a:spcAft>
              <a:buClrTx/>
              <a:buFontTx/>
              <a:buNone/>
            </a:pPr>
            <a:r>
              <a:rPr lang="pt-BR" altLang="en-US" sz="1600">
                <a:ea typeface="ＭＳ Ｐゴシック" panose="020B0600070205080204" pitchFamily="34" charset="-128"/>
              </a:rPr>
              <a:t>Ponto </a:t>
            </a:r>
            <a:r>
              <a:rPr lang="pt-BR" altLang="en-US" sz="1600" i="1">
                <a:ea typeface="ＭＳ Ｐゴシック" panose="020B0600070205080204" pitchFamily="34" charset="-128"/>
              </a:rPr>
              <a:t>A: Equilíbrio sob autarquia </a:t>
            </a:r>
            <a:r>
              <a:rPr lang="pt-BR" altLang="en-US" sz="1600"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ClrTx/>
              <a:buFontTx/>
              <a:buNone/>
            </a:pPr>
            <a:r>
              <a:rPr lang="pt-BR" altLang="en-US" sz="1600">
                <a:ea typeface="ＭＳ Ｐゴシック" panose="020B0600070205080204" pitchFamily="34" charset="-128"/>
              </a:rPr>
              <a:t>O </a:t>
            </a:r>
            <a:r>
              <a:rPr lang="pt-BR" altLang="ja-JP" sz="1600">
                <a:ea typeface="ＭＳ Ｐゴシック" panose="020B0600070205080204" pitchFamily="34" charset="-128"/>
              </a:rPr>
              <a:t>“triângulo de comércio” tem uma base igual para exportação de computador por Home (a diferença entre quantidade produzida e consumida com o comércio:  (</a:t>
            </a:r>
            <a:r>
              <a:rPr lang="pt-BR" altLang="ja-JP" sz="1600" i="1">
                <a:ea typeface="ＭＳ Ｐゴシック" panose="020B0600070205080204" pitchFamily="34" charset="-128"/>
              </a:rPr>
              <a:t>Q</a:t>
            </a:r>
            <a:r>
              <a:rPr lang="pt-BR" altLang="ja-JP" sz="1600" i="1" baseline="-25000">
                <a:ea typeface="ＭＳ Ｐゴシック" panose="020B0600070205080204" pitchFamily="34" charset="-128"/>
              </a:rPr>
              <a:t>C</a:t>
            </a:r>
            <a:r>
              <a:rPr lang="pt-BR" altLang="ja-JP" sz="1600" baseline="-25000">
                <a:ea typeface="ＭＳ Ｐゴシック" panose="020B0600070205080204" pitchFamily="34" charset="-128"/>
              </a:rPr>
              <a:t>2</a:t>
            </a:r>
            <a:r>
              <a:rPr lang="pt-BR" altLang="ja-JP" sz="1600" i="1">
                <a:ea typeface="ＭＳ Ｐゴシック" panose="020B0600070205080204" pitchFamily="34" charset="-128"/>
              </a:rPr>
              <a:t> − Q</a:t>
            </a:r>
            <a:r>
              <a:rPr lang="pt-BR" altLang="ja-JP" sz="1600" i="1" baseline="-25000">
                <a:ea typeface="ＭＳ Ｐゴシック" panose="020B0600070205080204" pitchFamily="34" charset="-128"/>
              </a:rPr>
              <a:t>C</a:t>
            </a:r>
            <a:r>
              <a:rPr lang="pt-BR" altLang="ja-JP" sz="1600" baseline="-25000">
                <a:ea typeface="ＭＳ Ｐゴシック" panose="020B0600070205080204" pitchFamily="34" charset="-128"/>
              </a:rPr>
              <a:t>3</a:t>
            </a:r>
            <a:r>
              <a:rPr lang="pt-BR" altLang="ja-JP" sz="1600">
                <a:ea typeface="ＭＳ Ｐゴシック" panose="020B0600070205080204" pitchFamily="34" charset="-128"/>
              </a:rPr>
              <a:t>)</a:t>
            </a:r>
            <a:r>
              <a:rPr lang="pt-BR" altLang="ja-JP" sz="1600" i="1">
                <a:ea typeface="ＭＳ Ｐゴシック" panose="020B0600070205080204" pitchFamily="34" charset="-128"/>
              </a:rPr>
              <a:t>.</a:t>
            </a:r>
            <a:endParaRPr lang="pt-BR" altLang="en-US" sz="1600">
              <a:ea typeface="ＭＳ Ｐゴシック" panose="020B0600070205080204" pitchFamily="34" charset="-128"/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370F2121-4D10-4D41-9E22-8CA82BFC2D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3" y="1924050"/>
            <a:ext cx="3305175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89D5788-AE5F-2B4D-833B-367B7730D2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3" y="1924050"/>
            <a:ext cx="3305175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343891F-8F98-C54B-939F-1E54DA6133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3" y="1924050"/>
            <a:ext cx="3305175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E110E7F-118C-A744-8548-6B75BC7F691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3" y="1924050"/>
            <a:ext cx="3305175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E021B87-7D5D-AC4F-90DE-8B877652CA0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3" y="1924050"/>
            <a:ext cx="3305175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DC9F8D55-1533-5749-AD30-466B8366137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3" y="1924050"/>
            <a:ext cx="3305175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2209" name="Picture 862208">
            <a:extLst>
              <a:ext uri="{FF2B5EF4-FFF2-40B4-BE49-F238E27FC236}">
                <a16:creationId xmlns:a16="http://schemas.microsoft.com/office/drawing/2014/main" id="{DDD5428F-EAD3-CE40-9EFA-8CACA6CFA1B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3" y="1924050"/>
            <a:ext cx="3305175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B3B5215-B7EB-8147-B587-C4AE760CCAC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3" y="1924050"/>
            <a:ext cx="3305175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BA6E5E1-B3E3-7246-8DA3-36ED5C43A97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3" y="1924050"/>
            <a:ext cx="3305175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279AA3B-C70F-FE4F-82DF-B728BF22747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3" y="1924050"/>
            <a:ext cx="3305175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FC21E5DD-7161-DE49-8A75-6C582C031F6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3" y="1924050"/>
            <a:ext cx="3305175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2208" name="Picture 862207">
            <a:extLst>
              <a:ext uri="{FF2B5EF4-FFF2-40B4-BE49-F238E27FC236}">
                <a16:creationId xmlns:a16="http://schemas.microsoft.com/office/drawing/2014/main" id="{C5E11169-66FE-654F-A1DA-D972744B376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525" y="1884363"/>
            <a:ext cx="3305175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2210" name="Picture 862209">
            <a:extLst>
              <a:ext uri="{FF2B5EF4-FFF2-40B4-BE49-F238E27FC236}">
                <a16:creationId xmlns:a16="http://schemas.microsoft.com/office/drawing/2014/main" id="{6C5802EA-328A-9843-B4B3-F15E68D5892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863" y="1924050"/>
            <a:ext cx="295275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2212" name="Picture 862211">
            <a:extLst>
              <a:ext uri="{FF2B5EF4-FFF2-40B4-BE49-F238E27FC236}">
                <a16:creationId xmlns:a16="http://schemas.microsoft.com/office/drawing/2014/main" id="{80350B4F-C98A-3A45-A260-37DDB208D4C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5" y="1933575"/>
            <a:ext cx="295275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7605" name="Straight Connector 32">
            <a:extLst>
              <a:ext uri="{FF2B5EF4-FFF2-40B4-BE49-F238E27FC236}">
                <a16:creationId xmlns:a16="http://schemas.microsoft.com/office/drawing/2014/main" id="{325671C1-C84F-A64D-97A2-0AF0AF8671D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66738" y="668338"/>
            <a:ext cx="3852862" cy="0"/>
          </a:xfrm>
          <a:prstGeom prst="line">
            <a:avLst/>
          </a:prstGeom>
          <a:noFill/>
          <a:ln w="19050" cap="rnd">
            <a:solidFill>
              <a:srgbClr val="9C3A45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7606" name="Rectangle 3">
            <a:extLst>
              <a:ext uri="{FF2B5EF4-FFF2-40B4-BE49-F238E27FC236}">
                <a16:creationId xmlns:a16="http://schemas.microsoft.com/office/drawing/2014/main" id="{612034F7-DDDE-4548-90AB-845EFCC8E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0"/>
            <a:ext cx="8577263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tabLst>
                <a:tab pos="291782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tabLst>
                <a:tab pos="291782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tabLst>
                <a:tab pos="29178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tabLst>
                <a:tab pos="29178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tabLst>
                <a:tab pos="29178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tabLst>
                <a:tab pos="29178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tabLst>
                <a:tab pos="29178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tabLst>
                <a:tab pos="29178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tabLst>
                <a:tab pos="29178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69134B"/>
                </a:solidFill>
                <a:ea typeface="ＭＳ Ｐゴシック" panose="020B0600070205080204" pitchFamily="34" charset="-128"/>
              </a:rPr>
              <a:t>1  Modelo de HO</a:t>
            </a:r>
          </a:p>
        </p:txBody>
      </p:sp>
      <p:sp>
        <p:nvSpPr>
          <p:cNvPr id="67607" name="Text Box 28">
            <a:extLst>
              <a:ext uri="{FF2B5EF4-FFF2-40B4-BE49-F238E27FC236}">
                <a16:creationId xmlns:a16="http://schemas.microsoft.com/office/drawing/2014/main" id="{074CA502-A5D3-2E47-91C9-B4B0662F0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5175" y="1538288"/>
            <a:ext cx="48402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10000"/>
              </a:spcAft>
              <a:buClrTx/>
              <a:buFontTx/>
              <a:buNone/>
            </a:pPr>
            <a:r>
              <a:rPr lang="en-US" altLang="en-US" sz="1400" b="1">
                <a:solidFill>
                  <a:srgbClr val="8A3A6A"/>
                </a:solidFill>
                <a:ea typeface="ＭＳ Ｐゴシック" panose="020B0600070205080204" pitchFamily="34" charset="-128"/>
              </a:rPr>
              <a:t>Equilíbrio de livre-comércio internacional – País Home</a:t>
            </a:r>
            <a:endParaRPr lang="en-US" altLang="en-US" sz="1400" b="1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22366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862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750"/>
                                        <p:tgtEl>
                                          <p:spTgt spid="862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862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750"/>
                                        <p:tgtEl>
                                          <p:spTgt spid="862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4" grpId="0" animBg="1"/>
      <p:bldP spid="16" grpId="0" build="p" bldLvl="5"/>
      <p:bldP spid="17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5">
            <a:extLst>
              <a:ext uri="{FF2B5EF4-FFF2-40B4-BE49-F238E27FC236}">
                <a16:creationId xmlns:a16="http://schemas.microsoft.com/office/drawing/2014/main" id="{29485871-62C3-3647-A676-95FAE390E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450" y="684213"/>
            <a:ext cx="7672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356A41"/>
                </a:solidFill>
                <a:ea typeface="ＭＳ Ｐゴシック" panose="020B0600070205080204" pitchFamily="34" charset="-128"/>
              </a:rPr>
              <a:t>Equilíbrio de livre-comércio</a:t>
            </a:r>
          </a:p>
        </p:txBody>
      </p:sp>
      <p:sp>
        <p:nvSpPr>
          <p:cNvPr id="69634" name="Rectangle 6">
            <a:extLst>
              <a:ext uri="{FF2B5EF4-FFF2-40B4-BE49-F238E27FC236}">
                <a16:creationId xmlns:a16="http://schemas.microsoft.com/office/drawing/2014/main" id="{4253DD24-EDEE-1847-8A99-3949C36FE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738" y="1143000"/>
            <a:ext cx="794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FontTx/>
              <a:buNone/>
            </a:pPr>
            <a:r>
              <a:rPr lang="en-US" altLang="en-US" sz="2000" b="1">
                <a:solidFill>
                  <a:srgbClr val="3D68AF"/>
                </a:solidFill>
                <a:ea typeface="ＭＳ Ｐゴシック" panose="020B0600070205080204" pitchFamily="34" charset="-128"/>
              </a:rPr>
              <a:t>          Equilíbrio país Home com livre comércio   </a:t>
            </a:r>
          </a:p>
        </p:txBody>
      </p:sp>
      <p:grpSp>
        <p:nvGrpSpPr>
          <p:cNvPr id="69635" name="Group 39">
            <a:extLst>
              <a:ext uri="{FF2B5EF4-FFF2-40B4-BE49-F238E27FC236}">
                <a16:creationId xmlns:a16="http://schemas.microsoft.com/office/drawing/2014/main" id="{D5649064-6714-3241-9791-69A59AF605E7}"/>
              </a:ext>
            </a:extLst>
          </p:cNvPr>
          <p:cNvGrpSpPr>
            <a:grpSpLocks/>
          </p:cNvGrpSpPr>
          <p:nvPr/>
        </p:nvGrpSpPr>
        <p:grpSpPr bwMode="auto">
          <a:xfrm>
            <a:off x="647700" y="1560513"/>
            <a:ext cx="8220075" cy="5029200"/>
            <a:chOff x="566738" y="2199524"/>
            <a:chExt cx="7805737" cy="4220326"/>
          </a:xfrm>
        </p:grpSpPr>
        <p:sp>
          <p:nvSpPr>
            <p:cNvPr id="69661" name="Rectangle 16">
              <a:extLst>
                <a:ext uri="{FF2B5EF4-FFF2-40B4-BE49-F238E27FC236}">
                  <a16:creationId xmlns:a16="http://schemas.microsoft.com/office/drawing/2014/main" id="{67636F78-2E5F-754A-9BA6-3CB9A36D72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738" y="2200275"/>
              <a:ext cx="7805737" cy="4219575"/>
            </a:xfrm>
            <a:prstGeom prst="rect">
              <a:avLst/>
            </a:prstGeom>
            <a:solidFill>
              <a:srgbClr val="FAECCE"/>
            </a:solidFill>
            <a:ln w="38100">
              <a:solidFill>
                <a:srgbClr val="CBBEB7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30000"/>
                </a:spcBef>
                <a:buClr>
                  <a:schemeClr val="tx1"/>
                </a:buClr>
                <a:buFont typeface="Times" pitchFamily="2" charset="0"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30000"/>
                </a:spcBef>
                <a:buClr>
                  <a:schemeClr val="tx1"/>
                </a:buClr>
                <a:buSzPct val="80000"/>
                <a:buFont typeface="Symbol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0000"/>
                </a:spcBef>
                <a:buClr>
                  <a:schemeClr val="tx1"/>
                </a:buClr>
                <a:buFont typeface="Times" pitchFamily="2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30000"/>
                </a:spcBef>
                <a:buClr>
                  <a:schemeClr val="tx1"/>
                </a:buClr>
                <a:buSzPct val="80000"/>
                <a:buFont typeface="Symbol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30000"/>
                </a:spcBef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pt-BR" altLang="en-US" sz="2800">
                <a:solidFill>
                  <a:schemeClr val="tx2"/>
                </a:solidFill>
                <a:ea typeface="ＭＳ Ｐゴシック" panose="020B0600070205080204" pitchFamily="34" charset="-128"/>
              </a:endParaRPr>
            </a:p>
          </p:txBody>
        </p:sp>
        <p:sp>
          <p:nvSpPr>
            <p:cNvPr id="69662" name="Rectangle 17">
              <a:extLst>
                <a:ext uri="{FF2B5EF4-FFF2-40B4-BE49-F238E27FC236}">
                  <a16:creationId xmlns:a16="http://schemas.microsoft.com/office/drawing/2014/main" id="{C6C6B8B5-5D56-7F47-BA17-A822F3EFD4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807" y="2199524"/>
              <a:ext cx="7772401" cy="267043"/>
            </a:xfrm>
            <a:prstGeom prst="rect">
              <a:avLst/>
            </a:prstGeom>
            <a:solidFill>
              <a:srgbClr val="E0D8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tx1"/>
                </a:buClr>
                <a:buFont typeface="Times" pitchFamily="2" charset="0"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30000"/>
                </a:spcBef>
                <a:buClr>
                  <a:schemeClr val="tx1"/>
                </a:buClr>
                <a:buSzPct val="80000"/>
                <a:buFont typeface="Symbol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0000"/>
                </a:spcBef>
                <a:buClr>
                  <a:schemeClr val="tx1"/>
                </a:buClr>
                <a:buFont typeface="Times" pitchFamily="2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30000"/>
                </a:spcBef>
                <a:buClr>
                  <a:schemeClr val="tx1"/>
                </a:buClr>
                <a:buSzPct val="80000"/>
                <a:buFont typeface="Symbol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30000"/>
                </a:spcBef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pt-BR" altLang="en-US" sz="2800">
                <a:solidFill>
                  <a:schemeClr val="tx2"/>
                </a:solidFill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69636" name="Text Box 7">
            <a:extLst>
              <a:ext uri="{FF2B5EF4-FFF2-40B4-BE49-F238E27FC236}">
                <a16:creationId xmlns:a16="http://schemas.microsoft.com/office/drawing/2014/main" id="{E8C9C7DE-6E5A-C041-993D-52001896C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750" y="1577975"/>
            <a:ext cx="2555875" cy="290513"/>
          </a:xfrm>
          <a:prstGeom prst="rect">
            <a:avLst/>
          </a:prstGeom>
          <a:solidFill>
            <a:srgbClr val="E8F0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Tx/>
              <a:buFontTx/>
              <a:buNone/>
            </a:pPr>
            <a:r>
              <a:rPr lang="en-US" altLang="en-US" sz="1400" b="1">
                <a:solidFill>
                  <a:srgbClr val="831951"/>
                </a:solidFill>
                <a:ea typeface="ＭＳ Ｐゴシック" panose="020B0600070205080204" pitchFamily="34" charset="-128"/>
              </a:rPr>
              <a:t>FIGURA</a:t>
            </a:r>
            <a:r>
              <a:rPr lang="en-US" altLang="en-US" sz="1400" b="1">
                <a:ea typeface="ＭＳ Ｐゴシック" panose="020B0600070205080204" pitchFamily="34" charset="-128"/>
              </a:rPr>
              <a:t> 4-3 </a:t>
            </a:r>
            <a:r>
              <a:rPr lang="en-US" altLang="en-US" sz="1400" b="1">
                <a:solidFill>
                  <a:schemeClr val="bg2"/>
                </a:solidFill>
                <a:ea typeface="ＭＳ Ｐゴシック" panose="020B0600070205080204" pitchFamily="34" charset="-128"/>
              </a:rPr>
              <a:t>(2 of 2)</a:t>
            </a:r>
          </a:p>
        </p:txBody>
      </p:sp>
      <p:sp>
        <p:nvSpPr>
          <p:cNvPr id="69637" name="Rectangle 20">
            <a:extLst>
              <a:ext uri="{FF2B5EF4-FFF2-40B4-BE49-F238E27FC236}">
                <a16:creationId xmlns:a16="http://schemas.microsoft.com/office/drawing/2014/main" id="{32DB5C0E-4650-B841-AA89-AD4A0B306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1922463"/>
            <a:ext cx="7923213" cy="2932112"/>
          </a:xfrm>
          <a:prstGeom prst="rect">
            <a:avLst/>
          </a:prstGeom>
          <a:solidFill>
            <a:schemeClr val="bg1"/>
          </a:solidFill>
          <a:ln w="25400">
            <a:solidFill>
              <a:srgbClr val="D4D3D3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pt-BR" altLang="en-US" sz="2800">
              <a:solidFill>
                <a:schemeClr val="tx2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6" name="Rectangle 23">
            <a:extLst>
              <a:ext uri="{FF2B5EF4-FFF2-40B4-BE49-F238E27FC236}">
                <a16:creationId xmlns:a16="http://schemas.microsoft.com/office/drawing/2014/main" id="{B0F8D596-88D8-544A-A454-BCEB0FDCA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4810125"/>
            <a:ext cx="4227513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10000"/>
              </a:spcAft>
              <a:buClrTx/>
              <a:buFontTx/>
              <a:buNone/>
            </a:pPr>
            <a:r>
              <a:rPr lang="pt-BR" altLang="en-US" sz="1800" dirty="0">
                <a:ea typeface="ＭＳ Ｐゴシック" panose="020B0600070205080204" pitchFamily="34" charset="-128"/>
              </a:rPr>
              <a:t>A altura do triângulo representa a importação de </a:t>
            </a:r>
            <a:r>
              <a:rPr lang="pt-BR" altLang="en-US" sz="1800" dirty="0" err="1">
                <a:ea typeface="ＭＳ Ｐゴシック" panose="020B0600070205080204" pitchFamily="34" charset="-128"/>
              </a:rPr>
              <a:t>S</a:t>
            </a:r>
            <a:r>
              <a:rPr lang="pt-BR" altLang="en-US" sz="1800" dirty="0">
                <a:ea typeface="ＭＳ Ｐゴシック" panose="020B0600070205080204" pitchFamily="34" charset="-128"/>
              </a:rPr>
              <a:t> por Home 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ClrTx/>
              <a:buFontTx/>
              <a:buNone/>
            </a:pPr>
            <a:r>
              <a:rPr lang="pt-BR" altLang="en-US" sz="1800" dirty="0">
                <a:ea typeface="ＭＳ Ｐゴシック" panose="020B0600070205080204" pitchFamily="34" charset="-128"/>
              </a:rPr>
              <a:t>(a diferença entre a quantidade consumida de </a:t>
            </a:r>
            <a:r>
              <a:rPr lang="pt-BR" altLang="en-US" sz="1800" dirty="0" err="1">
                <a:ea typeface="ＭＳ Ｐゴシック" panose="020B0600070205080204" pitchFamily="34" charset="-128"/>
              </a:rPr>
              <a:t>S</a:t>
            </a:r>
            <a:r>
              <a:rPr lang="pt-BR" altLang="en-US" sz="1800" dirty="0">
                <a:ea typeface="ＭＳ Ｐゴシック" panose="020B0600070205080204" pitchFamily="34" charset="-128"/>
              </a:rPr>
              <a:t> e produzida no país: </a:t>
            </a:r>
            <a:r>
              <a:rPr lang="pt-BR" altLang="en-US" sz="1800" i="1" dirty="0">
                <a:ea typeface="ＭＳ Ｐゴシック" panose="020B0600070205080204" pitchFamily="34" charset="-128"/>
              </a:rPr>
              <a:t>Q</a:t>
            </a:r>
            <a:r>
              <a:rPr lang="pt-BR" altLang="en-US" sz="1800" i="1" baseline="-25000" dirty="0">
                <a:ea typeface="ＭＳ Ｐゴシック" panose="020B0600070205080204" pitchFamily="34" charset="-128"/>
              </a:rPr>
              <a:t>S</a:t>
            </a:r>
            <a:r>
              <a:rPr lang="pt-BR" altLang="en-US" sz="1800" baseline="-25000" dirty="0">
                <a:ea typeface="ＭＳ Ｐゴシック" panose="020B0600070205080204" pitchFamily="34" charset="-128"/>
              </a:rPr>
              <a:t>3</a:t>
            </a:r>
            <a:r>
              <a:rPr lang="pt-BR" altLang="en-US" sz="1800" i="1" dirty="0">
                <a:ea typeface="ＭＳ Ｐゴシック" panose="020B0600070205080204" pitchFamily="34" charset="-128"/>
              </a:rPr>
              <a:t> − Q</a:t>
            </a:r>
            <a:r>
              <a:rPr lang="pt-BR" altLang="en-US" sz="1800" i="1" baseline="-25000" dirty="0">
                <a:ea typeface="ＭＳ Ｐゴシック" panose="020B0600070205080204" pitchFamily="34" charset="-128"/>
              </a:rPr>
              <a:t>S</a:t>
            </a:r>
            <a:r>
              <a:rPr lang="pt-BR" altLang="en-US" sz="1800" baseline="-25000" dirty="0">
                <a:ea typeface="ＭＳ Ｐゴシック" panose="020B0600070205080204" pitchFamily="34" charset="-128"/>
              </a:rPr>
              <a:t>2</a:t>
            </a:r>
            <a:r>
              <a:rPr lang="pt-BR" altLang="en-US" sz="1800" dirty="0">
                <a:ea typeface="ＭＳ Ｐゴシック" panose="020B0600070205080204" pitchFamily="34" charset="-128"/>
              </a:rPr>
              <a:t>).</a:t>
            </a:r>
          </a:p>
        </p:txBody>
      </p:sp>
      <p:sp>
        <p:nvSpPr>
          <p:cNvPr id="17" name="Rectangle 31">
            <a:extLst>
              <a:ext uri="{FF2B5EF4-FFF2-40B4-BE49-F238E27FC236}">
                <a16:creationId xmlns:a16="http://schemas.microsoft.com/office/drawing/2014/main" id="{D5D73158-26E8-CF48-8CCA-FA11EB685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4911725"/>
            <a:ext cx="4029075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10000"/>
              </a:spcAft>
              <a:buClrTx/>
              <a:buFontTx/>
              <a:buNone/>
            </a:pPr>
            <a:r>
              <a:rPr lang="pt-BR" altLang="en-US" sz="1800" dirty="0">
                <a:ea typeface="ＭＳ Ｐゴシック" panose="020B0600070205080204" pitchFamily="34" charset="-128"/>
              </a:rPr>
              <a:t>Painel (</a:t>
            </a:r>
            <a:r>
              <a:rPr lang="pt-BR" altLang="en-US" sz="1800" dirty="0" err="1">
                <a:ea typeface="ＭＳ Ｐゴシック" panose="020B0600070205080204" pitchFamily="34" charset="-128"/>
              </a:rPr>
              <a:t>b</a:t>
            </a:r>
            <a:r>
              <a:rPr lang="pt-BR" altLang="en-US" sz="1800" dirty="0">
                <a:ea typeface="ＭＳ Ｐゴシック" panose="020B0600070205080204" pitchFamily="34" charset="-128"/>
              </a:rPr>
              <a:t>): mostra exportação por Home de computadores igual a zero ao preço relativo,</a:t>
            </a:r>
            <a:r>
              <a:rPr lang="pt-BR" altLang="en-US" sz="1800" i="1" dirty="0">
                <a:ea typeface="ＭＳ Ｐゴシック" panose="020B0600070205080204" pitchFamily="34" charset="-128"/>
              </a:rPr>
              <a:t> (P</a:t>
            </a:r>
            <a:r>
              <a:rPr lang="pt-BR" altLang="en-US" sz="1800" i="1" baseline="-25000" dirty="0">
                <a:ea typeface="ＭＳ Ｐゴシック" panose="020B0600070205080204" pitchFamily="34" charset="-128"/>
              </a:rPr>
              <a:t>C </a:t>
            </a:r>
            <a:r>
              <a:rPr lang="pt-BR" altLang="en-US" sz="1800" i="1" dirty="0">
                <a:ea typeface="ＭＳ Ｐゴシック" panose="020B0600070205080204" pitchFamily="34" charset="-128"/>
              </a:rPr>
              <a:t>/P</a:t>
            </a:r>
            <a:r>
              <a:rPr lang="pt-BR" altLang="en-US" sz="1800" i="1" baseline="-25000" dirty="0">
                <a:ea typeface="ＭＳ Ｐゴシック" panose="020B0600070205080204" pitchFamily="34" charset="-128"/>
              </a:rPr>
              <a:t>F</a:t>
            </a:r>
            <a:r>
              <a:rPr lang="pt-BR" altLang="en-US" sz="1800" i="1" dirty="0">
                <a:ea typeface="ＭＳ Ｐゴシック" panose="020B0600070205080204" pitchFamily="34" charset="-128"/>
              </a:rPr>
              <a:t>)</a:t>
            </a:r>
            <a:r>
              <a:rPr lang="pt-BR" altLang="en-US" sz="1800" i="1" baseline="30000" dirty="0">
                <a:ea typeface="ＭＳ Ｐゴシック" panose="020B0600070205080204" pitchFamily="34" charset="-128"/>
              </a:rPr>
              <a:t>A</a:t>
            </a:r>
            <a:r>
              <a:rPr lang="pt-BR" altLang="en-US" sz="1800" dirty="0">
                <a:ea typeface="ＭＳ Ｐゴシック" panose="020B0600070205080204" pitchFamily="34" charset="-128"/>
              </a:rPr>
              <a:t>, e igual a </a:t>
            </a:r>
            <a:r>
              <a:rPr lang="pt-BR" altLang="en-US" sz="1800" i="1" dirty="0">
                <a:ea typeface="ＭＳ Ｐゴシック" panose="020B0600070205080204" pitchFamily="34" charset="-128"/>
              </a:rPr>
              <a:t>(Q</a:t>
            </a:r>
            <a:r>
              <a:rPr lang="pt-BR" altLang="en-US" sz="1800" i="1" baseline="-25000" dirty="0">
                <a:ea typeface="ＭＳ Ｐゴシック" panose="020B0600070205080204" pitchFamily="34" charset="-128"/>
              </a:rPr>
              <a:t>C</a:t>
            </a:r>
            <a:r>
              <a:rPr lang="pt-BR" altLang="en-US" sz="1800" baseline="-25000" dirty="0">
                <a:ea typeface="ＭＳ Ｐゴシック" panose="020B0600070205080204" pitchFamily="34" charset="-128"/>
              </a:rPr>
              <a:t>2</a:t>
            </a:r>
            <a:r>
              <a:rPr lang="pt-BR" altLang="en-US" sz="1800" i="1" dirty="0">
                <a:ea typeface="ＭＳ Ｐゴシック" panose="020B0600070205080204" pitchFamily="34" charset="-128"/>
              </a:rPr>
              <a:t> − Q</a:t>
            </a:r>
            <a:r>
              <a:rPr lang="pt-BR" altLang="en-US" sz="1800" i="1" baseline="-25000" dirty="0">
                <a:ea typeface="ＭＳ Ｐゴシック" panose="020B0600070205080204" pitchFamily="34" charset="-128"/>
              </a:rPr>
              <a:t>C</a:t>
            </a:r>
            <a:r>
              <a:rPr lang="pt-BR" altLang="en-US" sz="1800" baseline="-25000" dirty="0">
                <a:ea typeface="ＭＳ Ｐゴシック" panose="020B0600070205080204" pitchFamily="34" charset="-128"/>
              </a:rPr>
              <a:t>3</a:t>
            </a:r>
            <a:r>
              <a:rPr lang="pt-BR" altLang="en-US" sz="1800" i="1" dirty="0">
                <a:ea typeface="ＭＳ Ｐゴシック" panose="020B0600070205080204" pitchFamily="34" charset="-128"/>
              </a:rPr>
              <a:t>) </a:t>
            </a:r>
            <a:r>
              <a:rPr lang="pt-BR" altLang="en-US" sz="1800" dirty="0">
                <a:ea typeface="ＭＳ Ｐゴシック" panose="020B0600070205080204" pitchFamily="34" charset="-128"/>
              </a:rPr>
              <a:t>ao preço relativo de livre comércio, (</a:t>
            </a:r>
            <a:r>
              <a:rPr lang="pt-BR" altLang="en-US" sz="1800" i="1" dirty="0">
                <a:ea typeface="ＭＳ Ｐゴシック" panose="020B0600070205080204" pitchFamily="34" charset="-128"/>
              </a:rPr>
              <a:t>P</a:t>
            </a:r>
            <a:r>
              <a:rPr lang="pt-BR" altLang="en-US" sz="1800" i="1" baseline="-25000" dirty="0">
                <a:ea typeface="ＭＳ Ｐゴシック" panose="020B0600070205080204" pitchFamily="34" charset="-128"/>
              </a:rPr>
              <a:t>C</a:t>
            </a:r>
            <a:r>
              <a:rPr lang="pt-BR" altLang="en-US" sz="1800" i="1" dirty="0">
                <a:ea typeface="ＭＳ Ｐゴシック" panose="020B0600070205080204" pitchFamily="34" charset="-128"/>
              </a:rPr>
              <a:t>/P</a:t>
            </a:r>
            <a:r>
              <a:rPr lang="pt-BR" altLang="en-US" sz="1800" i="1" baseline="-25000" dirty="0">
                <a:ea typeface="ＭＳ Ｐゴシック" panose="020B0600070205080204" pitchFamily="34" charset="-128"/>
              </a:rPr>
              <a:t>F</a:t>
            </a:r>
            <a:r>
              <a:rPr lang="pt-BR" altLang="en-US" sz="1800" i="1" dirty="0">
                <a:ea typeface="ＭＳ Ｐゴシック" panose="020B0600070205080204" pitchFamily="34" charset="-128"/>
              </a:rPr>
              <a:t>)</a:t>
            </a:r>
            <a:r>
              <a:rPr lang="pt-BR" altLang="en-US" sz="1800" i="1" baseline="30000" dirty="0">
                <a:ea typeface="ＭＳ Ｐゴシック" panose="020B0600070205080204" pitchFamily="34" charset="-128"/>
              </a:rPr>
              <a:t>IM</a:t>
            </a:r>
            <a:r>
              <a:rPr lang="pt-BR" altLang="en-US" sz="1800" i="1" dirty="0">
                <a:ea typeface="ＭＳ Ｐゴシック" panose="020B0600070205080204" pitchFamily="34" charset="-128"/>
              </a:rPr>
              <a:t>.</a:t>
            </a:r>
            <a:endParaRPr lang="pt-BR" altLang="en-US" sz="1800" dirty="0">
              <a:ea typeface="ＭＳ Ｐゴシック" panose="020B0600070205080204" pitchFamily="34" charset="-128"/>
            </a:endParaRPr>
          </a:p>
        </p:txBody>
      </p:sp>
      <p:pic>
        <p:nvPicPr>
          <p:cNvPr id="69640" name="Picture 30">
            <a:extLst>
              <a:ext uri="{FF2B5EF4-FFF2-40B4-BE49-F238E27FC236}">
                <a16:creationId xmlns:a16="http://schemas.microsoft.com/office/drawing/2014/main" id="{28AC386B-EDF1-4B49-837A-8AA859BCD7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3" y="1924050"/>
            <a:ext cx="3305175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41" name="Picture 22">
            <a:extLst>
              <a:ext uri="{FF2B5EF4-FFF2-40B4-BE49-F238E27FC236}">
                <a16:creationId xmlns:a16="http://schemas.microsoft.com/office/drawing/2014/main" id="{551C9CB4-B382-5741-9FBF-3104C4C20C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3" y="1924050"/>
            <a:ext cx="3305175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42" name="Picture 21">
            <a:extLst>
              <a:ext uri="{FF2B5EF4-FFF2-40B4-BE49-F238E27FC236}">
                <a16:creationId xmlns:a16="http://schemas.microsoft.com/office/drawing/2014/main" id="{A8072B23-17E9-CC43-A9D6-05804AB72C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3" y="1924050"/>
            <a:ext cx="3305175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43" name="Picture 5">
            <a:extLst>
              <a:ext uri="{FF2B5EF4-FFF2-40B4-BE49-F238E27FC236}">
                <a16:creationId xmlns:a16="http://schemas.microsoft.com/office/drawing/2014/main" id="{6FBA9CB9-9301-E546-9343-FF71A72C7EC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3" y="1924050"/>
            <a:ext cx="3305175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44" name="Picture 23">
            <a:extLst>
              <a:ext uri="{FF2B5EF4-FFF2-40B4-BE49-F238E27FC236}">
                <a16:creationId xmlns:a16="http://schemas.microsoft.com/office/drawing/2014/main" id="{93751150-A677-3E43-BE8F-4FC1CE5ED3B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3" y="1924050"/>
            <a:ext cx="3305175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45" name="Picture 24">
            <a:extLst>
              <a:ext uri="{FF2B5EF4-FFF2-40B4-BE49-F238E27FC236}">
                <a16:creationId xmlns:a16="http://schemas.microsoft.com/office/drawing/2014/main" id="{F65F053C-EF87-5A42-9E4F-02E900B99E5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3" y="1924050"/>
            <a:ext cx="3305175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46" name="Picture 862208">
            <a:extLst>
              <a:ext uri="{FF2B5EF4-FFF2-40B4-BE49-F238E27FC236}">
                <a16:creationId xmlns:a16="http://schemas.microsoft.com/office/drawing/2014/main" id="{132619F9-AC41-6445-B646-45A42B0FAD9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3" y="1924050"/>
            <a:ext cx="3305175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47" name="Picture 25">
            <a:extLst>
              <a:ext uri="{FF2B5EF4-FFF2-40B4-BE49-F238E27FC236}">
                <a16:creationId xmlns:a16="http://schemas.microsoft.com/office/drawing/2014/main" id="{6C414A35-E424-4D4C-89A0-9498DB6926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3" y="1924050"/>
            <a:ext cx="3305175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48" name="Picture 26">
            <a:extLst>
              <a:ext uri="{FF2B5EF4-FFF2-40B4-BE49-F238E27FC236}">
                <a16:creationId xmlns:a16="http://schemas.microsoft.com/office/drawing/2014/main" id="{E0914F1C-2CE7-8D45-9502-991AAF3EC1C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3" y="1924050"/>
            <a:ext cx="3305175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49" name="Picture 28">
            <a:extLst>
              <a:ext uri="{FF2B5EF4-FFF2-40B4-BE49-F238E27FC236}">
                <a16:creationId xmlns:a16="http://schemas.microsoft.com/office/drawing/2014/main" id="{E75A867E-7A4E-4841-A685-62CB5152626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3" y="1924050"/>
            <a:ext cx="3305175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50" name="Picture 29">
            <a:extLst>
              <a:ext uri="{FF2B5EF4-FFF2-40B4-BE49-F238E27FC236}">
                <a16:creationId xmlns:a16="http://schemas.microsoft.com/office/drawing/2014/main" id="{4294F22A-4E54-9C44-B29D-63C5DC59698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3" y="1924050"/>
            <a:ext cx="3305175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51" name="Picture 862207">
            <a:extLst>
              <a:ext uri="{FF2B5EF4-FFF2-40B4-BE49-F238E27FC236}">
                <a16:creationId xmlns:a16="http://schemas.microsoft.com/office/drawing/2014/main" id="{A2B9F6C4-984A-0443-B971-D42E3592B4E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3" y="1924050"/>
            <a:ext cx="3305175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52" name="Picture 862209">
            <a:extLst>
              <a:ext uri="{FF2B5EF4-FFF2-40B4-BE49-F238E27FC236}">
                <a16:creationId xmlns:a16="http://schemas.microsoft.com/office/drawing/2014/main" id="{5D6C175D-32C9-ED44-B1AB-D7FB79256A1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863" y="1924050"/>
            <a:ext cx="295275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2214" name="Picture 862213">
            <a:extLst>
              <a:ext uri="{FF2B5EF4-FFF2-40B4-BE49-F238E27FC236}">
                <a16:creationId xmlns:a16="http://schemas.microsoft.com/office/drawing/2014/main" id="{931A9333-B9BD-2141-BF13-AA2B42302625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863" y="1924050"/>
            <a:ext cx="295275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54" name="Picture 862211">
            <a:extLst>
              <a:ext uri="{FF2B5EF4-FFF2-40B4-BE49-F238E27FC236}">
                <a16:creationId xmlns:a16="http://schemas.microsoft.com/office/drawing/2014/main" id="{A9A23DC5-82AD-3C4B-9745-22BF862C003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863" y="1924050"/>
            <a:ext cx="295275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2215" name="Picture 862214">
            <a:extLst>
              <a:ext uri="{FF2B5EF4-FFF2-40B4-BE49-F238E27FC236}">
                <a16:creationId xmlns:a16="http://schemas.microsoft.com/office/drawing/2014/main" id="{8C1F042F-9AB3-2D4D-9DAE-4FB1A4135383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863" y="1924050"/>
            <a:ext cx="295275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9656" name="Straight Connector 32">
            <a:extLst>
              <a:ext uri="{FF2B5EF4-FFF2-40B4-BE49-F238E27FC236}">
                <a16:creationId xmlns:a16="http://schemas.microsoft.com/office/drawing/2014/main" id="{3F1710E2-2676-714B-A3CB-504E5B3D5FC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66738" y="668338"/>
            <a:ext cx="3852862" cy="0"/>
          </a:xfrm>
          <a:prstGeom prst="line">
            <a:avLst/>
          </a:prstGeom>
          <a:noFill/>
          <a:ln w="19050" cap="rnd">
            <a:solidFill>
              <a:srgbClr val="9C3A45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9657" name="Rectangle 3">
            <a:extLst>
              <a:ext uri="{FF2B5EF4-FFF2-40B4-BE49-F238E27FC236}">
                <a16:creationId xmlns:a16="http://schemas.microsoft.com/office/drawing/2014/main" id="{1120E4B4-1FE9-0640-9776-AC95D28C76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525" y="80963"/>
            <a:ext cx="7916863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tabLst>
                <a:tab pos="291782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tabLst>
                <a:tab pos="291782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tabLst>
                <a:tab pos="29178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tabLst>
                <a:tab pos="29178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tabLst>
                <a:tab pos="29178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tabLst>
                <a:tab pos="29178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tabLst>
                <a:tab pos="29178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tabLst>
                <a:tab pos="29178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tabLst>
                <a:tab pos="29178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 err="1">
                <a:solidFill>
                  <a:srgbClr val="69134B"/>
                </a:solidFill>
                <a:ea typeface="ＭＳ Ｐゴシック" panose="020B0600070205080204" pitchFamily="34" charset="-128"/>
              </a:rPr>
              <a:t>Modelo</a:t>
            </a:r>
            <a:r>
              <a:rPr lang="en-US" altLang="en-US" dirty="0">
                <a:solidFill>
                  <a:srgbClr val="69134B"/>
                </a:solidFill>
                <a:ea typeface="ＭＳ Ｐゴシック" panose="020B0600070205080204" pitchFamily="34" charset="-128"/>
              </a:rPr>
              <a:t> de Heckscher-Ohlin  </a:t>
            </a:r>
          </a:p>
        </p:txBody>
      </p:sp>
      <p:sp>
        <p:nvSpPr>
          <p:cNvPr id="69658" name="Text Box 30">
            <a:extLst>
              <a:ext uri="{FF2B5EF4-FFF2-40B4-BE49-F238E27FC236}">
                <a16:creationId xmlns:a16="http://schemas.microsoft.com/office/drawing/2014/main" id="{627FFE80-B1FF-134F-BF13-C9046DC40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1988" y="1568450"/>
            <a:ext cx="3455987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10000"/>
              </a:spcAft>
              <a:buClrTx/>
              <a:buFontTx/>
              <a:buNone/>
            </a:pPr>
            <a:r>
              <a:rPr lang="en-US" altLang="en-US" sz="1400" b="1">
                <a:solidFill>
                  <a:srgbClr val="8A3A6A"/>
                </a:solidFill>
                <a:ea typeface="ＭＳ Ｐゴシック" panose="020B0600070205080204" pitchFamily="34" charset="-128"/>
              </a:rPr>
              <a:t>Equilíbrio de sob livre comércio (cont)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400" b="1">
              <a:ea typeface="ＭＳ Ｐゴシック" panose="020B0600070205080204" pitchFamily="34" charset="-128"/>
            </a:endParaRPr>
          </a:p>
        </p:txBody>
      </p:sp>
      <p:sp>
        <p:nvSpPr>
          <p:cNvPr id="69660" name="TextBox 1">
            <a:extLst>
              <a:ext uri="{FF2B5EF4-FFF2-40B4-BE49-F238E27FC236}">
                <a16:creationId xmlns:a16="http://schemas.microsoft.com/office/drawing/2014/main" id="{EF3BCCF1-0A02-2847-885D-95DA05E8A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6963" y="3297238"/>
            <a:ext cx="487362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Imp S</a:t>
            </a:r>
          </a:p>
        </p:txBody>
      </p:sp>
    </p:spTree>
    <p:extLst>
      <p:ext uri="{BB962C8B-B14F-4D97-AF65-F5344CB8AC3E}">
        <p14:creationId xmlns:p14="http://schemas.microsoft.com/office/powerpoint/2010/main" val="21437250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750"/>
                                        <p:tgtEl>
                                          <p:spTgt spid="862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750"/>
                                        <p:tgtEl>
                                          <p:spTgt spid="862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 bldLvl="2"/>
      <p:bldP spid="17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5">
            <a:extLst>
              <a:ext uri="{FF2B5EF4-FFF2-40B4-BE49-F238E27FC236}">
                <a16:creationId xmlns:a16="http://schemas.microsoft.com/office/drawing/2014/main" id="{AA698DED-31F6-0A4C-B22D-9DEFC17D3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8463" y="747713"/>
            <a:ext cx="65706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356A41"/>
                </a:solidFill>
                <a:ea typeface="ＭＳ Ｐゴシック" panose="020B0600070205080204" pitchFamily="34" charset="-128"/>
              </a:rPr>
              <a:t>Equilíbrio de livre-comércio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E6254F72-8D4E-8643-985F-1191FF7FC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975" y="1135063"/>
            <a:ext cx="794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FontTx/>
              <a:buNone/>
            </a:pPr>
            <a:r>
              <a:rPr lang="en-US" altLang="en-US" sz="2000" b="1">
                <a:solidFill>
                  <a:srgbClr val="3D68AF"/>
                </a:solidFill>
                <a:ea typeface="ＭＳ Ｐゴシック" panose="020B0600070205080204" pitchFamily="34" charset="-128"/>
              </a:rPr>
              <a:t>Equilíbrio de livre-comércio – país F</a:t>
            </a:r>
          </a:p>
        </p:txBody>
      </p:sp>
      <p:grpSp>
        <p:nvGrpSpPr>
          <p:cNvPr id="2" name="Group 39">
            <a:extLst>
              <a:ext uri="{FF2B5EF4-FFF2-40B4-BE49-F238E27FC236}">
                <a16:creationId xmlns:a16="http://schemas.microsoft.com/office/drawing/2014/main" id="{E0669D3E-AB33-6F4D-BD7E-97EEBD275B65}"/>
              </a:ext>
            </a:extLst>
          </p:cNvPr>
          <p:cNvGrpSpPr>
            <a:grpSpLocks/>
          </p:cNvGrpSpPr>
          <p:nvPr/>
        </p:nvGrpSpPr>
        <p:grpSpPr bwMode="auto">
          <a:xfrm>
            <a:off x="647700" y="1538288"/>
            <a:ext cx="8278813" cy="5062537"/>
            <a:chOff x="566738" y="2200275"/>
            <a:chExt cx="7805737" cy="4219575"/>
          </a:xfrm>
        </p:grpSpPr>
        <p:sp>
          <p:nvSpPr>
            <p:cNvPr id="71704" name="Rectangle 16">
              <a:extLst>
                <a:ext uri="{FF2B5EF4-FFF2-40B4-BE49-F238E27FC236}">
                  <a16:creationId xmlns:a16="http://schemas.microsoft.com/office/drawing/2014/main" id="{1C71CDD7-B98D-0F42-8C5F-FA375436C0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738" y="2200275"/>
              <a:ext cx="7805737" cy="4219575"/>
            </a:xfrm>
            <a:prstGeom prst="rect">
              <a:avLst/>
            </a:prstGeom>
            <a:solidFill>
              <a:srgbClr val="FAECCE"/>
            </a:solidFill>
            <a:ln w="38100">
              <a:solidFill>
                <a:srgbClr val="CBBEB7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30000"/>
                </a:spcBef>
                <a:buClr>
                  <a:schemeClr val="tx1"/>
                </a:buClr>
                <a:buFont typeface="Times" pitchFamily="2" charset="0"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30000"/>
                </a:spcBef>
                <a:buClr>
                  <a:schemeClr val="tx1"/>
                </a:buClr>
                <a:buSzPct val="80000"/>
                <a:buFont typeface="Symbol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0000"/>
                </a:spcBef>
                <a:buClr>
                  <a:schemeClr val="tx1"/>
                </a:buClr>
                <a:buFont typeface="Times" pitchFamily="2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30000"/>
                </a:spcBef>
                <a:buClr>
                  <a:schemeClr val="tx1"/>
                </a:buClr>
                <a:buSzPct val="80000"/>
                <a:buFont typeface="Symbol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30000"/>
                </a:spcBef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pt-BR" altLang="en-US" sz="2800">
                <a:solidFill>
                  <a:schemeClr val="tx2"/>
                </a:solidFill>
                <a:ea typeface="ＭＳ Ｐゴシック" panose="020B0600070205080204" pitchFamily="34" charset="-128"/>
              </a:endParaRPr>
            </a:p>
          </p:txBody>
        </p:sp>
        <p:sp>
          <p:nvSpPr>
            <p:cNvPr id="71705" name="Rectangle 17">
              <a:extLst>
                <a:ext uri="{FF2B5EF4-FFF2-40B4-BE49-F238E27FC236}">
                  <a16:creationId xmlns:a16="http://schemas.microsoft.com/office/drawing/2014/main" id="{EB5C0291-5170-5B44-9195-F42E916A76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024" y="2219326"/>
              <a:ext cx="7772401" cy="262634"/>
            </a:xfrm>
            <a:prstGeom prst="rect">
              <a:avLst/>
            </a:prstGeom>
            <a:solidFill>
              <a:srgbClr val="E0D8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tx1"/>
                </a:buClr>
                <a:buFont typeface="Times" pitchFamily="2" charset="0"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30000"/>
                </a:spcBef>
                <a:buClr>
                  <a:schemeClr val="tx1"/>
                </a:buClr>
                <a:buSzPct val="80000"/>
                <a:buFont typeface="Symbol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0000"/>
                </a:spcBef>
                <a:buClr>
                  <a:schemeClr val="tx1"/>
                </a:buClr>
                <a:buFont typeface="Times" pitchFamily="2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30000"/>
                </a:spcBef>
                <a:buClr>
                  <a:schemeClr val="tx1"/>
                </a:buClr>
                <a:buSzPct val="80000"/>
                <a:buFont typeface="Symbol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30000"/>
                </a:spcBef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pt-BR" altLang="en-US" sz="2800">
                <a:solidFill>
                  <a:schemeClr val="tx2"/>
                </a:solidFill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12" name="Text Box 7">
            <a:extLst>
              <a:ext uri="{FF2B5EF4-FFF2-40B4-BE49-F238E27FC236}">
                <a16:creationId xmlns:a16="http://schemas.microsoft.com/office/drawing/2014/main" id="{66AE27E6-A64B-4442-91E4-619AE6351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750" y="1573213"/>
            <a:ext cx="2555875" cy="290512"/>
          </a:xfrm>
          <a:prstGeom prst="rect">
            <a:avLst/>
          </a:prstGeom>
          <a:solidFill>
            <a:srgbClr val="E8F0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Tx/>
              <a:buFontTx/>
              <a:buNone/>
            </a:pPr>
            <a:endParaRPr lang="en-US" altLang="en-US" sz="1400" b="1">
              <a:solidFill>
                <a:schemeClr val="bg2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4" name="Rectangle 20">
            <a:extLst>
              <a:ext uri="{FF2B5EF4-FFF2-40B4-BE49-F238E27FC236}">
                <a16:creationId xmlns:a16="http://schemas.microsoft.com/office/drawing/2014/main" id="{59FD401C-0CEA-D242-930F-9B34A6663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1914525"/>
            <a:ext cx="8008938" cy="3052763"/>
          </a:xfrm>
          <a:prstGeom prst="rect">
            <a:avLst/>
          </a:prstGeom>
          <a:solidFill>
            <a:schemeClr val="bg1"/>
          </a:solidFill>
          <a:ln w="25400">
            <a:solidFill>
              <a:srgbClr val="D4D3D3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pt-BR" altLang="en-US" sz="2800">
              <a:solidFill>
                <a:schemeClr val="tx2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862209" name="Picture 862208">
            <a:extLst>
              <a:ext uri="{FF2B5EF4-FFF2-40B4-BE49-F238E27FC236}">
                <a16:creationId xmlns:a16="http://schemas.microsoft.com/office/drawing/2014/main" id="{0CDF2C44-52B1-334A-B596-20F41A1E78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8" y="1947863"/>
            <a:ext cx="291465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23">
            <a:extLst>
              <a:ext uri="{FF2B5EF4-FFF2-40B4-BE49-F238E27FC236}">
                <a16:creationId xmlns:a16="http://schemas.microsoft.com/office/drawing/2014/main" id="{58E6D4AF-D586-1A48-91FE-E8B0BA922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363" y="5010150"/>
            <a:ext cx="447675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10000"/>
              </a:spcAft>
              <a:buClrTx/>
              <a:buFontTx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 </a:t>
            </a:r>
            <a:r>
              <a:rPr lang="en-US" altLang="en-US" sz="1600" i="1">
                <a:ea typeface="ＭＳ Ｐゴシック" panose="020B0600070205080204" pitchFamily="34" charset="-128"/>
              </a:rPr>
              <a:t>(P</a:t>
            </a:r>
            <a:r>
              <a:rPr lang="en-US" altLang="en-US" sz="1600" i="1" baseline="-25000">
                <a:ea typeface="ＭＳ Ｐゴシック" panose="020B0600070205080204" pitchFamily="34" charset="-128"/>
              </a:rPr>
              <a:t>C</a:t>
            </a:r>
            <a:r>
              <a:rPr lang="en-US" altLang="en-US" sz="1600" i="1">
                <a:ea typeface="ＭＳ Ｐゴシック" panose="020B0600070205080204" pitchFamily="34" charset="-128"/>
              </a:rPr>
              <a:t> /P</a:t>
            </a:r>
            <a:r>
              <a:rPr lang="en-US" altLang="en-US" sz="1600" i="1" baseline="-25000">
                <a:ea typeface="ＭＳ Ｐゴシック" panose="020B0600070205080204" pitchFamily="34" charset="-128"/>
              </a:rPr>
              <a:t>S</a:t>
            </a:r>
            <a:r>
              <a:rPr lang="en-US" altLang="en-US" sz="1600" i="1">
                <a:ea typeface="ＭＳ Ｐゴシック" panose="020B0600070205080204" pitchFamily="34" charset="-128"/>
              </a:rPr>
              <a:t>)</a:t>
            </a:r>
            <a:r>
              <a:rPr lang="en-US" altLang="en-US" sz="1600" i="1" baseline="30000">
                <a:ea typeface="ＭＳ Ｐゴシック" panose="020B0600070205080204" pitchFamily="34" charset="-128"/>
              </a:rPr>
              <a:t>W</a:t>
            </a:r>
            <a:r>
              <a:rPr lang="en-US" altLang="en-US" sz="1600" i="1">
                <a:ea typeface="ＭＳ Ｐゴシック" panose="020B0600070205080204" pitchFamily="34" charset="-128"/>
              </a:rPr>
              <a:t>: preço mundial relativo de computadores sob livre comércio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ClrTx/>
              <a:buFontTx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Pais F produz no </a:t>
            </a:r>
            <a:r>
              <a:rPr lang="en-US" altLang="en-US" sz="1600" i="1">
                <a:ea typeface="ＭＳ Ｐゴシック" panose="020B0600070205080204" pitchFamily="34" charset="-128"/>
              </a:rPr>
              <a:t>B*  do painel</a:t>
            </a:r>
            <a:r>
              <a:rPr lang="en-US" altLang="en-US" sz="1600">
                <a:ea typeface="ＭＳ Ｐゴシック" panose="020B0600070205080204" pitchFamily="34" charset="-128"/>
              </a:rPr>
              <a:t> (a) e consome no ponto </a:t>
            </a:r>
            <a:r>
              <a:rPr lang="en-US" altLang="en-US" sz="1600" i="1">
                <a:ea typeface="ＭＳ Ｐゴシック" panose="020B0600070205080204" pitchFamily="34" charset="-128"/>
              </a:rPr>
              <a:t>C*, importando C e exportando o bem F</a:t>
            </a:r>
            <a:r>
              <a:rPr lang="en-US" altLang="en-US" sz="1600">
                <a:ea typeface="ＭＳ Ｐゴシック" panose="020B0600070205080204" pitchFamily="34" charset="-128"/>
              </a:rPr>
              <a:t>. </a:t>
            </a:r>
          </a:p>
        </p:txBody>
      </p:sp>
      <p:sp>
        <p:nvSpPr>
          <p:cNvPr id="17" name="Rectangle 31">
            <a:extLst>
              <a:ext uri="{FF2B5EF4-FFF2-40B4-BE49-F238E27FC236}">
                <a16:creationId xmlns:a16="http://schemas.microsoft.com/office/drawing/2014/main" id="{04383367-5F4E-614E-B7A2-CADBE4D39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1113" y="4981575"/>
            <a:ext cx="4052887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10000"/>
              </a:spcAft>
              <a:buClrTx/>
              <a:buFontTx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Ponto </a:t>
            </a:r>
            <a:r>
              <a:rPr lang="en-US" altLang="en-US" sz="1600" i="1">
                <a:ea typeface="ＭＳ Ｐゴシック" panose="020B0600070205080204" pitchFamily="34" charset="-128"/>
              </a:rPr>
              <a:t>A*: eq. sob autarquia</a:t>
            </a:r>
            <a:r>
              <a:rPr lang="en-US" altLang="en-US" sz="1600"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ClrTx/>
              <a:buFontTx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O </a:t>
            </a:r>
            <a:r>
              <a:rPr lang="ja-JP" altLang="en-US" sz="1600">
                <a:ea typeface="ＭＳ Ｐゴシック" panose="020B0600070205080204" pitchFamily="34" charset="-128"/>
              </a:rPr>
              <a:t>“</a:t>
            </a:r>
            <a:r>
              <a:rPr lang="en-US" altLang="ja-JP" sz="1600">
                <a:ea typeface="ＭＳ Ｐゴシック" panose="020B0600070205080204" pitchFamily="34" charset="-128"/>
              </a:rPr>
              <a:t>triângulo do comércio</a:t>
            </a:r>
            <a:r>
              <a:rPr lang="ja-JP" altLang="en-US" sz="1600">
                <a:ea typeface="ＭＳ Ｐゴシック" panose="020B0600070205080204" pitchFamily="34" charset="-128"/>
              </a:rPr>
              <a:t>”</a:t>
            </a:r>
            <a:r>
              <a:rPr lang="en-US" altLang="ja-JP" sz="1600">
                <a:ea typeface="ＭＳ Ｐゴシック" panose="020B0600070205080204" pitchFamily="34" charset="-128"/>
              </a:rPr>
              <a:t> tem base igual à importação de C pelo país F  (diferença entre consumo e quantidade produzida sob livre comércio  (</a:t>
            </a:r>
            <a:r>
              <a:rPr lang="en-US" altLang="ja-JP" sz="1600" i="1">
                <a:ea typeface="ＭＳ Ｐゴシック" panose="020B0600070205080204" pitchFamily="34" charset="-128"/>
              </a:rPr>
              <a:t>Q*</a:t>
            </a:r>
            <a:r>
              <a:rPr lang="en-US" altLang="ja-JP" sz="1600" i="1" baseline="-25000">
                <a:ea typeface="ＭＳ Ｐゴシック" panose="020B0600070205080204" pitchFamily="34" charset="-128"/>
              </a:rPr>
              <a:t>C</a:t>
            </a:r>
            <a:r>
              <a:rPr lang="en-US" altLang="ja-JP" sz="1600" baseline="-25000">
                <a:ea typeface="ＭＳ Ｐゴシック" panose="020B0600070205080204" pitchFamily="34" charset="-128"/>
              </a:rPr>
              <a:t>3</a:t>
            </a:r>
            <a:r>
              <a:rPr lang="en-US" altLang="ja-JP" sz="1600" i="1">
                <a:ea typeface="ＭＳ Ｐゴシック" panose="020B0600070205080204" pitchFamily="34" charset="-128"/>
              </a:rPr>
              <a:t> − Q*</a:t>
            </a:r>
            <a:r>
              <a:rPr lang="en-US" altLang="ja-JP" sz="1600" i="1" baseline="-25000">
                <a:ea typeface="ＭＳ Ｐゴシック" panose="020B0600070205080204" pitchFamily="34" charset="-128"/>
              </a:rPr>
              <a:t>C2</a:t>
            </a:r>
            <a:r>
              <a:rPr lang="en-US" altLang="ja-JP" sz="1600">
                <a:ea typeface="ＭＳ Ｐゴシック" panose="020B0600070205080204" pitchFamily="34" charset="-128"/>
              </a:rPr>
              <a:t>).</a:t>
            </a:r>
            <a:endParaRPr lang="en-US" altLang="en-US" sz="1600">
              <a:ea typeface="ＭＳ Ｐゴシック" panose="020B0600070205080204" pitchFamily="34" charset="-128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D76A4422-F8FD-6349-9255-007262FA4C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8" y="1947863"/>
            <a:ext cx="291465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589CB75-21DA-654A-AA4F-3977AD5971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8" y="1947863"/>
            <a:ext cx="291465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C99DA44-AF35-3347-B9F9-20E7A3BD8A6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8" y="1947863"/>
            <a:ext cx="291465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9A30C92-36F3-364F-BAA4-A98CE174CD1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8" y="1947863"/>
            <a:ext cx="291465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F0B45540-3173-4141-8C6D-BA447BF58F2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8" y="1947863"/>
            <a:ext cx="291465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3A08AECD-A26C-6145-8C3C-B0936B3D81B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8" y="1947863"/>
            <a:ext cx="291465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CB307E62-88B7-924B-86E8-BE18C53248A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8" y="1947863"/>
            <a:ext cx="291465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0BDFFEB6-797A-6C43-8FCB-A35A732829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8" y="1947863"/>
            <a:ext cx="291465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2208" name="Picture 862207">
            <a:extLst>
              <a:ext uri="{FF2B5EF4-FFF2-40B4-BE49-F238E27FC236}">
                <a16:creationId xmlns:a16="http://schemas.microsoft.com/office/drawing/2014/main" id="{5392897C-2712-DD4F-B089-50B0AACD1E9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8" y="1947863"/>
            <a:ext cx="291465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2210" name="Picture 862209">
            <a:extLst>
              <a:ext uri="{FF2B5EF4-FFF2-40B4-BE49-F238E27FC236}">
                <a16:creationId xmlns:a16="http://schemas.microsoft.com/office/drawing/2014/main" id="{00D4AE14-D83F-2A47-AFEE-B9D0FB84967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113" y="1947863"/>
            <a:ext cx="278130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2212" name="Picture 862211">
            <a:extLst>
              <a:ext uri="{FF2B5EF4-FFF2-40B4-BE49-F238E27FC236}">
                <a16:creationId xmlns:a16="http://schemas.microsoft.com/office/drawing/2014/main" id="{9D7398A0-63D2-1D4B-97A5-D4E096E4C21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113" y="1947863"/>
            <a:ext cx="278130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1700" name="Straight Connector 31">
            <a:extLst>
              <a:ext uri="{FF2B5EF4-FFF2-40B4-BE49-F238E27FC236}">
                <a16:creationId xmlns:a16="http://schemas.microsoft.com/office/drawing/2014/main" id="{8842055A-1B48-F04B-9DA7-53CD28682DF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66738" y="668338"/>
            <a:ext cx="3852862" cy="0"/>
          </a:xfrm>
          <a:prstGeom prst="line">
            <a:avLst/>
          </a:prstGeom>
          <a:noFill/>
          <a:ln w="19050" cap="rnd">
            <a:solidFill>
              <a:srgbClr val="9C3A45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01" name="Rectangle 3">
            <a:extLst>
              <a:ext uri="{FF2B5EF4-FFF2-40B4-BE49-F238E27FC236}">
                <a16:creationId xmlns:a16="http://schemas.microsoft.com/office/drawing/2014/main" id="{7029D69A-2E53-9347-AFE8-DB4208B3E9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2788" y="44450"/>
            <a:ext cx="7716837" cy="820738"/>
          </a:xfrm>
        </p:spPr>
        <p:txBody>
          <a:bodyPr/>
          <a:lstStyle/>
          <a:p>
            <a:pPr eaLnBrk="1" hangingPunct="1">
              <a:tabLst>
                <a:tab pos="2917825" algn="l"/>
              </a:tabLst>
            </a:pPr>
            <a:r>
              <a:rPr lang="en-US" altLang="en-US">
                <a:solidFill>
                  <a:srgbClr val="69134B"/>
                </a:solidFill>
                <a:ea typeface="ＭＳ Ｐゴシック" panose="020B0600070205080204" pitchFamily="34" charset="-128"/>
              </a:rPr>
              <a:t>Modelo Heckscher-Ohlin  </a:t>
            </a:r>
          </a:p>
        </p:txBody>
      </p:sp>
      <p:sp>
        <p:nvSpPr>
          <p:cNvPr id="71702" name="Text Box 26">
            <a:extLst>
              <a:ext uri="{FF2B5EF4-FFF2-40B4-BE49-F238E27FC236}">
                <a16:creationId xmlns:a16="http://schemas.microsoft.com/office/drawing/2014/main" id="{28ED6CE7-36F7-9B49-8696-ECF180AB4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5013" y="1552575"/>
            <a:ext cx="49831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solidFill>
                  <a:srgbClr val="8A3A6A"/>
                </a:solidFill>
                <a:ea typeface="ＭＳ Ｐゴシック" panose="020B0600070205080204" pitchFamily="34" charset="-128"/>
              </a:rPr>
              <a:t>Equilíbrio de livre comércio internacional – País Foreign</a:t>
            </a:r>
          </a:p>
        </p:txBody>
      </p:sp>
      <p:sp>
        <p:nvSpPr>
          <p:cNvPr id="71703" name="TextBox 25">
            <a:extLst>
              <a:ext uri="{FF2B5EF4-FFF2-40B4-BE49-F238E27FC236}">
                <a16:creationId xmlns:a16="http://schemas.microsoft.com/office/drawing/2014/main" id="{1EFD633B-B163-C844-AFCB-D40009F66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6975" y="2189163"/>
            <a:ext cx="65405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3023308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862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750"/>
                                        <p:tgtEl>
                                          <p:spTgt spid="862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750"/>
                                        <p:tgtEl>
                                          <p:spTgt spid="862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862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4" grpId="0" animBg="1"/>
      <p:bldP spid="16" grpId="0" build="p" bldLvl="2"/>
      <p:bldP spid="17" grpId="0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5">
            <a:extLst>
              <a:ext uri="{FF2B5EF4-FFF2-40B4-BE49-F238E27FC236}">
                <a16:creationId xmlns:a16="http://schemas.microsoft.com/office/drawing/2014/main" id="{27AB8779-DBC1-A345-8980-175A7CE94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747713"/>
            <a:ext cx="6791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FontTx/>
              <a:buNone/>
            </a:pPr>
            <a:r>
              <a:rPr lang="pt-BR" altLang="en-US" sz="2400" b="1">
                <a:solidFill>
                  <a:srgbClr val="356A41"/>
                </a:solidFill>
                <a:ea typeface="ＭＳ Ｐゴシック" panose="020B0600070205080204" pitchFamily="34" charset="-128"/>
              </a:rPr>
              <a:t>Equilíbrio de livre-comércio</a:t>
            </a:r>
          </a:p>
        </p:txBody>
      </p:sp>
      <p:sp>
        <p:nvSpPr>
          <p:cNvPr id="73730" name="Rectangle 6">
            <a:extLst>
              <a:ext uri="{FF2B5EF4-FFF2-40B4-BE49-F238E27FC236}">
                <a16:creationId xmlns:a16="http://schemas.microsoft.com/office/drawing/2014/main" id="{654921C9-973E-FB4F-85AE-8D5F36485C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5413" y="1114425"/>
            <a:ext cx="7118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FontTx/>
              <a:buNone/>
            </a:pPr>
            <a:r>
              <a:rPr lang="pt-BR" altLang="en-US" sz="2000" b="1">
                <a:solidFill>
                  <a:srgbClr val="3D68AF"/>
                </a:solidFill>
                <a:ea typeface="ＭＳ Ｐゴシック" panose="020B0600070205080204" pitchFamily="34" charset="-128"/>
              </a:rPr>
              <a:t>Equilíbrio país Foreign sob livre comércio</a:t>
            </a:r>
          </a:p>
        </p:txBody>
      </p:sp>
      <p:grpSp>
        <p:nvGrpSpPr>
          <p:cNvPr id="73731" name="Group 39">
            <a:extLst>
              <a:ext uri="{FF2B5EF4-FFF2-40B4-BE49-F238E27FC236}">
                <a16:creationId xmlns:a16="http://schemas.microsoft.com/office/drawing/2014/main" id="{9BBEC163-82E4-4D40-B2A6-44433B6836AD}"/>
              </a:ext>
            </a:extLst>
          </p:cNvPr>
          <p:cNvGrpSpPr>
            <a:grpSpLocks/>
          </p:cNvGrpSpPr>
          <p:nvPr/>
        </p:nvGrpSpPr>
        <p:grpSpPr bwMode="auto">
          <a:xfrm>
            <a:off x="647700" y="1538288"/>
            <a:ext cx="8278813" cy="5062537"/>
            <a:chOff x="566738" y="2200275"/>
            <a:chExt cx="7805737" cy="4219575"/>
          </a:xfrm>
        </p:grpSpPr>
        <p:sp>
          <p:nvSpPr>
            <p:cNvPr id="73754" name="Rectangle 16">
              <a:extLst>
                <a:ext uri="{FF2B5EF4-FFF2-40B4-BE49-F238E27FC236}">
                  <a16:creationId xmlns:a16="http://schemas.microsoft.com/office/drawing/2014/main" id="{9DB4D769-93FA-E94D-86A2-05C21EB202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738" y="2200275"/>
              <a:ext cx="7805737" cy="4219575"/>
            </a:xfrm>
            <a:prstGeom prst="rect">
              <a:avLst/>
            </a:prstGeom>
            <a:solidFill>
              <a:srgbClr val="FAECCE"/>
            </a:solidFill>
            <a:ln w="38100">
              <a:solidFill>
                <a:srgbClr val="CBBEB7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30000"/>
                </a:spcBef>
                <a:buClr>
                  <a:schemeClr val="tx1"/>
                </a:buClr>
                <a:buFont typeface="Times" pitchFamily="2" charset="0"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30000"/>
                </a:spcBef>
                <a:buClr>
                  <a:schemeClr val="tx1"/>
                </a:buClr>
                <a:buSzPct val="80000"/>
                <a:buFont typeface="Symbol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0000"/>
                </a:spcBef>
                <a:buClr>
                  <a:schemeClr val="tx1"/>
                </a:buClr>
                <a:buFont typeface="Times" pitchFamily="2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30000"/>
                </a:spcBef>
                <a:buClr>
                  <a:schemeClr val="tx1"/>
                </a:buClr>
                <a:buSzPct val="80000"/>
                <a:buFont typeface="Symbol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30000"/>
                </a:spcBef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pt-BR" altLang="en-US" sz="2800">
                <a:solidFill>
                  <a:schemeClr val="tx2"/>
                </a:solidFill>
                <a:ea typeface="ＭＳ Ｐゴシック" panose="020B0600070205080204" pitchFamily="34" charset="-128"/>
              </a:endParaRPr>
            </a:p>
          </p:txBody>
        </p:sp>
        <p:sp>
          <p:nvSpPr>
            <p:cNvPr id="73755" name="Rectangle 17">
              <a:extLst>
                <a:ext uri="{FF2B5EF4-FFF2-40B4-BE49-F238E27FC236}">
                  <a16:creationId xmlns:a16="http://schemas.microsoft.com/office/drawing/2014/main" id="{6742A27B-E3C6-864A-A326-B4EA747E5E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024" y="2219326"/>
              <a:ext cx="7772401" cy="262634"/>
            </a:xfrm>
            <a:prstGeom prst="rect">
              <a:avLst/>
            </a:prstGeom>
            <a:solidFill>
              <a:srgbClr val="E0D8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tx1"/>
                </a:buClr>
                <a:buFont typeface="Times" pitchFamily="2" charset="0"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30000"/>
                </a:spcBef>
                <a:buClr>
                  <a:schemeClr val="tx1"/>
                </a:buClr>
                <a:buSzPct val="80000"/>
                <a:buFont typeface="Symbol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0000"/>
                </a:spcBef>
                <a:buClr>
                  <a:schemeClr val="tx1"/>
                </a:buClr>
                <a:buFont typeface="Times" pitchFamily="2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30000"/>
                </a:spcBef>
                <a:buClr>
                  <a:schemeClr val="tx1"/>
                </a:buClr>
                <a:buSzPct val="80000"/>
                <a:buFont typeface="Symbol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30000"/>
                </a:spcBef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Font typeface="Times" pitchFamily="2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pt-BR" altLang="en-US" sz="2800">
                <a:solidFill>
                  <a:schemeClr val="tx2"/>
                </a:solidFill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73732" name="Text Box 7">
            <a:extLst>
              <a:ext uri="{FF2B5EF4-FFF2-40B4-BE49-F238E27FC236}">
                <a16:creationId xmlns:a16="http://schemas.microsoft.com/office/drawing/2014/main" id="{D23D9D54-0C80-D04F-B059-0EDBDC90B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750" y="1573213"/>
            <a:ext cx="2555875" cy="290512"/>
          </a:xfrm>
          <a:prstGeom prst="rect">
            <a:avLst/>
          </a:prstGeom>
          <a:solidFill>
            <a:srgbClr val="E8F0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Tx/>
              <a:buFontTx/>
              <a:buNone/>
            </a:pPr>
            <a:r>
              <a:rPr lang="en-US" altLang="en-US" sz="1400" b="1">
                <a:solidFill>
                  <a:srgbClr val="831951"/>
                </a:solidFill>
                <a:ea typeface="ＭＳ Ｐゴシック" panose="020B0600070205080204" pitchFamily="34" charset="-128"/>
              </a:rPr>
              <a:t>FIGURA</a:t>
            </a:r>
            <a:r>
              <a:rPr lang="en-US" altLang="en-US" sz="1400" b="1">
                <a:ea typeface="ＭＳ Ｐゴシック" panose="020B0600070205080204" pitchFamily="34" charset="-128"/>
              </a:rPr>
              <a:t> 4-4 </a:t>
            </a:r>
            <a:r>
              <a:rPr lang="en-US" altLang="en-US" sz="1400" b="1">
                <a:solidFill>
                  <a:schemeClr val="bg2"/>
                </a:solidFill>
                <a:ea typeface="ＭＳ Ｐゴシック" panose="020B0600070205080204" pitchFamily="34" charset="-128"/>
              </a:rPr>
              <a:t>(2 of 2)</a:t>
            </a:r>
          </a:p>
        </p:txBody>
      </p:sp>
      <p:sp>
        <p:nvSpPr>
          <p:cNvPr id="73733" name="Rectangle 20">
            <a:extLst>
              <a:ext uri="{FF2B5EF4-FFF2-40B4-BE49-F238E27FC236}">
                <a16:creationId xmlns:a16="http://schemas.microsoft.com/office/drawing/2014/main" id="{5E36BCCF-F496-0747-A4DF-E0BBD15C4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1914525"/>
            <a:ext cx="8008938" cy="3052763"/>
          </a:xfrm>
          <a:prstGeom prst="rect">
            <a:avLst/>
          </a:prstGeom>
          <a:solidFill>
            <a:schemeClr val="bg1"/>
          </a:solidFill>
          <a:ln w="25400">
            <a:solidFill>
              <a:srgbClr val="D4D3D3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pt-BR" altLang="en-US" sz="2800">
              <a:solidFill>
                <a:schemeClr val="tx2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73734" name="Picture 862208">
            <a:extLst>
              <a:ext uri="{FF2B5EF4-FFF2-40B4-BE49-F238E27FC236}">
                <a16:creationId xmlns:a16="http://schemas.microsoft.com/office/drawing/2014/main" id="{C412E615-2061-0D49-9BDD-7542AFC970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8" y="1947863"/>
            <a:ext cx="291465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23">
            <a:extLst>
              <a:ext uri="{FF2B5EF4-FFF2-40B4-BE49-F238E27FC236}">
                <a16:creationId xmlns:a16="http://schemas.microsoft.com/office/drawing/2014/main" id="{9C030045-0837-5D41-9670-2304115E4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675" y="4953000"/>
            <a:ext cx="4300538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10000"/>
              </a:spcAft>
              <a:buClrTx/>
              <a:buFontTx/>
              <a:buNone/>
            </a:pPr>
            <a:r>
              <a:rPr lang="pt-BR" altLang="en-US" sz="1800" dirty="0">
                <a:ea typeface="ＭＳ Ｐゴシック" panose="020B0600070205080204" pitchFamily="34" charset="-128"/>
              </a:rPr>
              <a:t>Altura do triângulo: exportação do bem </a:t>
            </a:r>
            <a:r>
              <a:rPr lang="pt-BR" altLang="en-US" sz="1800" dirty="0" err="1">
                <a:ea typeface="ＭＳ Ｐゴシック" panose="020B0600070205080204" pitchFamily="34" charset="-128"/>
              </a:rPr>
              <a:t>F</a:t>
            </a:r>
            <a:r>
              <a:rPr lang="pt-BR" altLang="en-US" sz="1800" dirty="0">
                <a:ea typeface="ＭＳ Ｐゴシック" panose="020B0600070205080204" pitchFamily="34" charset="-128"/>
              </a:rPr>
              <a:t> pelo país </a:t>
            </a:r>
            <a:r>
              <a:rPr lang="pt-BR" altLang="en-US" sz="1800" dirty="0" err="1">
                <a:ea typeface="ＭＳ Ｐゴシック" panose="020B0600070205080204" pitchFamily="34" charset="-128"/>
              </a:rPr>
              <a:t>F</a:t>
            </a:r>
            <a:r>
              <a:rPr lang="pt-BR" altLang="en-US" sz="1800" dirty="0">
                <a:ea typeface="ＭＳ Ｐゴシック" panose="020B0600070205080204" pitchFamily="34" charset="-128"/>
              </a:rPr>
              <a:t> (a diferença </a:t>
            </a:r>
            <a:r>
              <a:rPr lang="pt-BR" altLang="en-US" sz="1800" dirty="0" err="1">
                <a:ea typeface="ＭＳ Ｐゴシック" panose="020B0600070205080204" pitchFamily="34" charset="-128"/>
              </a:rPr>
              <a:t>etre</a:t>
            </a:r>
            <a:r>
              <a:rPr lang="pt-BR" altLang="en-US" sz="1800" dirty="0">
                <a:ea typeface="ＭＳ Ｐゴシック" panose="020B0600070205080204" pitchFamily="34" charset="-128"/>
              </a:rPr>
              <a:t> a produção de sapato e a quantidade consumida com o comércio  </a:t>
            </a:r>
            <a:r>
              <a:rPr lang="pt-BR" altLang="en-US" sz="1800" i="1" dirty="0" err="1">
                <a:ea typeface="ＭＳ Ｐゴシック" panose="020B0600070205080204" pitchFamily="34" charset="-128"/>
              </a:rPr>
              <a:t>Q</a:t>
            </a:r>
            <a:r>
              <a:rPr lang="pt-BR" altLang="en-US" sz="1800" i="1" dirty="0">
                <a:ea typeface="ＭＳ Ｐゴシック" panose="020B0600070205080204" pitchFamily="34" charset="-128"/>
              </a:rPr>
              <a:t>*</a:t>
            </a:r>
            <a:r>
              <a:rPr lang="pt-BR" altLang="en-US" sz="1800" i="1" baseline="-25000" dirty="0">
                <a:ea typeface="ＭＳ Ｐゴシック" panose="020B0600070205080204" pitchFamily="34" charset="-128"/>
              </a:rPr>
              <a:t>s</a:t>
            </a:r>
            <a:r>
              <a:rPr lang="pt-BR" altLang="en-US" sz="1800" baseline="-25000" dirty="0">
                <a:ea typeface="ＭＳ Ｐゴシック" panose="020B0600070205080204" pitchFamily="34" charset="-128"/>
              </a:rPr>
              <a:t>2</a:t>
            </a:r>
            <a:r>
              <a:rPr lang="pt-BR" altLang="en-US" sz="1800" i="1" dirty="0">
                <a:ea typeface="ＭＳ Ｐゴシック" panose="020B0600070205080204" pitchFamily="34" charset="-128"/>
              </a:rPr>
              <a:t> – </a:t>
            </a:r>
            <a:r>
              <a:rPr lang="pt-BR" altLang="en-US" sz="1800" i="1" dirty="0" err="1">
                <a:ea typeface="ＭＳ Ｐゴシック" panose="020B0600070205080204" pitchFamily="34" charset="-128"/>
              </a:rPr>
              <a:t>Q</a:t>
            </a:r>
            <a:r>
              <a:rPr lang="pt-BR" altLang="en-US" sz="1800" i="1" dirty="0">
                <a:ea typeface="ＭＳ Ｐゴシック" panose="020B0600070205080204" pitchFamily="34" charset="-128"/>
              </a:rPr>
              <a:t>*</a:t>
            </a:r>
            <a:r>
              <a:rPr lang="pt-BR" altLang="en-US" sz="1800" i="1" baseline="-25000" dirty="0">
                <a:ea typeface="ＭＳ Ｐゴシック" panose="020B0600070205080204" pitchFamily="34" charset="-128"/>
              </a:rPr>
              <a:t>s</a:t>
            </a:r>
            <a:r>
              <a:rPr lang="pt-BR" altLang="en-US" sz="1800" baseline="-25000" dirty="0">
                <a:ea typeface="ＭＳ Ｐゴシック" panose="020B0600070205080204" pitchFamily="34" charset="-128"/>
              </a:rPr>
              <a:t>3</a:t>
            </a:r>
            <a:r>
              <a:rPr lang="pt-BR" altLang="en-US" sz="1800" dirty="0">
                <a:ea typeface="ＭＳ Ｐゴシック" panose="020B0600070205080204" pitchFamily="34" charset="-128"/>
              </a:rPr>
              <a:t>).</a:t>
            </a:r>
            <a:endParaRPr lang="pt-BR" altLang="en-US" sz="1800" i="1" dirty="0">
              <a:ea typeface="ＭＳ Ｐゴシック" panose="020B0600070205080204" pitchFamily="34" charset="-128"/>
            </a:endParaRPr>
          </a:p>
        </p:txBody>
      </p:sp>
      <p:sp>
        <p:nvSpPr>
          <p:cNvPr id="17" name="Rectangle 31">
            <a:extLst>
              <a:ext uri="{FF2B5EF4-FFF2-40B4-BE49-F238E27FC236}">
                <a16:creationId xmlns:a16="http://schemas.microsoft.com/office/drawing/2014/main" id="{E1498BEA-6B81-CE4E-8B5A-A97D686AC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3313" y="4964113"/>
            <a:ext cx="4122737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10000"/>
              </a:spcAft>
              <a:buClrTx/>
              <a:buFontTx/>
              <a:buNone/>
            </a:pPr>
            <a:r>
              <a:rPr lang="pt-BR" altLang="en-US" sz="1700" dirty="0">
                <a:ea typeface="ＭＳ Ｐゴシック" panose="020B0600070205080204" pitchFamily="34" charset="-128"/>
              </a:rPr>
              <a:t>Painel (</a:t>
            </a:r>
            <a:r>
              <a:rPr lang="pt-BR" altLang="en-US" sz="1700" dirty="0" err="1">
                <a:ea typeface="ＭＳ Ｐゴシック" panose="020B0600070205080204" pitchFamily="34" charset="-128"/>
              </a:rPr>
              <a:t>b</a:t>
            </a:r>
            <a:r>
              <a:rPr lang="pt-BR" altLang="en-US" sz="1700" dirty="0">
                <a:ea typeface="ＭＳ Ｐゴシック" panose="020B0600070205080204" pitchFamily="34" charset="-128"/>
              </a:rPr>
              <a:t>), mostra importação de C    igual a zero para o país </a:t>
            </a:r>
            <a:r>
              <a:rPr lang="pt-BR" altLang="en-US" sz="1700" dirty="0" err="1">
                <a:ea typeface="ＭＳ Ｐゴシック" panose="020B0600070205080204" pitchFamily="34" charset="-128"/>
              </a:rPr>
              <a:t>F</a:t>
            </a:r>
            <a:r>
              <a:rPr lang="pt-BR" altLang="en-US" sz="1700" dirty="0">
                <a:ea typeface="ＭＳ Ｐゴシック" panose="020B0600070205080204" pitchFamily="34" charset="-128"/>
              </a:rPr>
              <a:t> ao preço relativo de autarquia (</a:t>
            </a:r>
            <a:r>
              <a:rPr lang="pt-BR" altLang="en-US" sz="1700" i="1" dirty="0" err="1">
                <a:ea typeface="ＭＳ Ｐゴシック" panose="020B0600070205080204" pitchFamily="34" charset="-128"/>
              </a:rPr>
              <a:t>P</a:t>
            </a:r>
            <a:r>
              <a:rPr lang="pt-BR" altLang="en-US" sz="1700" i="1" dirty="0">
                <a:ea typeface="ＭＳ Ｐゴシック" panose="020B0600070205080204" pitchFamily="34" charset="-128"/>
              </a:rPr>
              <a:t>*</a:t>
            </a:r>
            <a:r>
              <a:rPr lang="pt-BR" altLang="en-US" sz="1700" i="1" baseline="-25000" dirty="0">
                <a:ea typeface="ＭＳ Ｐゴシック" panose="020B0600070205080204" pitchFamily="34" charset="-128"/>
              </a:rPr>
              <a:t>C</a:t>
            </a:r>
            <a:r>
              <a:rPr lang="pt-BR" altLang="en-US" sz="1700" i="1" dirty="0">
                <a:ea typeface="ＭＳ Ｐゴシック" panose="020B0600070205080204" pitchFamily="34" charset="-128"/>
              </a:rPr>
              <a:t> /</a:t>
            </a:r>
            <a:r>
              <a:rPr lang="pt-BR" altLang="en-US" sz="1700" i="1" dirty="0" err="1">
                <a:ea typeface="ＭＳ Ｐゴシック" panose="020B0600070205080204" pitchFamily="34" charset="-128"/>
              </a:rPr>
              <a:t>P</a:t>
            </a:r>
            <a:r>
              <a:rPr lang="pt-BR" altLang="en-US" sz="1700" i="1" dirty="0">
                <a:ea typeface="ＭＳ Ｐゴシック" panose="020B0600070205080204" pitchFamily="34" charset="-128"/>
              </a:rPr>
              <a:t>*</a:t>
            </a:r>
            <a:r>
              <a:rPr lang="pt-BR" altLang="en-US" sz="1700" i="1" baseline="-25000" dirty="0" err="1">
                <a:ea typeface="ＭＳ Ｐゴシック" panose="020B0600070205080204" pitchFamily="34" charset="-128"/>
              </a:rPr>
              <a:t>s</a:t>
            </a:r>
            <a:r>
              <a:rPr lang="pt-BR" altLang="en-US" sz="1700" dirty="0">
                <a:ea typeface="ＭＳ Ｐゴシック" panose="020B0600070205080204" pitchFamily="34" charset="-128"/>
              </a:rPr>
              <a:t>)</a:t>
            </a:r>
            <a:r>
              <a:rPr lang="pt-BR" altLang="en-US" sz="1700" i="1" baseline="30000" dirty="0">
                <a:ea typeface="ＭＳ Ｐゴシック" panose="020B0600070205080204" pitchFamily="34" charset="-128"/>
              </a:rPr>
              <a:t>A</a:t>
            </a:r>
            <a:r>
              <a:rPr lang="pt-BR" altLang="en-US" sz="1700" i="1" dirty="0">
                <a:ea typeface="ＭＳ Ｐゴシック" panose="020B0600070205080204" pitchFamily="34" charset="-128"/>
              </a:rPr>
              <a:t>* </a:t>
            </a:r>
            <a:r>
              <a:rPr lang="pt-BR" altLang="en-US" sz="1700" dirty="0">
                <a:ea typeface="ＭＳ Ｐゴシック" panose="020B0600070205080204" pitchFamily="34" charset="-128"/>
              </a:rPr>
              <a:t>e igual a(</a:t>
            </a:r>
            <a:r>
              <a:rPr lang="pt-BR" altLang="en-US" sz="1700" i="1" dirty="0" err="1">
                <a:ea typeface="ＭＳ Ｐゴシック" panose="020B0600070205080204" pitchFamily="34" charset="-128"/>
              </a:rPr>
              <a:t>Q</a:t>
            </a:r>
            <a:r>
              <a:rPr lang="pt-BR" altLang="en-US" sz="1700" i="1" dirty="0">
                <a:ea typeface="ＭＳ Ｐゴシック" panose="020B0600070205080204" pitchFamily="34" charset="-128"/>
              </a:rPr>
              <a:t>*</a:t>
            </a:r>
            <a:r>
              <a:rPr lang="pt-BR" altLang="en-US" sz="1700" i="1" baseline="-25000" dirty="0">
                <a:ea typeface="ＭＳ Ｐゴシック" panose="020B0600070205080204" pitchFamily="34" charset="-128"/>
              </a:rPr>
              <a:t>C</a:t>
            </a:r>
            <a:r>
              <a:rPr lang="pt-BR" altLang="en-US" sz="1700" baseline="-25000" dirty="0">
                <a:ea typeface="ＭＳ Ｐゴシック" panose="020B0600070205080204" pitchFamily="34" charset="-128"/>
              </a:rPr>
              <a:t>3</a:t>
            </a:r>
            <a:r>
              <a:rPr lang="pt-BR" altLang="en-US" sz="1700" i="1" dirty="0">
                <a:ea typeface="ＭＳ Ｐゴシック" panose="020B0600070205080204" pitchFamily="34" charset="-128"/>
              </a:rPr>
              <a:t> − </a:t>
            </a:r>
            <a:r>
              <a:rPr lang="pt-BR" altLang="en-US" sz="1700" i="1" dirty="0" err="1">
                <a:ea typeface="ＭＳ Ｐゴシック" panose="020B0600070205080204" pitchFamily="34" charset="-128"/>
              </a:rPr>
              <a:t>Q</a:t>
            </a:r>
            <a:r>
              <a:rPr lang="pt-BR" altLang="en-US" sz="1700" i="1" dirty="0">
                <a:ea typeface="ＭＳ Ｐゴシック" panose="020B0600070205080204" pitchFamily="34" charset="-128"/>
              </a:rPr>
              <a:t>*</a:t>
            </a:r>
            <a:r>
              <a:rPr lang="pt-BR" altLang="en-US" sz="1700" i="1" baseline="-25000" dirty="0">
                <a:ea typeface="ＭＳ Ｐゴシック" panose="020B0600070205080204" pitchFamily="34" charset="-128"/>
              </a:rPr>
              <a:t>C</a:t>
            </a:r>
            <a:r>
              <a:rPr lang="pt-BR" altLang="en-US" sz="1700" baseline="-25000" dirty="0">
                <a:ea typeface="ＭＳ Ｐゴシック" panose="020B0600070205080204" pitchFamily="34" charset="-128"/>
              </a:rPr>
              <a:t>2</a:t>
            </a:r>
            <a:r>
              <a:rPr lang="pt-BR" altLang="en-US" sz="1700" dirty="0">
                <a:ea typeface="ＭＳ Ｐゴシック" panose="020B0600070205080204" pitchFamily="34" charset="-128"/>
              </a:rPr>
              <a:t>) ao preço relativo de livre comércio (</a:t>
            </a:r>
            <a:r>
              <a:rPr lang="pt-BR" altLang="en-US" sz="1700" i="1" dirty="0">
                <a:ea typeface="ＭＳ Ｐゴシック" panose="020B0600070205080204" pitchFamily="34" charset="-128"/>
              </a:rPr>
              <a:t>P</a:t>
            </a:r>
            <a:r>
              <a:rPr lang="pt-BR" altLang="en-US" sz="1700" i="1" baseline="-25000" dirty="0">
                <a:ea typeface="ＭＳ Ｐゴシック" panose="020B0600070205080204" pitchFamily="34" charset="-128"/>
              </a:rPr>
              <a:t>C</a:t>
            </a:r>
            <a:r>
              <a:rPr lang="pt-BR" altLang="en-US" sz="1700" i="1" dirty="0">
                <a:ea typeface="ＭＳ Ｐゴシック" panose="020B0600070205080204" pitchFamily="34" charset="-128"/>
              </a:rPr>
              <a:t> /</a:t>
            </a:r>
            <a:r>
              <a:rPr lang="pt-BR" altLang="en-US" sz="1700" i="1" dirty="0" err="1">
                <a:ea typeface="ＭＳ Ｐゴシック" panose="020B0600070205080204" pitchFamily="34" charset="-128"/>
              </a:rPr>
              <a:t>P</a:t>
            </a:r>
            <a:r>
              <a:rPr lang="pt-BR" altLang="en-US" sz="1700" i="1" baseline="-25000" dirty="0" err="1">
                <a:ea typeface="ＭＳ Ｐゴシック" panose="020B0600070205080204" pitchFamily="34" charset="-128"/>
              </a:rPr>
              <a:t>s</a:t>
            </a:r>
            <a:r>
              <a:rPr lang="pt-BR" altLang="en-US" sz="1700" dirty="0">
                <a:ea typeface="ＭＳ Ｐゴシック" panose="020B0600070205080204" pitchFamily="34" charset="-128"/>
              </a:rPr>
              <a:t>)</a:t>
            </a:r>
            <a:r>
              <a:rPr lang="pt-BR" altLang="en-US" sz="1700" i="1" baseline="30000" dirty="0">
                <a:ea typeface="ＭＳ Ｐゴシック" panose="020B0600070205080204" pitchFamily="34" charset="-128"/>
              </a:rPr>
              <a:t>IM</a:t>
            </a:r>
            <a:r>
              <a:rPr lang="pt-BR" altLang="en-US" sz="1700" i="1" dirty="0">
                <a:ea typeface="ＭＳ Ｐゴシック" panose="020B0600070205080204" pitchFamily="34" charset="-128"/>
              </a:rPr>
              <a:t>. </a:t>
            </a:r>
            <a:endParaRPr lang="pt-BR" altLang="en-US" sz="1700" dirty="0">
              <a:ea typeface="ＭＳ Ｐゴシック" panose="020B0600070205080204" pitchFamily="34" charset="-128"/>
            </a:endParaRPr>
          </a:p>
        </p:txBody>
      </p:sp>
      <p:pic>
        <p:nvPicPr>
          <p:cNvPr id="73737" name="Picture 22">
            <a:extLst>
              <a:ext uri="{FF2B5EF4-FFF2-40B4-BE49-F238E27FC236}">
                <a16:creationId xmlns:a16="http://schemas.microsoft.com/office/drawing/2014/main" id="{7BA6E648-9F02-244B-B51C-DB1A1BF19C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8" y="1947863"/>
            <a:ext cx="291465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8" name="Picture 21">
            <a:extLst>
              <a:ext uri="{FF2B5EF4-FFF2-40B4-BE49-F238E27FC236}">
                <a16:creationId xmlns:a16="http://schemas.microsoft.com/office/drawing/2014/main" id="{0F7E4279-B738-824F-B0D3-2BCCD12E11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8" y="1947863"/>
            <a:ext cx="291465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9" name="Picture 20">
            <a:extLst>
              <a:ext uri="{FF2B5EF4-FFF2-40B4-BE49-F238E27FC236}">
                <a16:creationId xmlns:a16="http://schemas.microsoft.com/office/drawing/2014/main" id="{F6D51171-B810-9B48-8F56-A1CC280A6F9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8" y="1947863"/>
            <a:ext cx="291465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0" name="Picture 24">
            <a:extLst>
              <a:ext uri="{FF2B5EF4-FFF2-40B4-BE49-F238E27FC236}">
                <a16:creationId xmlns:a16="http://schemas.microsoft.com/office/drawing/2014/main" id="{56081CF1-01A5-574D-A160-38FA277BD45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8" y="1947863"/>
            <a:ext cx="291465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1" name="Picture 26">
            <a:extLst>
              <a:ext uri="{FF2B5EF4-FFF2-40B4-BE49-F238E27FC236}">
                <a16:creationId xmlns:a16="http://schemas.microsoft.com/office/drawing/2014/main" id="{6F3CEEF4-989C-4B46-8E6F-9685C77C9E2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8" y="1947863"/>
            <a:ext cx="291465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2" name="Picture 28">
            <a:extLst>
              <a:ext uri="{FF2B5EF4-FFF2-40B4-BE49-F238E27FC236}">
                <a16:creationId xmlns:a16="http://schemas.microsoft.com/office/drawing/2014/main" id="{521BBB6E-199E-FF42-B1B4-63376308975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8" y="1947863"/>
            <a:ext cx="291465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3" name="Picture 29">
            <a:extLst>
              <a:ext uri="{FF2B5EF4-FFF2-40B4-BE49-F238E27FC236}">
                <a16:creationId xmlns:a16="http://schemas.microsoft.com/office/drawing/2014/main" id="{7ACD62EA-F52B-0D49-9D0D-3DEC0EF3FB2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8" y="1947863"/>
            <a:ext cx="291465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4" name="Picture 30">
            <a:extLst>
              <a:ext uri="{FF2B5EF4-FFF2-40B4-BE49-F238E27FC236}">
                <a16:creationId xmlns:a16="http://schemas.microsoft.com/office/drawing/2014/main" id="{FA873F25-9242-124B-B4D2-37A1F148922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8" y="1947863"/>
            <a:ext cx="291465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5" name="Picture 862207">
            <a:extLst>
              <a:ext uri="{FF2B5EF4-FFF2-40B4-BE49-F238E27FC236}">
                <a16:creationId xmlns:a16="http://schemas.microsoft.com/office/drawing/2014/main" id="{7F251BCC-8987-F84A-9C76-99819A6C4A2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8" y="1947863"/>
            <a:ext cx="291465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6" name="Picture 862209">
            <a:extLst>
              <a:ext uri="{FF2B5EF4-FFF2-40B4-BE49-F238E27FC236}">
                <a16:creationId xmlns:a16="http://schemas.microsoft.com/office/drawing/2014/main" id="{71F0E2C8-169A-A449-BA24-2AF24CFF034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113" y="1947863"/>
            <a:ext cx="278130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2215" name="Picture 862214">
            <a:extLst>
              <a:ext uri="{FF2B5EF4-FFF2-40B4-BE49-F238E27FC236}">
                <a16:creationId xmlns:a16="http://schemas.microsoft.com/office/drawing/2014/main" id="{C6E4C617-3A34-AB43-A033-E4CA7A64378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113" y="1947863"/>
            <a:ext cx="278130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8" name="Picture 862211">
            <a:extLst>
              <a:ext uri="{FF2B5EF4-FFF2-40B4-BE49-F238E27FC236}">
                <a16:creationId xmlns:a16="http://schemas.microsoft.com/office/drawing/2014/main" id="{5FD3DDF0-1C47-C544-B110-D02FCC4B64F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113" y="1947863"/>
            <a:ext cx="278130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2214" name="Picture 862213">
            <a:extLst>
              <a:ext uri="{FF2B5EF4-FFF2-40B4-BE49-F238E27FC236}">
                <a16:creationId xmlns:a16="http://schemas.microsoft.com/office/drawing/2014/main" id="{9D311495-DC40-7F49-9B81-DB396EBF2DBB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113" y="1947863"/>
            <a:ext cx="278130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3750" name="Straight Connector 31">
            <a:extLst>
              <a:ext uri="{FF2B5EF4-FFF2-40B4-BE49-F238E27FC236}">
                <a16:creationId xmlns:a16="http://schemas.microsoft.com/office/drawing/2014/main" id="{94CD413B-07C5-8142-A3D7-742479D1006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66738" y="668338"/>
            <a:ext cx="3852862" cy="0"/>
          </a:xfrm>
          <a:prstGeom prst="line">
            <a:avLst/>
          </a:prstGeom>
          <a:noFill/>
          <a:ln w="19050" cap="rnd">
            <a:solidFill>
              <a:srgbClr val="9C3A45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3751" name="Rectangle 3">
            <a:extLst>
              <a:ext uri="{FF2B5EF4-FFF2-40B4-BE49-F238E27FC236}">
                <a16:creationId xmlns:a16="http://schemas.microsoft.com/office/drawing/2014/main" id="{544AA7DA-9CDA-4A45-9233-A34AB2F6FA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700" y="0"/>
            <a:ext cx="8115300" cy="820738"/>
          </a:xfrm>
        </p:spPr>
        <p:txBody>
          <a:bodyPr/>
          <a:lstStyle/>
          <a:p>
            <a:pPr eaLnBrk="1" hangingPunct="1">
              <a:tabLst>
                <a:tab pos="2917825" algn="l"/>
              </a:tabLst>
            </a:pPr>
            <a:r>
              <a:rPr lang="pt-BR" altLang="en-US">
                <a:solidFill>
                  <a:srgbClr val="69134B"/>
                </a:solidFill>
                <a:ea typeface="ＭＳ Ｐゴシック" panose="020B0600070205080204" pitchFamily="34" charset="-128"/>
              </a:rPr>
              <a:t>1  Modelo de Heckscher-Ohlin  </a:t>
            </a:r>
          </a:p>
        </p:txBody>
      </p:sp>
      <p:sp>
        <p:nvSpPr>
          <p:cNvPr id="73752" name="Text Box 28">
            <a:extLst>
              <a:ext uri="{FF2B5EF4-FFF2-40B4-BE49-F238E27FC236}">
                <a16:creationId xmlns:a16="http://schemas.microsoft.com/office/drawing/2014/main" id="{7D7BB544-6A58-874D-A7BF-889F16875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9463" y="1539875"/>
            <a:ext cx="508317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SzPct val="80000"/>
              <a:buFont typeface="Symbol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itchFamily="2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10000"/>
              </a:spcAft>
              <a:buClrTx/>
              <a:buFontTx/>
              <a:buNone/>
            </a:pPr>
            <a:r>
              <a:rPr lang="pt-BR" altLang="en-US" sz="1400" b="1">
                <a:solidFill>
                  <a:srgbClr val="8A3A6A"/>
                </a:solidFill>
                <a:ea typeface="ＭＳ Ｐゴシック" panose="020B0600070205080204" pitchFamily="34" charset="-128"/>
              </a:rPr>
              <a:t>Equilíbrio sob livre comércio internacional: País F (cont.)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pt-BR" altLang="en-US" sz="1400" b="1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61320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862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750"/>
                                        <p:tgtEl>
                                          <p:spTgt spid="862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 bldLvl="2"/>
      <p:bldP spid="17" grpId="0" build="p" bldLvl="3"/>
    </p:bldLst>
  </p:timing>
</p:sld>
</file>

<file path=ppt/theme/theme1.xml><?xml version="1.0" encoding="utf-8"?>
<a:theme xmlns:a="http://schemas.openxmlformats.org/drawingml/2006/main" name="Krugman_template2">
  <a:themeElements>
    <a:clrScheme name="Krugman_template2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Krugman_template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Krugman_template2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gman_template2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ugman_template2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ugman_template2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gman_template2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ugman_template2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ugman_template2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2125</TotalTime>
  <Words>3870</Words>
  <Application>Microsoft Macintosh PowerPoint</Application>
  <PresentationFormat>On-screen Show (4:3)</PresentationFormat>
  <Paragraphs>475</Paragraphs>
  <Slides>43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Arial</vt:lpstr>
      <vt:lpstr>Calibri</vt:lpstr>
      <vt:lpstr>Calibri Light</vt:lpstr>
      <vt:lpstr>Symbol</vt:lpstr>
      <vt:lpstr>Times</vt:lpstr>
      <vt:lpstr>Krugman_template2</vt:lpstr>
      <vt:lpstr>Capítulo 4</vt:lpstr>
      <vt:lpstr>1  Modelo de Heckscher-Ohlin  </vt:lpstr>
      <vt:lpstr>PowerPoint Presentation</vt:lpstr>
      <vt:lpstr>Resposta à questão de países com tamanho diferente – HO poderia indicar o sentido do comércio? Sim, obedecendo à mesma lógica</vt:lpstr>
      <vt:lpstr>PowerPoint Presentation</vt:lpstr>
      <vt:lpstr>PowerPoint Presentation</vt:lpstr>
      <vt:lpstr>PowerPoint Presentation</vt:lpstr>
      <vt:lpstr>Modelo Heckscher-Ohlin  </vt:lpstr>
      <vt:lpstr>1  Modelo de Heckscher-Ohlin  </vt:lpstr>
      <vt:lpstr>1  Modelo Heckscher-Ohlin  </vt:lpstr>
      <vt:lpstr>Quem ganha e quem perde com o comércio?</vt:lpstr>
      <vt:lpstr>Teorema de HO</vt:lpstr>
      <vt:lpstr>Teorema da Equalização dos Preços dos Fatores</vt:lpstr>
      <vt:lpstr>Teorema da equalização dos preços dos fatores de produção  </vt:lpstr>
      <vt:lpstr>Implicação do comércio para o retorno relativo dos fatores – sob autarquia </vt:lpstr>
      <vt:lpstr>Implicação do comércio para o retorno relativo dos fatores – com comércio entre H e F </vt:lpstr>
      <vt:lpstr>Teorema da equalização dos preços dos fatores de produção  </vt:lpstr>
      <vt:lpstr>Teorema da equalização dos preços dos fatores (TEPF) de produção- Conclusão</vt:lpstr>
      <vt:lpstr>Teorema Stolper Samuelson “efeito magnificação”</vt:lpstr>
      <vt:lpstr>Teorema de Stolper Samuelson (TSS)  (“efeito –magnificação”) </vt:lpstr>
      <vt:lpstr>Teorema de Stolper Samuelson</vt:lpstr>
      <vt:lpstr>Considerar a seguinte relação como dada</vt:lpstr>
      <vt:lpstr>Esquematizando</vt:lpstr>
      <vt:lpstr>Exemplo</vt:lpstr>
      <vt:lpstr>Exemplo</vt:lpstr>
      <vt:lpstr>Resumindo</vt:lpstr>
      <vt:lpstr>PowerPoint Presentation</vt:lpstr>
      <vt:lpstr>Efeitos de curto e longo prazos</vt:lpstr>
      <vt:lpstr>Teorema de Stolper-Samuelson (TSS)</vt:lpstr>
      <vt:lpstr>Teorema de Stolper-Samuelson</vt:lpstr>
      <vt:lpstr>Exemplo</vt:lpstr>
      <vt:lpstr>TSS</vt:lpstr>
      <vt:lpstr>TSS – Exemplo numérico</vt:lpstr>
      <vt:lpstr>TSS – Exemplo numérico</vt:lpstr>
      <vt:lpstr>O que acontece se o PC aumenta de 10 para 12 quando abre ao comércio?    (Pc/Ps) sob autarquia= 10/4 = 2,5  (Pc/Ps)livre comércio= 12/4 = 3,0 </vt:lpstr>
      <vt:lpstr>Cont.</vt:lpstr>
      <vt:lpstr>Cont.</vt:lpstr>
      <vt:lpstr>Efeito Magnificação</vt:lpstr>
      <vt:lpstr>Conclusão</vt:lpstr>
      <vt:lpstr>Teorema de Rybczinski</vt:lpstr>
      <vt:lpstr>Análise</vt:lpstr>
      <vt:lpstr>Análise</vt:lpstr>
      <vt:lpstr>Análise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creator>Heloisa Burnquist</dc:creator>
  <cp:lastModifiedBy>Heloisa Burnquist</cp:lastModifiedBy>
  <cp:revision>177</cp:revision>
  <dcterms:created xsi:type="dcterms:W3CDTF">2019-08-24T23:17:27Z</dcterms:created>
  <dcterms:modified xsi:type="dcterms:W3CDTF">2020-09-18T14:42:37Z</dcterms:modified>
</cp:coreProperties>
</file>