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57" r:id="rId3"/>
    <p:sldId id="303" r:id="rId4"/>
    <p:sldId id="259" r:id="rId5"/>
    <p:sldId id="308" r:id="rId6"/>
    <p:sldId id="304" r:id="rId7"/>
    <p:sldId id="305" r:id="rId8"/>
    <p:sldId id="310" r:id="rId9"/>
    <p:sldId id="260" r:id="rId10"/>
    <p:sldId id="309" r:id="rId11"/>
    <p:sldId id="261" r:id="rId12"/>
    <p:sldId id="266" r:id="rId13"/>
    <p:sldId id="263" r:id="rId14"/>
    <p:sldId id="264" r:id="rId15"/>
    <p:sldId id="313" r:id="rId16"/>
    <p:sldId id="311" r:id="rId17"/>
    <p:sldId id="314" r:id="rId18"/>
    <p:sldId id="315" r:id="rId19"/>
    <p:sldId id="316" r:id="rId20"/>
    <p:sldId id="317" r:id="rId21"/>
    <p:sldId id="312" r:id="rId22"/>
    <p:sldId id="322" r:id="rId23"/>
    <p:sldId id="323" r:id="rId24"/>
    <p:sldId id="319" r:id="rId25"/>
    <p:sldId id="320" r:id="rId26"/>
    <p:sldId id="285" r:id="rId27"/>
    <p:sldId id="258" r:id="rId28"/>
    <p:sldId id="325" r:id="rId29"/>
    <p:sldId id="324" r:id="rId30"/>
    <p:sldId id="321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2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41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1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1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46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8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6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0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8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Tuesday, September 29,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2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1" r:id="rId6"/>
    <p:sldLayoutId id="2147483777" r:id="rId7"/>
    <p:sldLayoutId id="2147483778" r:id="rId8"/>
    <p:sldLayoutId id="2147483779" r:id="rId9"/>
    <p:sldLayoutId id="2147483780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ByO-LFdlxA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publishinggroup.com/journal/index?journalid=161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VeEaFSYjWfoY35idMlqNCA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zcb25l6xg4?feature=oembed" TargetMode="Externa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VeEaFSYjWfoY35idMlqNCA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FcHGOVRKgM?feature=oembed" TargetMode="Externa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2cbxw6YwlsM?feature=oembed" TargetMode="External"/><Relationship Id="rId6" Type="http://schemas.openxmlformats.org/officeDocument/2006/relationships/image" Target="../media/image29.jpeg"/><Relationship Id="rId5" Type="http://schemas.openxmlformats.org/officeDocument/2006/relationships/hyperlink" Target="https://www.youtube.com/channel/UCVeEaFSYjWfoY35idMlqNCA" TargetMode="Externa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ob4FFlkFyQ?feature=oembed" TargetMode="External"/><Relationship Id="rId6" Type="http://schemas.openxmlformats.org/officeDocument/2006/relationships/hyperlink" Target="https://www.youtube.com/channel/UCVeEaFSYjWfoY35idMlqNCA" TargetMode="External"/><Relationship Id="rId5" Type="http://schemas.openxmlformats.org/officeDocument/2006/relationships/hyperlink" Target="https://doi.org/10.2138/am-2020-6964" TargetMode="Externa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7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1145F121-7DB3-4C20-B960-333CE2967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tx1">
                  <a:alpha val="23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1B8E03-8521-4F53-A2E8-BE123A5A2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2985" y="221658"/>
            <a:ext cx="5392874" cy="418012"/>
          </a:xfrm>
        </p:spPr>
        <p:txBody>
          <a:bodyPr>
            <a:noAutofit/>
          </a:bodyPr>
          <a:lstStyle/>
          <a:p>
            <a:r>
              <a:rPr lang="en-US" sz="2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Calibri"/>
              </a:rPr>
              <a:t>GSA 501 - </a:t>
            </a:r>
            <a:r>
              <a:rPr lang="en-US" sz="24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Calibri"/>
              </a:rPr>
              <a:t>Petrografia</a:t>
            </a:r>
            <a:r>
              <a:rPr lang="en-US" sz="2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Calibri"/>
              </a:rPr>
              <a:t> de </a:t>
            </a:r>
            <a:r>
              <a:rPr lang="en-US" sz="24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Calibri"/>
              </a:rPr>
              <a:t>Minérios</a:t>
            </a:r>
            <a:endParaRPr lang="pt-BR" sz="24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Subtítulo 2">
            <a:extLst>
              <a:ext uri="{FF2B5EF4-FFF2-40B4-BE49-F238E27FC236}">
                <a16:creationId xmlns:a16="http://schemas.microsoft.com/office/drawing/2014/main" id="{1BF40C53-B960-48E7-AA19-1BB4791B3698}"/>
              </a:ext>
            </a:extLst>
          </p:cNvPr>
          <p:cNvSpPr txBox="1">
            <a:spLocks/>
          </p:cNvSpPr>
          <p:nvPr/>
        </p:nvSpPr>
        <p:spPr>
          <a:xfrm>
            <a:off x="0" y="1825100"/>
            <a:ext cx="12194307" cy="10402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cap="all" spc="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Calibri"/>
              </a:rPr>
              <a:t>PROPRIEDADES DIAGNÓSTICAS: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32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Calibri"/>
              </a:rPr>
              <a:t>Dureza, hábito, clivagem, geminações</a:t>
            </a:r>
          </a:p>
        </p:txBody>
      </p:sp>
      <p:pic>
        <p:nvPicPr>
          <p:cNvPr id="6" name="Picture 2" descr="Foto 38">
            <a:extLst>
              <a:ext uri="{FF2B5EF4-FFF2-40B4-BE49-F238E27FC236}">
                <a16:creationId xmlns:a16="http://schemas.microsoft.com/office/drawing/2014/main" id="{83F8A498-F7A9-4FA7-8845-1363A4B1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2" y="3949432"/>
            <a:ext cx="3517873" cy="2638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CE81657-5841-40D3-AAC0-A894A73BE23E}"/>
              </a:ext>
            </a:extLst>
          </p:cNvPr>
          <p:cNvSpPr txBox="1"/>
          <p:nvPr/>
        </p:nvSpPr>
        <p:spPr>
          <a:xfrm>
            <a:off x="3945680" y="3035207"/>
            <a:ext cx="3927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accent6"/>
                </a:solidFill>
              </a:rPr>
              <a:t>Lena Virgínia Soares Monteiro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1CDCE-B0E0-4D3F-9B5C-A87351546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219" y="3918703"/>
            <a:ext cx="3986141" cy="2669134"/>
          </a:xfrm>
          <a:prstGeom prst="rect">
            <a:avLst/>
          </a:prstGeom>
        </p:spPr>
      </p:pic>
      <p:pic>
        <p:nvPicPr>
          <p:cNvPr id="5" name="Picture 2" descr="Foto 6">
            <a:extLst>
              <a:ext uri="{FF2B5EF4-FFF2-40B4-BE49-F238E27FC236}">
                <a16:creationId xmlns:a16="http://schemas.microsoft.com/office/drawing/2014/main" id="{5B4BFDB7-6699-40D3-B5DD-6C706576D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773" y="3949431"/>
            <a:ext cx="3517873" cy="263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D43E83-012E-4395-82A0-7D0386775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6" y="122939"/>
            <a:ext cx="2988315" cy="88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365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DEF7ECC-B2D2-4AAB-93CF-4A5C78655D56}"/>
              </a:ext>
            </a:extLst>
          </p:cNvPr>
          <p:cNvSpPr txBox="1"/>
          <p:nvPr/>
        </p:nvSpPr>
        <p:spPr>
          <a:xfrm>
            <a:off x="8819682" y="6397682"/>
            <a:ext cx="323619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dirty="0"/>
              <a:t>https://youtu.be/BByO-LFdlxA</a:t>
            </a:r>
          </a:p>
        </p:txBody>
      </p:sp>
      <p:pic>
        <p:nvPicPr>
          <p:cNvPr id="6" name="Mídia Online 5" title="Kalb line">
            <a:hlinkClick r:id="" action="ppaction://media"/>
            <a:extLst>
              <a:ext uri="{FF2B5EF4-FFF2-40B4-BE49-F238E27FC236}">
                <a16:creationId xmlns:a16="http://schemas.microsoft.com/office/drawing/2014/main" id="{AC50B9BF-80AD-49F0-9204-553F1F69FF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97338" y="1026392"/>
            <a:ext cx="9397321" cy="5285993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79CFEB6-C7EA-42B4-8A0E-42868C732D13}"/>
              </a:ext>
            </a:extLst>
          </p:cNvPr>
          <p:cNvSpPr/>
          <p:nvPr/>
        </p:nvSpPr>
        <p:spPr>
          <a:xfrm>
            <a:off x="2498444" y="171654"/>
            <a:ext cx="7195111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Linha</a:t>
            </a:r>
            <a:r>
              <a:rPr lang="en-US" sz="4400" b="1" dirty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 de Kalb (</a:t>
            </a:r>
            <a:r>
              <a:rPr lang="en-US" sz="4400" b="1" i="1" dirty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Kalb Light Line</a:t>
            </a:r>
            <a:r>
              <a:rPr lang="en-US" sz="4400" b="1" dirty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81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94" y="1416064"/>
            <a:ext cx="8096513" cy="726852"/>
          </a:xfrm>
        </p:spPr>
        <p:txBody>
          <a:bodyPr>
            <a:noAutofit/>
          </a:bodyPr>
          <a:lstStyle/>
          <a:p>
            <a:pPr marL="457200" lvl="1" indent="0" algn="just">
              <a:buNone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Forma do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cristal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5098" y="316747"/>
            <a:ext cx="809651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Propriedades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morfológicas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e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estruturais</a:t>
            </a:r>
            <a:endParaRPr lang="en-US" sz="3600" b="1" dirty="0">
              <a:ln/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02FAB4C-2D21-4C6E-9ECC-7A0F036D4496}"/>
              </a:ext>
            </a:extLst>
          </p:cNvPr>
          <p:cNvSpPr txBox="1"/>
          <p:nvPr/>
        </p:nvSpPr>
        <p:spPr>
          <a:xfrm>
            <a:off x="0" y="2511704"/>
            <a:ext cx="6565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800" b="1" dirty="0" err="1">
                <a:latin typeface="Calibri"/>
                <a:cs typeface="Calibri"/>
              </a:rPr>
              <a:t>Cristais</a:t>
            </a:r>
            <a:r>
              <a:rPr lang="en-US" sz="2800" b="1" dirty="0">
                <a:latin typeface="Calibri"/>
                <a:cs typeface="Calibri"/>
              </a:rPr>
              <a:t> </a:t>
            </a:r>
            <a:r>
              <a:rPr lang="en-US" sz="2800" b="1" dirty="0" err="1">
                <a:latin typeface="Calibri"/>
                <a:cs typeface="Calibri"/>
              </a:rPr>
              <a:t>euhedrais</a:t>
            </a:r>
            <a:r>
              <a:rPr lang="en-US" sz="2800" b="1" dirty="0">
                <a:latin typeface="Calibri"/>
                <a:cs typeface="Calibri"/>
              </a:rPr>
              <a:t>: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pirita</a:t>
            </a:r>
            <a:r>
              <a:rPr lang="en-US" sz="2800" dirty="0">
                <a:latin typeface="Calibri"/>
                <a:cs typeface="Calibri"/>
              </a:rPr>
              <a:t>, </a:t>
            </a:r>
            <a:r>
              <a:rPr lang="en-US" sz="2800" dirty="0" err="1">
                <a:latin typeface="Calibri"/>
                <a:cs typeface="Calibri"/>
              </a:rPr>
              <a:t>arsenopirita</a:t>
            </a:r>
            <a:r>
              <a:rPr lang="en-US" sz="2800" dirty="0">
                <a:latin typeface="Calibri"/>
                <a:cs typeface="Calibri"/>
              </a:rPr>
              <a:t>, </a:t>
            </a:r>
            <a:r>
              <a:rPr lang="en-US" sz="2800" dirty="0" err="1">
                <a:latin typeface="Calibri"/>
                <a:cs typeface="Calibri"/>
              </a:rPr>
              <a:t>magnetita</a:t>
            </a:r>
            <a:r>
              <a:rPr lang="en-US" sz="2800" dirty="0">
                <a:latin typeface="Calibri"/>
                <a:cs typeface="Calibri"/>
              </a:rPr>
              <a:t>, galena;</a:t>
            </a:r>
          </a:p>
          <a:p>
            <a:pPr lvl="1" algn="just"/>
            <a:r>
              <a:rPr lang="en-US" sz="2800" b="1" dirty="0" err="1">
                <a:latin typeface="Calibri"/>
                <a:cs typeface="Calibri"/>
              </a:rPr>
              <a:t>Cristais</a:t>
            </a:r>
            <a:r>
              <a:rPr lang="en-US" sz="2800" b="1" dirty="0">
                <a:latin typeface="Calibri"/>
                <a:cs typeface="Calibri"/>
              </a:rPr>
              <a:t> </a:t>
            </a:r>
            <a:r>
              <a:rPr lang="en-US" sz="2800" b="1" dirty="0" err="1">
                <a:latin typeface="Calibri"/>
                <a:cs typeface="Calibri"/>
              </a:rPr>
              <a:t>subeudrais</a:t>
            </a:r>
            <a:r>
              <a:rPr lang="en-US" sz="2800" b="1" dirty="0">
                <a:latin typeface="Calibri"/>
                <a:cs typeface="Calibri"/>
              </a:rPr>
              <a:t>: </a:t>
            </a:r>
            <a:r>
              <a:rPr lang="en-US" sz="2800" dirty="0" err="1">
                <a:latin typeface="Calibri"/>
                <a:cs typeface="Calibri"/>
              </a:rPr>
              <a:t>esfalerita</a:t>
            </a:r>
            <a:r>
              <a:rPr lang="en-US" sz="2800" dirty="0">
                <a:latin typeface="Calibri"/>
                <a:cs typeface="Calibri"/>
              </a:rPr>
              <a:t>, </a:t>
            </a:r>
            <a:r>
              <a:rPr lang="en-US" sz="2800" dirty="0" err="1">
                <a:latin typeface="Calibri"/>
                <a:cs typeface="Calibri"/>
              </a:rPr>
              <a:t>pirrotita</a:t>
            </a:r>
            <a:r>
              <a:rPr lang="en-US" sz="2800" dirty="0">
                <a:latin typeface="Calibri"/>
                <a:cs typeface="Calibri"/>
              </a:rPr>
              <a:t>;</a:t>
            </a:r>
          </a:p>
          <a:p>
            <a:pPr lvl="1" algn="just"/>
            <a:r>
              <a:rPr lang="en-US" sz="2800" b="1" dirty="0" err="1">
                <a:latin typeface="Calibri"/>
                <a:cs typeface="Calibri"/>
              </a:rPr>
              <a:t>Cristais</a:t>
            </a:r>
            <a:r>
              <a:rPr lang="en-US" sz="2800" b="1" dirty="0">
                <a:latin typeface="Calibri"/>
                <a:cs typeface="Calibri"/>
              </a:rPr>
              <a:t> </a:t>
            </a:r>
            <a:r>
              <a:rPr lang="en-US" sz="2800" b="1" dirty="0" err="1">
                <a:latin typeface="Calibri"/>
                <a:cs typeface="Calibri"/>
              </a:rPr>
              <a:t>aneudrais</a:t>
            </a:r>
            <a:r>
              <a:rPr lang="en-US" sz="2800" b="1" dirty="0">
                <a:latin typeface="Calibri"/>
                <a:cs typeface="Calibri"/>
              </a:rPr>
              <a:t>: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calcopirita</a:t>
            </a:r>
            <a:r>
              <a:rPr lang="en-US" sz="2800" dirty="0">
                <a:latin typeface="Calibri"/>
                <a:cs typeface="Calibri"/>
              </a:rPr>
              <a:t>, </a:t>
            </a:r>
            <a:r>
              <a:rPr lang="en-US" sz="2800" dirty="0" err="1">
                <a:latin typeface="Calibri"/>
                <a:cs typeface="Calibri"/>
              </a:rPr>
              <a:t>bornita</a:t>
            </a:r>
            <a:r>
              <a:rPr lang="en-US" sz="2800" dirty="0">
                <a:latin typeface="Calibri"/>
                <a:cs typeface="Calibri"/>
              </a:rPr>
              <a:t>.</a:t>
            </a:r>
          </a:p>
          <a:p>
            <a:endParaRPr lang="pt-BR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A22DCE-31A4-4943-BFD6-7C1D9123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27" y="1459150"/>
            <a:ext cx="4898800" cy="37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800DB9B-1DC4-4B9B-807C-2F98856F56D5}"/>
              </a:ext>
            </a:extLst>
          </p:cNvPr>
          <p:cNvSpPr txBox="1"/>
          <p:nvPr/>
        </p:nvSpPr>
        <p:spPr>
          <a:xfrm>
            <a:off x="6891427" y="5360122"/>
            <a:ext cx="50252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Fira Sans"/>
                <a:hlinkClick r:id="rId3"/>
              </a:rPr>
              <a:t>Mondal et al. (2015)</a:t>
            </a:r>
          </a:p>
          <a:p>
            <a:pPr algn="l"/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Fira Sans"/>
                <a:hlinkClick r:id="rId3"/>
              </a:rPr>
              <a:t>Earth Sciences</a:t>
            </a:r>
            <a:endParaRPr lang="en-US" sz="1400" b="0" i="0" dirty="0">
              <a:solidFill>
                <a:srgbClr val="333333"/>
              </a:solidFill>
              <a:effectLst/>
              <a:latin typeface="Fira Sans"/>
            </a:endParaRPr>
          </a:p>
          <a:p>
            <a:pPr algn="l"/>
            <a:r>
              <a:rPr lang="en-US" sz="1400" b="0" i="0" dirty="0">
                <a:solidFill>
                  <a:srgbClr val="333333"/>
                </a:solidFill>
                <a:effectLst/>
                <a:latin typeface="Fira Sans"/>
              </a:rPr>
              <a:t>Volume 4, Issue 4-1, July 2015, Pages: 15-30</a:t>
            </a:r>
          </a:p>
        </p:txBody>
      </p:sp>
    </p:spTree>
    <p:extLst>
      <p:ext uri="{BB962C8B-B14F-4D97-AF65-F5344CB8AC3E}">
        <p14:creationId xmlns:p14="http://schemas.microsoft.com/office/powerpoint/2010/main" val="703752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to 3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7650" y="291246"/>
            <a:ext cx="3601242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Forma do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cristal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066E8AC-2EC4-46F9-99A6-0760DB285838}"/>
              </a:ext>
            </a:extLst>
          </p:cNvPr>
          <p:cNvSpPr txBox="1"/>
          <p:nvPr/>
        </p:nvSpPr>
        <p:spPr>
          <a:xfrm>
            <a:off x="8388627" y="5279666"/>
            <a:ext cx="3606187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Figueiredo, B.R. 2000. Minérios &amp; Ambiente. Editora Unicamp. 399p. </a:t>
            </a:r>
          </a:p>
        </p:txBody>
      </p:sp>
    </p:spTree>
    <p:extLst>
      <p:ext uri="{BB962C8B-B14F-4D97-AF65-F5344CB8AC3E}">
        <p14:creationId xmlns:p14="http://schemas.microsoft.com/office/powerpoint/2010/main" val="1925048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503" y="258651"/>
            <a:ext cx="3293014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GE 107 - </a:t>
            </a:r>
            <a:r>
              <a:rPr lang="en-US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Petrografia</a:t>
            </a:r>
            <a:r>
              <a:rPr lang="en-US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de </a:t>
            </a:r>
            <a:r>
              <a:rPr lang="en-US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Minérios</a:t>
            </a:r>
            <a:endParaRPr lang="en-US" b="1" dirty="0">
              <a:ln/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8" name="Picture 2" descr="Foto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2FA5A7A6-2D31-444F-8B44-332E0DDA227E}"/>
              </a:ext>
            </a:extLst>
          </p:cNvPr>
          <p:cNvSpPr/>
          <p:nvPr/>
        </p:nvSpPr>
        <p:spPr>
          <a:xfrm>
            <a:off x="337650" y="291246"/>
            <a:ext cx="3601242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Forma do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cristal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FB6B211-55CB-4A58-B966-3C423A7955E3}"/>
              </a:ext>
            </a:extLst>
          </p:cNvPr>
          <p:cNvSpPr txBox="1"/>
          <p:nvPr/>
        </p:nvSpPr>
        <p:spPr>
          <a:xfrm>
            <a:off x="10072069" y="1381886"/>
            <a:ext cx="1857284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/>
              <a:t>Magnetita:</a:t>
            </a:r>
            <a:r>
              <a:rPr lang="pt-BR" sz="2400" dirty="0"/>
              <a:t> </a:t>
            </a:r>
            <a:r>
              <a:rPr lang="pt-BR" sz="2400" dirty="0" err="1"/>
              <a:t>euhedral</a:t>
            </a:r>
            <a:r>
              <a:rPr lang="pt-BR" sz="2400" dirty="0"/>
              <a:t>;</a:t>
            </a:r>
          </a:p>
          <a:p>
            <a:endParaRPr lang="pt-BR" sz="2400" dirty="0"/>
          </a:p>
          <a:p>
            <a:r>
              <a:rPr lang="pt-BR" sz="2400" b="1" dirty="0"/>
              <a:t>Calcopirita e </a:t>
            </a:r>
            <a:r>
              <a:rPr lang="pt-BR" sz="2400" b="1" dirty="0" err="1"/>
              <a:t>bornita</a:t>
            </a:r>
            <a:r>
              <a:rPr lang="pt-BR" sz="2400" b="1" dirty="0"/>
              <a:t>: </a:t>
            </a:r>
            <a:r>
              <a:rPr lang="pt-BR" sz="2400" dirty="0" err="1"/>
              <a:t>aneudrais</a:t>
            </a:r>
            <a:r>
              <a:rPr lang="pt-BR" sz="2400" dirty="0"/>
              <a:t>;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AF42E2F-DC5E-4828-B034-0E4FAD3E70C6}"/>
              </a:ext>
            </a:extLst>
          </p:cNvPr>
          <p:cNvSpPr txBox="1"/>
          <p:nvPr/>
        </p:nvSpPr>
        <p:spPr>
          <a:xfrm>
            <a:off x="262647" y="6098651"/>
            <a:ext cx="3606187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Figueiredo, B.R. 2000. Minérios &amp; Ambiente. Editora Unicamp. 399p. </a:t>
            </a:r>
          </a:p>
        </p:txBody>
      </p:sp>
    </p:spTree>
    <p:extLst>
      <p:ext uri="{BB962C8B-B14F-4D97-AF65-F5344CB8AC3E}">
        <p14:creationId xmlns:p14="http://schemas.microsoft.com/office/powerpoint/2010/main" val="150003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to 6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311913F9-532F-4EA7-B3B8-B9CE789772B2}"/>
              </a:ext>
            </a:extLst>
          </p:cNvPr>
          <p:cNvSpPr/>
          <p:nvPr/>
        </p:nvSpPr>
        <p:spPr>
          <a:xfrm>
            <a:off x="337650" y="291246"/>
            <a:ext cx="3601242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Forma do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cristal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7CF8C46-D7C3-4BEA-8912-98AC74CFE916}"/>
              </a:ext>
            </a:extLst>
          </p:cNvPr>
          <p:cNvSpPr txBox="1"/>
          <p:nvPr/>
        </p:nvSpPr>
        <p:spPr>
          <a:xfrm>
            <a:off x="337650" y="2422746"/>
            <a:ext cx="2009685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Magnetita:</a:t>
            </a:r>
            <a:r>
              <a:rPr lang="pt-BR" sz="2800" dirty="0"/>
              <a:t> </a:t>
            </a:r>
            <a:r>
              <a:rPr lang="pt-BR" sz="2800" dirty="0" err="1"/>
              <a:t>euhedral</a:t>
            </a:r>
            <a:r>
              <a:rPr lang="pt-BR" sz="2800" dirty="0"/>
              <a:t>;</a:t>
            </a:r>
          </a:p>
          <a:p>
            <a:pPr algn="ctr"/>
            <a:endParaRPr lang="pt-BR" sz="2800" dirty="0"/>
          </a:p>
          <a:p>
            <a:pPr algn="ctr"/>
            <a:r>
              <a:rPr lang="pt-BR" sz="2800" b="1" dirty="0"/>
              <a:t>Calcopirita e </a:t>
            </a:r>
            <a:r>
              <a:rPr lang="pt-BR" sz="2800" b="1" dirty="0" err="1"/>
              <a:t>bornita</a:t>
            </a:r>
            <a:r>
              <a:rPr lang="pt-BR" sz="2800" b="1" dirty="0"/>
              <a:t>: </a:t>
            </a:r>
            <a:r>
              <a:rPr lang="pt-BR" sz="2800" dirty="0" err="1"/>
              <a:t>aneudrais</a:t>
            </a:r>
            <a:r>
              <a:rPr lang="pt-BR" sz="2800" dirty="0"/>
              <a:t>;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02B45F3-D1D0-4CBB-AEEC-71B0E87D5FBC}"/>
              </a:ext>
            </a:extLst>
          </p:cNvPr>
          <p:cNvSpPr txBox="1"/>
          <p:nvPr/>
        </p:nvSpPr>
        <p:spPr>
          <a:xfrm>
            <a:off x="262647" y="6098651"/>
            <a:ext cx="3606187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Figueiredo, B.R. 2000. Minérios &amp; Ambiente. Editora Unicamp. 399p. </a:t>
            </a:r>
          </a:p>
        </p:txBody>
      </p:sp>
    </p:spTree>
    <p:extLst>
      <p:ext uri="{BB962C8B-B14F-4D97-AF65-F5344CB8AC3E}">
        <p14:creationId xmlns:p14="http://schemas.microsoft.com/office/powerpoint/2010/main" val="818010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XP TL [127 kb]">
            <a:extLst>
              <a:ext uri="{FF2B5EF4-FFF2-40B4-BE49-F238E27FC236}">
                <a16:creationId xmlns:a16="http://schemas.microsoft.com/office/drawing/2014/main" id="{B93AE4B6-0C73-45B9-B5A6-6A84BBC2D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" y="1654056"/>
            <a:ext cx="5921530" cy="39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PL RL [124 kb]">
            <a:extLst>
              <a:ext uri="{FF2B5EF4-FFF2-40B4-BE49-F238E27FC236}">
                <a16:creationId xmlns:a16="http://schemas.microsoft.com/office/drawing/2014/main" id="{3EFEF1CB-F154-43CD-9418-61DFB7CD2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54056"/>
            <a:ext cx="5921529" cy="39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2ED56290-AA37-43D7-9D66-287235FDCF23}"/>
              </a:ext>
            </a:extLst>
          </p:cNvPr>
          <p:cNvSpPr/>
          <p:nvPr/>
        </p:nvSpPr>
        <p:spPr>
          <a:xfrm>
            <a:off x="337650" y="291246"/>
            <a:ext cx="3601242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Forma do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cristal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6153671-7DC5-45B4-94AF-CAC29D136410}"/>
              </a:ext>
            </a:extLst>
          </p:cNvPr>
          <p:cNvSpPr txBox="1"/>
          <p:nvPr/>
        </p:nvSpPr>
        <p:spPr>
          <a:xfrm>
            <a:off x="8229600" y="5846323"/>
            <a:ext cx="366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http://www.turnstone.ca/kodais.htm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C897B6D-36DF-496B-88D5-1674A052C608}"/>
              </a:ext>
            </a:extLst>
          </p:cNvPr>
          <p:cNvSpPr txBox="1"/>
          <p:nvPr/>
        </p:nvSpPr>
        <p:spPr>
          <a:xfrm>
            <a:off x="3378428" y="3244334"/>
            <a:ext cx="864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Pirita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5A7B030-C08B-4F17-BBE7-CCF35C8B40C4}"/>
              </a:ext>
            </a:extLst>
          </p:cNvPr>
          <p:cNvSpPr txBox="1"/>
          <p:nvPr/>
        </p:nvSpPr>
        <p:spPr>
          <a:xfrm>
            <a:off x="9347969" y="4019304"/>
            <a:ext cx="864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Pirita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6C386B-5723-428C-9216-F5B3D1DEB9AE}"/>
              </a:ext>
            </a:extLst>
          </p:cNvPr>
          <p:cNvSpPr txBox="1"/>
          <p:nvPr/>
        </p:nvSpPr>
        <p:spPr>
          <a:xfrm>
            <a:off x="1040547" y="4576943"/>
            <a:ext cx="1242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/>
              <a:t>Pirrotita</a:t>
            </a:r>
            <a:endParaRPr lang="pt-BR" sz="2400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7EC786C-9FF5-409A-A900-238C2A343DC0}"/>
              </a:ext>
            </a:extLst>
          </p:cNvPr>
          <p:cNvSpPr txBox="1"/>
          <p:nvPr/>
        </p:nvSpPr>
        <p:spPr>
          <a:xfrm>
            <a:off x="8970238" y="2144183"/>
            <a:ext cx="1242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/>
              <a:t>Pirrotita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8576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680D446-EC70-4669-A601-874C3E9FB861}"/>
              </a:ext>
            </a:extLst>
          </p:cNvPr>
          <p:cNvSpPr txBox="1"/>
          <p:nvPr/>
        </p:nvSpPr>
        <p:spPr>
          <a:xfrm>
            <a:off x="0" y="1033058"/>
            <a:ext cx="1193259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Hábito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cs typeface="Calibri"/>
            </a:endParaRPr>
          </a:p>
          <a:p>
            <a:pPr lvl="1" algn="just"/>
            <a:r>
              <a:rPr lang="en-US" sz="2300" dirty="0" err="1">
                <a:latin typeface="Calibri"/>
                <a:cs typeface="Calibri"/>
              </a:rPr>
              <a:t>Cúbico</a:t>
            </a:r>
            <a:r>
              <a:rPr lang="en-US" sz="2300" dirty="0">
                <a:latin typeface="Calibri"/>
                <a:cs typeface="Calibri"/>
              </a:rPr>
              <a:t>, </a:t>
            </a:r>
            <a:r>
              <a:rPr lang="en-US" sz="2300" dirty="0" err="1">
                <a:latin typeface="Calibri"/>
                <a:cs typeface="Calibri"/>
              </a:rPr>
              <a:t>octaédrico</a:t>
            </a:r>
            <a:r>
              <a:rPr lang="en-US" sz="2300" dirty="0">
                <a:latin typeface="Calibri"/>
                <a:cs typeface="Calibri"/>
              </a:rPr>
              <a:t>, tabular, acicular, </a:t>
            </a:r>
            <a:r>
              <a:rPr lang="en-US" sz="2300" dirty="0" err="1">
                <a:latin typeface="Calibri"/>
                <a:cs typeface="Calibri"/>
              </a:rPr>
              <a:t>fibroso</a:t>
            </a:r>
            <a:r>
              <a:rPr lang="en-US" sz="2300" dirty="0">
                <a:latin typeface="Calibri"/>
                <a:cs typeface="Calibri"/>
              </a:rPr>
              <a:t>, </a:t>
            </a:r>
            <a:r>
              <a:rPr lang="en-US" sz="2300" dirty="0" err="1">
                <a:latin typeface="Calibri"/>
                <a:cs typeface="Calibri"/>
              </a:rPr>
              <a:t>coloforme</a:t>
            </a:r>
            <a:r>
              <a:rPr lang="en-US" sz="2300" dirty="0">
                <a:latin typeface="Calibri"/>
                <a:cs typeface="Calibri"/>
              </a:rPr>
              <a:t>, </a:t>
            </a:r>
            <a:r>
              <a:rPr lang="en-US" sz="2300" dirty="0" err="1">
                <a:latin typeface="Calibri"/>
                <a:cs typeface="Calibri"/>
              </a:rPr>
              <a:t>micáceo</a:t>
            </a:r>
            <a:r>
              <a:rPr lang="en-US" sz="2300" dirty="0">
                <a:latin typeface="Calibri"/>
                <a:cs typeface="Calibri"/>
              </a:rPr>
              <a:t>, </a:t>
            </a:r>
            <a:r>
              <a:rPr lang="en-US" sz="2300" dirty="0" err="1">
                <a:latin typeface="Calibri"/>
                <a:cs typeface="Calibri"/>
              </a:rPr>
              <a:t>prismático</a:t>
            </a:r>
            <a:r>
              <a:rPr lang="en-US" sz="2300" dirty="0">
                <a:latin typeface="Calibri"/>
                <a:cs typeface="Calibri"/>
              </a:rPr>
              <a:t>, </a:t>
            </a:r>
            <a:r>
              <a:rPr lang="en-US" sz="2300" dirty="0" err="1">
                <a:latin typeface="Calibri"/>
                <a:cs typeface="Calibri"/>
              </a:rPr>
              <a:t>dendrítico</a:t>
            </a:r>
            <a:r>
              <a:rPr lang="en-US" sz="2300" dirty="0">
                <a:latin typeface="Calibri"/>
                <a:cs typeface="Calibri"/>
              </a:rPr>
              <a:t>, etc.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1452B79-AFC4-4FFA-A1F4-CB6435945C57}"/>
              </a:ext>
            </a:extLst>
          </p:cNvPr>
          <p:cNvSpPr/>
          <p:nvPr/>
        </p:nvSpPr>
        <p:spPr>
          <a:xfrm>
            <a:off x="1785098" y="316747"/>
            <a:ext cx="809651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Propriedades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morfológicas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e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estruturais</a:t>
            </a:r>
            <a:endParaRPr lang="en-US" sz="3600" b="1" dirty="0">
              <a:ln/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9B3C27D-D8FD-4C3A-924C-DFAF35589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3" y="2369597"/>
            <a:ext cx="5635557" cy="392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5763323-FBD6-4A72-B2D3-7AFFF2EC6FAF}"/>
              </a:ext>
            </a:extLst>
          </p:cNvPr>
          <p:cNvSpPr txBox="1"/>
          <p:nvPr/>
        </p:nvSpPr>
        <p:spPr>
          <a:xfrm>
            <a:off x="6700532" y="5615572"/>
            <a:ext cx="5293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https://lifeinplanelight.wordpress.com/2011/02/23/photomicrograph-tuesday-magnetite-hematite/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04EC6C2-FF42-43E4-AF11-632FDC7EB9C1}"/>
              </a:ext>
            </a:extLst>
          </p:cNvPr>
          <p:cNvSpPr txBox="1"/>
          <p:nvPr/>
        </p:nvSpPr>
        <p:spPr>
          <a:xfrm>
            <a:off x="6700533" y="3200617"/>
            <a:ext cx="4356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/>
              <a:t>Pirita </a:t>
            </a:r>
            <a:r>
              <a:rPr lang="pt-BR" sz="2000" b="1" i="1" dirty="0" err="1"/>
              <a:t>euedral</a:t>
            </a:r>
            <a:r>
              <a:rPr lang="pt-BR" sz="2000" b="1" i="1" dirty="0"/>
              <a:t>, calcopirita </a:t>
            </a:r>
            <a:r>
              <a:rPr lang="pt-BR" sz="2000" b="1" i="1" dirty="0" err="1"/>
              <a:t>aneudral</a:t>
            </a:r>
            <a:r>
              <a:rPr lang="pt-BR" sz="2000" b="1" i="1" dirty="0"/>
              <a:t>, magnetita </a:t>
            </a:r>
            <a:r>
              <a:rPr lang="pt-BR" sz="2000" b="1" i="1" dirty="0" err="1"/>
              <a:t>subeuhedral</a:t>
            </a:r>
            <a:r>
              <a:rPr lang="pt-BR" sz="2000" b="1" i="1" dirty="0"/>
              <a:t> (hábito cúbico), </a:t>
            </a:r>
            <a:r>
              <a:rPr lang="pt-BR" sz="2000" b="1" i="1" dirty="0" err="1"/>
              <a:t>molibdenita</a:t>
            </a:r>
            <a:r>
              <a:rPr lang="pt-BR" sz="2000" b="1" i="1" dirty="0"/>
              <a:t> (hábito fibroso)</a:t>
            </a:r>
          </a:p>
        </p:txBody>
      </p:sp>
    </p:spTree>
    <p:extLst>
      <p:ext uri="{BB962C8B-B14F-4D97-AF65-F5344CB8AC3E}">
        <p14:creationId xmlns:p14="http://schemas.microsoft.com/office/powerpoint/2010/main" val="734098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1452B79-AFC4-4FFA-A1F4-CB6435945C57}"/>
              </a:ext>
            </a:extLst>
          </p:cNvPr>
          <p:cNvSpPr/>
          <p:nvPr/>
        </p:nvSpPr>
        <p:spPr>
          <a:xfrm>
            <a:off x="1785098" y="316747"/>
            <a:ext cx="809651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Propriedades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morfológicas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e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estruturais</a:t>
            </a:r>
            <a:endParaRPr lang="en-US" sz="3600" b="1" dirty="0">
              <a:ln/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763323-FBD6-4A72-B2D3-7AFFF2EC6FAF}"/>
              </a:ext>
            </a:extLst>
          </p:cNvPr>
          <p:cNvSpPr txBox="1"/>
          <p:nvPr/>
        </p:nvSpPr>
        <p:spPr>
          <a:xfrm>
            <a:off x="7908587" y="5615572"/>
            <a:ext cx="4085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https://lifeinplanelight.wordpress.com/2011/02/23/photomicrograph-tuesday-magnetite-hematite/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04EC6C2-FF42-43E4-AF11-632FDC7EB9C1}"/>
              </a:ext>
            </a:extLst>
          </p:cNvPr>
          <p:cNvSpPr txBox="1"/>
          <p:nvPr/>
        </p:nvSpPr>
        <p:spPr>
          <a:xfrm>
            <a:off x="8237635" y="2459504"/>
            <a:ext cx="3287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Hematita (hábito tabular), pirita </a:t>
            </a:r>
            <a:r>
              <a:rPr lang="pt-BR" sz="2400" b="1" i="1" dirty="0" err="1"/>
              <a:t>subeuedral</a:t>
            </a:r>
            <a:r>
              <a:rPr lang="pt-BR" sz="2400" b="1" i="1" dirty="0"/>
              <a:t>, calcopirita </a:t>
            </a:r>
            <a:r>
              <a:rPr lang="pt-BR" sz="2400" b="1" i="1" dirty="0" err="1"/>
              <a:t>aneudral</a:t>
            </a:r>
            <a:r>
              <a:rPr lang="pt-BR" sz="2400" b="1" i="1" dirty="0"/>
              <a:t>, ganga (com hábito fibroso)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7778008-679A-488F-B7D9-6AF3C19A7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75" y="1372609"/>
            <a:ext cx="7380988" cy="514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38DA708-2185-4C0F-A76A-C78B2BCC248D}"/>
              </a:ext>
            </a:extLst>
          </p:cNvPr>
          <p:cNvSpPr txBox="1"/>
          <p:nvPr/>
        </p:nvSpPr>
        <p:spPr>
          <a:xfrm>
            <a:off x="233464" y="1507788"/>
            <a:ext cx="1157368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Hábito</a:t>
            </a:r>
          </a:p>
        </p:txBody>
      </p:sp>
    </p:spTree>
    <p:extLst>
      <p:ext uri="{BB962C8B-B14F-4D97-AF65-F5344CB8AC3E}">
        <p14:creationId xmlns:p14="http://schemas.microsoft.com/office/powerpoint/2010/main" val="3974085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SC01991.JPG">
            <a:extLst>
              <a:ext uri="{FF2B5EF4-FFF2-40B4-BE49-F238E27FC236}">
                <a16:creationId xmlns:a16="http://schemas.microsoft.com/office/drawing/2014/main" id="{2AE4B019-C3B5-4C71-BBD0-4059D4E4A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7648262-64FD-4E86-B36B-697E6940DBFA}"/>
              </a:ext>
            </a:extLst>
          </p:cNvPr>
          <p:cNvSpPr txBox="1"/>
          <p:nvPr/>
        </p:nvSpPr>
        <p:spPr>
          <a:xfrm>
            <a:off x="5434575" y="3996220"/>
            <a:ext cx="203956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umanst521 BT" charset="0"/>
                <a:ea typeface="ＭＳ Ｐゴシック" charset="0"/>
                <a:cs typeface="ＭＳ Ｐゴシック" charset="0"/>
              </a:rPr>
              <a:t>Musketovita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umanst521 B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9954AB2-878E-44AC-9E34-D7F06459549A}"/>
              </a:ext>
            </a:extLst>
          </p:cNvPr>
          <p:cNvSpPr/>
          <p:nvPr/>
        </p:nvSpPr>
        <p:spPr>
          <a:xfrm>
            <a:off x="2242297" y="170832"/>
            <a:ext cx="809651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Propriedades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morfológicas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e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estruturais</a:t>
            </a:r>
            <a:endParaRPr lang="en-US" sz="3600" b="1" dirty="0">
              <a:ln/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CDD3B13-9D88-4A78-8359-EE79BF5B5580}"/>
              </a:ext>
            </a:extLst>
          </p:cNvPr>
          <p:cNvSpPr txBox="1"/>
          <p:nvPr/>
        </p:nvSpPr>
        <p:spPr>
          <a:xfrm>
            <a:off x="8646952" y="1811777"/>
            <a:ext cx="3247526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>
                <a:solidFill>
                  <a:schemeClr val="bg1"/>
                </a:solidFill>
              </a:rPr>
              <a:t>Musketovita</a:t>
            </a:r>
            <a:endParaRPr lang="pt-BR" sz="2800" dirty="0">
              <a:solidFill>
                <a:schemeClr val="bg1"/>
              </a:solidFill>
            </a:endParaRPr>
          </a:p>
          <a:p>
            <a:pPr algn="ctr"/>
            <a:r>
              <a:rPr lang="pt-BR" sz="2800" dirty="0">
                <a:solidFill>
                  <a:schemeClr val="bg1"/>
                </a:solidFill>
              </a:rPr>
              <a:t>(hábito fibroso ou tabular)</a:t>
            </a:r>
          </a:p>
        </p:txBody>
      </p:sp>
    </p:spTree>
    <p:extLst>
      <p:ext uri="{BB962C8B-B14F-4D97-AF65-F5344CB8AC3E}">
        <p14:creationId xmlns:p14="http://schemas.microsoft.com/office/powerpoint/2010/main" val="27621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E9954AB2-878E-44AC-9E34-D7F06459549A}"/>
              </a:ext>
            </a:extLst>
          </p:cNvPr>
          <p:cNvSpPr/>
          <p:nvPr/>
        </p:nvSpPr>
        <p:spPr>
          <a:xfrm>
            <a:off x="2242297" y="170832"/>
            <a:ext cx="809651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Propriedades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morfológicas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e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estruturais</a:t>
            </a:r>
            <a:endParaRPr lang="en-US" sz="3600" b="1" dirty="0">
              <a:ln/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CDD3B13-9D88-4A78-8359-EE79BF5B5580}"/>
              </a:ext>
            </a:extLst>
          </p:cNvPr>
          <p:cNvSpPr txBox="1"/>
          <p:nvPr/>
        </p:nvSpPr>
        <p:spPr>
          <a:xfrm>
            <a:off x="8013121" y="1130257"/>
            <a:ext cx="3247526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>
                <a:solidFill>
                  <a:schemeClr val="bg1"/>
                </a:solidFill>
              </a:rPr>
              <a:t>Musketovita</a:t>
            </a:r>
            <a:endParaRPr lang="pt-BR" sz="2800" dirty="0">
              <a:solidFill>
                <a:schemeClr val="bg1"/>
              </a:solidFill>
            </a:endParaRPr>
          </a:p>
          <a:p>
            <a:pPr algn="ctr"/>
            <a:r>
              <a:rPr lang="pt-BR" sz="2800" dirty="0">
                <a:solidFill>
                  <a:schemeClr val="bg1"/>
                </a:solidFill>
              </a:rPr>
              <a:t>(hábito lamelar ou tabular)</a:t>
            </a:r>
          </a:p>
        </p:txBody>
      </p:sp>
      <p:pic>
        <p:nvPicPr>
          <p:cNvPr id="6" name="Picture 66">
            <a:extLst>
              <a:ext uri="{FF2B5EF4-FFF2-40B4-BE49-F238E27FC236}">
                <a16:creationId xmlns:a16="http://schemas.microsoft.com/office/drawing/2014/main" id="{6E7F7810-E830-472A-BB64-5A99078401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9" y="1130257"/>
            <a:ext cx="6679658" cy="4982896"/>
          </a:xfrm>
          <a:prstGeom prst="rect">
            <a:avLst/>
          </a:prstGeom>
          <a:noFill/>
          <a:ln w="36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7648262-64FD-4E86-B36B-697E6940DBFA}"/>
              </a:ext>
            </a:extLst>
          </p:cNvPr>
          <p:cNvSpPr txBox="1"/>
          <p:nvPr/>
        </p:nvSpPr>
        <p:spPr>
          <a:xfrm>
            <a:off x="3435107" y="2624620"/>
            <a:ext cx="1885453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umanst521 BT" charset="0"/>
                <a:ea typeface="ＭＳ Ｐゴシック" charset="0"/>
                <a:cs typeface="ＭＳ Ｐゴシック" charset="0"/>
              </a:rPr>
              <a:t>Musketovita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umanst521 B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146AE65-11BC-4A53-870E-C73F60D7F42A}"/>
              </a:ext>
            </a:extLst>
          </p:cNvPr>
          <p:cNvSpPr txBox="1"/>
          <p:nvPr/>
        </p:nvSpPr>
        <p:spPr>
          <a:xfrm>
            <a:off x="7977082" y="2698855"/>
            <a:ext cx="317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 err="1"/>
              <a:t>Pseudomorfo</a:t>
            </a:r>
            <a:r>
              <a:rPr lang="pt-BR" sz="2000" b="1" i="1" dirty="0"/>
              <a:t>: preserva o hábito da hematita precursora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79374F7-D956-4A96-8135-2B9292EA05D4}"/>
              </a:ext>
            </a:extLst>
          </p:cNvPr>
          <p:cNvSpPr txBox="1"/>
          <p:nvPr/>
        </p:nvSpPr>
        <p:spPr>
          <a:xfrm>
            <a:off x="8891411" y="3899185"/>
            <a:ext cx="149316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Hematita (1) 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14ECD7-7418-4BD8-8E5C-F1395CA9E2AD}"/>
              </a:ext>
            </a:extLst>
          </p:cNvPr>
          <p:cNvSpPr txBox="1"/>
          <p:nvPr/>
        </p:nvSpPr>
        <p:spPr>
          <a:xfrm>
            <a:off x="8355880" y="4728640"/>
            <a:ext cx="256422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Magnetita (</a:t>
            </a:r>
            <a:r>
              <a:rPr lang="pt-BR" b="1" dirty="0" err="1"/>
              <a:t>Musketovita</a:t>
            </a:r>
            <a:r>
              <a:rPr lang="pt-BR" b="1" dirty="0"/>
              <a:t>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32CBA3C-AA90-4F73-B4F3-79575543D50C}"/>
              </a:ext>
            </a:extLst>
          </p:cNvPr>
          <p:cNvSpPr txBox="1"/>
          <p:nvPr/>
        </p:nvSpPr>
        <p:spPr>
          <a:xfrm>
            <a:off x="8891411" y="5596210"/>
            <a:ext cx="149316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Hematita (2)  </a:t>
            </a: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2CD36AD3-5198-47DC-912C-4E60A4D3E3D5}"/>
              </a:ext>
            </a:extLst>
          </p:cNvPr>
          <p:cNvSpPr/>
          <p:nvPr/>
        </p:nvSpPr>
        <p:spPr>
          <a:xfrm>
            <a:off x="9515288" y="4294855"/>
            <a:ext cx="243192" cy="369332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98ADD31B-025D-4372-AD5B-DC91F9695B78}"/>
              </a:ext>
            </a:extLst>
          </p:cNvPr>
          <p:cNvSpPr/>
          <p:nvPr/>
        </p:nvSpPr>
        <p:spPr>
          <a:xfrm>
            <a:off x="9526653" y="5162425"/>
            <a:ext cx="243192" cy="369332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A75ABE2-85D8-4C46-873E-23FCFB7D1087}"/>
              </a:ext>
            </a:extLst>
          </p:cNvPr>
          <p:cNvSpPr txBox="1"/>
          <p:nvPr/>
        </p:nvSpPr>
        <p:spPr>
          <a:xfrm>
            <a:off x="10567829" y="3862227"/>
            <a:ext cx="66075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&gt; </a:t>
            </a:r>
            <a:r>
              <a:rPr lang="pt-BR" b="1" i="1" dirty="0"/>
              <a:t>f</a:t>
            </a:r>
            <a:r>
              <a:rPr lang="pt-BR" b="1" dirty="0"/>
              <a:t>O</a:t>
            </a:r>
            <a:r>
              <a:rPr lang="pt-BR" b="1" baseline="-25000" dirty="0"/>
              <a:t>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CA3A7C2-EF98-414E-8951-95320C2E5C54}"/>
              </a:ext>
            </a:extLst>
          </p:cNvPr>
          <p:cNvSpPr txBox="1"/>
          <p:nvPr/>
        </p:nvSpPr>
        <p:spPr>
          <a:xfrm>
            <a:off x="10615362" y="5596210"/>
            <a:ext cx="66075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&gt; </a:t>
            </a:r>
            <a:r>
              <a:rPr lang="pt-BR" b="1" i="1" dirty="0"/>
              <a:t>f</a:t>
            </a:r>
            <a:r>
              <a:rPr lang="pt-BR" b="1" dirty="0"/>
              <a:t>O</a:t>
            </a:r>
            <a:r>
              <a:rPr lang="pt-BR" b="1" baseline="-25000" dirty="0"/>
              <a:t>2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C902DAE-A282-4D03-8382-5BA351DF3EE7}"/>
              </a:ext>
            </a:extLst>
          </p:cNvPr>
          <p:cNvSpPr txBox="1"/>
          <p:nvPr/>
        </p:nvSpPr>
        <p:spPr>
          <a:xfrm>
            <a:off x="11036158" y="4701440"/>
            <a:ext cx="66075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&lt; </a:t>
            </a:r>
            <a:r>
              <a:rPr lang="pt-BR" b="1" i="1" dirty="0"/>
              <a:t>f</a:t>
            </a:r>
            <a:r>
              <a:rPr lang="pt-BR" b="1" dirty="0"/>
              <a:t>O</a:t>
            </a:r>
            <a:r>
              <a:rPr lang="pt-BR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61534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D297303-B7DD-43F8-874A-227332A85D4A}"/>
              </a:ext>
            </a:extLst>
          </p:cNvPr>
          <p:cNvSpPr/>
          <p:nvPr/>
        </p:nvSpPr>
        <p:spPr>
          <a:xfrm>
            <a:off x="372841" y="1361374"/>
            <a:ext cx="78567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(1)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Propriedades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Ópticas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(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polarizadores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descruzados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):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cor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pleocroísmo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reflectância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birreflectância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;</a:t>
            </a:r>
          </a:p>
          <a:p>
            <a:pPr algn="just"/>
            <a:endParaRPr lang="en-US" sz="25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/>
              </a:solidFill>
              <a:latin typeface="Calibri"/>
              <a:cs typeface="Calibri"/>
            </a:endParaRPr>
          </a:p>
          <a:p>
            <a:pPr algn="just"/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(2)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Propriedades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Ópticas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(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polarizadores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cruzados):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isotropia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anisotropia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reflexão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interna;</a:t>
            </a:r>
          </a:p>
          <a:p>
            <a:pPr algn="just"/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</a:t>
            </a:r>
          </a:p>
          <a:p>
            <a:pPr algn="just"/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(3)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Propriedades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dependentes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da Dureza: </a:t>
            </a:r>
          </a:p>
          <a:p>
            <a:pPr algn="just"/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risco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polimento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linha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de Kalb;</a:t>
            </a:r>
          </a:p>
          <a:p>
            <a:pPr algn="just"/>
            <a:endParaRPr lang="en-US" sz="25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/>
              </a:solidFill>
              <a:latin typeface="Calibri"/>
              <a:cs typeface="Calibri"/>
            </a:endParaRPr>
          </a:p>
          <a:p>
            <a:pPr algn="just"/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(4)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Propriedades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morfológicas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e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estruturais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:</a:t>
            </a:r>
          </a:p>
          <a:p>
            <a:pPr algn="just"/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forma dos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cristais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hábito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clivagem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partição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maclas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/ </a:t>
            </a:r>
            <a:r>
              <a:rPr lang="en-US" sz="2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geminações</a:t>
            </a:r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;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EE433-64BB-45AC-8BE7-7B4607B2F69E}"/>
              </a:ext>
            </a:extLst>
          </p:cNvPr>
          <p:cNvSpPr txBox="1"/>
          <p:nvPr/>
        </p:nvSpPr>
        <p:spPr>
          <a:xfrm>
            <a:off x="539372" y="216377"/>
            <a:ext cx="5246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tx2"/>
                </a:solidFill>
              </a:rPr>
              <a:t>Propriedades Diagnósticas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58CEB4D-A4B0-4F6C-AE45-1017851EC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878" y="31808"/>
            <a:ext cx="3317093" cy="2266244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C63584F4-D190-49D1-B3DC-B1673EF4A99F}"/>
              </a:ext>
            </a:extLst>
          </p:cNvPr>
          <p:cNvSpPr txBox="1"/>
          <p:nvPr/>
        </p:nvSpPr>
        <p:spPr>
          <a:xfrm>
            <a:off x="8795878" y="-198783"/>
            <a:ext cx="1554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Pleocroísmo</a:t>
            </a:r>
            <a:r>
              <a:rPr lang="en-US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 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AFC51EDA-913B-48F0-A32B-F5E1C992D397}"/>
              </a:ext>
            </a:extLst>
          </p:cNvPr>
          <p:cNvSpPr txBox="1"/>
          <p:nvPr/>
        </p:nvSpPr>
        <p:spPr>
          <a:xfrm>
            <a:off x="10228087" y="93266"/>
            <a:ext cx="1913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cs typeface="Calibri"/>
              </a:rPr>
              <a:t>Umangita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cs typeface="Calibri"/>
              </a:rPr>
              <a:t> (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Cu</a:t>
            </a:r>
            <a:r>
              <a:rPr lang="en-US" baseline="-250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3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Se</a:t>
            </a:r>
            <a:r>
              <a:rPr lang="en-US" baseline="-250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)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C8E0C9AE-3C51-4D5A-A545-B2BAAA059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877" y="2067218"/>
            <a:ext cx="3317093" cy="249500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0BB3A92B-07B5-4740-B052-8CBBBAE6DEAB}"/>
              </a:ext>
            </a:extLst>
          </p:cNvPr>
          <p:cNvSpPr txBox="1"/>
          <p:nvPr/>
        </p:nvSpPr>
        <p:spPr>
          <a:xfrm>
            <a:off x="8795877" y="2067218"/>
            <a:ext cx="1700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Birreflectância</a:t>
            </a:r>
            <a:endParaRPr lang="en-US" sz="1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cs typeface="Calibri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8F618A9-26D7-4A0F-93AA-C0585F9499D3}"/>
              </a:ext>
            </a:extLst>
          </p:cNvPr>
          <p:cNvSpPr txBox="1"/>
          <p:nvPr/>
        </p:nvSpPr>
        <p:spPr>
          <a:xfrm>
            <a:off x="10656736" y="2067218"/>
            <a:ext cx="165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A3363"/>
                </a:solidFill>
                <a:latin typeface="+mj-lt"/>
                <a:cs typeface="Calibri"/>
              </a:rPr>
              <a:t>Cinábrio</a:t>
            </a:r>
            <a:r>
              <a:rPr lang="en-US" sz="1800" dirty="0">
                <a:solidFill>
                  <a:srgbClr val="0A3363"/>
                </a:solidFill>
                <a:latin typeface="+mj-lt"/>
                <a:cs typeface="Calibri"/>
              </a:rPr>
              <a:t> (</a:t>
            </a:r>
            <a:r>
              <a:rPr lang="en-US" sz="1800" dirty="0" err="1">
                <a:solidFill>
                  <a:srgbClr val="0A3363"/>
                </a:solidFill>
                <a:latin typeface="+mj-lt"/>
              </a:rPr>
              <a:t>HgS</a:t>
            </a:r>
            <a:r>
              <a:rPr lang="en-US" sz="1800" dirty="0">
                <a:solidFill>
                  <a:srgbClr val="0A3363"/>
                </a:solidFill>
                <a:latin typeface="+mj-lt"/>
              </a:rPr>
              <a:t>)</a:t>
            </a:r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84DF225B-8BBB-4FE9-9C6B-63833D528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387" y="4368856"/>
            <a:ext cx="3330072" cy="2457336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F02650CD-D307-46AC-8090-FA14DE406C01}"/>
              </a:ext>
            </a:extLst>
          </p:cNvPr>
          <p:cNvSpPr txBox="1"/>
          <p:nvPr/>
        </p:nvSpPr>
        <p:spPr>
          <a:xfrm>
            <a:off x="10618001" y="4377558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Cinábrio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HgS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7C0D27F3-8A5F-4093-9598-9B4256E230BC}"/>
              </a:ext>
            </a:extLst>
          </p:cNvPr>
          <p:cNvSpPr txBox="1"/>
          <p:nvPr/>
        </p:nvSpPr>
        <p:spPr>
          <a:xfrm>
            <a:off x="8835981" y="6486703"/>
            <a:ext cx="1862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ReFleXão</a:t>
            </a:r>
            <a:r>
              <a:rPr lang="en-US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 INTERNA</a:t>
            </a:r>
          </a:p>
        </p:txBody>
      </p:sp>
    </p:spTree>
    <p:extLst>
      <p:ext uri="{BB962C8B-B14F-4D97-AF65-F5344CB8AC3E}">
        <p14:creationId xmlns:p14="http://schemas.microsoft.com/office/powerpoint/2010/main" val="2951220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1CDD3B13-9D88-4A78-8359-EE79BF5B5580}"/>
              </a:ext>
            </a:extLst>
          </p:cNvPr>
          <p:cNvSpPr txBox="1"/>
          <p:nvPr/>
        </p:nvSpPr>
        <p:spPr>
          <a:xfrm>
            <a:off x="8600144" y="1071943"/>
            <a:ext cx="3247526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>
                <a:solidFill>
                  <a:schemeClr val="bg1"/>
                </a:solidFill>
              </a:rPr>
              <a:t>Musketovita</a:t>
            </a:r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(hábito lamelar ou tabular)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146AE65-11BC-4A53-870E-C73F60D7F42A}"/>
              </a:ext>
            </a:extLst>
          </p:cNvPr>
          <p:cNvSpPr txBox="1"/>
          <p:nvPr/>
        </p:nvSpPr>
        <p:spPr>
          <a:xfrm>
            <a:off x="8707939" y="1996309"/>
            <a:ext cx="317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 err="1"/>
              <a:t>Pseudomorfo</a:t>
            </a:r>
            <a:r>
              <a:rPr lang="pt-BR" sz="2000" b="1" i="1" dirty="0"/>
              <a:t>: preserva o hábito da hematita precursora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79374F7-D956-4A96-8135-2B9292EA05D4}"/>
              </a:ext>
            </a:extLst>
          </p:cNvPr>
          <p:cNvSpPr txBox="1"/>
          <p:nvPr/>
        </p:nvSpPr>
        <p:spPr>
          <a:xfrm>
            <a:off x="9340754" y="3461020"/>
            <a:ext cx="149316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Hematita (1) 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14ECD7-7418-4BD8-8E5C-F1395CA9E2AD}"/>
              </a:ext>
            </a:extLst>
          </p:cNvPr>
          <p:cNvSpPr txBox="1"/>
          <p:nvPr/>
        </p:nvSpPr>
        <p:spPr>
          <a:xfrm>
            <a:off x="8805223" y="4290475"/>
            <a:ext cx="256422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Magnetita (</a:t>
            </a:r>
            <a:r>
              <a:rPr lang="pt-BR" b="1" dirty="0" err="1"/>
              <a:t>Musketovita</a:t>
            </a:r>
            <a:r>
              <a:rPr lang="pt-BR" b="1" dirty="0"/>
              <a:t>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32CBA3C-AA90-4F73-B4F3-79575543D50C}"/>
              </a:ext>
            </a:extLst>
          </p:cNvPr>
          <p:cNvSpPr txBox="1"/>
          <p:nvPr/>
        </p:nvSpPr>
        <p:spPr>
          <a:xfrm>
            <a:off x="9340754" y="5158045"/>
            <a:ext cx="149316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Hematita (2)  </a:t>
            </a: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2CD36AD3-5198-47DC-912C-4E60A4D3E3D5}"/>
              </a:ext>
            </a:extLst>
          </p:cNvPr>
          <p:cNvSpPr/>
          <p:nvPr/>
        </p:nvSpPr>
        <p:spPr>
          <a:xfrm>
            <a:off x="9964631" y="3856690"/>
            <a:ext cx="243192" cy="369332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98ADD31B-025D-4372-AD5B-DC91F9695B78}"/>
              </a:ext>
            </a:extLst>
          </p:cNvPr>
          <p:cNvSpPr/>
          <p:nvPr/>
        </p:nvSpPr>
        <p:spPr>
          <a:xfrm>
            <a:off x="9975996" y="4724260"/>
            <a:ext cx="243192" cy="369332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A75ABE2-85D8-4C46-873E-23FCFB7D1087}"/>
              </a:ext>
            </a:extLst>
          </p:cNvPr>
          <p:cNvSpPr txBox="1"/>
          <p:nvPr/>
        </p:nvSpPr>
        <p:spPr>
          <a:xfrm>
            <a:off x="11017172" y="3424062"/>
            <a:ext cx="66075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&gt; </a:t>
            </a:r>
            <a:r>
              <a:rPr lang="pt-BR" b="1" i="1" dirty="0"/>
              <a:t>f</a:t>
            </a:r>
            <a:r>
              <a:rPr lang="pt-BR" b="1" dirty="0"/>
              <a:t>O</a:t>
            </a:r>
            <a:r>
              <a:rPr lang="pt-BR" b="1" baseline="-25000" dirty="0"/>
              <a:t>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CA3A7C2-EF98-414E-8951-95320C2E5C54}"/>
              </a:ext>
            </a:extLst>
          </p:cNvPr>
          <p:cNvSpPr txBox="1"/>
          <p:nvPr/>
        </p:nvSpPr>
        <p:spPr>
          <a:xfrm>
            <a:off x="11064705" y="5158045"/>
            <a:ext cx="66075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&gt; </a:t>
            </a:r>
            <a:r>
              <a:rPr lang="pt-BR" b="1" i="1" dirty="0"/>
              <a:t>f</a:t>
            </a:r>
            <a:r>
              <a:rPr lang="pt-BR" b="1" dirty="0"/>
              <a:t>O</a:t>
            </a:r>
            <a:r>
              <a:rPr lang="pt-BR" b="1" baseline="-25000" dirty="0"/>
              <a:t>2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C902DAE-A282-4D03-8382-5BA351DF3EE7}"/>
              </a:ext>
            </a:extLst>
          </p:cNvPr>
          <p:cNvSpPr txBox="1"/>
          <p:nvPr/>
        </p:nvSpPr>
        <p:spPr>
          <a:xfrm>
            <a:off x="11485501" y="4263275"/>
            <a:ext cx="66075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&lt; </a:t>
            </a:r>
            <a:r>
              <a:rPr lang="pt-BR" b="1" i="1" dirty="0"/>
              <a:t>f</a:t>
            </a:r>
            <a:r>
              <a:rPr lang="pt-BR" b="1" dirty="0"/>
              <a:t>O</a:t>
            </a:r>
            <a:r>
              <a:rPr lang="pt-BR" b="1" baseline="-25000" dirty="0"/>
              <a:t>2</a:t>
            </a:r>
          </a:p>
        </p:txBody>
      </p:sp>
      <p:pic>
        <p:nvPicPr>
          <p:cNvPr id="17" name="Picture 2" descr="ma3">
            <a:extLst>
              <a:ext uri="{FF2B5EF4-FFF2-40B4-BE49-F238E27FC236}">
                <a16:creationId xmlns:a16="http://schemas.microsoft.com/office/drawing/2014/main" id="{11301DB2-FBBA-4B3C-A3AD-DDEB7F0ED4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5"/>
          <a:stretch/>
        </p:blipFill>
        <p:spPr>
          <a:xfrm>
            <a:off x="822549" y="1250122"/>
            <a:ext cx="5562600" cy="50846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8" name="Straight Arrow Connector 4">
            <a:extLst>
              <a:ext uri="{FF2B5EF4-FFF2-40B4-BE49-F238E27FC236}">
                <a16:creationId xmlns:a16="http://schemas.microsoft.com/office/drawing/2014/main" id="{00F97FA9-8002-4994-885D-5F5F2FFE8ACF}"/>
              </a:ext>
            </a:extLst>
          </p:cNvPr>
          <p:cNvCxnSpPr/>
          <p:nvPr/>
        </p:nvCxnSpPr>
        <p:spPr bwMode="auto">
          <a:xfrm flipV="1">
            <a:off x="1642135" y="3743562"/>
            <a:ext cx="2617154" cy="183436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800000"/>
            </a:solidFill>
            <a:prstDash val="dash"/>
            <a:round/>
            <a:headEnd type="none" w="sm" len="sm"/>
            <a:tailEnd type="arrow"/>
          </a:ln>
          <a:effectLst/>
        </p:spPr>
      </p:cxnSp>
      <p:sp>
        <p:nvSpPr>
          <p:cNvPr id="19" name="TextBox 7">
            <a:extLst>
              <a:ext uri="{FF2B5EF4-FFF2-40B4-BE49-F238E27FC236}">
                <a16:creationId xmlns:a16="http://schemas.microsoft.com/office/drawing/2014/main" id="{42FAF69C-362D-46F6-A44C-B39A4C38F1FB}"/>
              </a:ext>
            </a:extLst>
          </p:cNvPr>
          <p:cNvSpPr txBox="1"/>
          <p:nvPr/>
        </p:nvSpPr>
        <p:spPr>
          <a:xfrm>
            <a:off x="3641624" y="3279132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&gt; fO</a:t>
            </a:r>
            <a:r>
              <a:rPr lang="en-US" sz="2400" b="1" baseline="-25000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47CB5D09-F090-4220-8BBC-B750C53BB62E}"/>
              </a:ext>
            </a:extLst>
          </p:cNvPr>
          <p:cNvSpPr txBox="1"/>
          <p:nvPr/>
        </p:nvSpPr>
        <p:spPr>
          <a:xfrm>
            <a:off x="186659" y="1587596"/>
            <a:ext cx="268881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rgbClr val="000090"/>
                </a:solidFill>
              </a:rPr>
              <a:t>(1) Pirrotita + </a:t>
            </a:r>
            <a:r>
              <a:rPr lang="en-US" sz="1400" b="1" i="0" dirty="0" err="1">
                <a:solidFill>
                  <a:srgbClr val="000090"/>
                </a:solidFill>
              </a:rPr>
              <a:t>magnetita</a:t>
            </a:r>
            <a:endParaRPr lang="en-US" sz="1400" b="1" i="0" dirty="0">
              <a:solidFill>
                <a:srgbClr val="000090"/>
              </a:solidFill>
            </a:endParaRPr>
          </a:p>
          <a:p>
            <a:r>
              <a:rPr lang="en-US" sz="1400" b="1" i="0" dirty="0">
                <a:solidFill>
                  <a:srgbClr val="000090"/>
                </a:solidFill>
              </a:rPr>
              <a:t>(2) Pirrotita + </a:t>
            </a:r>
            <a:r>
              <a:rPr lang="en-US" sz="1400" b="1" i="0" dirty="0" err="1">
                <a:solidFill>
                  <a:srgbClr val="000090"/>
                </a:solidFill>
              </a:rPr>
              <a:t>magnetita</a:t>
            </a:r>
            <a:r>
              <a:rPr lang="en-US" sz="1400" b="1" i="0" dirty="0">
                <a:solidFill>
                  <a:srgbClr val="000090"/>
                </a:solidFill>
              </a:rPr>
              <a:t> + </a:t>
            </a:r>
            <a:r>
              <a:rPr lang="en-US" sz="1400" b="1" i="0" dirty="0" err="1">
                <a:solidFill>
                  <a:srgbClr val="000090"/>
                </a:solidFill>
              </a:rPr>
              <a:t>pirita</a:t>
            </a:r>
            <a:endParaRPr lang="en-US" sz="1400" b="1" i="0" dirty="0">
              <a:solidFill>
                <a:srgbClr val="000090"/>
              </a:solidFill>
            </a:endParaRPr>
          </a:p>
          <a:p>
            <a:r>
              <a:rPr lang="en-US" sz="1400" b="1" i="0" dirty="0">
                <a:solidFill>
                  <a:srgbClr val="000090"/>
                </a:solidFill>
              </a:rPr>
              <a:t>(3) </a:t>
            </a:r>
            <a:r>
              <a:rPr lang="en-US" sz="1400" b="1" i="0" dirty="0" err="1">
                <a:solidFill>
                  <a:srgbClr val="000090"/>
                </a:solidFill>
              </a:rPr>
              <a:t>Pirita</a:t>
            </a:r>
            <a:r>
              <a:rPr lang="en-US" sz="1400" b="1" i="0" dirty="0">
                <a:solidFill>
                  <a:srgbClr val="000090"/>
                </a:solidFill>
              </a:rPr>
              <a:t> + </a:t>
            </a:r>
            <a:r>
              <a:rPr lang="en-US" sz="1400" b="1" i="0" dirty="0" err="1">
                <a:solidFill>
                  <a:srgbClr val="000090"/>
                </a:solidFill>
              </a:rPr>
              <a:t>magnetita</a:t>
            </a:r>
            <a:r>
              <a:rPr lang="en-US" sz="1400" b="1" i="0" dirty="0">
                <a:solidFill>
                  <a:srgbClr val="000090"/>
                </a:solidFill>
              </a:rPr>
              <a:t> + </a:t>
            </a:r>
            <a:r>
              <a:rPr lang="en-US" sz="1400" b="1" i="0" dirty="0" err="1">
                <a:solidFill>
                  <a:srgbClr val="000090"/>
                </a:solidFill>
              </a:rPr>
              <a:t>hematita</a:t>
            </a:r>
            <a:endParaRPr lang="en-US" sz="1400" b="1" i="0" dirty="0">
              <a:solidFill>
                <a:srgbClr val="000090"/>
              </a:solidFill>
            </a:endParaRPr>
          </a:p>
          <a:p>
            <a:r>
              <a:rPr lang="en-US" sz="1400" b="1" i="0" dirty="0">
                <a:solidFill>
                  <a:srgbClr val="000090"/>
                </a:solidFill>
              </a:rPr>
              <a:t>(4) </a:t>
            </a:r>
            <a:r>
              <a:rPr lang="en-US" sz="1400" b="1" i="0" dirty="0" err="1">
                <a:solidFill>
                  <a:srgbClr val="000090"/>
                </a:solidFill>
              </a:rPr>
              <a:t>Pirita</a:t>
            </a:r>
            <a:r>
              <a:rPr lang="en-US" sz="1400" b="1" i="0" dirty="0">
                <a:solidFill>
                  <a:srgbClr val="000090"/>
                </a:solidFill>
              </a:rPr>
              <a:t> + </a:t>
            </a:r>
            <a:r>
              <a:rPr lang="en-US" sz="1400" b="1" i="0" dirty="0" err="1">
                <a:solidFill>
                  <a:srgbClr val="000090"/>
                </a:solidFill>
              </a:rPr>
              <a:t>hematita</a:t>
            </a:r>
            <a:r>
              <a:rPr lang="en-US" sz="1400" b="1" i="0" dirty="0">
                <a:solidFill>
                  <a:srgbClr val="000090"/>
                </a:solidFill>
              </a:rPr>
              <a:t> + vapor (SO</a:t>
            </a:r>
            <a:r>
              <a:rPr lang="en-US" sz="1400" b="1" i="0" baseline="-25000" dirty="0">
                <a:solidFill>
                  <a:srgbClr val="000090"/>
                </a:solidFill>
              </a:rPr>
              <a:t>2</a:t>
            </a:r>
            <a:r>
              <a:rPr lang="en-US" sz="1400" b="1" i="0" dirty="0">
                <a:solidFill>
                  <a:srgbClr val="00009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endParaRPr lang="en-US" sz="1400" b="1" i="0" dirty="0">
              <a:solidFill>
                <a:srgbClr val="000090"/>
              </a:solidFill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5E9B071-BD2A-482D-8F91-FD7BA059CA4A}"/>
              </a:ext>
            </a:extLst>
          </p:cNvPr>
          <p:cNvSpPr txBox="1"/>
          <p:nvPr/>
        </p:nvSpPr>
        <p:spPr>
          <a:xfrm>
            <a:off x="2385471" y="3746982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000090"/>
                </a:solidFill>
              </a:rPr>
              <a:t>(1)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F87CEAD0-1205-44A2-8891-89B3F0056B60}"/>
              </a:ext>
            </a:extLst>
          </p:cNvPr>
          <p:cNvSpPr txBox="1"/>
          <p:nvPr/>
        </p:nvSpPr>
        <p:spPr>
          <a:xfrm>
            <a:off x="2526215" y="3402243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000090"/>
                </a:solidFill>
              </a:rPr>
              <a:t>(2)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245AD553-E61D-41C7-BFEC-0E55862D71A7}"/>
              </a:ext>
            </a:extLst>
          </p:cNvPr>
          <p:cNvSpPr txBox="1"/>
          <p:nvPr/>
        </p:nvSpPr>
        <p:spPr>
          <a:xfrm>
            <a:off x="3514576" y="5010357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000090"/>
                </a:solidFill>
              </a:rPr>
              <a:t>(3)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04A2F3E2-5039-4357-B8E2-84C311934BEE}"/>
              </a:ext>
            </a:extLst>
          </p:cNvPr>
          <p:cNvSpPr txBox="1"/>
          <p:nvPr/>
        </p:nvSpPr>
        <p:spPr>
          <a:xfrm>
            <a:off x="3823853" y="4290475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000090"/>
                </a:solidFill>
              </a:rPr>
              <a:t>(4)</a:t>
            </a: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D45DA9B3-2D3C-4C08-88B2-EA8DB3474C97}"/>
              </a:ext>
            </a:extLst>
          </p:cNvPr>
          <p:cNvSpPr txBox="1"/>
          <p:nvPr/>
        </p:nvSpPr>
        <p:spPr>
          <a:xfrm>
            <a:off x="6487007" y="5903229"/>
            <a:ext cx="1693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(</a:t>
            </a:r>
            <a:r>
              <a:rPr lang="en-US" dirty="0" err="1">
                <a:solidFill>
                  <a:srgbClr val="000090"/>
                </a:solidFill>
              </a:rPr>
              <a:t>Kellured</a:t>
            </a:r>
            <a:r>
              <a:rPr lang="en-US" dirty="0">
                <a:solidFill>
                  <a:srgbClr val="000090"/>
                </a:solidFill>
              </a:rPr>
              <a:t>, 1978)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F9A526E-1DCC-41B0-8A3A-B09B1992C180}"/>
              </a:ext>
            </a:extLst>
          </p:cNvPr>
          <p:cNvSpPr txBox="1"/>
          <p:nvPr/>
        </p:nvSpPr>
        <p:spPr>
          <a:xfrm>
            <a:off x="192102" y="382535"/>
            <a:ext cx="798847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Influência da Fugacidade de Oxigênio na formação do minério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293312F-4EAB-425E-B5F9-7A19937679C4}"/>
              </a:ext>
            </a:extLst>
          </p:cNvPr>
          <p:cNvSpPr txBox="1"/>
          <p:nvPr/>
        </p:nvSpPr>
        <p:spPr>
          <a:xfrm>
            <a:off x="4866215" y="2078803"/>
            <a:ext cx="3241583" cy="120032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Em uma mesma temperatura, aumento da </a:t>
            </a:r>
            <a:r>
              <a:rPr lang="pt-BR" i="1" dirty="0"/>
              <a:t>f</a:t>
            </a:r>
            <a:r>
              <a:rPr lang="pt-BR" dirty="0"/>
              <a:t>O</a:t>
            </a:r>
            <a:r>
              <a:rPr lang="pt-BR" baseline="-25000" dirty="0"/>
              <a:t>2</a:t>
            </a:r>
            <a:r>
              <a:rPr lang="pt-BR" dirty="0"/>
              <a:t> pode desestabilizar paragêneses existentes: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E5A056C4-ECF4-44C9-A7FE-9F25F57F1D64}"/>
              </a:ext>
            </a:extLst>
          </p:cNvPr>
          <p:cNvSpPr txBox="1"/>
          <p:nvPr/>
        </p:nvSpPr>
        <p:spPr>
          <a:xfrm>
            <a:off x="8894415" y="252227"/>
            <a:ext cx="2801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4"/>
                </a:solidFill>
              </a:rPr>
              <a:t>Variação</a:t>
            </a:r>
            <a:r>
              <a:rPr lang="en-US" sz="3200" b="1" dirty="0">
                <a:solidFill>
                  <a:schemeClr val="accent4"/>
                </a:solidFill>
              </a:rPr>
              <a:t> da fO</a:t>
            </a:r>
            <a:r>
              <a:rPr lang="en-US" sz="3200" b="1" baseline="-25000" dirty="0">
                <a:solidFill>
                  <a:schemeClr val="accent4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4664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D070ABB-3E89-442A-A220-E511221AE0AA}"/>
              </a:ext>
            </a:extLst>
          </p:cNvPr>
          <p:cNvSpPr txBox="1"/>
          <p:nvPr/>
        </p:nvSpPr>
        <p:spPr>
          <a:xfrm>
            <a:off x="119164" y="1272177"/>
            <a:ext cx="484194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/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Clivagens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e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partições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: </a:t>
            </a:r>
            <a:r>
              <a:rPr lang="en-US" sz="24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tendência</a:t>
            </a: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do </a:t>
            </a:r>
            <a:r>
              <a:rPr lang="en-US" sz="24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cristal</a:t>
            </a: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a se </a:t>
            </a:r>
            <a:r>
              <a:rPr lang="en-US" sz="24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partir</a:t>
            </a: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24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em</a:t>
            </a: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24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direções</a:t>
            </a: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24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determinadas</a:t>
            </a:r>
            <a:endParaRPr lang="en-US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cs typeface="Calibri"/>
            </a:endParaRPr>
          </a:p>
          <a:p>
            <a:pPr lvl="1" algn="just"/>
            <a:r>
              <a:rPr lang="en-US" sz="1600" dirty="0">
                <a:latin typeface="Calibri"/>
                <a:cs typeface="Calibri"/>
              </a:rPr>
              <a:t>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FB30C69-5921-441E-AAB8-585FADE27DB1}"/>
              </a:ext>
            </a:extLst>
          </p:cNvPr>
          <p:cNvSpPr/>
          <p:nvPr/>
        </p:nvSpPr>
        <p:spPr>
          <a:xfrm>
            <a:off x="1785098" y="316747"/>
            <a:ext cx="809651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Propriedades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morfológicas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e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estruturais</a:t>
            </a:r>
            <a:endParaRPr lang="en-US" sz="3600" b="1" dirty="0">
              <a:ln/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BFF0D0-CF17-4C10-B499-51C5E2CC72F2}"/>
              </a:ext>
            </a:extLst>
          </p:cNvPr>
          <p:cNvSpPr txBox="1"/>
          <p:nvPr/>
        </p:nvSpPr>
        <p:spPr>
          <a:xfrm>
            <a:off x="635540" y="3274355"/>
            <a:ext cx="28988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/>
                <a:cs typeface="Calibri"/>
              </a:rPr>
              <a:t>Clivagens</a:t>
            </a:r>
            <a:r>
              <a:rPr lang="en-US" sz="2800" dirty="0">
                <a:latin typeface="Calibri"/>
                <a:cs typeface="Calibri"/>
              </a:rPr>
              <a:t>  </a:t>
            </a:r>
            <a:r>
              <a:rPr lang="en-US" sz="2800" dirty="0" err="1">
                <a:latin typeface="Calibri"/>
                <a:cs typeface="Calibri"/>
              </a:rPr>
              <a:t>retangulares</a:t>
            </a:r>
            <a:r>
              <a:rPr lang="en-US" sz="2800" dirty="0">
                <a:latin typeface="Calibri"/>
                <a:cs typeface="Calibri"/>
              </a:rPr>
              <a:t>, </a:t>
            </a:r>
            <a:r>
              <a:rPr lang="en-US" sz="2800" dirty="0" err="1">
                <a:latin typeface="Calibri"/>
                <a:cs typeface="Calibri"/>
              </a:rPr>
              <a:t>pinacoidais</a:t>
            </a:r>
            <a:r>
              <a:rPr lang="en-US" sz="2800" dirty="0">
                <a:latin typeface="Calibri"/>
                <a:cs typeface="Calibri"/>
              </a:rPr>
              <a:t>, </a:t>
            </a:r>
            <a:r>
              <a:rPr lang="en-US" sz="2800" i="1" dirty="0">
                <a:latin typeface="Calibri"/>
                <a:cs typeface="Calibri"/>
              </a:rPr>
              <a:t>pits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triangulares</a:t>
            </a:r>
            <a:r>
              <a:rPr lang="en-US" sz="2800" dirty="0">
                <a:latin typeface="Calibri"/>
                <a:cs typeface="Calibri"/>
              </a:rPr>
              <a:t>, etc.</a:t>
            </a:r>
            <a:endParaRPr lang="pt-BR" sz="2800" dirty="0"/>
          </a:p>
        </p:txBody>
      </p:sp>
      <p:pic>
        <p:nvPicPr>
          <p:cNvPr id="6146" name="Picture 2" descr="Sweet galena with triangular polishing pits in reflected light : geology">
            <a:extLst>
              <a:ext uri="{FF2B5EF4-FFF2-40B4-BE49-F238E27FC236}">
                <a16:creationId xmlns:a16="http://schemas.microsoft.com/office/drawing/2014/main" id="{3D8C6C53-C441-44DE-AD7A-2DBB061BE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28" y="1272177"/>
            <a:ext cx="5496127" cy="483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6708A3-7303-4E09-80DA-429BD22B96F6}"/>
              </a:ext>
            </a:extLst>
          </p:cNvPr>
          <p:cNvSpPr txBox="1"/>
          <p:nvPr/>
        </p:nvSpPr>
        <p:spPr>
          <a:xfrm>
            <a:off x="288588" y="5418936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https://www.reddit.com/r/geology/comments/81fw7i/sweet_galena_with_triangular_polishing_pits_in/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03FA22B-2448-4741-8835-577C7820F901}"/>
              </a:ext>
            </a:extLst>
          </p:cNvPr>
          <p:cNvSpPr txBox="1"/>
          <p:nvPr/>
        </p:nvSpPr>
        <p:spPr>
          <a:xfrm>
            <a:off x="5385821" y="1550498"/>
            <a:ext cx="2432461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2800" b="1" i="1" dirty="0"/>
              <a:t>Triangular pits </a:t>
            </a:r>
          </a:p>
          <a:p>
            <a:pPr algn="ctr"/>
            <a:r>
              <a:rPr lang="pt-BR" sz="2800" b="1" dirty="0"/>
              <a:t>na galena</a:t>
            </a:r>
          </a:p>
        </p:txBody>
      </p:sp>
    </p:spTree>
    <p:extLst>
      <p:ext uri="{BB962C8B-B14F-4D97-AF65-F5344CB8AC3E}">
        <p14:creationId xmlns:p14="http://schemas.microsoft.com/office/powerpoint/2010/main" val="3336302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4FB30C69-5921-441E-AAB8-585FADE27DB1}"/>
              </a:ext>
            </a:extLst>
          </p:cNvPr>
          <p:cNvSpPr/>
          <p:nvPr/>
        </p:nvSpPr>
        <p:spPr>
          <a:xfrm>
            <a:off x="8618706" y="347572"/>
            <a:ext cx="341516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Propriedades</a:t>
            </a:r>
            <a:r>
              <a:rPr lang="en-US" sz="24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morfológicas</a:t>
            </a:r>
            <a:r>
              <a:rPr lang="en-US" sz="24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e </a:t>
            </a:r>
            <a:r>
              <a:rPr lang="en-US" sz="24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estruturais</a:t>
            </a:r>
            <a:r>
              <a:rPr lang="en-US" sz="24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: </a:t>
            </a:r>
            <a:r>
              <a:rPr lang="en-US" sz="24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clivagem</a:t>
            </a:r>
            <a:endParaRPr lang="en-US" sz="2400" b="1" dirty="0">
              <a:ln/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5C45F9C-627B-468D-8C7F-41DA462225EC}"/>
              </a:ext>
            </a:extLst>
          </p:cNvPr>
          <p:cNvSpPr txBox="1"/>
          <p:nvPr/>
        </p:nvSpPr>
        <p:spPr>
          <a:xfrm>
            <a:off x="136188" y="6488668"/>
            <a:ext cx="298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https://youtu.be/2zcb25l6xg4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387E968-9A1D-4EBC-B7B8-0490DF1DC163}"/>
              </a:ext>
            </a:extLst>
          </p:cNvPr>
          <p:cNvSpPr txBox="1"/>
          <p:nvPr/>
        </p:nvSpPr>
        <p:spPr>
          <a:xfrm>
            <a:off x="6925290" y="6440411"/>
            <a:ext cx="510857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i="1" dirty="0">
                <a:latin typeface="+mj-lt"/>
              </a:rPr>
              <a:t>Agradecimentos especiais a </a:t>
            </a:r>
            <a:r>
              <a:rPr lang="pt-BR" b="1" i="1" dirty="0">
                <a:effectLst/>
                <a:latin typeface="+mj-lt"/>
                <a:hlinkClick r:id="rId3"/>
              </a:rPr>
              <a:t>Heinrich Frank</a:t>
            </a:r>
            <a:r>
              <a:rPr lang="pt-BR" b="1" i="1" dirty="0">
                <a:effectLst/>
                <a:latin typeface="+mj-lt"/>
              </a:rPr>
              <a:t> (UFRGS)</a:t>
            </a:r>
            <a:endParaRPr lang="pt-BR" b="1" i="1" dirty="0">
              <a:latin typeface="+mj-lt"/>
            </a:endParaRPr>
          </a:p>
        </p:txBody>
      </p:sp>
      <p:pic>
        <p:nvPicPr>
          <p:cNvPr id="4" name="Mídia Online 3" title="Gersdorffita - Luz Refletida - com clivagem bem definida">
            <a:hlinkClick r:id="" action="ppaction://media"/>
            <a:extLst>
              <a:ext uri="{FF2B5EF4-FFF2-40B4-BE49-F238E27FC236}">
                <a16:creationId xmlns:a16="http://schemas.microsoft.com/office/drawing/2014/main" id="{5CB414E1-30DC-4DD1-9898-02FB3EA1DA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9107" y="252378"/>
            <a:ext cx="7944260" cy="595386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196A898-EA88-4213-BB7E-4AE505F57D73}"/>
              </a:ext>
            </a:extLst>
          </p:cNvPr>
          <p:cNvSpPr txBox="1"/>
          <p:nvPr/>
        </p:nvSpPr>
        <p:spPr>
          <a:xfrm>
            <a:off x="8891081" y="2247089"/>
            <a:ext cx="2675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0" dirty="0" err="1">
                <a:effectLst/>
                <a:latin typeface="+mj-lt"/>
              </a:rPr>
              <a:t>Gersdorffita</a:t>
            </a:r>
            <a:r>
              <a:rPr lang="pt-BR" sz="2400" b="1" i="0" dirty="0">
                <a:effectLst/>
                <a:latin typeface="+mj-lt"/>
              </a:rPr>
              <a:t>: </a:t>
            </a:r>
            <a:r>
              <a:rPr lang="pt-BR" sz="2400" b="1" i="0" dirty="0" err="1">
                <a:effectLst/>
                <a:latin typeface="+mj-lt"/>
              </a:rPr>
              <a:t>NiAsS</a:t>
            </a:r>
            <a:r>
              <a:rPr lang="pt-BR" sz="2400" b="1" i="0" dirty="0">
                <a:effectLst/>
                <a:latin typeface="+mj-lt"/>
              </a:rPr>
              <a:t> </a:t>
            </a:r>
          </a:p>
          <a:p>
            <a:endParaRPr lang="pt-BR" sz="2400" b="1" dirty="0">
              <a:latin typeface="+mj-lt"/>
            </a:endParaRPr>
          </a:p>
          <a:p>
            <a:r>
              <a:rPr lang="pt-BR" sz="2400" b="1" dirty="0" err="1">
                <a:latin typeface="+mj-lt"/>
              </a:rPr>
              <a:t>Nickelina</a:t>
            </a:r>
            <a:r>
              <a:rPr lang="pt-BR" sz="2400" b="1" dirty="0">
                <a:latin typeface="+mj-lt"/>
              </a:rPr>
              <a:t>: </a:t>
            </a:r>
            <a:r>
              <a:rPr lang="pt-BR" sz="2400" b="1" dirty="0" err="1">
                <a:latin typeface="+mj-lt"/>
              </a:rPr>
              <a:t>NiAs</a:t>
            </a:r>
            <a:endParaRPr lang="pt-BR" sz="2400" b="1" dirty="0">
              <a:latin typeface="+mj-lt"/>
            </a:endParaRPr>
          </a:p>
          <a:p>
            <a:endParaRPr lang="pt-BR" sz="2400" b="1" dirty="0">
              <a:latin typeface="+mj-lt"/>
            </a:endParaRPr>
          </a:p>
          <a:p>
            <a:r>
              <a:rPr lang="pt-BR" sz="2400" b="1" dirty="0">
                <a:latin typeface="+mj-lt"/>
              </a:rPr>
              <a:t>Calcopirita: CuFeS</a:t>
            </a:r>
            <a:r>
              <a:rPr lang="pt-BR" sz="2400" b="1" baseline="-25000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491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4FB30C69-5921-441E-AAB8-585FADE27DB1}"/>
              </a:ext>
            </a:extLst>
          </p:cNvPr>
          <p:cNvSpPr/>
          <p:nvPr/>
        </p:nvSpPr>
        <p:spPr>
          <a:xfrm>
            <a:off x="8589900" y="775589"/>
            <a:ext cx="3415162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Propriedades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morfológicas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e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estruturais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: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clivagem</a:t>
            </a:r>
            <a:endParaRPr lang="en-US" sz="2800" b="1" dirty="0">
              <a:ln/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5C45F9C-627B-468D-8C7F-41DA462225EC}"/>
              </a:ext>
            </a:extLst>
          </p:cNvPr>
          <p:cNvSpPr txBox="1"/>
          <p:nvPr/>
        </p:nvSpPr>
        <p:spPr>
          <a:xfrm>
            <a:off x="8589900" y="5804690"/>
            <a:ext cx="328089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https://youtu.be/uFcHGOVRKgM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387E968-9A1D-4EBC-B7B8-0490DF1DC163}"/>
              </a:ext>
            </a:extLst>
          </p:cNvPr>
          <p:cNvSpPr txBox="1"/>
          <p:nvPr/>
        </p:nvSpPr>
        <p:spPr>
          <a:xfrm>
            <a:off x="6925290" y="6440411"/>
            <a:ext cx="510857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i="1" dirty="0">
                <a:latin typeface="+mj-lt"/>
              </a:rPr>
              <a:t>Agradecimentos especiais a </a:t>
            </a:r>
            <a:r>
              <a:rPr lang="pt-BR" b="1" i="1" dirty="0">
                <a:effectLst/>
                <a:latin typeface="+mj-lt"/>
                <a:hlinkClick r:id="rId3"/>
              </a:rPr>
              <a:t>Heinrich Frank</a:t>
            </a:r>
            <a:r>
              <a:rPr lang="pt-BR" b="1" i="1" dirty="0">
                <a:effectLst/>
                <a:latin typeface="+mj-lt"/>
              </a:rPr>
              <a:t> (UFRGS)</a:t>
            </a:r>
            <a:endParaRPr lang="pt-BR" b="1" i="1" dirty="0"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96A898-EA88-4213-BB7E-4AE505F57D73}"/>
              </a:ext>
            </a:extLst>
          </p:cNvPr>
          <p:cNvSpPr txBox="1"/>
          <p:nvPr/>
        </p:nvSpPr>
        <p:spPr>
          <a:xfrm>
            <a:off x="8959928" y="3256679"/>
            <a:ext cx="2675106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i="0" dirty="0">
                <a:effectLst/>
                <a:latin typeface="+mj-lt"/>
              </a:rPr>
              <a:t>Figuras de Arranque na Galena</a:t>
            </a:r>
            <a:endParaRPr lang="pt-BR" sz="2400" b="1" baseline="-25000" dirty="0">
              <a:latin typeface="+mj-lt"/>
            </a:endParaRPr>
          </a:p>
        </p:txBody>
      </p:sp>
      <p:pic>
        <p:nvPicPr>
          <p:cNvPr id="7" name="Mídia Online 6" title="Galena - Luz Refletida - com figuras de arranque 2">
            <a:hlinkClick r:id="" action="ppaction://media"/>
            <a:extLst>
              <a:ext uri="{FF2B5EF4-FFF2-40B4-BE49-F238E27FC236}">
                <a16:creationId xmlns:a16="http://schemas.microsoft.com/office/drawing/2014/main" id="{BB5C7EEB-5B71-46A5-8BBB-6546713F62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9927" y="236395"/>
            <a:ext cx="8059945" cy="60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FB0DA56-337C-4C4E-95C5-4484570AB500}"/>
              </a:ext>
            </a:extLst>
          </p:cNvPr>
          <p:cNvSpPr txBox="1"/>
          <p:nvPr/>
        </p:nvSpPr>
        <p:spPr>
          <a:xfrm>
            <a:off x="64134" y="898003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Maclas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ou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geminação</a:t>
            </a:r>
            <a:endParaRPr lang="en-US" sz="32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FB30C69-5921-441E-AAB8-585FADE27DB1}"/>
              </a:ext>
            </a:extLst>
          </p:cNvPr>
          <p:cNvSpPr/>
          <p:nvPr/>
        </p:nvSpPr>
        <p:spPr>
          <a:xfrm>
            <a:off x="1940741" y="163352"/>
            <a:ext cx="809651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Propriedades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morfológicas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e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estruturais</a:t>
            </a:r>
            <a:endParaRPr lang="en-US" sz="3600" b="1" dirty="0">
              <a:ln/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CD3EDA7-B1CD-4593-AF62-68429684145C}"/>
              </a:ext>
            </a:extLst>
          </p:cNvPr>
          <p:cNvSpPr txBox="1"/>
          <p:nvPr/>
        </p:nvSpPr>
        <p:spPr>
          <a:xfrm>
            <a:off x="295074" y="1533791"/>
            <a:ext cx="54247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Calibri"/>
                <a:cs typeface="Calibri"/>
              </a:rPr>
              <a:t>Maclas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são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formadas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devido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ao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crescimento</a:t>
            </a:r>
            <a:r>
              <a:rPr lang="en-US" sz="2400" dirty="0">
                <a:latin typeface="Calibri"/>
                <a:cs typeface="Calibri"/>
              </a:rPr>
              <a:t> de </a:t>
            </a:r>
            <a:r>
              <a:rPr lang="en-US" sz="2400" dirty="0" err="1">
                <a:latin typeface="Calibri"/>
                <a:cs typeface="Calibri"/>
              </a:rPr>
              <a:t>minerais</a:t>
            </a:r>
            <a:r>
              <a:rPr lang="en-US" sz="2400" dirty="0">
                <a:latin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cs typeface="Calibri"/>
              </a:rPr>
              <a:t>inversão</a:t>
            </a:r>
            <a:r>
              <a:rPr lang="en-US" sz="2400" dirty="0">
                <a:latin typeface="Calibri"/>
                <a:cs typeface="Calibri"/>
              </a:rPr>
              <a:t> de </a:t>
            </a:r>
            <a:r>
              <a:rPr lang="en-US" sz="2400" dirty="0" err="1">
                <a:latin typeface="Calibri"/>
                <a:cs typeface="Calibri"/>
              </a:rPr>
              <a:t>fases</a:t>
            </a:r>
            <a:r>
              <a:rPr lang="en-US" sz="2400" dirty="0">
                <a:latin typeface="Calibri"/>
                <a:cs typeface="Calibri"/>
              </a:rPr>
              <a:t> e </a:t>
            </a:r>
            <a:r>
              <a:rPr lang="en-US" sz="2400" dirty="0" err="1">
                <a:latin typeface="Calibri"/>
                <a:cs typeface="Calibri"/>
              </a:rPr>
              <a:t>deformação</a:t>
            </a:r>
            <a:r>
              <a:rPr lang="en-US" sz="2400" dirty="0">
                <a:latin typeface="Calibri"/>
                <a:cs typeface="Calibri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/>
                <a:cs typeface="Calibri"/>
              </a:rPr>
              <a:t>São </a:t>
            </a:r>
            <a:r>
              <a:rPr lang="en-US" sz="2400" dirty="0" err="1">
                <a:latin typeface="Calibri"/>
                <a:cs typeface="Calibri"/>
              </a:rPr>
              <a:t>observadas</a:t>
            </a:r>
            <a:r>
              <a:rPr lang="en-US" sz="2400" dirty="0">
                <a:latin typeface="Calibri"/>
                <a:cs typeface="Calibri"/>
              </a:rPr>
              <a:t> com </a:t>
            </a:r>
            <a:r>
              <a:rPr lang="en-US" sz="2400" dirty="0" err="1">
                <a:latin typeface="Calibri"/>
                <a:cs typeface="Calibri"/>
              </a:rPr>
              <a:t>polarizadores</a:t>
            </a:r>
            <a:r>
              <a:rPr lang="en-US" sz="2400" dirty="0">
                <a:latin typeface="Calibri"/>
                <a:cs typeface="Calibri"/>
              </a:rPr>
              <a:t> cruzados.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Calibri"/>
                <a:cs typeface="Calibri"/>
              </a:rPr>
              <a:t>Em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minerais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isótropos</a:t>
            </a:r>
            <a:r>
              <a:rPr lang="en-US" sz="2400" dirty="0">
                <a:latin typeface="Calibri"/>
                <a:cs typeface="Calibri"/>
              </a:rPr>
              <a:t> (</a:t>
            </a:r>
            <a:r>
              <a:rPr lang="en-US" sz="2400" dirty="0" err="1">
                <a:latin typeface="Calibri"/>
                <a:cs typeface="Calibri"/>
              </a:rPr>
              <a:t>cúbicos</a:t>
            </a:r>
            <a:r>
              <a:rPr lang="en-US" sz="2400" dirty="0">
                <a:latin typeface="Calibri"/>
                <a:cs typeface="Calibri"/>
              </a:rPr>
              <a:t>) </a:t>
            </a:r>
            <a:r>
              <a:rPr lang="en-US" sz="2400" dirty="0" err="1">
                <a:latin typeface="Calibri"/>
                <a:cs typeface="Calibri"/>
              </a:rPr>
              <a:t>são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apenas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visíveis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após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ataque</a:t>
            </a:r>
            <a:r>
              <a:rPr lang="en-US" sz="2400" dirty="0">
                <a:latin typeface="Calibri"/>
                <a:cs typeface="Calibri"/>
              </a:rPr>
              <a:t> com </a:t>
            </a:r>
            <a:r>
              <a:rPr lang="en-US" sz="2400" dirty="0" err="1">
                <a:latin typeface="Calibri"/>
                <a:cs typeface="Calibri"/>
              </a:rPr>
              <a:t>ácido</a:t>
            </a:r>
            <a:r>
              <a:rPr lang="en-US" sz="2400" dirty="0">
                <a:latin typeface="Calibri"/>
                <a:cs typeface="Calibri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Calibri"/>
                <a:cs typeface="Calibri"/>
              </a:rPr>
              <a:t>Tipos</a:t>
            </a:r>
            <a:r>
              <a:rPr lang="en-US" sz="2400" dirty="0">
                <a:latin typeface="Calibri"/>
                <a:cs typeface="Calibri"/>
              </a:rPr>
              <a:t> de </a:t>
            </a:r>
            <a:r>
              <a:rPr lang="en-US" sz="2400" dirty="0" err="1">
                <a:latin typeface="Calibri"/>
                <a:cs typeface="Calibri"/>
              </a:rPr>
              <a:t>maclas</a:t>
            </a:r>
            <a:r>
              <a:rPr lang="en-US" sz="2400" dirty="0">
                <a:latin typeface="Calibri"/>
                <a:cs typeface="Calibri"/>
              </a:rPr>
              <a:t>: regular, irregular, </a:t>
            </a:r>
            <a:r>
              <a:rPr lang="en-US" sz="2400" dirty="0" err="1">
                <a:latin typeface="Calibri"/>
                <a:cs typeface="Calibri"/>
              </a:rPr>
              <a:t>polissintética</a:t>
            </a:r>
            <a:r>
              <a:rPr lang="en-US" sz="2400" dirty="0">
                <a:latin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cs typeface="Calibri"/>
              </a:rPr>
              <a:t>cíclica</a:t>
            </a:r>
            <a:endParaRPr lang="pt-BR" sz="24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E8430A-AF12-4FF6-BD4F-1D44B02C1532}"/>
              </a:ext>
            </a:extLst>
          </p:cNvPr>
          <p:cNvSpPr txBox="1"/>
          <p:nvPr/>
        </p:nvSpPr>
        <p:spPr>
          <a:xfrm>
            <a:off x="6095998" y="1229592"/>
            <a:ext cx="5800927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i="1" dirty="0">
                <a:solidFill>
                  <a:schemeClr val="bg1"/>
                </a:solidFill>
                <a:effectLst/>
                <a:latin typeface="+mj-lt"/>
              </a:rPr>
              <a:t>Quando os cristais estão agrupados de forma ordenada, formando agregados cristalinos que exibem padrões de intercrescimento entre os mesmos, é possível classificar estes padrões e reconhecê-los de forma visual. Isso caracteriza uma </a:t>
            </a:r>
            <a:r>
              <a:rPr lang="pt-BR" sz="2000" b="1" i="1" dirty="0" err="1">
                <a:solidFill>
                  <a:schemeClr val="bg1"/>
                </a:solidFill>
                <a:effectLst/>
                <a:latin typeface="+mj-lt"/>
              </a:rPr>
              <a:t>macla</a:t>
            </a:r>
            <a:r>
              <a:rPr lang="pt-BR" sz="2000" b="1" i="1" dirty="0">
                <a:solidFill>
                  <a:schemeClr val="bg1"/>
                </a:solidFill>
                <a:effectLst/>
                <a:latin typeface="+mj-lt"/>
              </a:rPr>
              <a:t> ou geminação.</a:t>
            </a:r>
            <a:endParaRPr lang="pt-BR" sz="2000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48E3573-133E-4DEE-AFD9-908ED4996D87}"/>
              </a:ext>
            </a:extLst>
          </p:cNvPr>
          <p:cNvSpPr txBox="1"/>
          <p:nvPr/>
        </p:nvSpPr>
        <p:spPr>
          <a:xfrm>
            <a:off x="6095999" y="3358836"/>
            <a:ext cx="5800927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rgbClr val="002060"/>
                </a:solidFill>
              </a:rPr>
              <a:t>A palavra "</a:t>
            </a:r>
            <a:r>
              <a:rPr lang="pt-BR" dirty="0" err="1">
                <a:solidFill>
                  <a:srgbClr val="002060"/>
                </a:solidFill>
              </a:rPr>
              <a:t>macla</a:t>
            </a:r>
            <a:r>
              <a:rPr lang="pt-BR" dirty="0">
                <a:solidFill>
                  <a:srgbClr val="002060"/>
                </a:solidFill>
              </a:rPr>
              <a:t>" significa "união de dois cristais gêmeos de acordo com uma lei definida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1C3575-18DA-4BEA-8953-D08BF59250AD}"/>
              </a:ext>
            </a:extLst>
          </p:cNvPr>
          <p:cNvSpPr txBox="1"/>
          <p:nvPr/>
        </p:nvSpPr>
        <p:spPr>
          <a:xfrm>
            <a:off x="6096000" y="4209438"/>
            <a:ext cx="5800926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rgbClr val="002060"/>
                </a:solidFill>
              </a:rPr>
              <a:t>As </a:t>
            </a:r>
            <a:r>
              <a:rPr lang="pt-BR" dirty="0" err="1">
                <a:solidFill>
                  <a:srgbClr val="002060"/>
                </a:solidFill>
              </a:rPr>
              <a:t>maclas</a:t>
            </a:r>
            <a:r>
              <a:rPr lang="pt-BR" dirty="0">
                <a:solidFill>
                  <a:srgbClr val="002060"/>
                </a:solidFill>
              </a:rPr>
              <a:t> são classificadas com base nos operadores de geminação, que são os elementos de simetria da geminação, e a forma com a qual estão relacionados, seja em relação a planos ou eixos de rotação, define os tipos de </a:t>
            </a:r>
            <a:r>
              <a:rPr lang="pt-BR" dirty="0" err="1">
                <a:solidFill>
                  <a:srgbClr val="002060"/>
                </a:solidFill>
              </a:rPr>
              <a:t>macla</a:t>
            </a:r>
            <a:r>
              <a:rPr lang="pt-BR" dirty="0">
                <a:solidFill>
                  <a:srgbClr val="002060"/>
                </a:solidFill>
              </a:rPr>
              <a:t>. A quantidade de indivíduos e o mecanismo de formação também são fundamentais para a classificação.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E41C806-91BA-4DA3-AE36-1195DC018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09" y="5658384"/>
            <a:ext cx="1338931" cy="96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0495513-BBD8-456C-B69F-F1306F12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844" y="5503893"/>
            <a:ext cx="733788" cy="116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AD56D1B0-3392-4D5A-B4D8-83D5EE905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57" y="5534560"/>
            <a:ext cx="5619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E7D46FDB-8BD8-4ACA-93A9-C73026BB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486" y="5515932"/>
            <a:ext cx="9144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C36BCF4-A06E-4BDB-A47A-C16A30B1F65C}"/>
              </a:ext>
            </a:extLst>
          </p:cNvPr>
          <p:cNvSpPr txBox="1"/>
          <p:nvPr/>
        </p:nvSpPr>
        <p:spPr>
          <a:xfrm>
            <a:off x="674649" y="5130565"/>
            <a:ext cx="141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accent6"/>
                </a:solidFill>
              </a:rPr>
              <a:t>polissintética</a:t>
            </a:r>
            <a:endParaRPr lang="pt-BR" dirty="0">
              <a:solidFill>
                <a:schemeClr val="accent6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8AA3CDB-3FC9-4877-B5C0-ADD94CBEF7DD}"/>
              </a:ext>
            </a:extLst>
          </p:cNvPr>
          <p:cNvSpPr txBox="1"/>
          <p:nvPr/>
        </p:nvSpPr>
        <p:spPr>
          <a:xfrm>
            <a:off x="2229721" y="5096023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6"/>
                </a:solidFill>
              </a:rPr>
              <a:t>regular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F6D0378-638A-49A5-BDF0-6C97AD0683E1}"/>
              </a:ext>
            </a:extLst>
          </p:cNvPr>
          <p:cNvSpPr txBox="1"/>
          <p:nvPr/>
        </p:nvSpPr>
        <p:spPr>
          <a:xfrm>
            <a:off x="3111323" y="5103182"/>
            <a:ext cx="98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6"/>
                </a:solidFill>
              </a:rPr>
              <a:t>irregular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DC369DB-533E-47DB-9094-A231715368B9}"/>
              </a:ext>
            </a:extLst>
          </p:cNvPr>
          <p:cNvSpPr txBox="1"/>
          <p:nvPr/>
        </p:nvSpPr>
        <p:spPr>
          <a:xfrm>
            <a:off x="4281987" y="5103182"/>
            <a:ext cx="7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6"/>
                </a:solidFill>
              </a:rPr>
              <a:t>cíclica</a:t>
            </a:r>
          </a:p>
        </p:txBody>
      </p:sp>
    </p:spTree>
    <p:extLst>
      <p:ext uri="{BB962C8B-B14F-4D97-AF65-F5344CB8AC3E}">
        <p14:creationId xmlns:p14="http://schemas.microsoft.com/office/powerpoint/2010/main" val="3782362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to 3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9556" y="213425"/>
            <a:ext cx="5752409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Forma do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cristal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: euhedral</a:t>
            </a:r>
          </a:p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&amp;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Geminação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15528E-1616-4DC4-BE46-2028BF25C12B}"/>
              </a:ext>
            </a:extLst>
          </p:cNvPr>
          <p:cNvSpPr txBox="1"/>
          <p:nvPr/>
        </p:nvSpPr>
        <p:spPr>
          <a:xfrm>
            <a:off x="262647" y="6098651"/>
            <a:ext cx="3606187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Figueiredo, B.R. 2000. Minérios &amp; Ambiente. Editora Unicamp. 399p. </a:t>
            </a:r>
          </a:p>
        </p:txBody>
      </p:sp>
    </p:spTree>
    <p:extLst>
      <p:ext uri="{BB962C8B-B14F-4D97-AF65-F5344CB8AC3E}">
        <p14:creationId xmlns:p14="http://schemas.microsoft.com/office/powerpoint/2010/main" val="1135068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5601"/>
            <a:ext cx="9144000" cy="612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399" y="355601"/>
            <a:ext cx="3517221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Anisotropia</a:t>
            </a:r>
            <a:endParaRPr lang="en-US" sz="4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cs typeface="Calibri"/>
            </a:endParaRPr>
          </a:p>
          <a:p>
            <a:pPr algn="ctr"/>
            <a:r>
              <a:rPr lang="en-US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&amp; </a:t>
            </a:r>
            <a:r>
              <a:rPr lang="en-US" sz="4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Geminação</a:t>
            </a:r>
            <a:r>
              <a:rPr lang="en-US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0666" y="494864"/>
            <a:ext cx="1913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Umangita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(Cu</a:t>
            </a:r>
            <a:r>
              <a:rPr lang="en-US" baseline="-25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Se</a:t>
            </a:r>
            <a:r>
              <a:rPr lang="en-US" baseline="-25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15666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CEA64-D733-4FA9-91BA-04212D4A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" y="1488331"/>
            <a:ext cx="5841607" cy="373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E6FE50A-73B0-44D1-8891-295432857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793" y="5393341"/>
            <a:ext cx="9375543" cy="95410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(Esquerda). Rutilo com geminação lamelar</a:t>
            </a:r>
            <a:r>
              <a:rPr lang="en-US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.</a:t>
            </a:r>
            <a:r>
              <a:rPr lang="pt-BR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 </a:t>
            </a:r>
            <a:r>
              <a:rPr lang="pt-BR" altLang="pt-BR" sz="1600" b="1" dirty="0" err="1">
                <a:solidFill>
                  <a:srgbClr val="6699FF"/>
                </a:solidFill>
                <a:cs typeface="Times New Roman" panose="02020603050405020304" pitchFamily="18" charset="0"/>
              </a:rPr>
              <a:t>Chisel</a:t>
            </a:r>
            <a:r>
              <a:rPr lang="pt-BR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 - Canada</a:t>
            </a:r>
            <a:r>
              <a:rPr lang="en-US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 </a:t>
            </a:r>
            <a:r>
              <a:rPr lang="pt-BR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N</a:t>
            </a:r>
            <a:r>
              <a:rPr lang="en-US" altLang="pt-BR" sz="1600" b="1" dirty="0" err="1">
                <a:solidFill>
                  <a:srgbClr val="6699FF"/>
                </a:solidFill>
                <a:cs typeface="Times New Roman" panose="02020603050405020304" pitchFamily="18" charset="0"/>
              </a:rPr>
              <a:t>ic</a:t>
            </a:r>
            <a:r>
              <a:rPr lang="pt-BR" altLang="pt-BR" sz="1600" b="1" dirty="0" err="1">
                <a:solidFill>
                  <a:srgbClr val="6699FF"/>
                </a:solidFill>
                <a:cs typeface="Times New Roman" panose="02020603050405020304" pitchFamily="18" charset="0"/>
              </a:rPr>
              <a:t>óis</a:t>
            </a:r>
            <a:r>
              <a:rPr lang="pt-BR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 //,</a:t>
            </a:r>
            <a:r>
              <a:rPr lang="en-US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 </a:t>
            </a:r>
            <a:r>
              <a:rPr lang="pt-BR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0.21</a:t>
            </a:r>
            <a:r>
              <a:rPr lang="en-US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 mm.</a:t>
            </a:r>
            <a:r>
              <a:rPr lang="pt-BR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 (Direita) Idem, mas em </a:t>
            </a:r>
            <a:r>
              <a:rPr lang="pt-BR" altLang="pt-BR" sz="1600" b="1" dirty="0" err="1">
                <a:solidFill>
                  <a:srgbClr val="6699FF"/>
                </a:solidFill>
                <a:cs typeface="Times New Roman" panose="02020603050405020304" pitchFamily="18" charset="0"/>
              </a:rPr>
              <a:t>nicóis</a:t>
            </a:r>
            <a:r>
              <a:rPr lang="pt-BR" altLang="pt-BR" sz="1600" b="1" dirty="0">
                <a:solidFill>
                  <a:srgbClr val="6699FF"/>
                </a:solidFill>
                <a:cs typeface="Times New Roman" panose="02020603050405020304" pitchFamily="18" charset="0"/>
              </a:rPr>
              <a:t> cruzados mostrando reflexões internas.</a:t>
            </a:r>
            <a:r>
              <a:rPr lang="en-US" altLang="pt-BR" sz="1600" b="1" i="1" dirty="0">
                <a:solidFill>
                  <a:srgbClr val="6699FF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pt-BR" altLang="pt-BR" sz="1600" b="1" i="1" dirty="0">
                <a:solidFill>
                  <a:srgbClr val="6699FF"/>
                </a:solidFill>
                <a:cs typeface="Times New Roman" panose="02020603050405020304" pitchFamily="18" charset="0"/>
              </a:rPr>
              <a:t>Fonte: www.unige.ch/sciences/terre/mineral/fontbote/opaques/opaques_menu.html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F20B29F-A6FF-4FD7-9204-18737731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8330"/>
            <a:ext cx="5843990" cy="373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3589E5C-A6B8-4EFA-BAF2-C12976A541D7}"/>
              </a:ext>
            </a:extLst>
          </p:cNvPr>
          <p:cNvSpPr txBox="1"/>
          <p:nvPr/>
        </p:nvSpPr>
        <p:spPr>
          <a:xfrm>
            <a:off x="4406629" y="318466"/>
            <a:ext cx="3843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4"/>
                </a:solidFill>
              </a:rPr>
              <a:t>Geminação em Rutilo</a:t>
            </a:r>
          </a:p>
        </p:txBody>
      </p:sp>
    </p:spTree>
    <p:extLst>
      <p:ext uri="{BB962C8B-B14F-4D97-AF65-F5344CB8AC3E}">
        <p14:creationId xmlns:p14="http://schemas.microsoft.com/office/powerpoint/2010/main" val="1118534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8F20B29F-A6FF-4FD7-9204-18737731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89" y="3241723"/>
            <a:ext cx="3363342" cy="214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3589E5C-A6B8-4EFA-BAF2-C12976A541D7}"/>
              </a:ext>
            </a:extLst>
          </p:cNvPr>
          <p:cNvSpPr txBox="1"/>
          <p:nvPr/>
        </p:nvSpPr>
        <p:spPr>
          <a:xfrm>
            <a:off x="9160295" y="397855"/>
            <a:ext cx="2661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>
                <a:solidFill>
                  <a:schemeClr val="accent4"/>
                </a:solidFill>
              </a:rPr>
              <a:t>Macla</a:t>
            </a:r>
            <a:r>
              <a:rPr lang="pt-BR" sz="3200" b="1" dirty="0">
                <a:solidFill>
                  <a:schemeClr val="accent4"/>
                </a:solidFill>
              </a:rPr>
              <a:t> cíclica no Rutilo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F80AB8F-BE1D-4324-976C-3168893208EF}"/>
              </a:ext>
            </a:extLst>
          </p:cNvPr>
          <p:cNvSpPr txBox="1"/>
          <p:nvPr/>
        </p:nvSpPr>
        <p:spPr>
          <a:xfrm>
            <a:off x="8647889" y="5510648"/>
            <a:ext cx="336334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dirty="0"/>
              <a:t>https://youtu.be/2cbxw6YwlsM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5FB9A6-38A2-4E96-A39F-DD3EA7836C2C}"/>
              </a:ext>
            </a:extLst>
          </p:cNvPr>
          <p:cNvSpPr txBox="1"/>
          <p:nvPr/>
        </p:nvSpPr>
        <p:spPr>
          <a:xfrm>
            <a:off x="10490803" y="2728441"/>
            <a:ext cx="148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6"/>
                </a:solidFill>
              </a:rPr>
              <a:t>Rutilo (TiO</a:t>
            </a:r>
            <a:r>
              <a:rPr lang="pt-BR" sz="2000" b="1" baseline="-25000" dirty="0">
                <a:solidFill>
                  <a:schemeClr val="accent6"/>
                </a:solidFill>
              </a:rPr>
              <a:t>2</a:t>
            </a:r>
            <a:r>
              <a:rPr lang="pt-BR" sz="2000" b="1" dirty="0">
                <a:solidFill>
                  <a:schemeClr val="accent6"/>
                </a:solidFill>
              </a:rPr>
              <a:t>)</a:t>
            </a:r>
          </a:p>
        </p:txBody>
      </p:sp>
      <p:pic>
        <p:nvPicPr>
          <p:cNvPr id="11" name="Mídia Online 10" title="Rutilo - Luz Refletida - com macla cíclica">
            <a:hlinkClick r:id="" action="ppaction://media"/>
            <a:extLst>
              <a:ext uri="{FF2B5EF4-FFF2-40B4-BE49-F238E27FC236}">
                <a16:creationId xmlns:a16="http://schemas.microsoft.com/office/drawing/2014/main" id="{201E15E4-2834-45DF-8FF4-92EB3E56C5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0769" y="332176"/>
            <a:ext cx="8279147" cy="620485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58BEE05-F95C-438E-BFBD-80BC89DD5767}"/>
              </a:ext>
            </a:extLst>
          </p:cNvPr>
          <p:cNvSpPr txBox="1"/>
          <p:nvPr/>
        </p:nvSpPr>
        <p:spPr>
          <a:xfrm>
            <a:off x="6977327" y="6368422"/>
            <a:ext cx="510857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i="1" dirty="0">
                <a:latin typeface="+mj-lt"/>
              </a:rPr>
              <a:t>Agradecimentos especiais a </a:t>
            </a:r>
            <a:r>
              <a:rPr lang="pt-BR" b="1" i="1" dirty="0">
                <a:effectLst/>
                <a:latin typeface="+mj-lt"/>
                <a:hlinkClick r:id="rId5"/>
              </a:rPr>
              <a:t>Heinrich Frank</a:t>
            </a:r>
            <a:r>
              <a:rPr lang="pt-BR" b="1" i="1" dirty="0">
                <a:effectLst/>
                <a:latin typeface="+mj-lt"/>
              </a:rPr>
              <a:t> (UFRGS)</a:t>
            </a:r>
            <a:endParaRPr lang="pt-BR" b="1" i="1" dirty="0">
              <a:latin typeface="+mj-lt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3520916-402E-4047-A4AE-8E641D58C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159" y="1796119"/>
            <a:ext cx="9144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0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EC4927B9-355E-4111-B979-C49B5683A918}"/>
              </a:ext>
            </a:extLst>
          </p:cNvPr>
          <p:cNvSpPr/>
          <p:nvPr/>
        </p:nvSpPr>
        <p:spPr>
          <a:xfrm>
            <a:off x="8174358" y="296662"/>
            <a:ext cx="3415162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Propriedades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morfológicas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 e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estruturais</a:t>
            </a:r>
            <a:r>
              <a:rPr lang="en-US" sz="2800" b="1" dirty="0">
                <a:ln/>
                <a:solidFill>
                  <a:schemeClr val="accent3"/>
                </a:solidFill>
                <a:latin typeface="Calibri"/>
                <a:cs typeface="Calibri"/>
              </a:rPr>
              <a:t>: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Calibri"/>
                <a:cs typeface="Calibri"/>
              </a:rPr>
              <a:t>macla</a:t>
            </a:r>
            <a:endParaRPr lang="en-US" sz="2800" b="1" dirty="0">
              <a:ln/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EE120F3-0A0A-4006-9575-7266C22718D8}"/>
              </a:ext>
            </a:extLst>
          </p:cNvPr>
          <p:cNvSpPr txBox="1"/>
          <p:nvPr/>
        </p:nvSpPr>
        <p:spPr>
          <a:xfrm>
            <a:off x="8677071" y="2060853"/>
            <a:ext cx="2798843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Cassiterita: SnO</a:t>
            </a:r>
            <a:r>
              <a:rPr lang="pt-BR" sz="2400" b="1" baseline="-25000" dirty="0"/>
              <a:t>2</a:t>
            </a:r>
          </a:p>
          <a:p>
            <a:pPr algn="ctr"/>
            <a:r>
              <a:rPr lang="pt-BR" sz="2400" b="1" dirty="0"/>
              <a:t>(mineral de minério </a:t>
            </a:r>
          </a:p>
          <a:p>
            <a:pPr algn="ctr"/>
            <a:r>
              <a:rPr lang="pt-BR" sz="2400" b="1" dirty="0"/>
              <a:t>de estanho)</a:t>
            </a:r>
          </a:p>
        </p:txBody>
      </p:sp>
      <p:pic>
        <p:nvPicPr>
          <p:cNvPr id="9" name="Mídia Online 8" title="Cassiterita - Luz Refletida - com macla">
            <a:hlinkClick r:id="" action="ppaction://media"/>
            <a:extLst>
              <a:ext uri="{FF2B5EF4-FFF2-40B4-BE49-F238E27FC236}">
                <a16:creationId xmlns:a16="http://schemas.microsoft.com/office/drawing/2014/main" id="{E8E056DC-866A-45DC-915F-EDC1A1BFA8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6700" y="296662"/>
            <a:ext cx="7911132" cy="592904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5A4504F-5D70-41A5-900B-AEE420E8E1EF}"/>
              </a:ext>
            </a:extLst>
          </p:cNvPr>
          <p:cNvSpPr txBox="1"/>
          <p:nvPr/>
        </p:nvSpPr>
        <p:spPr>
          <a:xfrm>
            <a:off x="158132" y="6440411"/>
            <a:ext cx="3186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https://youtu.be/yob4FFlkFyQ</a:t>
            </a:r>
          </a:p>
        </p:txBody>
      </p:sp>
      <p:pic>
        <p:nvPicPr>
          <p:cNvPr id="8194" name="Picture 2" descr="Microstructural controls on the chemical heterogeneity of cassiterite  revealed by cathodoluminescence and elemental X-ray mapping in: American  Mineralogist Volume 105 Issue 1 (2020)">
            <a:extLst>
              <a:ext uri="{FF2B5EF4-FFF2-40B4-BE49-F238E27FC236}">
                <a16:creationId xmlns:a16="http://schemas.microsoft.com/office/drawing/2014/main" id="{D32377D0-D0DB-40C6-AC5B-4FB14235A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05" y="3487953"/>
            <a:ext cx="4089063" cy="242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C0CDB10-8E88-40E6-BA1C-438C02612014}"/>
              </a:ext>
            </a:extLst>
          </p:cNvPr>
          <p:cNvSpPr txBox="1"/>
          <p:nvPr/>
        </p:nvSpPr>
        <p:spPr>
          <a:xfrm>
            <a:off x="8313899" y="5963725"/>
            <a:ext cx="3878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u="none" strike="noStrike" dirty="0">
                <a:solidFill>
                  <a:srgbClr val="007596"/>
                </a:solidFill>
                <a:effectLst/>
                <a:latin typeface="Times" panose="02020603050405020304" pitchFamily="18" charset="0"/>
                <a:hlinkClick r:id="rId5"/>
              </a:rPr>
              <a:t>https://doi.org/10.2138/am-2020-6964</a:t>
            </a:r>
            <a:r>
              <a:rPr lang="pt-BR" b="0" i="0" dirty="0">
                <a:solidFill>
                  <a:srgbClr val="3C3C3C"/>
                </a:solidFill>
                <a:effectLst/>
                <a:latin typeface="Times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C6FA68-6AC1-46FD-9CA7-444332BCA89E}"/>
              </a:ext>
            </a:extLst>
          </p:cNvPr>
          <p:cNvSpPr txBox="1"/>
          <p:nvPr/>
        </p:nvSpPr>
        <p:spPr>
          <a:xfrm>
            <a:off x="582999" y="530810"/>
            <a:ext cx="510857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i="1" dirty="0">
                <a:latin typeface="+mj-lt"/>
              </a:rPr>
              <a:t>Agradecimentos especiais a </a:t>
            </a:r>
            <a:r>
              <a:rPr lang="pt-BR" b="1" i="1" dirty="0">
                <a:effectLst/>
                <a:latin typeface="+mj-lt"/>
                <a:hlinkClick r:id="rId6"/>
              </a:rPr>
              <a:t>Heinrich Frank</a:t>
            </a:r>
            <a:r>
              <a:rPr lang="pt-BR" b="1" i="1" dirty="0">
                <a:effectLst/>
                <a:latin typeface="+mj-lt"/>
              </a:rPr>
              <a:t> (UFRGS)</a:t>
            </a:r>
            <a:endParaRPr lang="pt-BR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044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35"/>
            <a:ext cx="929365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828" y="263763"/>
            <a:ext cx="312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ReflexÃO</a:t>
            </a:r>
            <a:r>
              <a:rPr lang="en-US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 INTERNA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3765" y="125263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Cinábrio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(</a:t>
            </a:r>
            <a:r>
              <a:rPr lang="en-US" sz="2000" dirty="0" err="1">
                <a:solidFill>
                  <a:schemeClr val="bg1"/>
                </a:solidFill>
              </a:rPr>
              <a:t>HgS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FF232A-DDB3-49C4-AD8E-0EDE5C16B16E}"/>
              </a:ext>
            </a:extLst>
          </p:cNvPr>
          <p:cNvSpPr/>
          <p:nvPr/>
        </p:nvSpPr>
        <p:spPr>
          <a:xfrm>
            <a:off x="9293656" y="0"/>
            <a:ext cx="2898344" cy="6858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94E4268-4C0A-48AE-92D3-4B8A8096A66C}"/>
              </a:ext>
            </a:extLst>
          </p:cNvPr>
          <p:cNvSpPr txBox="1"/>
          <p:nvPr/>
        </p:nvSpPr>
        <p:spPr>
          <a:xfrm>
            <a:off x="9621079" y="683813"/>
            <a:ext cx="2369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2"/>
                </a:solidFill>
              </a:rPr>
              <a:t>Podemos ter alguma informação sobre a dureza do cinábrio por essa foto?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D919A2-D261-46DA-8618-613EECF1D8EF}"/>
              </a:ext>
            </a:extLst>
          </p:cNvPr>
          <p:cNvSpPr txBox="1"/>
          <p:nvPr/>
        </p:nvSpPr>
        <p:spPr>
          <a:xfrm>
            <a:off x="6656698" y="4221804"/>
            <a:ext cx="5130529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b="1" i="1" dirty="0"/>
              <a:t>Como observar a reflexão interna? </a:t>
            </a:r>
          </a:p>
          <a:p>
            <a:r>
              <a:rPr lang="pt-BR" sz="2000" i="1" dirty="0"/>
              <a:t>Usar aumento acima de 20x e intensidade maior da luz com polarizadores cruzados.</a:t>
            </a:r>
          </a:p>
        </p:txBody>
      </p:sp>
    </p:spTree>
    <p:extLst>
      <p:ext uri="{BB962C8B-B14F-4D97-AF65-F5344CB8AC3E}">
        <p14:creationId xmlns:p14="http://schemas.microsoft.com/office/powerpoint/2010/main" val="1167075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F3EA59B-A969-4D95-B8FF-4F48EBA13E47}"/>
              </a:ext>
            </a:extLst>
          </p:cNvPr>
          <p:cNvSpPr txBox="1"/>
          <p:nvPr/>
        </p:nvSpPr>
        <p:spPr>
          <a:xfrm>
            <a:off x="317886" y="239130"/>
            <a:ext cx="582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6"/>
                </a:solidFill>
              </a:rPr>
              <a:t>Petrografia de Minérios: passos gerais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BCFF3C-14DF-44FA-99D4-D2E533611D0D}"/>
              </a:ext>
            </a:extLst>
          </p:cNvPr>
          <p:cNvSpPr txBox="1"/>
          <p:nvPr/>
        </p:nvSpPr>
        <p:spPr>
          <a:xfrm>
            <a:off x="544748" y="1001948"/>
            <a:ext cx="11206265" cy="50937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AutoNum type="arabicParenBoth"/>
            </a:pPr>
            <a:r>
              <a:rPr lang="pt-BR" sz="1900" b="1" dirty="0">
                <a:solidFill>
                  <a:schemeClr val="accent6"/>
                </a:solidFill>
              </a:rPr>
              <a:t>Limpeza:  </a:t>
            </a:r>
            <a:r>
              <a:rPr lang="pt-BR" sz="1900" dirty="0"/>
              <a:t>secções polidas, lâminas delgadas-polidas e </a:t>
            </a:r>
            <a:r>
              <a:rPr lang="pt-BR" sz="1900" dirty="0" err="1"/>
              <a:t>bipolidas</a:t>
            </a:r>
            <a:r>
              <a:rPr lang="pt-BR" sz="1900" dirty="0"/>
              <a:t> devem ser limpas antes do estudo com óxido de alumínio ou outro abrasivo suave para remoção da película gerada por oxidação;</a:t>
            </a:r>
          </a:p>
          <a:p>
            <a:pPr marL="342900" indent="-342900">
              <a:spcBef>
                <a:spcPts val="600"/>
              </a:spcBef>
              <a:buAutoNum type="arabicParenBoth"/>
            </a:pPr>
            <a:r>
              <a:rPr lang="pt-BR" sz="1900" b="1" dirty="0">
                <a:solidFill>
                  <a:schemeClr val="accent4"/>
                </a:solidFill>
              </a:rPr>
              <a:t>Descrição do modo de ocorrência dos minerais: </a:t>
            </a:r>
            <a:r>
              <a:rPr lang="pt-BR" sz="1900" dirty="0"/>
              <a:t>descreva separadamente as associações minerais segundo o modo de ocorrência (disseminada na rocha, em veio, em zona de oxidação, brecha, minério maciço);</a:t>
            </a:r>
          </a:p>
          <a:p>
            <a:pPr marL="342900" indent="-342900">
              <a:spcBef>
                <a:spcPts val="600"/>
              </a:spcBef>
              <a:buAutoNum type="arabicParenBoth"/>
            </a:pPr>
            <a:r>
              <a:rPr lang="pt-BR" sz="1900" b="1" dirty="0">
                <a:solidFill>
                  <a:schemeClr val="accent1"/>
                </a:solidFill>
              </a:rPr>
              <a:t>Descrição de associações minerais: </a:t>
            </a:r>
            <a:r>
              <a:rPr lang="pt-BR" sz="1900" dirty="0"/>
              <a:t>sempre que possível descreva os minerais opacos juntamente com os transparentes (mudando o caminho da luz), observando as relações entre os minerais;</a:t>
            </a:r>
          </a:p>
          <a:p>
            <a:pPr marL="342900" indent="-342900">
              <a:spcBef>
                <a:spcPts val="600"/>
              </a:spcBef>
              <a:buAutoNum type="arabicParenBoth"/>
            </a:pPr>
            <a:r>
              <a:rPr lang="pt-BR" sz="1900" b="1" dirty="0">
                <a:solidFill>
                  <a:schemeClr val="tx2"/>
                </a:solidFill>
              </a:rPr>
              <a:t>Estime as percentagens volumétricas de cada mineral </a:t>
            </a:r>
            <a:r>
              <a:rPr lang="pt-BR" sz="1900" dirty="0"/>
              <a:t>(por modo de ocorrência);</a:t>
            </a:r>
          </a:p>
          <a:p>
            <a:pPr marL="342900" indent="-342900">
              <a:spcBef>
                <a:spcPts val="600"/>
              </a:spcBef>
              <a:buAutoNum type="arabicParenBoth"/>
            </a:pPr>
            <a:r>
              <a:rPr lang="pt-BR" sz="1900" dirty="0"/>
              <a:t>Descreva as </a:t>
            </a:r>
            <a:r>
              <a:rPr lang="pt-BR" sz="1900" b="1" dirty="0">
                <a:solidFill>
                  <a:srgbClr val="7030A0"/>
                </a:solidFill>
              </a:rPr>
              <a:t>propriedades ópticas </a:t>
            </a:r>
            <a:r>
              <a:rPr lang="pt-BR" sz="1900" dirty="0"/>
              <a:t>dos minerais: primeiro com polarizadores descruzados </a:t>
            </a:r>
            <a:r>
              <a:rPr lang="pt-BR" sz="1900" b="1" dirty="0">
                <a:solidFill>
                  <a:srgbClr val="C00000"/>
                </a:solidFill>
              </a:rPr>
              <a:t>(cor, reflectância, </a:t>
            </a:r>
            <a:r>
              <a:rPr lang="pt-BR" sz="1900" b="1" dirty="0" err="1">
                <a:solidFill>
                  <a:srgbClr val="C00000"/>
                </a:solidFill>
              </a:rPr>
              <a:t>birreflectância</a:t>
            </a:r>
            <a:r>
              <a:rPr lang="pt-BR" sz="1900" b="1" dirty="0">
                <a:solidFill>
                  <a:srgbClr val="C00000"/>
                </a:solidFill>
              </a:rPr>
              <a:t>)</a:t>
            </a:r>
            <a:r>
              <a:rPr lang="pt-BR" sz="1900" dirty="0"/>
              <a:t> e depois com polarizadores cruzados </a:t>
            </a:r>
            <a:r>
              <a:rPr lang="pt-BR" sz="19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(isotropia, anisotropia, reflexões internas)</a:t>
            </a:r>
            <a:r>
              <a:rPr lang="pt-BR" sz="1900" b="1" dirty="0"/>
              <a:t>;</a:t>
            </a:r>
          </a:p>
          <a:p>
            <a:pPr marL="342900" indent="-342900">
              <a:spcBef>
                <a:spcPts val="600"/>
              </a:spcBef>
              <a:buAutoNum type="arabicParenBoth"/>
            </a:pPr>
            <a:r>
              <a:rPr lang="pt-BR" sz="1900" dirty="0"/>
              <a:t>Descreva as propriedades dependentes da </a:t>
            </a:r>
            <a:r>
              <a:rPr lang="pt-BR" sz="1900" b="1" dirty="0">
                <a:solidFill>
                  <a:schemeClr val="accent5"/>
                </a:solidFill>
              </a:rPr>
              <a:t>dureza</a:t>
            </a:r>
            <a:r>
              <a:rPr lang="pt-BR" sz="1900" dirty="0"/>
              <a:t> (qualidade do polimento, riscos);</a:t>
            </a:r>
          </a:p>
          <a:p>
            <a:pPr marL="342900" indent="-342900">
              <a:spcBef>
                <a:spcPts val="600"/>
              </a:spcBef>
              <a:buAutoNum type="arabicParenBoth"/>
            </a:pPr>
            <a:r>
              <a:rPr lang="pt-BR" sz="1900" dirty="0" err="1"/>
              <a:t>Desceva</a:t>
            </a:r>
            <a:r>
              <a:rPr lang="pt-BR" sz="1900" dirty="0"/>
              <a:t> as propriedades morfológicas e estruturais: </a:t>
            </a:r>
            <a:r>
              <a:rPr lang="pt-BR" sz="1900" b="1" dirty="0">
                <a:solidFill>
                  <a:schemeClr val="accent6">
                    <a:lumMod val="75000"/>
                  </a:schemeClr>
                </a:solidFill>
              </a:rPr>
              <a:t>forma dos cristais, hábito, clivagem,  </a:t>
            </a:r>
            <a:r>
              <a:rPr lang="en-US" sz="1900" b="1" dirty="0" err="1">
                <a:solidFill>
                  <a:schemeClr val="accent6">
                    <a:lumMod val="75000"/>
                  </a:schemeClr>
                </a:solidFill>
              </a:rPr>
              <a:t>maclas</a:t>
            </a:r>
            <a:r>
              <a:rPr lang="en-US" sz="1900" b="1" dirty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sz="1900" b="1" dirty="0" err="1">
                <a:solidFill>
                  <a:schemeClr val="accent6">
                    <a:lumMod val="75000"/>
                  </a:schemeClr>
                </a:solidFill>
              </a:rPr>
              <a:t>geminação</a:t>
            </a:r>
            <a:r>
              <a:rPr lang="en-US" sz="1900" b="1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spcBef>
                <a:spcPts val="600"/>
              </a:spcBef>
              <a:buAutoNum type="arabicParenBoth"/>
            </a:pPr>
            <a:r>
              <a:rPr lang="en-US" sz="1900" dirty="0" err="1"/>
              <a:t>Descreva</a:t>
            </a:r>
            <a:r>
              <a:rPr lang="en-US" sz="1900" dirty="0"/>
              <a:t> as </a:t>
            </a:r>
            <a:r>
              <a:rPr lang="en-US" sz="1900" b="1" dirty="0" err="1">
                <a:solidFill>
                  <a:schemeClr val="accent5">
                    <a:lumMod val="75000"/>
                  </a:schemeClr>
                </a:solidFill>
              </a:rPr>
              <a:t>texturas</a:t>
            </a:r>
            <a:r>
              <a:rPr lang="en-US" sz="1900" dirty="0"/>
              <a:t> (</a:t>
            </a:r>
            <a:r>
              <a:rPr lang="en-US" sz="1900" dirty="0" err="1"/>
              <a:t>primárias</a:t>
            </a:r>
            <a:r>
              <a:rPr lang="en-US" sz="1900" dirty="0"/>
              <a:t>, </a:t>
            </a:r>
            <a:r>
              <a:rPr lang="en-US" sz="1900" dirty="0" err="1"/>
              <a:t>secundárias</a:t>
            </a:r>
            <a:r>
              <a:rPr lang="en-US" sz="1900" dirty="0"/>
              <a:t> – </a:t>
            </a:r>
            <a:r>
              <a:rPr lang="en-US" sz="1900" dirty="0" err="1"/>
              <a:t>substituição</a:t>
            </a:r>
            <a:r>
              <a:rPr lang="en-US" sz="1900" dirty="0"/>
              <a:t>, </a:t>
            </a:r>
            <a:r>
              <a:rPr lang="en-US" sz="1900" dirty="0" err="1"/>
              <a:t>oxidação</a:t>
            </a:r>
            <a:r>
              <a:rPr lang="en-US" sz="1900" dirty="0"/>
              <a:t>, </a:t>
            </a:r>
            <a:r>
              <a:rPr lang="en-US" sz="1900" dirty="0" err="1"/>
              <a:t>deformação</a:t>
            </a:r>
            <a:r>
              <a:rPr lang="en-US" sz="1900" dirty="0"/>
              <a:t> e </a:t>
            </a:r>
            <a:r>
              <a:rPr lang="en-US" sz="1900" dirty="0" err="1"/>
              <a:t>metamorfismo</a:t>
            </a:r>
            <a:r>
              <a:rPr lang="en-US" sz="1900" dirty="0"/>
              <a:t>);</a:t>
            </a:r>
          </a:p>
          <a:p>
            <a:pPr marL="342900" indent="-342900">
              <a:spcBef>
                <a:spcPts val="600"/>
              </a:spcBef>
              <a:buAutoNum type="arabicParenBoth"/>
            </a:pPr>
            <a:r>
              <a:rPr lang="en-US" sz="1900" dirty="0" err="1"/>
              <a:t>Identifique</a:t>
            </a:r>
            <a:r>
              <a:rPr lang="en-US" sz="1900" dirty="0"/>
              <a:t> as </a:t>
            </a:r>
            <a:r>
              <a:rPr lang="en-US" sz="1900" b="1" dirty="0" err="1">
                <a:solidFill>
                  <a:srgbClr val="00B050"/>
                </a:solidFill>
              </a:rPr>
              <a:t>relações</a:t>
            </a:r>
            <a:r>
              <a:rPr lang="en-US" sz="1900" b="1" dirty="0">
                <a:solidFill>
                  <a:srgbClr val="00B050"/>
                </a:solidFill>
              </a:rPr>
              <a:t> de </a:t>
            </a:r>
            <a:r>
              <a:rPr lang="en-US" sz="1900" b="1" dirty="0" err="1">
                <a:solidFill>
                  <a:srgbClr val="00B050"/>
                </a:solidFill>
              </a:rPr>
              <a:t>equilíbrio</a:t>
            </a:r>
            <a:r>
              <a:rPr lang="en-US" sz="1900" b="1" dirty="0">
                <a:solidFill>
                  <a:srgbClr val="00B050"/>
                </a:solidFill>
              </a:rPr>
              <a:t> de </a:t>
            </a:r>
            <a:r>
              <a:rPr lang="en-US" sz="1900" b="1" dirty="0" err="1">
                <a:solidFill>
                  <a:srgbClr val="00B050"/>
                </a:solidFill>
              </a:rPr>
              <a:t>fases</a:t>
            </a:r>
            <a:r>
              <a:rPr lang="en-US" sz="1900" dirty="0"/>
              <a:t>: use </a:t>
            </a:r>
            <a:r>
              <a:rPr lang="en-US" sz="1900" dirty="0" err="1"/>
              <a:t>informações</a:t>
            </a:r>
            <a:r>
              <a:rPr lang="en-US" sz="1900" dirty="0"/>
              <a:t> dos </a:t>
            </a:r>
            <a:r>
              <a:rPr lang="en-US" sz="1900" dirty="0" err="1"/>
              <a:t>diagramas</a:t>
            </a:r>
            <a:r>
              <a:rPr lang="en-US" sz="1900" dirty="0"/>
              <a:t> de </a:t>
            </a:r>
            <a:r>
              <a:rPr lang="en-US" sz="1900" dirty="0" err="1"/>
              <a:t>fases</a:t>
            </a:r>
            <a:r>
              <a:rPr lang="en-US" sz="1900" dirty="0"/>
              <a:t> para </a:t>
            </a:r>
            <a:r>
              <a:rPr lang="en-US" sz="1900" dirty="0" err="1"/>
              <a:t>embasar</a:t>
            </a:r>
            <a:r>
              <a:rPr lang="en-US" sz="1900" dirty="0"/>
              <a:t> as </a:t>
            </a:r>
            <a:r>
              <a:rPr lang="en-US" sz="1900" dirty="0" err="1"/>
              <a:t>interpretações</a:t>
            </a:r>
            <a:r>
              <a:rPr lang="en-US" sz="1900" dirty="0"/>
              <a:t>;</a:t>
            </a:r>
            <a:endParaRPr lang="pt-BR" sz="1900" dirty="0"/>
          </a:p>
        </p:txBody>
      </p:sp>
    </p:spTree>
    <p:extLst>
      <p:ext uri="{BB962C8B-B14F-4D97-AF65-F5344CB8AC3E}">
        <p14:creationId xmlns:p14="http://schemas.microsoft.com/office/powerpoint/2010/main" val="4054227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70" y="1374070"/>
            <a:ext cx="8289939" cy="4650396"/>
          </a:xfrm>
        </p:spPr>
        <p:txBody>
          <a:bodyPr>
            <a:noAutofit/>
          </a:bodyPr>
          <a:lstStyle/>
          <a:p>
            <a:pPr lvl="1" algn="just"/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Valores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absolutos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de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dureza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: </a:t>
            </a:r>
            <a:r>
              <a:rPr lang="en-US" sz="2400" dirty="0" err="1">
                <a:latin typeface="Calibri"/>
                <a:cs typeface="Calibri"/>
              </a:rPr>
              <a:t>experimentos</a:t>
            </a:r>
            <a:r>
              <a:rPr lang="en-US" sz="2400" dirty="0">
                <a:latin typeface="Calibri"/>
                <a:cs typeface="Calibri"/>
              </a:rPr>
              <a:t> com </a:t>
            </a:r>
            <a:r>
              <a:rPr lang="en-US" sz="2400" dirty="0" err="1">
                <a:latin typeface="Calibri"/>
                <a:cs typeface="Calibri"/>
              </a:rPr>
              <a:t>microdurímetros</a:t>
            </a:r>
            <a:r>
              <a:rPr lang="en-US" sz="2400" dirty="0">
                <a:latin typeface="Calibri"/>
                <a:cs typeface="Calibri"/>
              </a:rPr>
              <a:t>; </a:t>
            </a:r>
          </a:p>
          <a:p>
            <a:pPr lvl="1" algn="just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Dureza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relativa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(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relação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entre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polimento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e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dureza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): </a:t>
            </a:r>
            <a:r>
              <a:rPr lang="en-US" sz="2400" dirty="0" err="1">
                <a:latin typeface="Calibri"/>
                <a:cs typeface="Calibri"/>
              </a:rPr>
              <a:t>minerais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mais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duros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oferecem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maior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resistência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ao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polimento</a:t>
            </a:r>
            <a:r>
              <a:rPr lang="en-US" sz="2400" dirty="0">
                <a:latin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cs typeface="Calibri"/>
              </a:rPr>
              <a:t>enquanto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minerais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mais</a:t>
            </a:r>
            <a:r>
              <a:rPr lang="en-US" sz="2400" dirty="0">
                <a:latin typeface="Calibri"/>
                <a:cs typeface="Calibri"/>
              </a:rPr>
              <a:t> moles </a:t>
            </a:r>
            <a:r>
              <a:rPr lang="en-US" sz="2400" dirty="0" err="1">
                <a:latin typeface="Calibri"/>
                <a:cs typeface="Calibri"/>
              </a:rPr>
              <a:t>podem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apresentar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riscos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mais</a:t>
            </a:r>
            <a:r>
              <a:rPr lang="en-US" sz="2400" dirty="0">
                <a:latin typeface="Calibri"/>
                <a:cs typeface="Calibri"/>
              </a:rPr>
              <a:t> largos e </a:t>
            </a:r>
            <a:r>
              <a:rPr lang="en-US" sz="2400" dirty="0" err="1">
                <a:latin typeface="Calibri"/>
                <a:cs typeface="Calibri"/>
              </a:rPr>
              <a:t>mais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profundos</a:t>
            </a:r>
            <a:r>
              <a:rPr lang="en-US" sz="2400" dirty="0">
                <a:latin typeface="Calibri"/>
                <a:cs typeface="Calibri"/>
              </a:rPr>
              <a:t>.</a:t>
            </a:r>
          </a:p>
          <a:p>
            <a:pPr lvl="1" algn="just"/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Repolimento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e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dureza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: </a:t>
            </a:r>
            <a:r>
              <a:rPr lang="en-US" sz="2400" dirty="0" err="1">
                <a:latin typeface="Calibri"/>
                <a:cs typeface="Calibri"/>
              </a:rPr>
              <a:t>minerais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mais</a:t>
            </a:r>
            <a:r>
              <a:rPr lang="en-US" sz="2400" dirty="0">
                <a:latin typeface="Calibri"/>
                <a:cs typeface="Calibri"/>
              </a:rPr>
              <a:t> moles </a:t>
            </a:r>
            <a:r>
              <a:rPr lang="en-US" sz="2400" dirty="0" err="1">
                <a:latin typeface="Calibri"/>
                <a:cs typeface="Calibri"/>
              </a:rPr>
              <a:t>podem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ser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mais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facilmente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repolidos</a:t>
            </a:r>
            <a:r>
              <a:rPr lang="en-US" sz="2400" dirty="0">
                <a:latin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cs typeface="Calibri"/>
              </a:rPr>
              <a:t>enquanto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os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mais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duros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preservam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riscos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antigos</a:t>
            </a:r>
            <a:r>
              <a:rPr lang="en-US" sz="2400" dirty="0">
                <a:latin typeface="Calibri"/>
                <a:cs typeface="Calibri"/>
              </a:rPr>
              <a:t>. </a:t>
            </a:r>
            <a:r>
              <a:rPr lang="en-US" sz="2400" dirty="0" err="1">
                <a:latin typeface="Calibri"/>
                <a:cs typeface="Calibri"/>
              </a:rPr>
              <a:t>Observar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preferencialmente</a:t>
            </a:r>
            <a:r>
              <a:rPr lang="en-US" sz="2400" dirty="0">
                <a:latin typeface="Calibri"/>
                <a:cs typeface="Calibri"/>
              </a:rPr>
              <a:t> a </a:t>
            </a:r>
            <a:r>
              <a:rPr lang="en-US" sz="2400" dirty="0" err="1">
                <a:latin typeface="Calibri"/>
                <a:cs typeface="Calibri"/>
              </a:rPr>
              <a:t>passagem</a:t>
            </a:r>
            <a:r>
              <a:rPr lang="en-US" sz="2400" dirty="0">
                <a:latin typeface="Calibri"/>
                <a:cs typeface="Calibri"/>
              </a:rPr>
              <a:t> de um </a:t>
            </a:r>
            <a:r>
              <a:rPr lang="en-US" sz="2400" dirty="0" err="1">
                <a:latin typeface="Calibri"/>
                <a:cs typeface="Calibri"/>
              </a:rPr>
              <a:t>mesmo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risco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em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grãos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vizinhos</a:t>
            </a:r>
            <a:r>
              <a:rPr lang="en-US" sz="2400" dirty="0">
                <a:latin typeface="Calibri"/>
                <a:cs typeface="Calibri"/>
              </a:rPr>
              <a:t> e </a:t>
            </a:r>
            <a:r>
              <a:rPr lang="en-US" sz="2400" dirty="0" err="1">
                <a:latin typeface="Calibri"/>
                <a:cs typeface="Calibri"/>
              </a:rPr>
              <a:t>sua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espessura</a:t>
            </a:r>
            <a:r>
              <a:rPr lang="en-US" sz="2400" dirty="0">
                <a:latin typeface="Calibri"/>
                <a:cs typeface="Calibri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41831" y="269423"/>
            <a:ext cx="75565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Propriedades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dependentes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 da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Calibri"/>
                <a:cs typeface="Calibri"/>
              </a:rPr>
              <a:t>dureza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/>
              </a:solidFill>
              <a:latin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902285E-4523-438F-94AE-121C25F5A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52" t="25345" r="24849" b="13057"/>
          <a:stretch/>
        </p:blipFill>
        <p:spPr>
          <a:xfrm>
            <a:off x="8915752" y="437744"/>
            <a:ext cx="3122578" cy="581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8E7B709-1230-48DB-A0BD-3BF725E20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76" t="25248" r="23803" b="10213"/>
          <a:stretch/>
        </p:blipFill>
        <p:spPr>
          <a:xfrm>
            <a:off x="755699" y="862708"/>
            <a:ext cx="8423783" cy="587856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FDC1778-4EEF-4BDB-8C9D-611610CB4C5C}"/>
              </a:ext>
            </a:extLst>
          </p:cNvPr>
          <p:cNvSpPr txBox="1"/>
          <p:nvPr/>
        </p:nvSpPr>
        <p:spPr>
          <a:xfrm>
            <a:off x="471279" y="86140"/>
            <a:ext cx="6808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tx2"/>
                </a:solidFill>
              </a:rPr>
              <a:t>Propriedades Diagnósticas: Dureza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BB08AC6-9DB2-49F8-B938-EA072409A751}"/>
              </a:ext>
            </a:extLst>
          </p:cNvPr>
          <p:cNvSpPr/>
          <p:nvPr/>
        </p:nvSpPr>
        <p:spPr>
          <a:xfrm>
            <a:off x="8278237" y="862708"/>
            <a:ext cx="901245" cy="587856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6FA5979-BDDF-4175-AE2C-C59D5451EA34}"/>
              </a:ext>
            </a:extLst>
          </p:cNvPr>
          <p:cNvSpPr txBox="1"/>
          <p:nvPr/>
        </p:nvSpPr>
        <p:spPr>
          <a:xfrm>
            <a:off x="9305942" y="1410510"/>
            <a:ext cx="2254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err="1">
                <a:solidFill>
                  <a:schemeClr val="accent1"/>
                </a:solidFill>
              </a:rPr>
              <a:t>Au</a:t>
            </a:r>
            <a:r>
              <a:rPr lang="pt-BR" sz="1600" b="1" dirty="0">
                <a:solidFill>
                  <a:schemeClr val="accent1"/>
                </a:solidFill>
              </a:rPr>
              <a:t>: dureza baixa (riscos)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5C2F3E8-611E-4BC5-85A0-1A775BEF0C00}"/>
              </a:ext>
            </a:extLst>
          </p:cNvPr>
          <p:cNvSpPr txBox="1"/>
          <p:nvPr/>
        </p:nvSpPr>
        <p:spPr>
          <a:xfrm>
            <a:off x="9305942" y="1829254"/>
            <a:ext cx="2727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>
                <a:solidFill>
                  <a:srgbClr val="002060"/>
                </a:solidFill>
              </a:rPr>
              <a:t>Py</a:t>
            </a:r>
            <a:r>
              <a:rPr lang="pt-BR" sz="1600" b="1" dirty="0">
                <a:solidFill>
                  <a:srgbClr val="002060"/>
                </a:solidFill>
              </a:rPr>
              <a:t>: dureza alta (sem riscos profundos) e com bom polimento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17E3C3C-E8A2-4904-8897-B7D466407021}"/>
              </a:ext>
            </a:extLst>
          </p:cNvPr>
          <p:cNvSpPr txBox="1"/>
          <p:nvPr/>
        </p:nvSpPr>
        <p:spPr>
          <a:xfrm>
            <a:off x="9305942" y="3400271"/>
            <a:ext cx="2260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err="1">
                <a:solidFill>
                  <a:schemeClr val="accent1"/>
                </a:solidFill>
              </a:rPr>
              <a:t>Gn</a:t>
            </a:r>
            <a:r>
              <a:rPr lang="pt-BR" sz="1600" b="1" dirty="0">
                <a:solidFill>
                  <a:schemeClr val="accent1"/>
                </a:solidFill>
              </a:rPr>
              <a:t>: dureza baixa (riscos)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B427F85-C7C7-4C0C-9D12-7208FB82DB37}"/>
              </a:ext>
            </a:extLst>
          </p:cNvPr>
          <p:cNvSpPr txBox="1"/>
          <p:nvPr/>
        </p:nvSpPr>
        <p:spPr>
          <a:xfrm>
            <a:off x="9299530" y="4204425"/>
            <a:ext cx="2214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err="1">
                <a:solidFill>
                  <a:schemeClr val="accent1"/>
                </a:solidFill>
              </a:rPr>
              <a:t>Cc</a:t>
            </a:r>
            <a:r>
              <a:rPr lang="pt-BR" sz="1600" b="1" dirty="0">
                <a:solidFill>
                  <a:schemeClr val="accent1"/>
                </a:solidFill>
              </a:rPr>
              <a:t>: dureza baixa (riscos)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4004DD-4700-45E3-B143-F6E0114AB1B4}"/>
              </a:ext>
            </a:extLst>
          </p:cNvPr>
          <p:cNvSpPr txBox="1"/>
          <p:nvPr/>
        </p:nvSpPr>
        <p:spPr>
          <a:xfrm>
            <a:off x="10014244" y="732471"/>
            <a:ext cx="107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Dureza</a:t>
            </a:r>
          </a:p>
        </p:txBody>
      </p:sp>
    </p:spTree>
    <p:extLst>
      <p:ext uri="{BB962C8B-B14F-4D97-AF65-F5344CB8AC3E}">
        <p14:creationId xmlns:p14="http://schemas.microsoft.com/office/powerpoint/2010/main" val="2309683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  <a14:imgEffect>
                      <a14:brightnessContrast bright="12000" contras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0085"/>
            <a:ext cx="8960563" cy="6937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8379" y="229093"/>
            <a:ext cx="1104848" cy="468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/>
                <a:cs typeface="Calibri"/>
              </a:rPr>
              <a:t>Hessita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6033" y="2139447"/>
            <a:ext cx="667237" cy="468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/>
                <a:cs typeface="Calibri"/>
              </a:rPr>
              <a:t>Cpy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146" y="229826"/>
            <a:ext cx="2599037" cy="530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Riscos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&amp;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Dureza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418E62-A794-45B0-A416-C6CBAADE4235}"/>
              </a:ext>
            </a:extLst>
          </p:cNvPr>
          <p:cNvSpPr txBox="1"/>
          <p:nvPr/>
        </p:nvSpPr>
        <p:spPr>
          <a:xfrm>
            <a:off x="9731264" y="2373589"/>
            <a:ext cx="15619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i="1" dirty="0"/>
              <a:t>Calcopirita</a:t>
            </a:r>
          </a:p>
          <a:p>
            <a:pPr algn="ctr"/>
            <a:r>
              <a:rPr lang="pt-BR" b="1" i="1" dirty="0"/>
              <a:t>(dureza 3,5-4)</a:t>
            </a:r>
          </a:p>
          <a:p>
            <a:pPr algn="ctr"/>
            <a:endParaRPr lang="pt-BR" b="1" i="1" dirty="0"/>
          </a:p>
          <a:p>
            <a:pPr algn="ctr"/>
            <a:r>
              <a:rPr lang="pt-BR" b="1" i="1" dirty="0" err="1"/>
              <a:t>Hessita</a:t>
            </a:r>
            <a:endParaRPr lang="pt-BR" b="1" i="1" dirty="0"/>
          </a:p>
          <a:p>
            <a:pPr algn="ctr"/>
            <a:r>
              <a:rPr lang="pt-BR" b="1" i="1" dirty="0"/>
              <a:t>(dureza 1,5-2)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A95731C-3E69-4A82-8DAA-E9A378082012}"/>
              </a:ext>
            </a:extLst>
          </p:cNvPr>
          <p:cNvSpPr txBox="1"/>
          <p:nvPr/>
        </p:nvSpPr>
        <p:spPr>
          <a:xfrm>
            <a:off x="9338553" y="381850"/>
            <a:ext cx="234732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2400" b="1" dirty="0">
                <a:ln/>
                <a:solidFill>
                  <a:schemeClr val="accent3"/>
                </a:solidFill>
              </a:rPr>
              <a:t>Diferenças na dureza e no polimento dos minerais</a:t>
            </a:r>
          </a:p>
        </p:txBody>
      </p:sp>
    </p:spTree>
    <p:extLst>
      <p:ext uri="{BB962C8B-B14F-4D97-AF65-F5344CB8AC3E}">
        <p14:creationId xmlns:p14="http://schemas.microsoft.com/office/powerpoint/2010/main" val="399857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" y="9859"/>
            <a:ext cx="9167672" cy="6848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09658" y="250353"/>
            <a:ext cx="2617591" cy="53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Riscos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&amp;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Dureza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9215" y="249734"/>
            <a:ext cx="1112735" cy="47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9ECD2"/>
                </a:solidFill>
                <a:latin typeface="Calibri"/>
                <a:cs typeface="Calibri"/>
              </a:rPr>
              <a:t>Hessita</a:t>
            </a:r>
            <a:endParaRPr lang="en-US" sz="2400" dirty="0">
              <a:solidFill>
                <a:srgbClr val="F9ECD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356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65D2AA-9572-4912-9C28-7D163F7C7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0" t="25704" r="23410" b="11691"/>
          <a:stretch/>
        </p:blipFill>
        <p:spPr>
          <a:xfrm>
            <a:off x="0" y="0"/>
            <a:ext cx="1017743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9244822-D6BA-449B-AE71-6FCB801578B7}"/>
              </a:ext>
            </a:extLst>
          </p:cNvPr>
          <p:cNvSpPr txBox="1"/>
          <p:nvPr/>
        </p:nvSpPr>
        <p:spPr>
          <a:xfrm>
            <a:off x="10327530" y="2538921"/>
            <a:ext cx="1561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i="1" dirty="0"/>
              <a:t>Pirita </a:t>
            </a:r>
          </a:p>
          <a:p>
            <a:pPr algn="ctr"/>
            <a:r>
              <a:rPr lang="pt-BR" b="1" i="1" dirty="0"/>
              <a:t>(dureza 6-6,5)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34204EC-69CE-48E4-AD05-899360C8DC3C}"/>
              </a:ext>
            </a:extLst>
          </p:cNvPr>
          <p:cNvSpPr txBox="1"/>
          <p:nvPr/>
        </p:nvSpPr>
        <p:spPr>
          <a:xfrm>
            <a:off x="10353980" y="3429000"/>
            <a:ext cx="15090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i="1" dirty="0"/>
              <a:t>Calcopirita</a:t>
            </a:r>
          </a:p>
          <a:p>
            <a:pPr algn="ctr"/>
            <a:r>
              <a:rPr lang="pt-BR" b="1" i="1" dirty="0"/>
              <a:t>(dureza 3,5-4)</a:t>
            </a:r>
          </a:p>
          <a:p>
            <a:pPr algn="ctr"/>
            <a:endParaRPr lang="pt-BR" b="1" i="1" dirty="0"/>
          </a:p>
          <a:p>
            <a:pPr algn="ctr"/>
            <a:r>
              <a:rPr lang="pt-BR" b="1" i="1" dirty="0" err="1"/>
              <a:t>Pirrotita</a:t>
            </a:r>
            <a:r>
              <a:rPr lang="pt-BR" b="1" i="1" dirty="0"/>
              <a:t> </a:t>
            </a:r>
          </a:p>
          <a:p>
            <a:pPr algn="ctr"/>
            <a:r>
              <a:rPr lang="pt-BR" b="1" i="1" dirty="0"/>
              <a:t>(dureza 4)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101C646-4513-4636-8653-CBDA62AD30B1}"/>
              </a:ext>
            </a:extLst>
          </p:cNvPr>
          <p:cNvSpPr txBox="1"/>
          <p:nvPr/>
        </p:nvSpPr>
        <p:spPr>
          <a:xfrm>
            <a:off x="10239255" y="693135"/>
            <a:ext cx="173845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2000" b="1" dirty="0">
                <a:ln/>
                <a:solidFill>
                  <a:schemeClr val="accent3"/>
                </a:solidFill>
              </a:rPr>
              <a:t>Diferenças na dureza e no polimento dos minerais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8E81ECE-BAE0-4C1E-A5C3-ED60B115A19D}"/>
              </a:ext>
            </a:extLst>
          </p:cNvPr>
          <p:cNvSpPr/>
          <p:nvPr/>
        </p:nvSpPr>
        <p:spPr>
          <a:xfrm>
            <a:off x="10327530" y="2538921"/>
            <a:ext cx="1738452" cy="27140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94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3" y="1177213"/>
            <a:ext cx="8923389" cy="3183630"/>
          </a:xfrm>
        </p:spPr>
        <p:txBody>
          <a:bodyPr>
            <a:noAutofit/>
          </a:bodyPr>
          <a:lstStyle/>
          <a:p>
            <a:pPr lvl="1" algn="just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"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Linha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de Kalb”:</a:t>
            </a:r>
            <a:r>
              <a:rPr lang="en-US" sz="2800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linha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luminosa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observada</a:t>
            </a:r>
            <a:r>
              <a:rPr lang="en-US" sz="2800" dirty="0">
                <a:latin typeface="Calibri"/>
                <a:cs typeface="Calibri"/>
              </a:rPr>
              <a:t> no </a:t>
            </a:r>
            <a:r>
              <a:rPr lang="en-US" sz="2800" dirty="0" err="1">
                <a:latin typeface="Calibri"/>
                <a:cs typeface="Calibri"/>
              </a:rPr>
              <a:t>contato</a:t>
            </a:r>
            <a:r>
              <a:rPr lang="en-US" sz="2800" dirty="0">
                <a:latin typeface="Calibri"/>
                <a:cs typeface="Calibri"/>
              </a:rPr>
              <a:t> entre </a:t>
            </a:r>
            <a:r>
              <a:rPr lang="en-US" sz="2800" dirty="0" err="1">
                <a:latin typeface="Calibri"/>
                <a:cs typeface="Calibri"/>
              </a:rPr>
              <a:t>minerais</a:t>
            </a:r>
            <a:r>
              <a:rPr lang="en-US" sz="2800" dirty="0">
                <a:latin typeface="Calibri"/>
                <a:cs typeface="Calibri"/>
              </a:rPr>
              <a:t> com </a:t>
            </a:r>
            <a:r>
              <a:rPr lang="en-US" sz="2800" dirty="0" err="1">
                <a:latin typeface="Calibri"/>
                <a:cs typeface="Calibri"/>
              </a:rPr>
              <a:t>diferente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dureza</a:t>
            </a:r>
            <a:r>
              <a:rPr lang="en-US" sz="2800" dirty="0">
                <a:latin typeface="Calibri"/>
                <a:cs typeface="Calibri"/>
              </a:rPr>
              <a:t>, que </a:t>
            </a:r>
            <a:r>
              <a:rPr lang="en-US" sz="2800" dirty="0" err="1">
                <a:latin typeface="Calibri"/>
                <a:cs typeface="Calibri"/>
              </a:rPr>
              <a:t>quando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polidos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apresentam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diferente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relevo</a:t>
            </a:r>
            <a:r>
              <a:rPr lang="en-US" sz="2800" dirty="0">
                <a:latin typeface="Calibri"/>
                <a:cs typeface="Calibri"/>
              </a:rPr>
              <a:t>.</a:t>
            </a:r>
          </a:p>
          <a:p>
            <a:pPr lvl="1" algn="just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Como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observar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: </a:t>
            </a:r>
            <a:r>
              <a:rPr lang="en-US" sz="2800" dirty="0" err="1">
                <a:latin typeface="Calibri"/>
                <a:cs typeface="Calibri"/>
              </a:rPr>
              <a:t>aumentando</a:t>
            </a:r>
            <a:r>
              <a:rPr lang="en-US" sz="2800" dirty="0">
                <a:latin typeface="Calibri"/>
                <a:cs typeface="Calibri"/>
              </a:rPr>
              <a:t>-se a </a:t>
            </a:r>
            <a:r>
              <a:rPr lang="en-US" sz="2800" dirty="0" err="1">
                <a:latin typeface="Calibri"/>
                <a:cs typeface="Calibri"/>
              </a:rPr>
              <a:t>distância</a:t>
            </a:r>
            <a:r>
              <a:rPr lang="en-US" sz="2800" dirty="0">
                <a:latin typeface="Calibri"/>
                <a:cs typeface="Calibri"/>
              </a:rPr>
              <a:t> entre a </a:t>
            </a:r>
            <a:r>
              <a:rPr lang="en-US" sz="2800" dirty="0" err="1">
                <a:latin typeface="Calibri"/>
                <a:cs typeface="Calibri"/>
              </a:rPr>
              <a:t>objetiva</a:t>
            </a:r>
            <a:r>
              <a:rPr lang="en-US" sz="2800" dirty="0">
                <a:latin typeface="Calibri"/>
                <a:cs typeface="Calibri"/>
              </a:rPr>
              <a:t> e a platina, a “</a:t>
            </a:r>
            <a:r>
              <a:rPr lang="en-US" sz="2800" dirty="0" err="1">
                <a:latin typeface="Calibri"/>
                <a:cs typeface="Calibri"/>
              </a:rPr>
              <a:t>linha</a:t>
            </a:r>
            <a:r>
              <a:rPr lang="en-US" sz="2800" dirty="0">
                <a:latin typeface="Calibri"/>
                <a:cs typeface="Calibri"/>
              </a:rPr>
              <a:t> de Kalb” se </a:t>
            </a:r>
            <a:r>
              <a:rPr lang="en-US" sz="2800" dirty="0" err="1">
                <a:latin typeface="Calibri"/>
                <a:cs typeface="Calibri"/>
              </a:rPr>
              <a:t>deslocará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em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direção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ao</a:t>
            </a:r>
            <a:r>
              <a:rPr lang="en-US" sz="2800" dirty="0">
                <a:latin typeface="Calibri"/>
                <a:cs typeface="Calibri"/>
              </a:rPr>
              <a:t> mineral </a:t>
            </a:r>
            <a:r>
              <a:rPr lang="en-US" sz="2800" dirty="0" err="1">
                <a:latin typeface="Calibri"/>
                <a:cs typeface="Calibri"/>
              </a:rPr>
              <a:t>mais</a:t>
            </a:r>
            <a:r>
              <a:rPr lang="en-US" sz="2800" dirty="0">
                <a:latin typeface="Calibri"/>
                <a:cs typeface="Calibri"/>
              </a:rPr>
              <a:t> mole. </a:t>
            </a:r>
          </a:p>
        </p:txBody>
      </p:sp>
      <p:sp>
        <p:nvSpPr>
          <p:cNvPr id="5" name="Rectangle 4"/>
          <p:cNvSpPr/>
          <p:nvPr/>
        </p:nvSpPr>
        <p:spPr>
          <a:xfrm>
            <a:off x="844464" y="210088"/>
            <a:ext cx="7920246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Linha</a:t>
            </a:r>
            <a:r>
              <a:rPr lang="en-US" sz="4800" b="1" dirty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 de Kalb (</a:t>
            </a:r>
            <a:r>
              <a:rPr lang="en-US" sz="4800" b="1" i="1" dirty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Kalb Light Line</a:t>
            </a:r>
            <a:r>
              <a:rPr lang="en-US" sz="4800" b="1" dirty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7E00AAE-A928-483D-A78A-B81A3F3961FE}"/>
              </a:ext>
            </a:extLst>
          </p:cNvPr>
          <p:cNvSpPr txBox="1"/>
          <p:nvPr/>
        </p:nvSpPr>
        <p:spPr>
          <a:xfrm>
            <a:off x="807394" y="4912469"/>
            <a:ext cx="8570069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latin typeface="Calibri"/>
                <a:cs typeface="Calibri"/>
              </a:rPr>
              <a:t>A </a:t>
            </a:r>
            <a:r>
              <a:rPr lang="en-US" sz="2400" i="1" dirty="0" err="1">
                <a:latin typeface="Calibri"/>
                <a:cs typeface="Calibri"/>
              </a:rPr>
              <a:t>linha</a:t>
            </a:r>
            <a:r>
              <a:rPr lang="en-US" sz="2400" i="1" dirty="0">
                <a:latin typeface="Calibri"/>
                <a:cs typeface="Calibri"/>
              </a:rPr>
              <a:t> de “luz” é </a:t>
            </a:r>
            <a:r>
              <a:rPr lang="en-US" sz="2400" i="1" dirty="0" err="1">
                <a:latin typeface="Calibri"/>
                <a:cs typeface="Calibri"/>
              </a:rPr>
              <a:t>melhor</a:t>
            </a:r>
            <a:r>
              <a:rPr lang="en-US" sz="2400" i="1" dirty="0">
                <a:latin typeface="Calibri"/>
                <a:cs typeface="Calibri"/>
              </a:rPr>
              <a:t> </a:t>
            </a:r>
            <a:r>
              <a:rPr lang="en-US" sz="2400" i="1" dirty="0" err="1">
                <a:latin typeface="Calibri"/>
                <a:cs typeface="Calibri"/>
              </a:rPr>
              <a:t>observada</a:t>
            </a:r>
            <a:r>
              <a:rPr lang="en-US" sz="2400" i="1" dirty="0">
                <a:latin typeface="Calibri"/>
                <a:cs typeface="Calibri"/>
              </a:rPr>
              <a:t> </a:t>
            </a:r>
            <a:r>
              <a:rPr lang="en-US" sz="2400" i="1" dirty="0" err="1">
                <a:latin typeface="Calibri"/>
                <a:cs typeface="Calibri"/>
              </a:rPr>
              <a:t>nos</a:t>
            </a:r>
            <a:r>
              <a:rPr lang="en-US" sz="2400" i="1" dirty="0">
                <a:latin typeface="Calibri"/>
                <a:cs typeface="Calibri"/>
              </a:rPr>
              <a:t> </a:t>
            </a:r>
            <a:r>
              <a:rPr lang="en-US" sz="2400" i="1" dirty="0" err="1">
                <a:latin typeface="Calibri"/>
                <a:cs typeface="Calibri"/>
              </a:rPr>
              <a:t>contatos</a:t>
            </a:r>
            <a:r>
              <a:rPr lang="en-US" sz="2400" i="1" dirty="0">
                <a:latin typeface="Calibri"/>
                <a:cs typeface="Calibri"/>
              </a:rPr>
              <a:t> entre </a:t>
            </a:r>
            <a:r>
              <a:rPr lang="en-US" sz="2400" i="1" dirty="0" err="1">
                <a:latin typeface="Calibri"/>
                <a:cs typeface="Calibri"/>
              </a:rPr>
              <a:t>minerais</a:t>
            </a:r>
            <a:r>
              <a:rPr lang="en-US" sz="2400" i="1" dirty="0">
                <a:latin typeface="Calibri"/>
                <a:cs typeface="Calibri"/>
              </a:rPr>
              <a:t>, </a:t>
            </a:r>
            <a:r>
              <a:rPr lang="en-US" sz="2400" i="1" dirty="0" err="1">
                <a:latin typeface="Calibri"/>
                <a:cs typeface="Calibri"/>
              </a:rPr>
              <a:t>aumentando</a:t>
            </a:r>
            <a:r>
              <a:rPr lang="en-US" sz="2400" i="1" dirty="0">
                <a:latin typeface="Calibri"/>
                <a:cs typeface="Calibri"/>
              </a:rPr>
              <a:t>-se </a:t>
            </a:r>
            <a:r>
              <a:rPr lang="en-US" sz="2400" i="1" dirty="0" err="1">
                <a:latin typeface="Calibri"/>
                <a:cs typeface="Calibri"/>
              </a:rPr>
              <a:t>levemente</a:t>
            </a:r>
            <a:r>
              <a:rPr lang="en-US" sz="2400" i="1" dirty="0">
                <a:latin typeface="Calibri"/>
                <a:cs typeface="Calibri"/>
              </a:rPr>
              <a:t> a </a:t>
            </a:r>
            <a:r>
              <a:rPr lang="en-US" sz="2400" i="1" dirty="0" err="1">
                <a:latin typeface="Calibri"/>
                <a:cs typeface="Calibri"/>
              </a:rPr>
              <a:t>distância</a:t>
            </a:r>
            <a:r>
              <a:rPr lang="en-US" sz="2400" i="1" dirty="0">
                <a:latin typeface="Calibri"/>
                <a:cs typeface="Calibri"/>
              </a:rPr>
              <a:t> entre </a:t>
            </a:r>
            <a:r>
              <a:rPr lang="en-US" sz="2400" i="1" dirty="0" err="1">
                <a:latin typeface="Calibri"/>
                <a:cs typeface="Calibri"/>
              </a:rPr>
              <a:t>objetiva</a:t>
            </a:r>
            <a:r>
              <a:rPr lang="en-US" sz="2400" i="1" dirty="0">
                <a:latin typeface="Calibri"/>
                <a:cs typeface="Calibri"/>
              </a:rPr>
              <a:t> e  a platina do </a:t>
            </a:r>
            <a:r>
              <a:rPr lang="en-US" sz="2400" i="1" dirty="0" err="1">
                <a:latin typeface="Calibri"/>
                <a:cs typeface="Calibri"/>
              </a:rPr>
              <a:t>microscópio</a:t>
            </a:r>
            <a:r>
              <a:rPr lang="en-US" sz="2400" i="1" dirty="0">
                <a:latin typeface="Calibri"/>
                <a:cs typeface="Calibri"/>
              </a:rPr>
              <a:t>, </a:t>
            </a:r>
            <a:r>
              <a:rPr lang="en-US" sz="2400" i="1" dirty="0" err="1">
                <a:latin typeface="Calibri"/>
                <a:cs typeface="Calibri"/>
              </a:rPr>
              <a:t>usando</a:t>
            </a:r>
            <a:r>
              <a:rPr lang="en-US" sz="2400" i="1" dirty="0">
                <a:latin typeface="Calibri"/>
                <a:cs typeface="Calibri"/>
              </a:rPr>
              <a:t>-se </a:t>
            </a:r>
            <a:r>
              <a:rPr lang="en-US" sz="2400" i="1" dirty="0" err="1">
                <a:latin typeface="Calibri"/>
                <a:cs typeface="Calibri"/>
              </a:rPr>
              <a:t>objetiva</a:t>
            </a:r>
            <a:r>
              <a:rPr lang="en-US" sz="2400" i="1" dirty="0">
                <a:latin typeface="Calibri"/>
                <a:cs typeface="Calibri"/>
              </a:rPr>
              <a:t> de 20x </a:t>
            </a:r>
            <a:r>
              <a:rPr lang="en-US" sz="2400" i="1" dirty="0" err="1">
                <a:latin typeface="Calibri"/>
                <a:cs typeface="Calibri"/>
              </a:rPr>
              <a:t>ou</a:t>
            </a:r>
            <a:r>
              <a:rPr lang="en-US" sz="2400" i="1" dirty="0">
                <a:latin typeface="Calibri"/>
                <a:cs typeface="Calibri"/>
              </a:rPr>
              <a:t> </a:t>
            </a:r>
            <a:r>
              <a:rPr lang="en-US" sz="2400" i="1" dirty="0" err="1">
                <a:latin typeface="Calibri"/>
                <a:cs typeface="Calibri"/>
              </a:rPr>
              <a:t>maior</a:t>
            </a:r>
            <a:r>
              <a:rPr lang="en-US" sz="2400" i="1" dirty="0">
                <a:latin typeface="Calibri"/>
                <a:cs typeface="Calibri"/>
              </a:rPr>
              <a:t>.</a:t>
            </a:r>
            <a:endParaRPr lang="pt-BR" sz="2400" i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31302A-7975-4490-B9DB-EC11C3AD9A32}"/>
              </a:ext>
            </a:extLst>
          </p:cNvPr>
          <p:cNvSpPr txBox="1"/>
          <p:nvPr/>
        </p:nvSpPr>
        <p:spPr>
          <a:xfrm>
            <a:off x="9807116" y="3804474"/>
            <a:ext cx="2041991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i="1" dirty="0"/>
              <a:t>Não confundir com a linha de </a:t>
            </a:r>
            <a:r>
              <a:rPr lang="pt-BR" b="1" i="1" dirty="0" err="1"/>
              <a:t>Becke</a:t>
            </a:r>
            <a:r>
              <a:rPr lang="pt-BR" b="1" i="1" dirty="0"/>
              <a:t>, que é produzida pela diferença nos índices de refração dos minerais e observada em luz transmitida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847BCF1-3DCC-4F89-B91D-CD4CE5676A44}"/>
              </a:ext>
            </a:extLst>
          </p:cNvPr>
          <p:cNvSpPr txBox="1"/>
          <p:nvPr/>
        </p:nvSpPr>
        <p:spPr>
          <a:xfrm>
            <a:off x="6219093" y="4267324"/>
            <a:ext cx="323619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dirty="0"/>
              <a:t>https://youtu.be/BByO-LFdlxA</a:t>
            </a:r>
          </a:p>
        </p:txBody>
      </p:sp>
    </p:spTree>
    <p:extLst>
      <p:ext uri="{BB962C8B-B14F-4D97-AF65-F5344CB8AC3E}">
        <p14:creationId xmlns:p14="http://schemas.microsoft.com/office/powerpoint/2010/main" val="3581914450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alh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1520</Words>
  <Application>Microsoft Office PowerPoint</Application>
  <PresentationFormat>Widescreen</PresentationFormat>
  <Paragraphs>197</Paragraphs>
  <Slides>30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7" baseType="lpstr">
      <vt:lpstr>Arial</vt:lpstr>
      <vt:lpstr>Calibri</vt:lpstr>
      <vt:lpstr>Fira Sans</vt:lpstr>
      <vt:lpstr>Humanst521 BT</vt:lpstr>
      <vt:lpstr>Times</vt:lpstr>
      <vt:lpstr>Wingdings</vt:lpstr>
      <vt:lpstr>GradientRiseVTI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Lena Monteiro</dc:creator>
  <cp:lastModifiedBy>Lena Monteiro</cp:lastModifiedBy>
  <cp:revision>40</cp:revision>
  <dcterms:created xsi:type="dcterms:W3CDTF">2020-09-28T19:02:26Z</dcterms:created>
  <dcterms:modified xsi:type="dcterms:W3CDTF">2020-09-29T18:19:01Z</dcterms:modified>
</cp:coreProperties>
</file>