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023" r:id="rId1"/>
  </p:sldMasterIdLst>
  <p:notesMasterIdLst>
    <p:notesMasterId r:id="rId14"/>
  </p:notesMasterIdLst>
  <p:sldIdLst>
    <p:sldId id="257" r:id="rId2"/>
    <p:sldId id="258" r:id="rId3"/>
    <p:sldId id="276" r:id="rId4"/>
    <p:sldId id="275" r:id="rId5"/>
    <p:sldId id="259" r:id="rId6"/>
    <p:sldId id="264" r:id="rId7"/>
    <p:sldId id="265" r:id="rId8"/>
    <p:sldId id="261" r:id="rId9"/>
    <p:sldId id="273" r:id="rId10"/>
    <p:sldId id="277" r:id="rId11"/>
    <p:sldId id="260" r:id="rId12"/>
    <p:sldId id="279" r:id="rId13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000" kern="1200">
        <a:solidFill>
          <a:srgbClr val="3333FF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07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13CB6-925A-8E42-99C0-13CAB213D218}" type="datetimeFigureOut">
              <a:rPr lang="en-US" smtClean="0"/>
              <a:t>24/05/19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C0E74-396A-EF40-9CDB-1752380F5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4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C0E74-396A-EF40-9CDB-1752380F5D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788"/>
            <a:ext cx="1984375" cy="273050"/>
          </a:xfrm>
        </p:spPr>
        <p:txBody>
          <a:bodyPr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25" y="6300788"/>
            <a:ext cx="3813175" cy="273050"/>
          </a:xfrm>
        </p:spPr>
        <p:txBody>
          <a:bodyPr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300788"/>
            <a:ext cx="685800" cy="273050"/>
          </a:xfrm>
        </p:spPr>
        <p:txBody>
          <a:bodyPr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9F533DE-2B74-FC49-8B48-858BE16A885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01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DA497-9D8C-7041-AB0C-C26FD2BFE7E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8587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0D48-9B16-7742-B3E8-142B67A3F98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5765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C32D-21FE-D14A-82DF-BA122F73669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230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1CC80-5DF3-1F4C-9F85-E125146813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654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B81F-F207-294F-B0EB-3B7E50072C1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4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178369">
            <a:off x="628650" y="506413"/>
            <a:ext cx="3851275" cy="5514975"/>
            <a:chOff x="1524000" y="381000"/>
            <a:chExt cx="3657600" cy="4737978"/>
          </a:xfrm>
        </p:grpSpPr>
        <p:sp>
          <p:nvSpPr>
            <p:cNvPr id="6" name="Rectangle 5"/>
            <p:cNvSpPr/>
            <p:nvPr userDrawn="1"/>
          </p:nvSpPr>
          <p:spPr>
            <a:xfrm>
              <a:off x="1502354" y="370414"/>
              <a:ext cx="3657600" cy="47243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68670-9B63-904D-BC48-62897831FCC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03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385649">
            <a:off x="312738" y="3521075"/>
            <a:ext cx="4089400" cy="3025775"/>
            <a:chOff x="1524000" y="381000"/>
            <a:chExt cx="3657600" cy="4737978"/>
          </a:xfrm>
        </p:grpSpPr>
        <p:sp>
          <p:nvSpPr>
            <p:cNvPr id="7" name="Rectangle 6"/>
            <p:cNvSpPr/>
            <p:nvPr userDrawn="1"/>
          </p:nvSpPr>
          <p:spPr>
            <a:xfrm>
              <a:off x="1509055" y="352998"/>
              <a:ext cx="3657600" cy="4725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232774">
            <a:off x="169863" y="241300"/>
            <a:ext cx="4087812" cy="3025775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3760" y="381014"/>
              <a:ext cx="3657600" cy="4725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AB98-C58B-1E40-9C68-4883556EEB9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1997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232774">
            <a:off x="2058988" y="379413"/>
            <a:ext cx="5032375" cy="3443287"/>
            <a:chOff x="1524000" y="381000"/>
            <a:chExt cx="3657600" cy="4737978"/>
          </a:xfrm>
        </p:grpSpPr>
        <p:sp>
          <p:nvSpPr>
            <p:cNvPr id="6" name="Rectangle 5"/>
            <p:cNvSpPr/>
            <p:nvPr userDrawn="1"/>
          </p:nvSpPr>
          <p:spPr>
            <a:xfrm>
              <a:off x="1523766" y="381015"/>
              <a:ext cx="3657600" cy="47248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9B7B-376F-AB4C-89BC-7AAAE4862BE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50114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180000">
            <a:off x="114300" y="115888"/>
            <a:ext cx="3968750" cy="3705225"/>
            <a:chOff x="1524000" y="381000"/>
            <a:chExt cx="3657600" cy="4737978"/>
          </a:xfrm>
        </p:grpSpPr>
        <p:sp>
          <p:nvSpPr>
            <p:cNvPr id="7" name="Rectangle 6"/>
            <p:cNvSpPr/>
            <p:nvPr userDrawn="1"/>
          </p:nvSpPr>
          <p:spPr>
            <a:xfrm>
              <a:off x="1501427" y="365119"/>
              <a:ext cx="3657600" cy="47237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360000">
            <a:off x="4165600" y="323850"/>
            <a:ext cx="4792663" cy="344328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3620" y="381036"/>
              <a:ext cx="3657600" cy="47248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6EB17-E2C0-2241-ACBF-240F6E64E89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86945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4461-B39B-3D46-8447-90674D2E84F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47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D74E3-D08B-D24F-BEB4-68FBA53D583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081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518E-C4B8-3747-8F70-7427EF4FE60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85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299200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962400" y="6299200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4525" y="6311900"/>
            <a:ext cx="685800" cy="265113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5EFF52F0-661B-A942-8A9B-906FF10BAFF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4680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tIns="0" rIns="45720" bIns="0" rtlCol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F64B1-7BE6-D441-8A78-A1C7ABB8FDF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71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E2489-9F45-AB41-B8CE-0D478329E04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73472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-360000">
            <a:off x="654050" y="444500"/>
            <a:ext cx="5416550" cy="3630613"/>
            <a:chOff x="1524000" y="381000"/>
            <a:chExt cx="3657600" cy="4737978"/>
          </a:xfrm>
        </p:grpSpPr>
        <p:sp>
          <p:nvSpPr>
            <p:cNvPr id="6" name="Rectangle 5"/>
            <p:cNvSpPr/>
            <p:nvPr userDrawn="1"/>
          </p:nvSpPr>
          <p:spPr>
            <a:xfrm>
              <a:off x="1511542" y="359682"/>
              <a:ext cx="3657600" cy="47234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x-none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89934-7A52-7C46-B4D2-CC87D1EBED9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98438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272D-E8A1-B242-9CB3-6393431C0B3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13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rison-Underl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omparison-Underl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omparison-Underl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mparison-Underl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27DE5-0CFE-CD46-BD98-5A251A2F5E7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0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43EC-4E83-1745-B8B5-C9FEE62D690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2729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503238"/>
            <a:ext cx="7313613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35138"/>
            <a:ext cx="7313613" cy="40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2863" y="6315075"/>
            <a:ext cx="1295400" cy="265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3350" y="6305550"/>
            <a:ext cx="3717925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pPr>
              <a:defRPr/>
            </a:pPr>
            <a:fld id="{2D8A23C9-38C9-FD49-BEAC-A06816BC2C3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4" r:id="rId1"/>
    <p:sldLayoutId id="2147484512" r:id="rId2"/>
    <p:sldLayoutId id="2147484525" r:id="rId3"/>
    <p:sldLayoutId id="2147484513" r:id="rId4"/>
    <p:sldLayoutId id="2147484514" r:id="rId5"/>
    <p:sldLayoutId id="2147484526" r:id="rId6"/>
    <p:sldLayoutId id="2147484515" r:id="rId7"/>
    <p:sldLayoutId id="2147484527" r:id="rId8"/>
    <p:sldLayoutId id="2147484516" r:id="rId9"/>
    <p:sldLayoutId id="2147484517" r:id="rId10"/>
    <p:sldLayoutId id="2147484518" r:id="rId11"/>
    <p:sldLayoutId id="2147484519" r:id="rId12"/>
    <p:sldLayoutId id="2147484520" r:id="rId13"/>
    <p:sldLayoutId id="2147484521" r:id="rId14"/>
    <p:sldLayoutId id="2147484528" r:id="rId15"/>
    <p:sldLayoutId id="2147484529" r:id="rId16"/>
    <p:sldLayoutId id="2147484530" r:id="rId17"/>
    <p:sldLayoutId id="2147484531" r:id="rId18"/>
    <p:sldLayoutId id="2147484522" r:id="rId19"/>
    <p:sldLayoutId id="2147484523" r:id="rId2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charset="0"/>
          <a:ea typeface="ＭＳ Ｐゴシック" charset="0"/>
          <a:cs typeface="ＭＳ Ｐゴシック" charset="0"/>
        </a:defRPr>
      </a:lvl9pPr>
    </p:titleStyle>
    <p:bodyStyle>
      <a:lvl1pPr marL="463550" indent="-463550" algn="l" rtl="0" eaLnBrk="1" fontAlgn="base" hangingPunct="1">
        <a:spcBef>
          <a:spcPts val="2000"/>
        </a:spcBef>
        <a:spcAft>
          <a:spcPct val="0"/>
        </a:spcAft>
        <a:buSzPct val="90000"/>
        <a:buBlip>
          <a:blip r:embed="rId22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14400" indent="-457200" algn="l" rtl="0" eaLnBrk="1" fontAlgn="base" hangingPunct="1">
        <a:spcBef>
          <a:spcPts val="600"/>
        </a:spcBef>
        <a:spcAft>
          <a:spcPct val="0"/>
        </a:spcAft>
        <a:buSzPct val="90000"/>
        <a:buBlip>
          <a:blip r:embed="rId23"/>
        </a:buBlip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55713" indent="-341313" algn="l" rtl="0" eaLnBrk="1" fontAlgn="base" hangingPunct="1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7025" indent="-341313" algn="l" rtl="0" eaLnBrk="1" fontAlgn="base" hangingPunct="1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938338" indent="-341313" algn="l" rtl="0" eaLnBrk="1" fontAlgn="base" hangingPunct="1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.ibict.br/liinc/article/view/4340" TargetMode="External"/><Relationship Id="rId4" Type="http://schemas.openxmlformats.org/officeDocument/2006/relationships/hyperlink" Target="http://revista.ibict.br/liinc/article/view/447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ielo.br/scielo.php?script=sci_arttext&amp;pid=S0034-8910198400050000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twinbooks.com/books/questioning-library-neutrality/" TargetMode="External"/><Relationship Id="rId4" Type="http://schemas.openxmlformats.org/officeDocument/2006/relationships/hyperlink" Target="http://revista.ibict.br/liinc/issue/view/27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onaldfar.wordpress.com/2017/06/26/informacao-conhecimento-e-modelos-eboo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4297"/>
            <a:ext cx="7313613" cy="868362"/>
          </a:xfrm>
        </p:spPr>
        <p:txBody>
          <a:bodyPr/>
          <a:lstStyle/>
          <a:p>
            <a:r>
              <a:rPr lang="en-US" sz="3500" b="1" dirty="0" smtClean="0">
                <a:solidFill>
                  <a:srgbClr val="FF6600"/>
                </a:solidFill>
              </a:rPr>
              <a:t>Aula 10 </a:t>
            </a:r>
            <a:r>
              <a:rPr lang="x-none" sz="3500" b="1" dirty="0" smtClean="0">
                <a:solidFill>
                  <a:srgbClr val="FF6600"/>
                </a:solidFill>
              </a:rPr>
              <a:t> Cultura e Informação</a:t>
            </a:r>
            <a:endParaRPr lang="en-US" sz="3500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  <p:pic>
        <p:nvPicPr>
          <p:cNvPr id="6" name="Picture 5" descr="59674652_2314505815542457_3925032038989561856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470" y="1102660"/>
            <a:ext cx="4737944" cy="522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16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8954"/>
            <a:ext cx="7313613" cy="868362"/>
          </a:xfrm>
        </p:spPr>
        <p:txBody>
          <a:bodyPr/>
          <a:lstStyle/>
          <a:p>
            <a:r>
              <a:rPr lang="pt-BR" sz="3600" b="1" dirty="0" smtClean="0">
                <a:solidFill>
                  <a:srgbClr val="FF6600"/>
                </a:solidFill>
                <a:latin typeface="Goudy Old Style"/>
                <a:cs typeface="Goudy Old Style"/>
              </a:rPr>
              <a:t>Manifesto </a:t>
            </a:r>
            <a:r>
              <a:rPr lang="pt-BR" sz="3600" b="1" dirty="0">
                <a:solidFill>
                  <a:srgbClr val="FF6600"/>
                </a:solidFill>
                <a:latin typeface="Goudy Old Style"/>
                <a:cs typeface="Goudy Old Style"/>
              </a:rPr>
              <a:t>da Biblioteca Multicultural da </a:t>
            </a:r>
            <a:r>
              <a:rPr lang="pt-BR" sz="3600" b="1" dirty="0" smtClean="0">
                <a:solidFill>
                  <a:srgbClr val="FF6600"/>
                </a:solidFill>
                <a:latin typeface="Goudy Old Style"/>
                <a:cs typeface="Goudy Old Style"/>
              </a:rPr>
              <a:t>IFLA/UNESCO</a:t>
            </a:r>
            <a:r>
              <a:rPr lang="pt-BR" sz="3600" dirty="0"/>
              <a:t/>
            </a:r>
            <a:br>
              <a:rPr lang="pt-BR" sz="3600" dirty="0"/>
            </a:b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2821031" y="6327775"/>
            <a:ext cx="3547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>
                <a:solidFill>
                  <a:srgbClr val="000000"/>
                </a:solidFill>
                <a:latin typeface="Goudy Old Style"/>
                <a:cs typeface="Goudy Old Style"/>
              </a:rPr>
              <a:t>https</a:t>
            </a:r>
            <a:r>
              <a:rPr lang="pl-PL" b="1" dirty="0">
                <a:solidFill>
                  <a:srgbClr val="000000"/>
                </a:solidFill>
                <a:latin typeface="Goudy Old Style"/>
                <a:cs typeface="Goudy Old Style"/>
              </a:rPr>
              <a:t>://</a:t>
            </a:r>
            <a:r>
              <a:rPr lang="pl-PL" b="1" dirty="0" err="1">
                <a:solidFill>
                  <a:srgbClr val="000000"/>
                </a:solidFill>
                <a:latin typeface="Goudy Old Style"/>
                <a:cs typeface="Goudy Old Style"/>
              </a:rPr>
              <a:t>www.ifla.org</a:t>
            </a:r>
            <a:r>
              <a:rPr lang="pl-PL" b="1" dirty="0">
                <a:solidFill>
                  <a:srgbClr val="000000"/>
                </a:solidFill>
                <a:latin typeface="Goudy Old Style"/>
                <a:cs typeface="Goudy Old Style"/>
              </a:rPr>
              <a:t>/</a:t>
            </a:r>
            <a:r>
              <a:rPr lang="pl-PL" b="1" dirty="0" err="1">
                <a:solidFill>
                  <a:srgbClr val="000000"/>
                </a:solidFill>
                <a:latin typeface="Goudy Old Style"/>
                <a:cs typeface="Goudy Old Style"/>
              </a:rPr>
              <a:t>node</a:t>
            </a:r>
            <a:r>
              <a:rPr lang="pl-PL" b="1" dirty="0">
                <a:solidFill>
                  <a:srgbClr val="000000"/>
                </a:solidFill>
                <a:latin typeface="Goudy Old Style"/>
                <a:cs typeface="Goudy Old Style"/>
              </a:rPr>
              <a:t>/8976</a:t>
            </a:r>
            <a:endParaRPr lang="en-US" b="1" dirty="0">
              <a:solidFill>
                <a:srgbClr val="000000"/>
              </a:solidFill>
              <a:latin typeface="Goudy Old Style"/>
              <a:cs typeface="Goudy Old Style"/>
            </a:endParaRPr>
          </a:p>
        </p:txBody>
      </p:sp>
      <p:pic>
        <p:nvPicPr>
          <p:cNvPr id="8" name="Picture 7" descr="Captura de Tela 2019-05-24 às 13.49.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57" y="1287316"/>
            <a:ext cx="8120658" cy="487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6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5127"/>
            <a:ext cx="7313613" cy="868362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FF6600"/>
                </a:solidFill>
              </a:rPr>
              <a:t>Cultura</a:t>
            </a:r>
            <a:r>
              <a:rPr lang="en-US" sz="3600" b="1" dirty="0" smtClean="0">
                <a:solidFill>
                  <a:srgbClr val="FF6600"/>
                </a:solidFill>
              </a:rPr>
              <a:t> e </a:t>
            </a:r>
            <a:r>
              <a:rPr lang="en-US" sz="3600" b="1" dirty="0" err="1" smtClean="0">
                <a:solidFill>
                  <a:srgbClr val="FF6600"/>
                </a:solidFill>
              </a:rPr>
              <a:t>Informaç</a:t>
            </a:r>
            <a:r>
              <a:rPr lang="en-US" sz="3600" b="1" dirty="0" err="1" smtClean="0">
                <a:solidFill>
                  <a:srgbClr val="FF6600"/>
                </a:solidFill>
              </a:rPr>
              <a:t>ão</a:t>
            </a:r>
            <a:r>
              <a:rPr lang="en-US" sz="3600" b="1" dirty="0" smtClean="0">
                <a:solidFill>
                  <a:srgbClr val="FF6600"/>
                </a:solidFill>
              </a:rPr>
              <a:t>: </a:t>
            </a:r>
            <a:r>
              <a:rPr lang="en-US" sz="3600" b="1" dirty="0" err="1" smtClean="0">
                <a:solidFill>
                  <a:srgbClr val="FF6600"/>
                </a:solidFill>
              </a:rPr>
              <a:t>horizontes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38667" y="1126773"/>
            <a:ext cx="9342967" cy="4056062"/>
          </a:xfrm>
        </p:spPr>
        <p:txBody>
          <a:bodyPr/>
          <a:lstStyle/>
          <a:p>
            <a:pPr algn="just"/>
            <a:endParaRPr lang="pt-BR" sz="1500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pic>
        <p:nvPicPr>
          <p:cNvPr id="5" name="Picture 2" descr="estra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1" y="1455215"/>
            <a:ext cx="7279576" cy="492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289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5127"/>
            <a:ext cx="7313613" cy="86836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Debate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38667" y="1126773"/>
            <a:ext cx="9342967" cy="405606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200" b="1" dirty="0" err="1">
                <a:solidFill>
                  <a:srgbClr val="000000"/>
                </a:solidFill>
                <a:latin typeface="Goudy Old Style"/>
                <a:cs typeface="Goudy Old Style"/>
              </a:rPr>
              <a:t>Texto</a:t>
            </a:r>
            <a:r>
              <a:rPr lang="en-US" sz="2200" b="1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1</a:t>
            </a:r>
            <a:endParaRPr lang="en-US" sz="2200" b="1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GARCÍA 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GUTIERREZ, Antonio.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Cientificamente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favelados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: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uma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visão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crítica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do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conhecimento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partir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da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epistemografia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. </a:t>
            </a:r>
            <a:r>
              <a:rPr lang="en-US" sz="2200" b="1" dirty="0" err="1">
                <a:solidFill>
                  <a:srgbClr val="000000"/>
                </a:solidFill>
                <a:latin typeface="Goudy Old Style"/>
                <a:cs typeface="Goudy Old Style"/>
              </a:rPr>
              <a:t>Transinformação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, Campinas, v. 18, n. 2, p. 103- 112,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agosto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2006. Disponível em: &lt;http://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www.scielo.br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/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scielo.php?script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=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sci_arttext&amp;pid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=S0103- 37862006000200002&amp;lng=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en&amp;nrm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=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iso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&gt;.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Acesso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em: 09 mar. 2019. </a:t>
            </a:r>
            <a:endParaRPr lang="en-US" sz="22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2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en-US" sz="2200" b="1" dirty="0" err="1">
                <a:solidFill>
                  <a:srgbClr val="000000"/>
                </a:solidFill>
                <a:latin typeface="Goudy Old Style"/>
                <a:cs typeface="Goudy Old Style"/>
              </a:rPr>
              <a:t>Texto</a:t>
            </a:r>
            <a:r>
              <a:rPr lang="en-US" sz="2200" b="1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 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FOX,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Melodie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J. "Priorities of Arrangement" or a "Hierarchy of Oppressions?": perspectives on </a:t>
            </a:r>
            <a:r>
              <a:rPr lang="en-US" sz="2200" dirty="0" err="1">
                <a:solidFill>
                  <a:srgbClr val="000000"/>
                </a:solidFill>
                <a:latin typeface="Goudy Old Style"/>
                <a:cs typeface="Goudy Old Style"/>
              </a:rPr>
              <a:t>Intersectionality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 in Knowledge Organization. </a:t>
            </a:r>
            <a:r>
              <a:rPr lang="en-US" sz="2200" b="1" dirty="0">
                <a:solidFill>
                  <a:srgbClr val="000000"/>
                </a:solidFill>
                <a:latin typeface="Goudy Old Style"/>
                <a:cs typeface="Goudy Old Style"/>
              </a:rPr>
              <a:t>Knowledge Organization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, v. 43, n. 5, p. 373-383, 2016. </a:t>
            </a:r>
            <a:endParaRPr lang="en-US" sz="22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200" b="1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en-US" sz="2200" b="1" dirty="0" err="1">
                <a:solidFill>
                  <a:srgbClr val="000000"/>
                </a:solidFill>
                <a:latin typeface="Goudy Old Style"/>
                <a:cs typeface="Goudy Old Style"/>
              </a:rPr>
              <a:t>Texto</a:t>
            </a:r>
            <a:r>
              <a:rPr lang="en-US" sz="2200" b="1" dirty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3</a:t>
            </a:r>
            <a:r>
              <a:rPr lang="en-US" sz="22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 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TURNER, Hannah. Decolonizing Ethnographic Documentation: a critical history of the early museum catalogs at the Smithsonian's National Museum of Natural History. </a:t>
            </a:r>
            <a:r>
              <a:rPr lang="en-US" sz="2200" b="1" dirty="0">
                <a:solidFill>
                  <a:srgbClr val="000000"/>
                </a:solidFill>
                <a:latin typeface="Goudy Old Style"/>
                <a:cs typeface="Goudy Old Style"/>
              </a:rPr>
              <a:t>Cataloging &amp; Classification Quarterly</a:t>
            </a:r>
            <a:r>
              <a:rPr lang="en-US" sz="2200" dirty="0">
                <a:solidFill>
                  <a:srgbClr val="000000"/>
                </a:solidFill>
                <a:latin typeface="Goudy Old Style"/>
                <a:cs typeface="Goudy Old Style"/>
              </a:rPr>
              <a:t>, v. 53, p. 658-676, 2015. </a:t>
            </a:r>
            <a:endParaRPr lang="pt-BR" sz="22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1800" dirty="0">
                <a:solidFill>
                  <a:srgbClr val="000000"/>
                </a:solidFill>
                <a:latin typeface="Goudy Old Style"/>
                <a:cs typeface="Goudy Old Style"/>
              </a:rPr>
              <a:t> </a:t>
            </a:r>
          </a:p>
          <a:p>
            <a:pPr algn="just"/>
            <a:endParaRPr lang="pt-BR" sz="1500" dirty="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602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99" y="291093"/>
            <a:ext cx="9422279" cy="868362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 e </a:t>
            </a:r>
            <a:r>
              <a:rPr lang="en-US" sz="2400" b="1" dirty="0" err="1" smtClean="0">
                <a:solidFill>
                  <a:srgbClr val="FF6600"/>
                </a:solidFill>
              </a:rPr>
              <a:t>Ciência</a:t>
            </a:r>
            <a:r>
              <a:rPr lang="en-US" sz="2400" b="1" dirty="0" smtClean="0">
                <a:solidFill>
                  <a:srgbClr val="FF6600"/>
                </a:solidFill>
              </a:rPr>
              <a:t> da </a:t>
            </a:r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: </a:t>
            </a:r>
            <a:r>
              <a:rPr lang="en-US" sz="2400" b="1" dirty="0" err="1" smtClean="0">
                <a:solidFill>
                  <a:srgbClr val="FF6600"/>
                </a:solidFill>
              </a:rPr>
              <a:t>breve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err="1" smtClean="0">
                <a:solidFill>
                  <a:srgbClr val="FF6600"/>
                </a:solidFill>
              </a:rPr>
              <a:t>histórico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smtClean="0">
                <a:solidFill>
                  <a:srgbClr val="FF6600"/>
                </a:solidFill>
              </a:rPr>
              <a:t>e </a:t>
            </a:r>
            <a:r>
              <a:rPr lang="en-US" sz="2400" b="1" dirty="0" err="1" smtClean="0">
                <a:solidFill>
                  <a:srgbClr val="FF6600"/>
                </a:solidFill>
              </a:rPr>
              <a:t>natureza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200506" y="1297955"/>
            <a:ext cx="8803793" cy="5970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 err="1">
                <a:solidFill>
                  <a:srgbClr val="000000"/>
                </a:solidFill>
                <a:latin typeface="Goudy Old Style"/>
                <a:cs typeface="Goudy Old Style"/>
              </a:rPr>
              <a:t>Capurro</a:t>
            </a:r>
            <a:r>
              <a:rPr lang="pt-BR" sz="1900" b="1" dirty="0">
                <a:solidFill>
                  <a:srgbClr val="000000"/>
                </a:solidFill>
                <a:latin typeface="Goudy Old Style"/>
                <a:cs typeface="Goudy Old Style"/>
              </a:rPr>
              <a:t> e </a:t>
            </a:r>
            <a:r>
              <a:rPr lang="pt-BR" sz="1900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Hjorland</a:t>
            </a:r>
            <a:r>
              <a:rPr lang="pt-BR" sz="1900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“</a:t>
            </a:r>
            <a:r>
              <a:rPr lang="pt-BR" sz="1900" dirty="0">
                <a:solidFill>
                  <a:srgbClr val="000000"/>
                </a:solidFill>
                <a:latin typeface="Goudy Old Style"/>
                <a:cs typeface="Goudy Old Style"/>
              </a:rPr>
              <a:t>no discurso científico, conceitos teóricos não são elementos verdadeiros ou falsos em vez disso, são construções planejadas para desempenhar um papel, da melhor maneira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possível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”.</a:t>
            </a:r>
            <a:endParaRPr lang="pt-BR" sz="19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sz="19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sz="1900" b="1" dirty="0">
                <a:solidFill>
                  <a:srgbClr val="000000"/>
                </a:solidFill>
                <a:latin typeface="Goudy Old Style"/>
                <a:cs typeface="Goudy Old Style"/>
              </a:rPr>
              <a:t>Le </a:t>
            </a:r>
            <a:r>
              <a:rPr lang="pt-BR" sz="1900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Coadic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a </a:t>
            </a:r>
            <a:r>
              <a:rPr lang="pt-BR" sz="1900" dirty="0">
                <a:solidFill>
                  <a:srgbClr val="000000"/>
                </a:solidFill>
                <a:latin typeface="Goudy Old Style"/>
                <a:cs typeface="Goudy Old Style"/>
              </a:rPr>
              <a:t>informação é “um conhecimento inscrito (gravado) sob a forma escrita (impressa ou digital), oral ou audiovisual”. </a:t>
            </a:r>
            <a:endParaRPr lang="pt-BR" sz="19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sz="19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sz="1900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Borko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“Ci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ência da Informação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é </a:t>
            </a:r>
            <a:r>
              <a:rPr lang="pt-BR" sz="1900" dirty="0">
                <a:solidFill>
                  <a:srgbClr val="000000"/>
                </a:solidFill>
                <a:latin typeface="Goudy Old Style"/>
                <a:cs typeface="Goudy Old Style"/>
              </a:rPr>
              <a:t>a disciplina que investiga as propriedades e o comportamento da informação, as forças que governam seu fluxo, e os meios de processá-la para otimizar sua acessibilidade e uso. A CI está ligada ao corpo de conhecimentos relativos à origem, coleta, organização, estocagem, recuperação, interpretação, transmissão, transformação e uso de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informação”.</a:t>
            </a:r>
            <a:endParaRPr lang="pt-BR" sz="19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sz="1900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sz="1900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Robredo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“a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pt-BR" sz="1900" dirty="0">
                <a:solidFill>
                  <a:srgbClr val="000000"/>
                </a:solidFill>
                <a:latin typeface="Goudy Old Style"/>
                <a:cs typeface="Goudy Old Style"/>
              </a:rPr>
              <a:t>informação é suscetível de ser: registrada (codificada) de diversas formas; duplicada e reproduzida; transmitida por diversas meios; conservada e armazenada em diversas suportes; medida e quantificada; adicionada a outras informações; organizada, processada e reorganizada segundo diversos critérios; recuperada quando necessário segundo regras 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preestabelecidas</a:t>
            </a:r>
            <a:r>
              <a:rPr lang="pt-BR" sz="19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”.</a:t>
            </a:r>
            <a:endParaRPr lang="pt-BR" sz="19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endParaRPr lang="pt-BR" dirty="0"/>
          </a:p>
          <a:p>
            <a:r>
              <a:rPr lang="pt-B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73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99" y="291093"/>
            <a:ext cx="9422279" cy="868362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 e </a:t>
            </a:r>
            <a:r>
              <a:rPr lang="en-US" sz="2400" b="1" dirty="0" err="1" smtClean="0">
                <a:solidFill>
                  <a:srgbClr val="FF6600"/>
                </a:solidFill>
              </a:rPr>
              <a:t>Ciência</a:t>
            </a:r>
            <a:r>
              <a:rPr lang="en-US" sz="2400" b="1" dirty="0" smtClean="0">
                <a:solidFill>
                  <a:srgbClr val="FF6600"/>
                </a:solidFill>
              </a:rPr>
              <a:t> da </a:t>
            </a:r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: </a:t>
            </a:r>
            <a:r>
              <a:rPr lang="en-US" sz="2400" b="1" dirty="0" err="1" smtClean="0">
                <a:solidFill>
                  <a:srgbClr val="FF6600"/>
                </a:solidFill>
              </a:rPr>
              <a:t>breve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err="1" smtClean="0">
                <a:solidFill>
                  <a:srgbClr val="FF6600"/>
                </a:solidFill>
              </a:rPr>
              <a:t>histórico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smtClean="0">
                <a:solidFill>
                  <a:srgbClr val="FF6600"/>
                </a:solidFill>
              </a:rPr>
              <a:t>e </a:t>
            </a:r>
            <a:r>
              <a:rPr lang="en-US" sz="2400" b="1" dirty="0" err="1" smtClean="0">
                <a:solidFill>
                  <a:srgbClr val="FF6600"/>
                </a:solidFill>
              </a:rPr>
              <a:t>natureza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sp>
        <p:nvSpPr>
          <p:cNvPr id="5" name="Rectangle 4"/>
          <p:cNvSpPr/>
          <p:nvPr/>
        </p:nvSpPr>
        <p:spPr>
          <a:xfrm>
            <a:off x="290081" y="1149102"/>
            <a:ext cx="858239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Buckland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analisou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vários usos do termo informação em CI, concluindo que pode ser usado em relação a coisas, processos e conhecimento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</a:t>
            </a:r>
          </a:p>
          <a:p>
            <a:pPr algn="just"/>
            <a:endParaRPr lang="pt-BR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1) </a:t>
            </a:r>
            <a:r>
              <a:rPr lang="pt-BR" i="1" dirty="0">
                <a:solidFill>
                  <a:srgbClr val="000000"/>
                </a:solidFill>
                <a:latin typeface="Goudy Old Style"/>
                <a:cs typeface="Goudy Old Style"/>
              </a:rPr>
              <a:t>Informação-como-</a:t>
            </a:r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processo;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 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2) </a:t>
            </a:r>
            <a:r>
              <a:rPr lang="pt-BR" i="1" dirty="0">
                <a:solidFill>
                  <a:srgbClr val="000000"/>
                </a:solidFill>
                <a:latin typeface="Goudy Old Style"/>
                <a:cs typeface="Goudy Old Style"/>
              </a:rPr>
              <a:t>informação-como-</a:t>
            </a:r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conhecimento;</a:t>
            </a:r>
          </a:p>
          <a:p>
            <a:pPr algn="just"/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3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) </a:t>
            </a:r>
            <a:r>
              <a:rPr lang="pt-BR" i="1" dirty="0">
                <a:solidFill>
                  <a:srgbClr val="000000"/>
                </a:solidFill>
                <a:latin typeface="Goudy Old Style"/>
                <a:cs typeface="Goudy Old Style"/>
              </a:rPr>
              <a:t>informação-como-</a:t>
            </a:r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coisa;</a:t>
            </a:r>
            <a:endParaRPr lang="pt-BR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b="1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b="1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Capurro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</a:t>
            </a:r>
          </a:p>
          <a:p>
            <a:pPr algn="just"/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1)  </a:t>
            </a:r>
            <a:r>
              <a:rPr lang="pt-BR" i="1" dirty="0">
                <a:solidFill>
                  <a:srgbClr val="000000"/>
                </a:solidFill>
                <a:latin typeface="Goudy Old Style"/>
                <a:cs typeface="Goudy Old Style"/>
              </a:rPr>
              <a:t>paradigma físico: </a:t>
            </a:r>
          </a:p>
          <a:p>
            <a:pPr algn="just"/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2) paradigma cognitivo;</a:t>
            </a:r>
          </a:p>
          <a:p>
            <a:pPr algn="just"/>
            <a:r>
              <a:rPr lang="pt-BR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3) paradigma social.</a:t>
            </a:r>
          </a:p>
          <a:p>
            <a:pPr algn="just"/>
            <a:endParaRPr lang="pt-BR" i="1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i="1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Hjørland</a:t>
            </a:r>
            <a:r>
              <a:rPr lang="pt-BR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: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 desenvolveu um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paradigma social-epistemológico 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chamado 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‘Análise de Domínio”: 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comunidades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discursivas 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/ distintos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grupos 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sociais.</a:t>
            </a:r>
            <a:endParaRPr lang="pt-BR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pt-BR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351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099" y="291093"/>
            <a:ext cx="9422279" cy="868362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 e </a:t>
            </a:r>
            <a:r>
              <a:rPr lang="en-US" sz="2400" b="1" dirty="0" err="1" smtClean="0">
                <a:solidFill>
                  <a:srgbClr val="FF6600"/>
                </a:solidFill>
              </a:rPr>
              <a:t>Ciência</a:t>
            </a:r>
            <a:r>
              <a:rPr lang="en-US" sz="2400" b="1" dirty="0" smtClean="0">
                <a:solidFill>
                  <a:srgbClr val="FF6600"/>
                </a:solidFill>
              </a:rPr>
              <a:t> da </a:t>
            </a:r>
            <a:r>
              <a:rPr lang="en-US" sz="2400" b="1" dirty="0" err="1" smtClean="0">
                <a:solidFill>
                  <a:srgbClr val="FF6600"/>
                </a:solidFill>
              </a:rPr>
              <a:t>Informação</a:t>
            </a:r>
            <a:r>
              <a:rPr lang="en-US" sz="2400" b="1" dirty="0" smtClean="0">
                <a:solidFill>
                  <a:srgbClr val="FF6600"/>
                </a:solidFill>
              </a:rPr>
              <a:t>: </a:t>
            </a:r>
            <a:r>
              <a:rPr lang="en-US" sz="2400" b="1" dirty="0" err="1" smtClean="0">
                <a:solidFill>
                  <a:srgbClr val="FF6600"/>
                </a:solidFill>
              </a:rPr>
              <a:t>histórico</a:t>
            </a:r>
            <a:r>
              <a:rPr lang="en-US" sz="2400" b="1" dirty="0" smtClean="0">
                <a:solidFill>
                  <a:srgbClr val="FF6600"/>
                </a:solidFill>
              </a:rPr>
              <a:t> </a:t>
            </a:r>
            <a:r>
              <a:rPr lang="en-US" sz="2400" b="1" dirty="0" smtClean="0">
                <a:solidFill>
                  <a:srgbClr val="FF6600"/>
                </a:solidFill>
              </a:rPr>
              <a:t>e </a:t>
            </a:r>
            <a:r>
              <a:rPr lang="en-US" sz="2400" b="1" dirty="0" err="1" smtClean="0">
                <a:solidFill>
                  <a:srgbClr val="FF6600"/>
                </a:solidFill>
              </a:rPr>
              <a:t>natureza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150381" y="1295175"/>
            <a:ext cx="885391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Latour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“a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informação permite justamente limitar-se à forma, sem ter o embaraço da matéria. A biblioteca, o gabinete, a coleção, o jardim botânico e o viveiro se enriquecerão com o desenho do papagaio, sem leva-lo. Verifica-se que a informação é uma relação muito prática e muito material entre dois lugares, o primeiro dos quais negocia o que deve retirar do segundo, a fim de mantê-lo sob sua vista e agir à distância sobre ele. […]. Para ele, </a:t>
            </a:r>
            <a:r>
              <a:rPr lang="pt-BR" b="1" dirty="0">
                <a:solidFill>
                  <a:srgbClr val="000000"/>
                </a:solidFill>
                <a:latin typeface="Goudy Old Style"/>
                <a:cs typeface="Goudy Old Style"/>
              </a:rPr>
              <a:t>informação é aquilo que liga/sintoniza o mundo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.</a:t>
            </a:r>
          </a:p>
          <a:p>
            <a:pPr algn="just"/>
            <a:endParaRPr lang="pt-BR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Frohmann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“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[...] a importante tarefa dos estudos da informação deve se pautar em como </a:t>
            </a:r>
            <a:r>
              <a:rPr lang="pt-BR" b="1" dirty="0">
                <a:solidFill>
                  <a:srgbClr val="000000"/>
                </a:solidFill>
                <a:latin typeface="Goudy Old Style"/>
                <a:cs typeface="Goudy Old Style"/>
              </a:rPr>
              <a:t>conciliar estudos sobre o fenômeno da informação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 em nosso tempo, </a:t>
            </a:r>
            <a:r>
              <a:rPr lang="pt-BR" b="1" dirty="0">
                <a:solidFill>
                  <a:srgbClr val="000000"/>
                </a:solidFill>
                <a:latin typeface="Goudy Old Style"/>
                <a:cs typeface="Goudy Old Style"/>
              </a:rPr>
              <a:t>com estudos e práticas sociais e públicas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, das realidades políticas, da economia e da </a:t>
            </a:r>
            <a:r>
              <a:rPr lang="pt-BR" b="1" dirty="0">
                <a:solidFill>
                  <a:srgbClr val="000000"/>
                </a:solidFill>
                <a:latin typeface="Goudy Old Style"/>
                <a:cs typeface="Goudy Old Style"/>
              </a:rPr>
              <a:t>cultura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 [...]”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.</a:t>
            </a:r>
          </a:p>
          <a:p>
            <a:pPr algn="just"/>
            <a:endParaRPr lang="pt-BR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pt-BR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Canclini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“o desenvolvimento democrático de uma sociedade do conhecimento requer políticas públicas internacionais que garantam a participação do número mais amplo possível de línguas e culturas”</a:t>
            </a:r>
            <a:r>
              <a:rPr lang="pt-BR" dirty="0" smtClean="0">
                <a:solidFill>
                  <a:srgbClr val="000000"/>
                </a:solidFill>
                <a:latin typeface="Goudy Old Style"/>
                <a:cs typeface="Goudy Old Style"/>
              </a:rPr>
              <a:t>. Para as 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antropologias da diferença, segundo </a:t>
            </a:r>
            <a:r>
              <a:rPr lang="pt-BR" b="1" dirty="0" err="1">
                <a:solidFill>
                  <a:srgbClr val="000000"/>
                </a:solidFill>
                <a:latin typeface="Goudy Old Style"/>
                <a:cs typeface="Goudy Old Style"/>
              </a:rPr>
              <a:t>Canclini</a:t>
            </a:r>
            <a:r>
              <a:rPr lang="pt-BR" dirty="0">
                <a:solidFill>
                  <a:srgbClr val="000000"/>
                </a:solidFill>
                <a:latin typeface="Goudy Old Style"/>
                <a:cs typeface="Goudy Old Style"/>
              </a:rPr>
              <a:t>, a cultura é pertencimento comunitário e contraste com os outros.  </a:t>
            </a:r>
            <a:endParaRPr lang="pt-BR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5127"/>
            <a:ext cx="7313613" cy="868362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FF6600"/>
                </a:solidFill>
              </a:rPr>
              <a:t>Ciência</a:t>
            </a:r>
            <a:r>
              <a:rPr lang="en-US" sz="3600" b="1" dirty="0" smtClean="0">
                <a:solidFill>
                  <a:srgbClr val="FF6600"/>
                </a:solidFill>
              </a:rPr>
              <a:t> da </a:t>
            </a:r>
            <a:r>
              <a:rPr lang="en-US" sz="3600" b="1" dirty="0" err="1" smtClean="0">
                <a:solidFill>
                  <a:srgbClr val="FF6600"/>
                </a:solidFill>
              </a:rPr>
              <a:t>Infomação</a:t>
            </a:r>
            <a:r>
              <a:rPr lang="en-US" sz="3600" b="1" dirty="0" smtClean="0">
                <a:solidFill>
                  <a:srgbClr val="FF6600"/>
                </a:solidFill>
              </a:rPr>
              <a:t>: </a:t>
            </a:r>
            <a:r>
              <a:rPr lang="en-US" sz="3600" b="1" dirty="0" err="1" smtClean="0">
                <a:solidFill>
                  <a:srgbClr val="FF6600"/>
                </a:solidFill>
              </a:rPr>
              <a:t>estudos</a:t>
            </a:r>
            <a:r>
              <a:rPr lang="en-US" sz="3600" b="1" dirty="0" smtClean="0">
                <a:solidFill>
                  <a:srgbClr val="FF6600"/>
                </a:solidFill>
              </a:rPr>
              <a:t> </a:t>
            </a:r>
            <a:r>
              <a:rPr lang="en-US" sz="3600" b="1" dirty="0" err="1" smtClean="0">
                <a:solidFill>
                  <a:srgbClr val="FF6600"/>
                </a:solidFill>
              </a:rPr>
              <a:t>críticos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pic>
        <p:nvPicPr>
          <p:cNvPr id="8" name="Picture 7" descr="41FoAG9zYkL._SX348_BO1,204,203,200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036" y="1045811"/>
            <a:ext cx="3988689" cy="51043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1501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Goudy Old Style"/>
                <a:cs typeface="Goudy Old Style"/>
              </a:rPr>
              <a:t>https://</a:t>
            </a:r>
            <a:r>
              <a:rPr lang="en-US" b="1" dirty="0" err="1">
                <a:solidFill>
                  <a:srgbClr val="000000"/>
                </a:solidFill>
                <a:latin typeface="Goudy Old Style"/>
                <a:cs typeface="Goudy Old Style"/>
              </a:rPr>
              <a:t>epdf.tips</a:t>
            </a:r>
            <a:r>
              <a:rPr lang="en-US" b="1" dirty="0">
                <a:solidFill>
                  <a:srgbClr val="000000"/>
                </a:solidFill>
                <a:latin typeface="Goudy Old Style"/>
                <a:cs typeface="Goudy Old Style"/>
              </a:rPr>
              <a:t>/critical-theory-for-library-and-information-science-exploring-the-social-from-ac.html</a:t>
            </a:r>
          </a:p>
        </p:txBody>
      </p:sp>
    </p:spTree>
    <p:extLst>
      <p:ext uri="{BB962C8B-B14F-4D97-AF65-F5344CB8AC3E}">
        <p14:creationId xmlns:p14="http://schemas.microsoft.com/office/powerpoint/2010/main" val="381997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2940"/>
            <a:ext cx="7313613" cy="86836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O </a:t>
            </a:r>
            <a:r>
              <a:rPr lang="en-US" sz="3600" b="1" dirty="0">
                <a:solidFill>
                  <a:srgbClr val="FF6600"/>
                </a:solidFill>
              </a:rPr>
              <a:t>c</a:t>
            </a:r>
            <a:r>
              <a:rPr lang="en-US" sz="3600" b="1" dirty="0" smtClean="0">
                <a:solidFill>
                  <a:srgbClr val="FF6600"/>
                </a:solidFill>
              </a:rPr>
              <a:t>ampo da </a:t>
            </a:r>
            <a:r>
              <a:rPr lang="en-US" sz="3600" b="1" dirty="0" err="1" smtClean="0">
                <a:solidFill>
                  <a:srgbClr val="FF6600"/>
                </a:solidFill>
              </a:rPr>
              <a:t>Organização</a:t>
            </a:r>
            <a:r>
              <a:rPr lang="en-US" sz="3600" b="1" dirty="0" smtClean="0">
                <a:solidFill>
                  <a:srgbClr val="FF6600"/>
                </a:solidFill>
              </a:rPr>
              <a:t> do </a:t>
            </a:r>
            <a:r>
              <a:rPr lang="en-US" sz="3600" b="1" dirty="0" err="1" smtClean="0">
                <a:solidFill>
                  <a:srgbClr val="FF6600"/>
                </a:solidFill>
              </a:rPr>
              <a:t>Conhecimento</a:t>
            </a:r>
            <a:r>
              <a:rPr lang="en-US" sz="3600" b="1" dirty="0" smtClean="0">
                <a:solidFill>
                  <a:srgbClr val="FF6600"/>
                </a:solidFill>
              </a:rPr>
              <a:t> (KO)</a:t>
            </a:r>
            <a:endParaRPr lang="en-US" sz="3600" b="1" dirty="0">
              <a:solidFill>
                <a:srgbClr val="FF6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963" y="1735138"/>
            <a:ext cx="8887337" cy="4056062"/>
          </a:xfrm>
        </p:spPr>
        <p:txBody>
          <a:bodyPr/>
          <a:lstStyle/>
          <a:p>
            <a:pPr algn="just"/>
            <a:r>
              <a:rPr lang="en-US" sz="2600" dirty="0" smtClean="0">
                <a:solidFill>
                  <a:srgbClr val="000000"/>
                </a:solidFill>
              </a:rPr>
              <a:t>- </a:t>
            </a:r>
            <a:r>
              <a:rPr lang="en-US" sz="2600" dirty="0" err="1" smtClean="0">
                <a:solidFill>
                  <a:srgbClr val="000000"/>
                </a:solidFill>
              </a:rPr>
              <a:t>área</a:t>
            </a:r>
            <a:r>
              <a:rPr lang="en-US" sz="2600" dirty="0" smtClean="0">
                <a:solidFill>
                  <a:srgbClr val="000000"/>
                </a:solidFill>
              </a:rPr>
              <a:t> de </a:t>
            </a:r>
            <a:r>
              <a:rPr lang="en-US" sz="2600" dirty="0" err="1" smtClean="0">
                <a:solidFill>
                  <a:srgbClr val="000000"/>
                </a:solidFill>
              </a:rPr>
              <a:t>estudos</a:t>
            </a:r>
            <a:r>
              <a:rPr lang="en-US" sz="2600" dirty="0" smtClean="0">
                <a:solidFill>
                  <a:srgbClr val="000000"/>
                </a:solidFill>
              </a:rPr>
              <a:t> ;</a:t>
            </a:r>
          </a:p>
          <a:p>
            <a:pPr algn="just"/>
            <a:r>
              <a:rPr lang="en-US" sz="2600" dirty="0" smtClean="0">
                <a:solidFill>
                  <a:srgbClr val="000000"/>
                </a:solidFill>
              </a:rPr>
              <a:t>- </a:t>
            </a:r>
            <a:r>
              <a:rPr lang="pt-BR" sz="2600" dirty="0">
                <a:solidFill>
                  <a:srgbClr val="000000"/>
                </a:solidFill>
              </a:rPr>
              <a:t>International </a:t>
            </a:r>
            <a:r>
              <a:rPr lang="pt-BR" sz="2600" dirty="0" err="1">
                <a:solidFill>
                  <a:srgbClr val="000000"/>
                </a:solidFill>
              </a:rPr>
              <a:t>Society</a:t>
            </a:r>
            <a:r>
              <a:rPr lang="pt-BR" sz="2600" dirty="0">
                <a:solidFill>
                  <a:srgbClr val="000000"/>
                </a:solidFill>
              </a:rPr>
              <a:t> for </a:t>
            </a:r>
            <a:r>
              <a:rPr lang="pt-BR" sz="2600" dirty="0" err="1">
                <a:solidFill>
                  <a:srgbClr val="000000"/>
                </a:solidFill>
              </a:rPr>
              <a:t>Knowledge</a:t>
            </a:r>
            <a:r>
              <a:rPr lang="pt-BR" sz="2600" dirty="0">
                <a:solidFill>
                  <a:srgbClr val="000000"/>
                </a:solidFill>
              </a:rPr>
              <a:t> </a:t>
            </a:r>
            <a:r>
              <a:rPr lang="pt-BR" sz="2600" dirty="0" err="1">
                <a:solidFill>
                  <a:srgbClr val="000000"/>
                </a:solidFill>
              </a:rPr>
              <a:t>Organization</a:t>
            </a:r>
            <a:r>
              <a:rPr lang="pt-BR" sz="2600" dirty="0">
                <a:solidFill>
                  <a:srgbClr val="000000"/>
                </a:solidFill>
              </a:rPr>
              <a:t> – </a:t>
            </a:r>
            <a:r>
              <a:rPr lang="pt-BR" sz="2600" dirty="0" smtClean="0">
                <a:solidFill>
                  <a:srgbClr val="000000"/>
                </a:solidFill>
              </a:rPr>
              <a:t>ISKO </a:t>
            </a:r>
            <a:r>
              <a:rPr lang="pt-BR" sz="2600" dirty="0" smtClean="0">
                <a:solidFill>
                  <a:srgbClr val="000000"/>
                </a:solidFill>
              </a:rPr>
              <a:t>: dimens</a:t>
            </a:r>
            <a:r>
              <a:rPr lang="pt-BR" sz="2600" dirty="0" smtClean="0">
                <a:solidFill>
                  <a:srgbClr val="000000"/>
                </a:solidFill>
              </a:rPr>
              <a:t>ões geográficas, temáticas e institucionais ; </a:t>
            </a:r>
          </a:p>
          <a:p>
            <a:pPr algn="just"/>
            <a:r>
              <a:rPr lang="pt-BR" sz="2600" dirty="0" smtClean="0">
                <a:solidFill>
                  <a:srgbClr val="000000"/>
                </a:solidFill>
              </a:rPr>
              <a:t>- </a:t>
            </a:r>
            <a:r>
              <a:rPr lang="pt-BR" sz="2600" dirty="0">
                <a:solidFill>
                  <a:srgbClr val="000000"/>
                </a:solidFill>
              </a:rPr>
              <a:t>enfoques genealógicos, pragmáticos, culturais e éticos, a partir de </a:t>
            </a:r>
            <a:r>
              <a:rPr lang="pt-BR" sz="2600" dirty="0" err="1" smtClean="0">
                <a:solidFill>
                  <a:srgbClr val="000000"/>
                </a:solidFill>
              </a:rPr>
              <a:t>Hjorland</a:t>
            </a:r>
            <a:r>
              <a:rPr lang="pt-BR" sz="2600" dirty="0">
                <a:solidFill>
                  <a:srgbClr val="000000"/>
                </a:solidFill>
              </a:rPr>
              <a:t>, </a:t>
            </a:r>
            <a:r>
              <a:rPr lang="pt-BR" sz="2600" dirty="0" err="1" smtClean="0">
                <a:solidFill>
                  <a:srgbClr val="000000"/>
                </a:solidFill>
              </a:rPr>
              <a:t>Frohmann</a:t>
            </a:r>
            <a:r>
              <a:rPr lang="pt-BR" sz="2600" dirty="0">
                <a:solidFill>
                  <a:srgbClr val="000000"/>
                </a:solidFill>
              </a:rPr>
              <a:t> </a:t>
            </a:r>
            <a:r>
              <a:rPr lang="pt-BR" sz="2600" dirty="0" smtClean="0">
                <a:solidFill>
                  <a:srgbClr val="000000"/>
                </a:solidFill>
              </a:rPr>
              <a:t>e </a:t>
            </a:r>
            <a:r>
              <a:rPr lang="pt-BR" sz="2600" dirty="0" err="1" smtClean="0">
                <a:solidFill>
                  <a:srgbClr val="000000"/>
                </a:solidFill>
              </a:rPr>
              <a:t>Olson</a:t>
            </a:r>
            <a:r>
              <a:rPr lang="pt-BR" sz="2600" dirty="0" smtClean="0">
                <a:solidFill>
                  <a:srgbClr val="000000"/>
                </a:solidFill>
              </a:rPr>
              <a:t> ;</a:t>
            </a:r>
            <a:endParaRPr lang="pt-BR" sz="2600" dirty="0">
              <a:solidFill>
                <a:srgbClr val="000000"/>
              </a:solidFill>
            </a:endParaRPr>
          </a:p>
          <a:p>
            <a:pPr algn="just"/>
            <a:r>
              <a:rPr lang="pt-BR" sz="2600" dirty="0" smtClean="0">
                <a:solidFill>
                  <a:srgbClr val="000000"/>
                </a:solidFill>
              </a:rPr>
              <a:t>- cultura figura como base contextual aos estudos sobre o conhecimento.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456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68" y="503238"/>
            <a:ext cx="8016346" cy="868362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FF6600"/>
                </a:solidFill>
              </a:rPr>
              <a:t>Organização</a:t>
            </a:r>
            <a:r>
              <a:rPr lang="en-US" sz="3600" b="1" dirty="0" smtClean="0">
                <a:solidFill>
                  <a:srgbClr val="FF6600"/>
                </a:solidFill>
              </a:rPr>
              <a:t> do </a:t>
            </a:r>
            <a:r>
              <a:rPr lang="en-US" sz="3600" b="1" dirty="0" err="1" smtClean="0">
                <a:solidFill>
                  <a:srgbClr val="FF6600"/>
                </a:solidFill>
              </a:rPr>
              <a:t>Conhecimento</a:t>
            </a:r>
            <a:r>
              <a:rPr lang="en-US" sz="3600" b="1" dirty="0" smtClean="0">
                <a:solidFill>
                  <a:srgbClr val="FF6600"/>
                </a:solidFill>
              </a:rPr>
              <a:t> e </a:t>
            </a:r>
            <a:r>
              <a:rPr lang="en-US" sz="3600" b="1" dirty="0" err="1" smtClean="0">
                <a:solidFill>
                  <a:srgbClr val="FF6600"/>
                </a:solidFill>
              </a:rPr>
              <a:t>desconstruções</a:t>
            </a:r>
            <a:r>
              <a:rPr lang="en-US" sz="3600" b="1" dirty="0" smtClean="0">
                <a:solidFill>
                  <a:srgbClr val="FF6600"/>
                </a:solidFill>
              </a:rPr>
              <a:t> de Hope Olson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8" name="Content Placeholder 7" descr="profile_olson_h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03" b="26003"/>
          <a:stretch>
            <a:fillRect/>
          </a:stretch>
        </p:blipFill>
        <p:spPr>
          <a:xfrm>
            <a:off x="650544" y="2332904"/>
            <a:ext cx="3110607" cy="3143971"/>
          </a:xfrm>
        </p:spPr>
      </p:pic>
      <p:sp>
        <p:nvSpPr>
          <p:cNvPr id="6" name="TextBox 5"/>
          <p:cNvSpPr txBox="1"/>
          <p:nvPr/>
        </p:nvSpPr>
        <p:spPr>
          <a:xfrm rot="10800000" flipV="1">
            <a:off x="4088162" y="2265322"/>
            <a:ext cx="49161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Goudy Old Style"/>
                <a:cs typeface="Goudy Old Style"/>
              </a:rPr>
              <a:t>Olson, Hope A. (2002). The Power to Name: Locating the Limits of Subject Representation in Libraries. Dordrecht, The Netherlands: Kluwer Academic Publishers. </a:t>
            </a:r>
          </a:p>
          <a:p>
            <a:pPr algn="just"/>
            <a:endParaRPr lang="en-US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Goudy Old Style"/>
                <a:cs typeface="Goudy Old Style"/>
              </a:rPr>
              <a:t>Olson, Hope A. (2000). "Difference, Culture and Change: The Untapped Potential of LCSH". Cataloging &amp; Classification Quarterly. 29 (1–2): 53–7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631" y="6127720"/>
            <a:ext cx="8932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Entrevista</a:t>
            </a:r>
            <a:r>
              <a:rPr lang="fi-FI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fi-FI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com</a:t>
            </a:r>
            <a:r>
              <a:rPr lang="fi-FI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fi-FI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Hope</a:t>
            </a:r>
            <a:r>
              <a:rPr lang="fi-FI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fi-FI" b="1" dirty="0" err="1" smtClean="0">
                <a:solidFill>
                  <a:srgbClr val="000000"/>
                </a:solidFill>
                <a:latin typeface="Goudy Old Style"/>
                <a:cs typeface="Goudy Old Style"/>
              </a:rPr>
              <a:t>Olson</a:t>
            </a:r>
            <a:r>
              <a:rPr lang="fi-FI" b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: http</a:t>
            </a:r>
            <a:r>
              <a:rPr lang="fi-FI" b="1" dirty="0">
                <a:solidFill>
                  <a:srgbClr val="000000"/>
                </a:solidFill>
                <a:latin typeface="Goudy Old Style"/>
                <a:cs typeface="Goudy Old Style"/>
              </a:rPr>
              <a:t>://revista.ibict.br/liinc/article/view/4509/3964</a:t>
            </a:r>
            <a:endParaRPr lang="en-US" b="1" dirty="0">
              <a:solidFill>
                <a:srgbClr val="000000"/>
              </a:solidFill>
              <a:latin typeface="Goudy Old Style"/>
              <a:cs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9875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746" y="125795"/>
            <a:ext cx="7313613" cy="868362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FF6600"/>
                </a:solidFill>
              </a:rPr>
              <a:t>Organização</a:t>
            </a:r>
            <a:r>
              <a:rPr lang="en-US" sz="3600" b="1" dirty="0" smtClean="0">
                <a:solidFill>
                  <a:srgbClr val="FF6600"/>
                </a:solidFill>
              </a:rPr>
              <a:t> do </a:t>
            </a:r>
            <a:r>
              <a:rPr lang="en-US" sz="3600" b="1" dirty="0" err="1" smtClean="0">
                <a:solidFill>
                  <a:srgbClr val="FF6600"/>
                </a:solidFill>
              </a:rPr>
              <a:t>Conhecimento</a:t>
            </a:r>
            <a:r>
              <a:rPr lang="en-US" sz="3600" b="1" dirty="0" smtClean="0">
                <a:solidFill>
                  <a:srgbClr val="FF6600"/>
                </a:solidFill>
              </a:rPr>
              <a:t>: </a:t>
            </a:r>
            <a:r>
              <a:rPr lang="en-US" sz="3600" b="1" dirty="0" err="1" smtClean="0">
                <a:solidFill>
                  <a:srgbClr val="FF6600"/>
                </a:solidFill>
              </a:rPr>
              <a:t>dimensões</a:t>
            </a:r>
            <a:r>
              <a:rPr lang="en-US" sz="3600" b="1" dirty="0" smtClean="0">
                <a:solidFill>
                  <a:srgbClr val="FF6600"/>
                </a:solidFill>
              </a:rPr>
              <a:t> </a:t>
            </a:r>
            <a:r>
              <a:rPr lang="en-US" sz="3600" b="1" dirty="0" err="1" smtClean="0">
                <a:solidFill>
                  <a:srgbClr val="FF6600"/>
                </a:solidFill>
              </a:rPr>
              <a:t>sociais</a:t>
            </a:r>
            <a:r>
              <a:rPr lang="en-US" sz="3600" b="1" dirty="0" smtClean="0">
                <a:solidFill>
                  <a:srgbClr val="FF6600"/>
                </a:solidFill>
              </a:rPr>
              <a:t>, </a:t>
            </a:r>
            <a:r>
              <a:rPr lang="en-US" sz="3600" b="1" dirty="0" err="1" smtClean="0">
                <a:solidFill>
                  <a:srgbClr val="FF6600"/>
                </a:solidFill>
              </a:rPr>
              <a:t>políticas</a:t>
            </a:r>
            <a:r>
              <a:rPr lang="en-US" sz="3600" b="1" dirty="0" smtClean="0">
                <a:solidFill>
                  <a:srgbClr val="FF6600"/>
                </a:solidFill>
              </a:rPr>
              <a:t> e </a:t>
            </a:r>
            <a:r>
              <a:rPr lang="en-US" sz="3600" b="1" dirty="0" err="1" smtClean="0">
                <a:solidFill>
                  <a:srgbClr val="FF6600"/>
                </a:solidFill>
              </a:rPr>
              <a:t>culturais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170373" y="994157"/>
            <a:ext cx="8833927" cy="5709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endParaRPr lang="en-US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“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Homossexualismo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”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 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e a Classificação Internacional de 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Doenças</a:t>
            </a:r>
          </a:p>
          <a:p>
            <a:pPr algn="just">
              <a:spcBef>
                <a:spcPts val="0"/>
              </a:spcBef>
            </a:pPr>
            <a:r>
              <a:rPr lang="pt-BR" sz="2300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Ruy </a:t>
            </a:r>
            <a:r>
              <a:rPr lang="pt-BR" sz="2300" i="1" dirty="0" err="1">
                <a:solidFill>
                  <a:srgbClr val="000000"/>
                </a:solidFill>
                <a:latin typeface="Goudy Old Style"/>
                <a:cs typeface="Goudy Old Style"/>
              </a:rPr>
              <a:t>Laurenti</a:t>
            </a:r>
            <a:endParaRPr lang="pt-BR" sz="2300" i="1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2300" u="sng" dirty="0">
                <a:solidFill>
                  <a:srgbClr val="000000"/>
                </a:solidFill>
                <a:latin typeface="Goudy Old Style"/>
                <a:cs typeface="Goudy Old Style"/>
                <a:hlinkClick r:id="rId2"/>
              </a:rPr>
              <a:t>http://www.scielo.br/scielo.php?script=sci_arttext&amp;pid=S0034-</a:t>
            </a:r>
            <a:r>
              <a:rPr lang="pt-BR" sz="2300" u="sng" dirty="0" smtClean="0">
                <a:solidFill>
                  <a:srgbClr val="000000"/>
                </a:solidFill>
                <a:latin typeface="Goudy Old Style"/>
                <a:cs typeface="Goudy Old Style"/>
                <a:hlinkClick r:id="rId2"/>
              </a:rPr>
              <a:t>89101984000500002</a:t>
            </a:r>
            <a:endParaRPr lang="pt-BR" sz="2300" u="sng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endParaRPr lang="pt-BR" sz="2300" u="sng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Representação do conceito de mulher na Classificação Decimal Dewey (CDD) a na Classificação Decimal Universal (CDU): duas 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perspectivas 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sobre o mesmo conceito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?</a:t>
            </a:r>
          </a:p>
          <a:p>
            <a:pPr algn="just">
              <a:spcBef>
                <a:spcPts val="0"/>
              </a:spcBef>
            </a:pPr>
            <a:r>
              <a:rPr lang="pt-BR" sz="2300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Maria </a:t>
            </a:r>
            <a:r>
              <a:rPr lang="pt-BR" sz="2300" i="1" dirty="0">
                <a:solidFill>
                  <a:srgbClr val="000000"/>
                </a:solidFill>
                <a:latin typeface="Goudy Old Style"/>
                <a:cs typeface="Goudy Old Style"/>
              </a:rPr>
              <a:t>da Graça Simões, Blanca Rodríguez Bravo, Olívia Pestana</a:t>
            </a:r>
          </a:p>
          <a:p>
            <a:pPr algn="just">
              <a:spcBef>
                <a:spcPts val="0"/>
              </a:spcBef>
            </a:pPr>
            <a:r>
              <a:rPr lang="pt-BR" sz="2300" u="sng" dirty="0">
                <a:solidFill>
                  <a:srgbClr val="000000"/>
                </a:solidFill>
                <a:latin typeface="Goudy Old Style"/>
                <a:cs typeface="Goudy Old Style"/>
                <a:hlinkClick r:id="rId3"/>
              </a:rPr>
              <a:t>http://revista.ibict.br/liinc/article/view/</a:t>
            </a:r>
            <a:r>
              <a:rPr lang="pt-BR" sz="2300" u="sng" dirty="0" smtClean="0">
                <a:solidFill>
                  <a:srgbClr val="000000"/>
                </a:solidFill>
                <a:latin typeface="Goudy Old Style"/>
                <a:cs typeface="Goudy Old Style"/>
                <a:hlinkClick r:id="rId3"/>
              </a:rPr>
              <a:t>4340</a:t>
            </a:r>
            <a:endParaRPr lang="pt-BR" sz="2300" u="sng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endParaRPr lang="pt-BR" sz="2300" u="sng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Pseudônimos de autoras, aspectos 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contingenciais 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e o seu protagonismo social: FRAD, FRSAD e a representação temática em catálogos online 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 algn="just">
              <a:spcBef>
                <a:spcPts val="0"/>
              </a:spcBef>
            </a:pPr>
            <a:r>
              <a:rPr lang="pt-BR" sz="2300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Suellen </a:t>
            </a:r>
            <a:r>
              <a:rPr lang="pt-BR" sz="2300" i="1" dirty="0">
                <a:solidFill>
                  <a:srgbClr val="000000"/>
                </a:solidFill>
                <a:latin typeface="Goudy Old Style"/>
                <a:cs typeface="Goudy Old Style"/>
              </a:rPr>
              <a:t>Oliveira Milani, Brisa </a:t>
            </a:r>
            <a:r>
              <a:rPr lang="pt-BR" sz="2300" i="1" dirty="0" err="1">
                <a:solidFill>
                  <a:srgbClr val="000000"/>
                </a:solidFill>
                <a:latin typeface="Goudy Old Style"/>
                <a:cs typeface="Goudy Old Style"/>
              </a:rPr>
              <a:t>Pozzi</a:t>
            </a:r>
            <a:r>
              <a:rPr lang="pt-BR" sz="2300" i="1" dirty="0">
                <a:solidFill>
                  <a:srgbClr val="000000"/>
                </a:solidFill>
                <a:latin typeface="Goudy Old Style"/>
                <a:cs typeface="Goudy Old Style"/>
              </a:rPr>
              <a:t> de Sousa</a:t>
            </a:r>
          </a:p>
          <a:p>
            <a:pPr algn="just">
              <a:spcBef>
                <a:spcPts val="0"/>
              </a:spcBef>
            </a:pPr>
            <a:r>
              <a:rPr lang="pt-BR" sz="2300" u="sng" dirty="0">
                <a:solidFill>
                  <a:srgbClr val="000000"/>
                </a:solidFill>
                <a:latin typeface="Goudy Old Style"/>
                <a:cs typeface="Goudy Old Style"/>
                <a:hlinkClick r:id="rId4"/>
              </a:rPr>
              <a:t>http://revista.ibict.br/liinc/article/view/</a:t>
            </a:r>
            <a:r>
              <a:rPr lang="pt-BR" sz="2300" u="sng" dirty="0" smtClean="0">
                <a:solidFill>
                  <a:srgbClr val="000000"/>
                </a:solidFill>
                <a:latin typeface="Goudy Old Style"/>
                <a:cs typeface="Goudy Old Style"/>
                <a:hlinkClick r:id="rId4"/>
              </a:rPr>
              <a:t>4474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249649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746" y="559976"/>
            <a:ext cx="7313613" cy="868362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FF6600"/>
                </a:solidFill>
              </a:rPr>
              <a:t>Organização</a:t>
            </a:r>
            <a:r>
              <a:rPr lang="en-US" sz="3600" b="1" dirty="0" smtClean="0">
                <a:solidFill>
                  <a:srgbClr val="FF6600"/>
                </a:solidFill>
              </a:rPr>
              <a:t> do </a:t>
            </a:r>
            <a:r>
              <a:rPr lang="en-US" sz="3600" b="1" dirty="0" err="1" smtClean="0">
                <a:solidFill>
                  <a:srgbClr val="FF6600"/>
                </a:solidFill>
              </a:rPr>
              <a:t>Conhecimento</a:t>
            </a:r>
            <a:r>
              <a:rPr lang="en-US" sz="3600" b="1" dirty="0" smtClean="0">
                <a:solidFill>
                  <a:srgbClr val="FF6600"/>
                </a:solidFill>
              </a:rPr>
              <a:t>: </a:t>
            </a:r>
            <a:r>
              <a:rPr lang="en-US" sz="3600" b="1" dirty="0" err="1" smtClean="0">
                <a:solidFill>
                  <a:srgbClr val="FF6600"/>
                </a:solidFill>
              </a:rPr>
              <a:t>dimensões</a:t>
            </a:r>
            <a:r>
              <a:rPr lang="en-US" sz="3600" b="1" dirty="0" smtClean="0">
                <a:solidFill>
                  <a:srgbClr val="FF6600"/>
                </a:solidFill>
              </a:rPr>
              <a:t> </a:t>
            </a:r>
            <a:r>
              <a:rPr lang="en-US" sz="3600" b="1" dirty="0" err="1" smtClean="0">
                <a:solidFill>
                  <a:srgbClr val="FF6600"/>
                </a:solidFill>
              </a:rPr>
              <a:t>sociais</a:t>
            </a:r>
            <a:r>
              <a:rPr lang="en-US" sz="3600" b="1" dirty="0" smtClean="0">
                <a:solidFill>
                  <a:srgbClr val="FF6600"/>
                </a:solidFill>
              </a:rPr>
              <a:t>, </a:t>
            </a:r>
            <a:r>
              <a:rPr lang="en-US" sz="3600" b="1" dirty="0" err="1" smtClean="0">
                <a:solidFill>
                  <a:srgbClr val="FF6600"/>
                </a:solidFill>
              </a:rPr>
              <a:t>políticas</a:t>
            </a:r>
            <a:r>
              <a:rPr lang="en-US" sz="3600" b="1" dirty="0" smtClean="0">
                <a:solidFill>
                  <a:srgbClr val="FF6600"/>
                </a:solidFill>
              </a:rPr>
              <a:t> e </a:t>
            </a:r>
            <a:r>
              <a:rPr lang="en-US" sz="3600" b="1" dirty="0" err="1" smtClean="0">
                <a:solidFill>
                  <a:srgbClr val="FF6600"/>
                </a:solidFill>
              </a:rPr>
              <a:t>cultura</a:t>
            </a:r>
            <a:r>
              <a:rPr lang="en-US" b="1" dirty="0" err="1" smtClean="0">
                <a:solidFill>
                  <a:srgbClr val="FF6600"/>
                </a:solidFill>
              </a:rPr>
              <a:t>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D74E3-D08B-D24F-BEB4-68FBA53D5838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263303" y="1872602"/>
            <a:ext cx="874099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A </a:t>
            </a:r>
            <a:r>
              <a:rPr lang="pt-BR" sz="2300" dirty="0" err="1">
                <a:solidFill>
                  <a:srgbClr val="000000"/>
                </a:solidFill>
                <a:latin typeface="Goudy Old Style"/>
                <a:cs typeface="Goudy Old Style"/>
              </a:rPr>
              <a:t>Interseccionalidade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 e o Respeito às Pessoas na Organização do Conhecimento 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pt-BR" sz="2300" i="1" dirty="0" smtClean="0">
                <a:solidFill>
                  <a:srgbClr val="000000"/>
                </a:solidFill>
                <a:latin typeface="Goudy Old Style"/>
                <a:cs typeface="Goudy Old Style"/>
              </a:rPr>
              <a:t>Fox, M. J.; Martínez-ávila, D.; Milani, S. O</a:t>
            </a:r>
          </a:p>
          <a:p>
            <a:pPr>
              <a:spcBef>
                <a:spcPts val="0"/>
              </a:spcBef>
            </a:pPr>
            <a:r>
              <a:rPr lang="pt-BR" sz="2300" u="sng" dirty="0" smtClean="0">
                <a:solidFill>
                  <a:srgbClr val="000000"/>
                </a:solidFill>
                <a:latin typeface="Goudy Old Style"/>
                <a:cs typeface="Goudy Old Style"/>
                <a:hlinkClick r:id="rId2"/>
              </a:rPr>
              <a:t>https</a:t>
            </a:r>
            <a:r>
              <a:rPr lang="pt-BR" sz="2300" u="sng" dirty="0">
                <a:solidFill>
                  <a:srgbClr val="000000"/>
                </a:solidFill>
                <a:latin typeface="Goudy Old Style"/>
                <a:cs typeface="Goudy Old Style"/>
                <a:hlinkClick r:id="rId2"/>
              </a:rPr>
              <a:t>://ronaldfar.wordpress.com/2017/06/26/informacao-conhecimento-e-modelos-ebook</a:t>
            </a:r>
            <a:r>
              <a:rPr lang="pt-BR" sz="2300" u="sng" dirty="0" smtClean="0">
                <a:solidFill>
                  <a:srgbClr val="000000"/>
                </a:solidFill>
                <a:latin typeface="Goudy Old Style"/>
                <a:cs typeface="Goudy Old Style"/>
                <a:hlinkClick r:id="rId2"/>
              </a:rPr>
              <a:t>/</a:t>
            </a:r>
            <a:endParaRPr lang="pt-BR" sz="2300" u="sng" dirty="0" smtClean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endParaRPr lang="pt-BR" sz="2300" u="sng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pt-BR" sz="2300" dirty="0" err="1">
                <a:solidFill>
                  <a:srgbClr val="000000"/>
                </a:solidFill>
                <a:latin typeface="Goudy Old Style"/>
                <a:cs typeface="Goudy Old Style"/>
              </a:rPr>
              <a:t>Questioning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 Library </a:t>
            </a:r>
            <a:r>
              <a:rPr lang="pt-BR" sz="2300" dirty="0" err="1">
                <a:solidFill>
                  <a:srgbClr val="000000"/>
                </a:solidFill>
                <a:latin typeface="Goudy Old Style"/>
                <a:cs typeface="Goudy Old Style"/>
              </a:rPr>
              <a:t>Neutrality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  <a:hlinkClick r:id="rId3"/>
              </a:rPr>
              <a:t>Https://Litwinbooks.Com/Books/Questioning-Library-Neutrality/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Dossiê 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“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Organização </a:t>
            </a:r>
            <a:r>
              <a:rPr lang="pt-BR" sz="2300" dirty="0">
                <a:solidFill>
                  <a:srgbClr val="000000"/>
                </a:solidFill>
                <a:latin typeface="Goudy Old Style"/>
                <a:cs typeface="Goudy Old Style"/>
              </a:rPr>
              <a:t>do Conhecimento: agendas sociopolíticas e seus conflitos 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históricos</a:t>
            </a:r>
            <a:r>
              <a:rPr lang="pt-BR" sz="2300" dirty="0" smtClean="0">
                <a:solidFill>
                  <a:srgbClr val="000000"/>
                </a:solidFill>
                <a:latin typeface="Goudy Old Style"/>
                <a:cs typeface="Goudy Old Style"/>
              </a:rPr>
              <a:t>”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r>
              <a:rPr lang="pt-BR" sz="2300" u="sng" dirty="0">
                <a:solidFill>
                  <a:srgbClr val="000000"/>
                </a:solidFill>
                <a:latin typeface="Goudy Old Style"/>
                <a:cs typeface="Goudy Old Style"/>
                <a:hlinkClick r:id="rId4"/>
              </a:rPr>
              <a:t>http://revista.ibict.br/liinc/issue/view/270</a:t>
            </a:r>
            <a:endParaRPr lang="pt-BR" sz="2300" dirty="0">
              <a:solidFill>
                <a:srgbClr val="000000"/>
              </a:solidFill>
              <a:latin typeface="Goudy Old Style"/>
              <a:cs typeface="Goudy Old Style"/>
            </a:endParaRPr>
          </a:p>
          <a:p>
            <a:pPr>
              <a:spcBef>
                <a:spcPts val="0"/>
              </a:spcBef>
            </a:pPr>
            <a:endParaRPr lang="pt-BR" dirty="0"/>
          </a:p>
          <a:p>
            <a:pPr>
              <a:spcBef>
                <a:spcPts val="0"/>
              </a:spcBef>
            </a:pPr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1486892" y="4491971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5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Custom 2">
      <a:dk1>
        <a:srgbClr val="5A41A5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320</TotalTime>
  <Words>1098</Words>
  <Application>Microsoft Macintosh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Theme</vt:lpstr>
      <vt:lpstr>Aula 10  Cultura e Informação</vt:lpstr>
      <vt:lpstr>Informação e Ciência da Informação: breve histórico e natureza</vt:lpstr>
      <vt:lpstr>Informação e Ciência da Informação: breve histórico e natureza</vt:lpstr>
      <vt:lpstr>Informação e Ciência da Informação: histórico e natureza</vt:lpstr>
      <vt:lpstr>Ciência da Infomação: estudos críticos</vt:lpstr>
      <vt:lpstr>O campo da Organização do Conhecimento (KO)</vt:lpstr>
      <vt:lpstr>Organização do Conhecimento e desconstruções de Hope Olson</vt:lpstr>
      <vt:lpstr>Organização do Conhecimento: dimensões sociais, políticas e culturais</vt:lpstr>
      <vt:lpstr>Organização do Conhecimento: dimensões sociais, políticas e culturais</vt:lpstr>
      <vt:lpstr>Manifesto da Biblioteca Multicultural da IFLA/UNESCO </vt:lpstr>
      <vt:lpstr>Cultura e Informação: horizontes</vt:lpstr>
      <vt:lpstr>Debate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user</dc:creator>
  <cp:lastModifiedBy>User user</cp:lastModifiedBy>
  <cp:revision>68</cp:revision>
  <dcterms:created xsi:type="dcterms:W3CDTF">2019-04-04T13:43:37Z</dcterms:created>
  <dcterms:modified xsi:type="dcterms:W3CDTF">2019-05-24T17:05:07Z</dcterms:modified>
</cp:coreProperties>
</file>