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2" y="-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BF0F-B8B6-E74E-964A-E9FA9918B967}" type="datetimeFigureOut">
              <a:rPr lang="en-US" smtClean="0"/>
              <a:t>11/05/15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F3DA-7E06-A14A-AB3D-B272E2E7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6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BF0F-B8B6-E74E-964A-E9FA9918B967}" type="datetimeFigureOut">
              <a:rPr lang="en-US" smtClean="0"/>
              <a:t>11/05/15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F3DA-7E06-A14A-AB3D-B272E2E7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1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BF0F-B8B6-E74E-964A-E9FA9918B967}" type="datetimeFigureOut">
              <a:rPr lang="en-US" smtClean="0"/>
              <a:t>11/05/15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F3DA-7E06-A14A-AB3D-B272E2E7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2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BF0F-B8B6-E74E-964A-E9FA9918B967}" type="datetimeFigureOut">
              <a:rPr lang="en-US" smtClean="0"/>
              <a:t>11/05/15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F3DA-7E06-A14A-AB3D-B272E2E7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8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BF0F-B8B6-E74E-964A-E9FA9918B967}" type="datetimeFigureOut">
              <a:rPr lang="en-US" smtClean="0"/>
              <a:t>11/05/15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F3DA-7E06-A14A-AB3D-B272E2E7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6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BF0F-B8B6-E74E-964A-E9FA9918B967}" type="datetimeFigureOut">
              <a:rPr lang="en-US" smtClean="0"/>
              <a:t>11/05/15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F3DA-7E06-A14A-AB3D-B272E2E7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6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BF0F-B8B6-E74E-964A-E9FA9918B967}" type="datetimeFigureOut">
              <a:rPr lang="en-US" smtClean="0"/>
              <a:t>11/05/15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F3DA-7E06-A14A-AB3D-B272E2E7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9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BF0F-B8B6-E74E-964A-E9FA9918B967}" type="datetimeFigureOut">
              <a:rPr lang="en-US" smtClean="0"/>
              <a:t>11/05/15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F3DA-7E06-A14A-AB3D-B272E2E7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5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BF0F-B8B6-E74E-964A-E9FA9918B967}" type="datetimeFigureOut">
              <a:rPr lang="en-US" smtClean="0"/>
              <a:t>11/05/15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F3DA-7E06-A14A-AB3D-B272E2E7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4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BF0F-B8B6-E74E-964A-E9FA9918B967}" type="datetimeFigureOut">
              <a:rPr lang="en-US" smtClean="0"/>
              <a:t>11/05/15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F3DA-7E06-A14A-AB3D-B272E2E7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5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BF0F-B8B6-E74E-964A-E9FA9918B967}" type="datetimeFigureOut">
              <a:rPr lang="en-US" smtClean="0"/>
              <a:t>11/05/15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F3DA-7E06-A14A-AB3D-B272E2E7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0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7BF0F-B8B6-E74E-964A-E9FA9918B967}" type="datetimeFigureOut">
              <a:rPr lang="en-US" smtClean="0"/>
              <a:t>11/05/15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7F3DA-7E06-A14A-AB3D-B272E2E7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</a:t>
            </a:r>
            <a:r>
              <a:rPr lang="en-US" dirty="0" smtClean="0"/>
              <a:t>ÉTODOS DE INVESTIGAÇÃO EM HEMODILUIÇÃO NORMOVOLÊMICA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PROFESSOR – DR. LUIS VICENTE GARCIA</a:t>
            </a:r>
          </a:p>
          <a:p>
            <a:r>
              <a:rPr lang="en-US" dirty="0" smtClean="0"/>
              <a:t>ALUNO – ANTONIO TUFI NEDER FILHO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58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</a:t>
            </a:r>
            <a:r>
              <a:rPr lang="en-US" dirty="0" smtClean="0"/>
              <a:t>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Houve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relaç</a:t>
            </a:r>
            <a:r>
              <a:rPr lang="en-US" dirty="0" err="1" smtClean="0"/>
              <a:t>ão</a:t>
            </a:r>
            <a:r>
              <a:rPr lang="en-US" dirty="0" smtClean="0"/>
              <a:t> linear entre a </a:t>
            </a:r>
            <a:r>
              <a:rPr lang="en-US" dirty="0" err="1" smtClean="0"/>
              <a:t>diminuição</a:t>
            </a:r>
            <a:r>
              <a:rPr lang="en-US" dirty="0" smtClean="0"/>
              <a:t> da amplitude </a:t>
            </a:r>
            <a:r>
              <a:rPr lang="en-US" dirty="0" err="1" smtClean="0"/>
              <a:t>máxima</a:t>
            </a:r>
            <a:r>
              <a:rPr lang="en-US" dirty="0" smtClean="0"/>
              <a:t> com a </a:t>
            </a:r>
            <a:r>
              <a:rPr lang="en-US" dirty="0" err="1" smtClean="0"/>
              <a:t>hemodiluição</a:t>
            </a:r>
            <a:endParaRPr lang="en-US" dirty="0" smtClean="0"/>
          </a:p>
          <a:p>
            <a:r>
              <a:rPr lang="en-US" dirty="0" smtClean="0"/>
              <a:t>Amplitude </a:t>
            </a:r>
            <a:r>
              <a:rPr lang="en-US" dirty="0" err="1" smtClean="0"/>
              <a:t>máxima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particularmente</a:t>
            </a:r>
            <a:r>
              <a:rPr lang="en-US" dirty="0" smtClean="0"/>
              <a:t> </a:t>
            </a:r>
            <a:r>
              <a:rPr lang="en-US" dirty="0" err="1" smtClean="0"/>
              <a:t>afetada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ambos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amidos</a:t>
            </a:r>
            <a:r>
              <a:rPr lang="en-US" dirty="0" smtClean="0"/>
              <a:t>, o </a:t>
            </a:r>
            <a:r>
              <a:rPr lang="en-US" dirty="0" err="1" smtClean="0"/>
              <a:t>que</a:t>
            </a:r>
            <a:r>
              <a:rPr lang="en-US" dirty="0" smtClean="0"/>
              <a:t> era </a:t>
            </a:r>
            <a:r>
              <a:rPr lang="en-US" dirty="0" err="1" smtClean="0"/>
              <a:t>esperado</a:t>
            </a:r>
            <a:r>
              <a:rPr lang="en-US" dirty="0" smtClean="0"/>
              <a:t> </a:t>
            </a:r>
            <a:r>
              <a:rPr lang="en-US" dirty="0" err="1" smtClean="0"/>
              <a:t>tendo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vista a </a:t>
            </a:r>
            <a:r>
              <a:rPr lang="en-US" dirty="0" err="1" smtClean="0"/>
              <a:t>interação</a:t>
            </a:r>
            <a:r>
              <a:rPr lang="en-US" dirty="0" smtClean="0"/>
              <a:t> </a:t>
            </a:r>
            <a:r>
              <a:rPr lang="en-US" dirty="0" err="1" smtClean="0"/>
              <a:t>conhecida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HEA e o </a:t>
            </a:r>
            <a:r>
              <a:rPr lang="en-US" dirty="0" err="1" smtClean="0"/>
              <a:t>fator</a:t>
            </a:r>
            <a:r>
              <a:rPr lang="en-US" dirty="0" smtClean="0"/>
              <a:t> de Von </a:t>
            </a:r>
            <a:r>
              <a:rPr lang="en-US" dirty="0" err="1" smtClean="0"/>
              <a:t>Willebrand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7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b="0" i="0" dirty="0" smtClean="0">
                <a:solidFill>
                  <a:srgbClr val="000000"/>
                </a:solidFill>
                <a:latin typeface="Times"/>
                <a:ea typeface="Times"/>
                <a:cs typeface="Times"/>
              </a:rPr>
              <a:t>Coagulation effects of </a:t>
            </a:r>
            <a:r>
              <a:rPr lang="en-US" b="0" i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in vitro </a:t>
            </a:r>
            <a:r>
              <a:rPr lang="en-US" b="0" i="0" dirty="0" smtClean="0">
                <a:solidFill>
                  <a:srgbClr val="000000"/>
                </a:solidFill>
                <a:latin typeface="Times"/>
                <a:ea typeface="Times"/>
                <a:cs typeface="Times"/>
              </a:rPr>
              <a:t>serial </a:t>
            </a:r>
            <a:r>
              <a:rPr lang="en-US" b="0" i="0" dirty="0" err="1" smtClean="0">
                <a:solidFill>
                  <a:srgbClr val="000000"/>
                </a:solidFill>
                <a:latin typeface="Times"/>
                <a:ea typeface="Times"/>
                <a:cs typeface="Times"/>
              </a:rPr>
              <a:t>haemodilution</a:t>
            </a:r>
            <a:r>
              <a:rPr lang="en-US" dirty="0">
                <a:solidFill>
                  <a:srgbClr val="000000"/>
                </a:solidFill>
                <a:latin typeface="Times"/>
                <a:ea typeface="Times"/>
                <a:cs typeface="Times"/>
              </a:rPr>
              <a:t> </a:t>
            </a:r>
            <a:r>
              <a:rPr lang="en-US" b="0" i="0" dirty="0" smtClean="0">
                <a:solidFill>
                  <a:srgbClr val="000000"/>
                </a:solidFill>
                <a:latin typeface="Times"/>
                <a:ea typeface="Times"/>
                <a:cs typeface="Times"/>
              </a:rPr>
              <a:t>with a balanced electrolyte </a:t>
            </a:r>
            <a:r>
              <a:rPr lang="en-US" b="0" i="0" dirty="0" err="1" smtClean="0">
                <a:solidFill>
                  <a:srgbClr val="000000"/>
                </a:solidFill>
                <a:latin typeface="Times"/>
                <a:ea typeface="Times"/>
                <a:cs typeface="Times"/>
              </a:rPr>
              <a:t>hetastarch</a:t>
            </a:r>
            <a:r>
              <a:rPr lang="en-US" b="0" i="0" dirty="0" smtClean="0">
                <a:solidFill>
                  <a:srgbClr val="000000"/>
                </a:solidFill>
                <a:latin typeface="Times"/>
                <a:ea typeface="Times"/>
                <a:cs typeface="Times"/>
              </a:rPr>
              <a:t> solution compared with a </a:t>
            </a:r>
            <a:br>
              <a:rPr lang="en-US" b="0" i="0" dirty="0" smtClean="0">
                <a:solidFill>
                  <a:srgbClr val="000000"/>
                </a:solidFill>
                <a:latin typeface="Times"/>
                <a:ea typeface="Times"/>
                <a:cs typeface="Times"/>
              </a:rPr>
            </a:br>
            <a:r>
              <a:rPr lang="en-US" b="0" i="0" dirty="0" smtClean="0">
                <a:solidFill>
                  <a:srgbClr val="000000"/>
                </a:solidFill>
                <a:latin typeface="Times"/>
                <a:ea typeface="Times"/>
                <a:cs typeface="Times"/>
              </a:rPr>
              <a:t>saline-based </a:t>
            </a:r>
            <a:r>
              <a:rPr lang="en-US" b="0" i="0" dirty="0" err="1" smtClean="0">
                <a:solidFill>
                  <a:srgbClr val="000000"/>
                </a:solidFill>
                <a:latin typeface="Times"/>
                <a:ea typeface="Times"/>
                <a:cs typeface="Times"/>
              </a:rPr>
              <a:t>hetastarch</a:t>
            </a:r>
            <a:r>
              <a:rPr lang="en-US" b="0" i="0" dirty="0" smtClean="0">
                <a:solidFill>
                  <a:srgbClr val="000000"/>
                </a:solidFill>
                <a:latin typeface="Times"/>
                <a:ea typeface="Times"/>
                <a:cs typeface="Times"/>
              </a:rPr>
              <a:t> solution and lactated Ringer’s solution*</a:t>
            </a:r>
            <a:br>
              <a:rPr lang="en-US" b="0" i="0" dirty="0" smtClean="0">
                <a:solidFill>
                  <a:srgbClr val="000000"/>
                </a:solidFill>
                <a:latin typeface="Times"/>
                <a:ea typeface="Times"/>
                <a:cs typeface="Times"/>
              </a:rPr>
            </a:br>
            <a:r>
              <a:rPr lang="en-US" b="0" i="0" dirty="0" smtClean="0">
                <a:solidFill>
                  <a:srgbClr val="000000"/>
                </a:solidFill>
                <a:latin typeface="Times"/>
                <a:ea typeface="Times"/>
                <a:cs typeface="Times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latin typeface="Times"/>
                <a:ea typeface="Times"/>
                <a:cs typeface="Times"/>
              </a:rPr>
            </a:br>
            <a:r>
              <a:rPr lang="en-US" sz="2800" b="0" i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A. M. Roche,</a:t>
            </a:r>
            <a:r>
              <a:rPr lang="en-US" sz="1800" b="0" i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1 </a:t>
            </a:r>
            <a:r>
              <a:rPr lang="en-US" sz="2800" b="0" i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M. F. M. James,</a:t>
            </a:r>
            <a:r>
              <a:rPr lang="en-US" sz="1800" b="0" i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2 </a:t>
            </a:r>
            <a:r>
              <a:rPr lang="en-US" sz="2800" b="0" i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M. P. W. Grocott</a:t>
            </a:r>
            <a:r>
              <a:rPr lang="en-US" sz="1800" b="0" i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1 </a:t>
            </a:r>
            <a:r>
              <a:rPr lang="en-US" sz="2800" b="0" i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and M. G. Mythen</a:t>
            </a:r>
            <a:r>
              <a:rPr lang="en-US" sz="1800" b="0" i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8772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Anaesthesia</a:t>
            </a:r>
            <a:r>
              <a:rPr lang="en-US" dirty="0"/>
              <a:t>, 2002, 57, pages 950–955</a:t>
            </a:r>
          </a:p>
        </p:txBody>
      </p:sp>
    </p:spTree>
    <p:extLst>
      <p:ext uri="{BB962C8B-B14F-4D97-AF65-F5344CB8AC3E}">
        <p14:creationId xmlns:p14="http://schemas.microsoft.com/office/powerpoint/2010/main" val="177291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Estudar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efeitos</a:t>
            </a:r>
            <a:r>
              <a:rPr lang="en-US" dirty="0" smtClean="0"/>
              <a:t> dos </a:t>
            </a:r>
            <a:r>
              <a:rPr lang="en-US" dirty="0" err="1" smtClean="0"/>
              <a:t>hidroxietilamidos</a:t>
            </a:r>
            <a:r>
              <a:rPr lang="en-US" dirty="0" smtClean="0"/>
              <a:t> (HEA)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coagulaç</a:t>
            </a:r>
            <a:r>
              <a:rPr lang="en-US" dirty="0" err="1" smtClean="0"/>
              <a:t>ão</a:t>
            </a:r>
            <a:r>
              <a:rPr lang="en-US" dirty="0" smtClean="0"/>
              <a:t>,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utilizados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hemodiluição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Comparar</a:t>
            </a:r>
            <a:r>
              <a:rPr lang="en-US" dirty="0" smtClean="0"/>
              <a:t> a </a:t>
            </a:r>
            <a:r>
              <a:rPr lang="en-US" dirty="0" err="1" smtClean="0"/>
              <a:t>hemodiluiç</a:t>
            </a:r>
            <a:r>
              <a:rPr lang="en-US" dirty="0" err="1" smtClean="0"/>
              <a:t>ão</a:t>
            </a:r>
            <a:r>
              <a:rPr lang="en-US" dirty="0" smtClean="0"/>
              <a:t> </a:t>
            </a:r>
            <a:r>
              <a:rPr lang="en-US" dirty="0" err="1" smtClean="0"/>
              <a:t>utilizando</a:t>
            </a:r>
            <a:r>
              <a:rPr lang="en-US" dirty="0" smtClean="0"/>
              <a:t> </a:t>
            </a:r>
            <a:r>
              <a:rPr lang="en-US" dirty="0" err="1" smtClean="0"/>
              <a:t>solução</a:t>
            </a:r>
            <a:r>
              <a:rPr lang="en-US" dirty="0" smtClean="0"/>
              <a:t> de Ringer </a:t>
            </a:r>
            <a:r>
              <a:rPr lang="en-US" dirty="0" err="1" smtClean="0"/>
              <a:t>Lactato</a:t>
            </a:r>
            <a:r>
              <a:rPr lang="en-US" dirty="0" smtClean="0"/>
              <a:t>, com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hidroxietilamidos</a:t>
            </a:r>
            <a:r>
              <a:rPr lang="en-US" dirty="0" smtClean="0"/>
              <a:t> de alto peso molecular, um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solução</a:t>
            </a:r>
            <a:r>
              <a:rPr lang="en-US" dirty="0" smtClean="0"/>
              <a:t> </a:t>
            </a:r>
            <a:r>
              <a:rPr lang="en-US" dirty="0" err="1" smtClean="0"/>
              <a:t>salina</a:t>
            </a:r>
            <a:r>
              <a:rPr lang="en-US" dirty="0" smtClean="0"/>
              <a:t> </a:t>
            </a:r>
            <a:r>
              <a:rPr lang="en-US" dirty="0" err="1" smtClean="0"/>
              <a:t>equilibrada</a:t>
            </a:r>
            <a:r>
              <a:rPr lang="en-US" dirty="0" smtClean="0"/>
              <a:t> e outro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solução</a:t>
            </a:r>
            <a:r>
              <a:rPr lang="en-US" dirty="0" smtClean="0"/>
              <a:t> </a:t>
            </a:r>
            <a:r>
              <a:rPr lang="en-US" dirty="0" err="1" smtClean="0"/>
              <a:t>salina</a:t>
            </a:r>
            <a:r>
              <a:rPr lang="en-US" dirty="0" smtClean="0"/>
              <a:t> a 0,9%.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99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/>
              <a:t>ÉTODOS PARA AVALIAÇÃO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TEMPO R – tempo </a:t>
            </a:r>
            <a:r>
              <a:rPr lang="en-US" dirty="0" err="1" smtClean="0"/>
              <a:t>durante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primeiros</a:t>
            </a:r>
            <a:r>
              <a:rPr lang="en-US" dirty="0" smtClean="0"/>
              <a:t> </a:t>
            </a:r>
            <a:r>
              <a:rPr lang="en-US" dirty="0" err="1" smtClean="0"/>
              <a:t>sinais</a:t>
            </a:r>
            <a:r>
              <a:rPr lang="en-US" dirty="0" smtClean="0"/>
              <a:t> da </a:t>
            </a:r>
            <a:r>
              <a:rPr lang="en-US" dirty="0" err="1" smtClean="0"/>
              <a:t>coagulaç</a:t>
            </a:r>
            <a:r>
              <a:rPr lang="en-US" dirty="0" err="1" smtClean="0"/>
              <a:t>ão</a:t>
            </a:r>
            <a:endParaRPr lang="en-US" dirty="0"/>
          </a:p>
          <a:p>
            <a:r>
              <a:rPr lang="en-US" dirty="0" smtClean="0"/>
              <a:t>Tempo K – do tempo r </a:t>
            </a:r>
            <a:r>
              <a:rPr lang="en-US" dirty="0" err="1" smtClean="0"/>
              <a:t>até</a:t>
            </a:r>
            <a:r>
              <a:rPr lang="en-US" dirty="0" smtClean="0"/>
              <a:t> a amplitude de 20 mm – </a:t>
            </a:r>
            <a:r>
              <a:rPr lang="en-US" dirty="0" err="1" smtClean="0"/>
              <a:t>velocidade</a:t>
            </a:r>
            <a:r>
              <a:rPr lang="en-US" dirty="0" smtClean="0"/>
              <a:t> de </a:t>
            </a:r>
            <a:r>
              <a:rPr lang="en-US" dirty="0" err="1" smtClean="0"/>
              <a:t>polimerização</a:t>
            </a:r>
            <a:r>
              <a:rPr lang="en-US" dirty="0" smtClean="0"/>
              <a:t> da </a:t>
            </a:r>
            <a:r>
              <a:rPr lang="en-US" dirty="0" err="1" smtClean="0"/>
              <a:t>fibrina</a:t>
            </a:r>
            <a:endParaRPr lang="en-US" dirty="0" smtClean="0"/>
          </a:p>
          <a:p>
            <a:r>
              <a:rPr lang="en-US" dirty="0" err="1" smtClean="0"/>
              <a:t>Ângulo</a:t>
            </a:r>
            <a:r>
              <a:rPr lang="en-US" dirty="0" smtClean="0"/>
              <a:t> </a:t>
            </a:r>
            <a:r>
              <a:rPr lang="en-US" dirty="0" err="1" smtClean="0"/>
              <a:t>alfa</a:t>
            </a:r>
            <a:r>
              <a:rPr lang="en-US" dirty="0" smtClean="0"/>
              <a:t> – a </a:t>
            </a:r>
            <a:r>
              <a:rPr lang="en-US" dirty="0" err="1" smtClean="0"/>
              <a:t>partir</a:t>
            </a:r>
            <a:r>
              <a:rPr lang="en-US" dirty="0" smtClean="0"/>
              <a:t> do tempo r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tangente</a:t>
            </a:r>
            <a:r>
              <a:rPr lang="en-US" dirty="0" smtClean="0"/>
              <a:t> da </a:t>
            </a:r>
            <a:r>
              <a:rPr lang="en-US" dirty="0" err="1" smtClean="0"/>
              <a:t>curva</a:t>
            </a:r>
            <a:r>
              <a:rPr lang="en-US" dirty="0" smtClean="0"/>
              <a:t> de </a:t>
            </a:r>
            <a:r>
              <a:rPr lang="en-US" dirty="0" err="1" smtClean="0"/>
              <a:t>desenvolvimento</a:t>
            </a:r>
            <a:r>
              <a:rPr lang="en-US" dirty="0" smtClean="0"/>
              <a:t> – </a:t>
            </a:r>
            <a:r>
              <a:rPr lang="en-US" dirty="0" err="1" smtClean="0"/>
              <a:t>polimerização</a:t>
            </a:r>
            <a:r>
              <a:rPr lang="en-US" dirty="0" smtClean="0"/>
              <a:t> da </a:t>
            </a:r>
            <a:r>
              <a:rPr lang="en-US" dirty="0" err="1" smtClean="0"/>
              <a:t>fibrina</a:t>
            </a:r>
            <a:r>
              <a:rPr lang="en-US" dirty="0" smtClean="0"/>
              <a:t> e </a:t>
            </a:r>
            <a:r>
              <a:rPr lang="en-US" dirty="0" err="1" smtClean="0"/>
              <a:t>fortalecimento</a:t>
            </a:r>
            <a:r>
              <a:rPr lang="en-US" dirty="0" smtClean="0"/>
              <a:t> do </a:t>
            </a:r>
            <a:r>
              <a:rPr lang="en-US" dirty="0" err="1" smtClean="0"/>
              <a:t>coágulo</a:t>
            </a:r>
            <a:endParaRPr lang="en-US" dirty="0" smtClean="0"/>
          </a:p>
          <a:p>
            <a:r>
              <a:rPr lang="en-US" dirty="0" smtClean="0"/>
              <a:t>Amplitude </a:t>
            </a:r>
            <a:r>
              <a:rPr lang="en-US" dirty="0" err="1" smtClean="0"/>
              <a:t>máxima</a:t>
            </a:r>
            <a:r>
              <a:rPr lang="en-US" dirty="0" smtClean="0"/>
              <a:t> – </a:t>
            </a:r>
            <a:r>
              <a:rPr lang="en-US" dirty="0" err="1" smtClean="0"/>
              <a:t>força</a:t>
            </a:r>
            <a:r>
              <a:rPr lang="en-US" dirty="0" smtClean="0"/>
              <a:t> total do </a:t>
            </a:r>
            <a:r>
              <a:rPr lang="en-US" dirty="0" err="1" smtClean="0"/>
              <a:t>coágulo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1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obtidos</a:t>
            </a:r>
            <a:r>
              <a:rPr lang="en-US" dirty="0" smtClean="0"/>
              <a:t> com a </a:t>
            </a:r>
            <a:r>
              <a:rPr lang="en-US" dirty="0" err="1" smtClean="0"/>
              <a:t>utilizaç</a:t>
            </a:r>
            <a:r>
              <a:rPr lang="en-US" dirty="0" err="1" smtClean="0"/>
              <a:t>ão</a:t>
            </a:r>
            <a:r>
              <a:rPr lang="en-US" dirty="0" smtClean="0"/>
              <a:t> do </a:t>
            </a:r>
            <a:r>
              <a:rPr lang="en-US" dirty="0" err="1" smtClean="0"/>
              <a:t>tromboelastógrafo,comumente</a:t>
            </a:r>
            <a:r>
              <a:rPr lang="en-US" dirty="0" smtClean="0"/>
              <a:t> </a:t>
            </a:r>
            <a:r>
              <a:rPr lang="en-US" dirty="0" err="1" smtClean="0"/>
              <a:t>utuilizado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avaliação</a:t>
            </a:r>
            <a:r>
              <a:rPr lang="en-US" dirty="0" smtClean="0"/>
              <a:t> dos </a:t>
            </a:r>
            <a:r>
              <a:rPr lang="en-US" dirty="0" err="1" smtClean="0"/>
              <a:t>efeitos</a:t>
            </a:r>
            <a:r>
              <a:rPr lang="en-US" dirty="0" smtClean="0"/>
              <a:t> de </a:t>
            </a:r>
            <a:r>
              <a:rPr lang="en-US" dirty="0" err="1" smtClean="0"/>
              <a:t>coagulação</a:t>
            </a:r>
            <a:r>
              <a:rPr lang="en-US" dirty="0" smtClean="0"/>
              <a:t> dos </a:t>
            </a:r>
            <a:r>
              <a:rPr lang="en-US" dirty="0" err="1" smtClean="0"/>
              <a:t>colóides</a:t>
            </a:r>
            <a:r>
              <a:rPr lang="en-US" dirty="0" smtClean="0"/>
              <a:t> </a:t>
            </a:r>
            <a:r>
              <a:rPr lang="en-US" dirty="0" err="1" smtClean="0"/>
              <a:t>sintéticos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5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 + SOLUÇ</a:t>
            </a:r>
            <a:r>
              <a:rPr lang="en-US" dirty="0" smtClean="0"/>
              <a:t>ÃO SALINA EQUILIBRADA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Resposta</a:t>
            </a:r>
            <a:r>
              <a:rPr lang="en-US" dirty="0" smtClean="0"/>
              <a:t> </a:t>
            </a:r>
            <a:r>
              <a:rPr lang="en-US" dirty="0" err="1" smtClean="0"/>
              <a:t>bif</a:t>
            </a:r>
            <a:r>
              <a:rPr lang="en-US" dirty="0" err="1" smtClean="0"/>
              <a:t>ásica</a:t>
            </a:r>
            <a:endParaRPr lang="en-US" dirty="0" smtClean="0"/>
          </a:p>
          <a:p>
            <a:r>
              <a:rPr lang="en-US" dirty="0" err="1" smtClean="0"/>
              <a:t>Termpo</a:t>
            </a:r>
            <a:r>
              <a:rPr lang="en-US" dirty="0" smtClean="0"/>
              <a:t> R, Tempo K e </a:t>
            </a:r>
            <a:r>
              <a:rPr lang="en-US" dirty="0" err="1" smtClean="0"/>
              <a:t>ângulos</a:t>
            </a:r>
            <a:r>
              <a:rPr lang="en-US" dirty="0" smtClean="0"/>
              <a:t> </a:t>
            </a:r>
            <a:r>
              <a:rPr lang="en-US" dirty="0" err="1" smtClean="0"/>
              <a:t>alfa</a:t>
            </a:r>
            <a:endParaRPr lang="en-US" dirty="0" smtClean="0"/>
          </a:p>
          <a:p>
            <a:r>
              <a:rPr lang="en-US" dirty="0" err="1" smtClean="0"/>
              <a:t>Hemodiluição</a:t>
            </a:r>
            <a:r>
              <a:rPr lang="en-US" dirty="0" smtClean="0"/>
              <a:t> de 20 a 40% - </a:t>
            </a:r>
            <a:r>
              <a:rPr lang="en-US" dirty="0" err="1" smtClean="0"/>
              <a:t>coagulação</a:t>
            </a:r>
            <a:r>
              <a:rPr lang="en-US" dirty="0" smtClean="0"/>
              <a:t> </a:t>
            </a:r>
            <a:r>
              <a:rPr lang="en-US" dirty="0" err="1" smtClean="0"/>
              <a:t>reforçada</a:t>
            </a:r>
            <a:endParaRPr lang="en-US" dirty="0" smtClean="0"/>
          </a:p>
          <a:p>
            <a:r>
              <a:rPr lang="en-US" dirty="0" err="1" smtClean="0"/>
              <a:t>Maiores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– </a:t>
            </a:r>
            <a:r>
              <a:rPr lang="en-US" dirty="0" err="1" smtClean="0"/>
              <a:t>diminuição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coagulação</a:t>
            </a:r>
            <a:r>
              <a:rPr lang="en-US" dirty="0" smtClean="0"/>
              <a:t> global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1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Ringer </a:t>
            </a:r>
            <a:r>
              <a:rPr lang="en-US" dirty="0" err="1" smtClean="0"/>
              <a:t>Lactato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Semelhantes</a:t>
            </a:r>
            <a:r>
              <a:rPr lang="en-US" dirty="0" smtClean="0"/>
              <a:t>, mas de </a:t>
            </a:r>
            <a:r>
              <a:rPr lang="en-US" dirty="0" err="1" smtClean="0"/>
              <a:t>significativa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ângulos</a:t>
            </a:r>
            <a:r>
              <a:rPr lang="en-US" dirty="0" smtClean="0"/>
              <a:t> </a:t>
            </a:r>
            <a:r>
              <a:rPr lang="en-US" dirty="0" err="1" smtClean="0"/>
              <a:t>alfa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99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 + </a:t>
            </a:r>
            <a:r>
              <a:rPr lang="en-US" dirty="0" err="1" smtClean="0"/>
              <a:t>soluç</a:t>
            </a:r>
            <a:r>
              <a:rPr lang="en-US" dirty="0" err="1" smtClean="0"/>
              <a:t>ão</a:t>
            </a:r>
            <a:r>
              <a:rPr lang="en-US" dirty="0" smtClean="0"/>
              <a:t> </a:t>
            </a:r>
            <a:r>
              <a:rPr lang="en-US" dirty="0" err="1" smtClean="0"/>
              <a:t>salina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</a:t>
            </a:r>
            <a:r>
              <a:rPr lang="en-US" dirty="0" err="1" smtClean="0"/>
              <a:t>ão</a:t>
            </a:r>
            <a:r>
              <a:rPr lang="en-US" dirty="0" smtClean="0"/>
              <a:t> </a:t>
            </a:r>
            <a:r>
              <a:rPr lang="en-US" dirty="0" err="1" smtClean="0"/>
              <a:t>exibem</a:t>
            </a:r>
            <a:r>
              <a:rPr lang="en-US" dirty="0" smtClean="0"/>
              <a:t> </a:t>
            </a:r>
            <a:r>
              <a:rPr lang="en-US" dirty="0" err="1" smtClean="0"/>
              <a:t>aumento</a:t>
            </a:r>
            <a:r>
              <a:rPr lang="en-US" dirty="0" smtClean="0"/>
              <a:t> de </a:t>
            </a:r>
            <a:r>
              <a:rPr lang="en-US" dirty="0" err="1" smtClean="0"/>
              <a:t>coagulação</a:t>
            </a:r>
            <a:r>
              <a:rPr lang="en-US" dirty="0" smtClean="0"/>
              <a:t> </a:t>
            </a:r>
            <a:r>
              <a:rPr lang="en-US" dirty="0" err="1" smtClean="0"/>
              <a:t>inicial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diluições</a:t>
            </a:r>
            <a:r>
              <a:rPr lang="en-US" dirty="0" smtClean="0"/>
              <a:t> </a:t>
            </a:r>
            <a:r>
              <a:rPr lang="en-US" dirty="0" err="1" smtClean="0"/>
              <a:t>leves</a:t>
            </a:r>
            <a:r>
              <a:rPr lang="en-US" dirty="0" smtClean="0"/>
              <a:t> e </a:t>
            </a:r>
            <a:r>
              <a:rPr lang="en-US" dirty="0" err="1" smtClean="0"/>
              <a:t>moderadas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85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</a:t>
            </a:r>
            <a:r>
              <a:rPr lang="en-US" dirty="0" smtClean="0"/>
              <a:t>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resposta</a:t>
            </a:r>
            <a:r>
              <a:rPr lang="en-US" dirty="0" smtClean="0"/>
              <a:t> </a:t>
            </a:r>
            <a:r>
              <a:rPr lang="en-US" dirty="0" err="1" smtClean="0"/>
              <a:t>bif</a:t>
            </a:r>
            <a:r>
              <a:rPr lang="en-US" dirty="0" err="1" smtClean="0"/>
              <a:t>ásica</a:t>
            </a:r>
            <a:r>
              <a:rPr lang="en-US" dirty="0" smtClean="0"/>
              <a:t> de </a:t>
            </a:r>
            <a:r>
              <a:rPr lang="en-US" dirty="0" err="1" smtClean="0"/>
              <a:t>solução</a:t>
            </a:r>
            <a:r>
              <a:rPr lang="en-US" dirty="0" smtClean="0"/>
              <a:t> de Ringer </a:t>
            </a:r>
            <a:r>
              <a:rPr lang="en-US" dirty="0" err="1" smtClean="0"/>
              <a:t>Lactato</a:t>
            </a:r>
            <a:r>
              <a:rPr lang="en-US" dirty="0" smtClean="0"/>
              <a:t> + HEA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solução</a:t>
            </a:r>
            <a:r>
              <a:rPr lang="en-US" dirty="0" smtClean="0"/>
              <a:t> </a:t>
            </a:r>
            <a:r>
              <a:rPr lang="en-US" dirty="0" err="1" smtClean="0"/>
              <a:t>salina</a:t>
            </a:r>
            <a:r>
              <a:rPr lang="en-US" dirty="0" smtClean="0"/>
              <a:t> </a:t>
            </a:r>
            <a:r>
              <a:rPr lang="en-US" dirty="0" err="1" smtClean="0"/>
              <a:t>equilibrada</a:t>
            </a:r>
            <a:r>
              <a:rPr lang="en-US" dirty="0" smtClean="0"/>
              <a:t> </a:t>
            </a:r>
            <a:r>
              <a:rPr lang="en-US" dirty="0" err="1" smtClean="0"/>
              <a:t>reflete</a:t>
            </a:r>
            <a:r>
              <a:rPr lang="en-US" dirty="0" smtClean="0"/>
              <a:t> a </a:t>
            </a:r>
            <a:r>
              <a:rPr lang="en-US" dirty="0" err="1" smtClean="0"/>
              <a:t>interação</a:t>
            </a:r>
            <a:r>
              <a:rPr lang="en-US" dirty="0" smtClean="0"/>
              <a:t> </a:t>
            </a:r>
            <a:r>
              <a:rPr lang="en-US" dirty="0" err="1" smtClean="0"/>
              <a:t>complexa</a:t>
            </a:r>
            <a:r>
              <a:rPr lang="en-US" dirty="0" smtClean="0"/>
              <a:t> de </a:t>
            </a:r>
            <a:r>
              <a:rPr lang="en-US" dirty="0" err="1" smtClean="0"/>
              <a:t>fluidos</a:t>
            </a:r>
            <a:r>
              <a:rPr lang="en-US" dirty="0" smtClean="0"/>
              <a:t> com o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coagulação</a:t>
            </a:r>
            <a:r>
              <a:rPr lang="en-US" dirty="0" smtClean="0"/>
              <a:t>.</a:t>
            </a:r>
          </a:p>
          <a:p>
            <a:r>
              <a:rPr lang="en-US" dirty="0" smtClean="0"/>
              <a:t>Estes </a:t>
            </a:r>
            <a:r>
              <a:rPr lang="en-US" dirty="0" err="1" smtClean="0"/>
              <a:t>efeitos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atribuídos</a:t>
            </a:r>
            <a:r>
              <a:rPr lang="en-US" dirty="0" smtClean="0"/>
              <a:t> a </a:t>
            </a:r>
            <a:r>
              <a:rPr lang="en-US" dirty="0" err="1" smtClean="0"/>
              <a:t>hemodiluição</a:t>
            </a:r>
            <a:r>
              <a:rPr lang="en-US" dirty="0" smtClean="0"/>
              <a:t> simples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3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312</Words>
  <Application>Microsoft Macintosh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MÉTODOS DE INVESTIGAÇÃO EM HEMODILUIÇÃO NORMOVOLÊMICA</vt:lpstr>
      <vt:lpstr>Coagulation effects of in vitro serial haemodilution with a balanced electrolyte hetastarch solution compared with a  saline-based hetastarch solution and lactated Ringer’s solution*  A. M. Roche,1 M. F. M. James,2 M. P. W. Grocott1 and M. G. Mythen3</vt:lpstr>
      <vt:lpstr>OBJETIVOS</vt:lpstr>
      <vt:lpstr>MÉTODOS PARA AVALIAÇÃO</vt:lpstr>
      <vt:lpstr>RESULTADOS</vt:lpstr>
      <vt:lpstr>HEA + SOLUÇÃO SALINA EQUILIBRADA</vt:lpstr>
      <vt:lpstr>Ringer Lactato</vt:lpstr>
      <vt:lpstr>HEA + solução salina</vt:lpstr>
      <vt:lpstr>CONCLUSÕES</vt:lpstr>
      <vt:lpstr>CONCLUSÕES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DE INVESTIGAÇÃO EM HEMODILUIÇÃO NORMOVOLÊMICA</dc:title>
  <dc:creator>ANTONIO TUFI NEDER FILHO</dc:creator>
  <cp:lastModifiedBy>ANTONIO TUFI NEDER FILHO</cp:lastModifiedBy>
  <cp:revision>6</cp:revision>
  <dcterms:created xsi:type="dcterms:W3CDTF">2015-05-12T01:56:34Z</dcterms:created>
  <dcterms:modified xsi:type="dcterms:W3CDTF">2015-05-12T02:59:26Z</dcterms:modified>
</cp:coreProperties>
</file>