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5" r:id="rId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16"/>
    <p:restoredTop sz="93546"/>
  </p:normalViewPr>
  <p:slideViewPr>
    <p:cSldViewPr snapToGrid="0" snapToObjects="1">
      <p:cViewPr varScale="1">
        <p:scale>
          <a:sx n="69" d="100"/>
          <a:sy n="69" d="100"/>
        </p:scale>
        <p:origin x="9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340058-2A5E-874C-AF62-8A90E52999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2E6DED-03B8-9E48-B300-C793AA37E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361524-E078-2845-85E5-68D0A59D5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B2C8CA-C4C5-AA4D-9FF8-AF6AD155C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0AE90C-7EA1-EE4F-AED3-B53D328DB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99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A55EC8-FB9A-5F48-AADF-FA8D4C10C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5549DC4-9EED-2649-BCB2-973901B3A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B8A4C9-8C9D-544C-AD00-13A3DCDDF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327B59-11F0-3144-AB3A-126E732FE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D87F21-6A21-EA42-BC93-4888FB60D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65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AC0590A-ED48-B944-A4A3-3E1DAA4FE7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623E2CE-94FA-494D-9DE5-F26B68F454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3B039B-9E10-8F4B-A74A-F18AA89DF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9D1C26-C4D3-3F4D-8D52-29CD72DC9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7E380C-CDEB-5040-ABDE-2604575B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014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567344-740D-BF42-964C-69CFC6DE5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B51774-53F6-7644-9453-392712EE0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81EF2D-398B-A244-B2BC-6CB4BE862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17E3CC-2E47-A04A-839F-BA02C8BAF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1EAE7A-7999-7F4B-9B99-CCDD32491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54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177DAA-26E1-2D42-89DE-01A1F87C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A7EFD6C-893C-6040-9B2E-F57CD381D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5DCA39-6C43-684A-AD1A-95664EEB3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23C52A-3A90-934B-82CD-D8B8ABF50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6AD6E1-AD4C-764C-87A1-A9126BD2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87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B41114-8ED8-1742-BA8B-E83C97667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A10EFB-69EC-DC48-B850-F7C186A3E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2E0A8D0-E00D-964A-8E3A-555552541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A3CC87C-44F0-B841-9333-3FC5B3DFC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97E0DB8-5356-1444-861B-2691534FA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C8B6447-1018-E748-8A32-D71539289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51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68E99E-374F-DB47-8820-3BE93BCD4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EBDA925-5F3C-254D-B49D-C2247FE52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04CB6F8-356B-4A4C-8469-797AF5224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846E3CB-C491-F64E-9346-9CD366151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D6B86B2-A466-3D44-957E-C68514C708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E74F1A7-362C-B043-9BE9-F7AFDA4A4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DFE497B-3688-3E40-A34E-EE1CD7498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D7B7FB5-68DF-6945-8E3D-2DF97433B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EC193E-767F-154E-8A4E-16BC3A3C3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AF9E183-26F2-6A4B-AF96-CCB37D1D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BBE9D8B-0E9B-8248-BFA5-E881CEB28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0D65F62-79A0-F049-8A15-4EB997946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39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9D3AB6D-F9D4-0644-A9A5-F03555344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E30237C-68B9-DF4D-9731-E9C85DC0B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9790335-454A-A04D-9118-C3C4C49C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570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397505-DFA5-B84C-85AF-AE03B160A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CF2512-59AE-484C-8D48-F57688CC0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B295B9E-8EBB-3E41-AFDF-53E0061616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DA3472-5113-9C4C-9496-0C8225080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494165F-6E04-3A41-95D4-7C72AF6A4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EE10F7-4D9C-B847-B17C-1FE892D33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58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52FF41-271A-804A-AD8B-69D891140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113D1FF-9963-1748-B30D-D7F8EAC61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2B1D58B-BFFD-F84C-9FEE-57BC893288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E8FEFCE-9285-5946-8168-B49F3E24B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F006684-A47D-BD46-AA1F-3820B7FF9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D6F6C7-F521-9041-82B8-A442A897C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998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691B12D-5F4E-A341-999C-973703F74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0B1C508-244C-7F41-9C6A-1BF7D97B0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0C8F22-5D2D-2E48-8B6F-C0795ABBE7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16904-EB6F-5F42-9602-E846D329DBB8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3E4E6E-B976-9F4A-9638-51F8E90DE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E4C887-134B-7844-9EA8-B267FFBAC5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33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A9647F-E8C1-344D-A325-FDA0E91CFC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Teoria das Relações Internacionais </a:t>
            </a:r>
            <a:r>
              <a:rPr lang="pt-BR" dirty="0" err="1"/>
              <a:t>I</a:t>
            </a:r>
            <a:r>
              <a:rPr lang="pt-BR" dirty="0"/>
              <a:t>: Teorias Clássicas</a:t>
            </a:r>
            <a:r>
              <a:rPr lang="en-US" sz="4400" dirty="0">
                <a:effectLst/>
              </a:rPr>
              <a:t> </a:t>
            </a:r>
            <a:endParaRPr lang="pt-BR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A3FD39F-762B-E94B-9564-05BF9E4FDC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3200" dirty="0"/>
              <a:t>Cristiane Lucena</a:t>
            </a:r>
          </a:p>
        </p:txBody>
      </p:sp>
    </p:spTree>
    <p:extLst>
      <p:ext uri="{BB962C8B-B14F-4D97-AF65-F5344CB8AC3E}">
        <p14:creationId xmlns:p14="http://schemas.microsoft.com/office/powerpoint/2010/main" val="1972625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B8BD5B-0935-BC4F-986F-E3A27DA01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Roteiro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73B3CE-7CA7-2D47-AA40-01263D27E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endParaRPr lang="pt-BR" dirty="0"/>
          </a:p>
          <a:p>
            <a:r>
              <a:rPr lang="pt-BR" dirty="0" err="1"/>
              <a:t>Barnett</a:t>
            </a:r>
            <a:r>
              <a:rPr lang="pt-BR" dirty="0"/>
              <a:t> e </a:t>
            </a:r>
            <a:r>
              <a:rPr lang="pt-BR" dirty="0" err="1"/>
              <a:t>Finnemore</a:t>
            </a:r>
            <a:r>
              <a:rPr lang="pt-BR" dirty="0"/>
              <a:t> (1999)</a:t>
            </a:r>
          </a:p>
          <a:p>
            <a:pPr marL="457200" lvl="1" indent="0">
              <a:buNone/>
            </a:pPr>
            <a:r>
              <a:rPr lang="pt-BR" dirty="0"/>
              <a:t>“The </a:t>
            </a:r>
            <a:r>
              <a:rPr lang="pt-BR" dirty="0" err="1"/>
              <a:t>Politics</a:t>
            </a:r>
            <a:r>
              <a:rPr lang="pt-BR" dirty="0"/>
              <a:t>, Power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Pathologies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Organizations</a:t>
            </a:r>
            <a:r>
              <a:rPr lang="pt-BR" dirty="0"/>
              <a:t>.”</a:t>
            </a:r>
          </a:p>
          <a:p>
            <a:r>
              <a:rPr lang="pt-BR" dirty="0" smtClean="0"/>
              <a:t>Epistemologia do Construtivismo em Relações Internacionais</a:t>
            </a:r>
          </a:p>
          <a:p>
            <a:pPr lvl="1"/>
            <a:r>
              <a:rPr lang="pt-BR" dirty="0" smtClean="0"/>
              <a:t>Michael </a:t>
            </a:r>
            <a:r>
              <a:rPr lang="pt-BR" dirty="0"/>
              <a:t>Williams (2004</a:t>
            </a:r>
            <a:r>
              <a:rPr lang="pt-BR" dirty="0" smtClean="0"/>
              <a:t>)</a:t>
            </a:r>
          </a:p>
          <a:p>
            <a:pPr marL="914400" lvl="2" indent="0">
              <a:buNone/>
            </a:pPr>
            <a:r>
              <a:rPr lang="pt-BR" dirty="0"/>
              <a:t>“</a:t>
            </a:r>
            <a:r>
              <a:rPr lang="pt-BR" dirty="0" err="1"/>
              <a:t>Why</a:t>
            </a:r>
            <a:r>
              <a:rPr lang="pt-BR" dirty="0"/>
              <a:t> </a:t>
            </a:r>
            <a:r>
              <a:rPr lang="pt-BR" dirty="0" err="1"/>
              <a:t>Ideas</a:t>
            </a:r>
            <a:r>
              <a:rPr lang="pt-BR" dirty="0"/>
              <a:t> </a:t>
            </a:r>
            <a:r>
              <a:rPr lang="pt-BR" dirty="0" err="1"/>
              <a:t>Matter</a:t>
            </a:r>
            <a:r>
              <a:rPr lang="pt-BR" dirty="0"/>
              <a:t> in </a:t>
            </a:r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Relations</a:t>
            </a:r>
            <a:r>
              <a:rPr lang="pt-BR" dirty="0"/>
              <a:t>?”</a:t>
            </a:r>
          </a:p>
          <a:p>
            <a:pPr lvl="1"/>
            <a:r>
              <a:rPr lang="pt-BR" dirty="0" err="1" smtClean="0"/>
              <a:t>Stepfano</a:t>
            </a:r>
            <a:r>
              <a:rPr lang="pt-BR" dirty="0" smtClean="0"/>
              <a:t> </a:t>
            </a:r>
            <a:r>
              <a:rPr lang="pt-BR" dirty="0" err="1" smtClean="0"/>
              <a:t>Guzzini</a:t>
            </a:r>
            <a:r>
              <a:rPr lang="pt-BR" dirty="0" smtClean="0"/>
              <a:t> (2000)</a:t>
            </a:r>
          </a:p>
          <a:p>
            <a:pPr marL="914400" lvl="2" indent="0">
              <a:buNone/>
            </a:pPr>
            <a:r>
              <a:rPr lang="pt-BR" dirty="0" smtClean="0"/>
              <a:t>“Uma Reconstrução do Construtivismo nas Relações Internacionais.”</a:t>
            </a:r>
            <a:endParaRPr lang="pt-BR" dirty="0"/>
          </a:p>
          <a:p>
            <a:pPr marL="457200" lvl="1" indent="0">
              <a:buNone/>
            </a:pPr>
            <a:r>
              <a:rPr lang="pt-BR" dirty="0" smtClean="0"/>
              <a:t>	</a:t>
            </a:r>
            <a:endParaRPr lang="pt-BR" dirty="0"/>
          </a:p>
          <a:p>
            <a:r>
              <a:rPr lang="pt-BR" dirty="0"/>
              <a:t>Prof. </a:t>
            </a:r>
            <a:r>
              <a:rPr lang="pt-BR" dirty="0" err="1"/>
              <a:t>Sasikumar</a:t>
            </a:r>
            <a:r>
              <a:rPr lang="pt-BR" dirty="0"/>
              <a:t> </a:t>
            </a:r>
            <a:r>
              <a:rPr lang="pt-BR" dirty="0" err="1"/>
              <a:t>Sundaram</a:t>
            </a:r>
            <a:endParaRPr lang="pt-BR" dirty="0"/>
          </a:p>
          <a:p>
            <a:pPr marL="457200" lvl="1" indent="0">
              <a:buNone/>
            </a:pPr>
            <a:r>
              <a:rPr lang="pt-BR" dirty="0"/>
              <a:t>“Norm </a:t>
            </a:r>
            <a:r>
              <a:rPr lang="pt-BR" dirty="0" err="1"/>
              <a:t>Contestation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Global </a:t>
            </a:r>
            <a:r>
              <a:rPr lang="pt-BR" dirty="0" err="1"/>
              <a:t>Governance</a:t>
            </a:r>
            <a:r>
              <a:rPr lang="pt-BR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247549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20C6CA-250D-9740-8667-193A4619F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Patologias das </a:t>
            </a:r>
            <a:r>
              <a:rPr lang="pt-BR" sz="4000" dirty="0" smtClean="0"/>
              <a:t>Organizações </a:t>
            </a:r>
            <a:r>
              <a:rPr lang="pt-BR" sz="4000" dirty="0"/>
              <a:t>Internacionais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A8D361-AEE3-D04D-801B-1ED6FFBBA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en-US" dirty="0" err="1"/>
              <a:t>Desafios</a:t>
            </a:r>
            <a:r>
              <a:rPr lang="en-US" dirty="0"/>
              <a:t> para a </a:t>
            </a:r>
            <a:r>
              <a:rPr lang="en-US" dirty="0" err="1" smtClean="0"/>
              <a:t>explicação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impacto</a:t>
            </a:r>
            <a:r>
              <a:rPr lang="en-US" dirty="0"/>
              <a:t> das </a:t>
            </a:r>
            <a:r>
              <a:rPr lang="en-US" dirty="0" err="1" smtClean="0"/>
              <a:t>organizações</a:t>
            </a:r>
            <a:endParaRPr lang="en-US" dirty="0"/>
          </a:p>
          <a:p>
            <a:r>
              <a:rPr lang="en-US" dirty="0" err="1"/>
              <a:t>Teorias</a:t>
            </a:r>
            <a:r>
              <a:rPr lang="en-US" dirty="0"/>
              <a:t> da </a:t>
            </a:r>
            <a:r>
              <a:rPr lang="en-US" dirty="0" err="1"/>
              <a:t>Sociologia</a:t>
            </a:r>
            <a:endParaRPr lang="en-US" dirty="0"/>
          </a:p>
          <a:p>
            <a:pPr lvl="1"/>
            <a:r>
              <a:rPr lang="en-US" dirty="0" err="1"/>
              <a:t>Foco</a:t>
            </a:r>
            <a:r>
              <a:rPr lang="en-US" dirty="0"/>
              <a:t> no </a:t>
            </a:r>
            <a:r>
              <a:rPr lang="en-US" dirty="0" err="1"/>
              <a:t>amplo</a:t>
            </a:r>
            <a:r>
              <a:rPr lang="en-US" dirty="0"/>
              <a:t> </a:t>
            </a:r>
            <a:r>
              <a:rPr lang="en-US" dirty="0" err="1"/>
              <a:t>escopo</a:t>
            </a:r>
            <a:r>
              <a:rPr lang="en-US" dirty="0"/>
              <a:t> do </a:t>
            </a:r>
            <a:r>
              <a:rPr lang="en-US" dirty="0" err="1"/>
              <a:t>impacto</a:t>
            </a:r>
            <a:r>
              <a:rPr lang="en-US" dirty="0"/>
              <a:t> das </a:t>
            </a:r>
            <a:r>
              <a:rPr lang="en-US" dirty="0" err="1" smtClean="0"/>
              <a:t>organizações</a:t>
            </a:r>
            <a:endParaRPr lang="en-US" dirty="0"/>
          </a:p>
          <a:p>
            <a:pPr lvl="1"/>
            <a:r>
              <a:rPr lang="en-US" dirty="0"/>
              <a:t>O </a:t>
            </a:r>
            <a:r>
              <a:rPr lang="en-US" dirty="0" err="1"/>
              <a:t>papel</a:t>
            </a:r>
            <a:r>
              <a:rPr lang="en-US" dirty="0"/>
              <a:t> das </a:t>
            </a:r>
            <a:r>
              <a:rPr lang="en-US" dirty="0" err="1" smtClean="0"/>
              <a:t>organizações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construção</a:t>
            </a:r>
            <a:r>
              <a:rPr lang="en-US" dirty="0" smtClean="0"/>
              <a:t> </a:t>
            </a:r>
            <a:r>
              <a:rPr lang="en-US" dirty="0"/>
              <a:t>de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 err="1"/>
              <a:t>Atores</a:t>
            </a:r>
            <a:endParaRPr lang="en-US" dirty="0"/>
          </a:p>
          <a:p>
            <a:pPr marL="1371600" lvl="2" indent="-457200">
              <a:buFont typeface="+mj-lt"/>
              <a:buAutoNum type="arabicParenR"/>
            </a:pPr>
            <a:r>
              <a:rPr lang="en-US" dirty="0" err="1"/>
              <a:t>Interesses</a:t>
            </a:r>
            <a:endParaRPr lang="en-US" dirty="0"/>
          </a:p>
          <a:p>
            <a:pPr marL="1371600" lvl="2" indent="-457200">
              <a:buFont typeface="+mj-lt"/>
              <a:buAutoNum type="arabicParenR"/>
            </a:pPr>
            <a:r>
              <a:rPr lang="en-US" dirty="0" err="1" smtClean="0"/>
              <a:t>Propósito</a:t>
            </a:r>
            <a:r>
              <a:rPr lang="en-US" dirty="0" smtClean="0"/>
              <a:t>/</a:t>
            </a:r>
            <a:r>
              <a:rPr lang="en-US" dirty="0" err="1" smtClean="0"/>
              <a:t>objetivo</a:t>
            </a:r>
            <a:r>
              <a:rPr lang="en-US" dirty="0" smtClean="0"/>
              <a:t> </a:t>
            </a:r>
            <a:r>
              <a:rPr lang="en-US" dirty="0"/>
              <a:t>social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 err="1"/>
              <a:t>Exemplo</a:t>
            </a:r>
            <a:r>
              <a:rPr lang="en-US" dirty="0"/>
              <a:t> do Sistema da ONU</a:t>
            </a:r>
          </a:p>
        </p:txBody>
      </p:sp>
    </p:spTree>
    <p:extLst>
      <p:ext uri="{BB962C8B-B14F-4D97-AF65-F5344CB8AC3E}">
        <p14:creationId xmlns:p14="http://schemas.microsoft.com/office/powerpoint/2010/main" val="516393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58BE79-503C-3D45-B8B8-681D43F6F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Patologias das </a:t>
            </a:r>
            <a:r>
              <a:rPr lang="pt-BR" sz="4000" dirty="0" smtClean="0"/>
              <a:t>Organizações </a:t>
            </a:r>
            <a:r>
              <a:rPr lang="pt-BR" sz="4000" dirty="0"/>
              <a:t>Internacionais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D450DB-CFEB-DA40-9776-1112BB80C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Abordagens teóricas das organizações</a:t>
            </a:r>
          </a:p>
          <a:p>
            <a:pPr lvl="1">
              <a:buFont typeface="Wingdings" pitchFamily="2" charset="2"/>
              <a:buChar char="v"/>
            </a:pPr>
            <a:r>
              <a:rPr lang="pt-BR" dirty="0"/>
              <a:t> Economista (racionalidade instrumental)</a:t>
            </a:r>
          </a:p>
          <a:p>
            <a:pPr lvl="2">
              <a:buFont typeface="Wingdings" pitchFamily="2" charset="2"/>
              <a:buChar char="Ø"/>
            </a:pPr>
            <a:r>
              <a:rPr lang="pt-BR" dirty="0"/>
              <a:t> Correntes </a:t>
            </a:r>
            <a:r>
              <a:rPr lang="pt-BR" dirty="0" err="1"/>
              <a:t>Neorealista</a:t>
            </a:r>
            <a:r>
              <a:rPr lang="pt-BR" dirty="0"/>
              <a:t> e Neoliberal</a:t>
            </a:r>
          </a:p>
          <a:p>
            <a:pPr lvl="1">
              <a:buFont typeface="Wingdings" pitchFamily="2" charset="2"/>
              <a:buChar char="v"/>
            </a:pPr>
            <a:r>
              <a:rPr lang="pt-BR" dirty="0"/>
              <a:t> </a:t>
            </a:r>
            <a:r>
              <a:rPr lang="pt-BR" dirty="0" smtClean="0"/>
              <a:t>Sociológica </a:t>
            </a:r>
            <a:r>
              <a:rPr lang="pt-BR" dirty="0"/>
              <a:t>(legitimidade e poder)</a:t>
            </a:r>
          </a:p>
          <a:p>
            <a:pPr lvl="2">
              <a:buFont typeface="Wingdings" pitchFamily="2" charset="2"/>
              <a:buChar char="Ø"/>
            </a:pPr>
            <a:r>
              <a:rPr lang="pt-BR" dirty="0"/>
              <a:t> Construtivismo</a:t>
            </a:r>
          </a:p>
          <a:p>
            <a:pPr lvl="3"/>
            <a:r>
              <a:rPr lang="en-US" dirty="0"/>
              <a:t> </a:t>
            </a:r>
            <a:r>
              <a:rPr lang="en-US" dirty="0" err="1"/>
              <a:t>Abordagens</a:t>
            </a:r>
            <a:r>
              <a:rPr lang="en-US" dirty="0"/>
              <a:t> </a:t>
            </a:r>
            <a:r>
              <a:rPr lang="en-US" dirty="0" err="1" smtClean="0"/>
              <a:t>sociológicas</a:t>
            </a:r>
            <a:r>
              <a:rPr lang="en-US" dirty="0" smtClean="0"/>
              <a:t> </a:t>
            </a:r>
            <a:r>
              <a:rPr lang="en-US" dirty="0" err="1"/>
              <a:t>oferecem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 smtClean="0"/>
              <a:t>concepção</a:t>
            </a:r>
            <a:r>
              <a:rPr lang="en-US" dirty="0" smtClean="0"/>
              <a:t> </a:t>
            </a:r>
            <a:r>
              <a:rPr lang="en-US" dirty="0" err="1"/>
              <a:t>distinta</a:t>
            </a:r>
            <a:r>
              <a:rPr lang="en-US" dirty="0"/>
              <a:t> da </a:t>
            </a:r>
            <a:r>
              <a:rPr lang="en-US" dirty="0" err="1" smtClean="0"/>
              <a:t>relação</a:t>
            </a:r>
            <a:r>
              <a:rPr lang="en-US" dirty="0" smtClean="0"/>
              <a:t> </a:t>
            </a:r>
            <a:r>
              <a:rPr lang="en-US" dirty="0"/>
              <a:t>entre as </a:t>
            </a:r>
            <a:r>
              <a:rPr lang="en-US" dirty="0" err="1" smtClean="0"/>
              <a:t>organizações</a:t>
            </a:r>
            <a:r>
              <a:rPr lang="en-US" dirty="0" smtClean="0"/>
              <a:t> </a:t>
            </a:r>
            <a:r>
              <a:rPr lang="en-US" dirty="0"/>
              <a:t>e o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 smtClean="0"/>
              <a:t>contexto</a:t>
            </a:r>
            <a:endParaRPr lang="en-US" dirty="0"/>
          </a:p>
          <a:p>
            <a:pPr lvl="3"/>
            <a:r>
              <a:rPr lang="en-US" dirty="0"/>
              <a:t> </a:t>
            </a:r>
            <a:r>
              <a:rPr lang="en-US" dirty="0" err="1"/>
              <a:t>Abordagens</a:t>
            </a:r>
            <a:r>
              <a:rPr lang="en-US" dirty="0"/>
              <a:t> </a:t>
            </a:r>
            <a:r>
              <a:rPr lang="en-US" dirty="0" err="1" smtClean="0"/>
              <a:t>sociológicas</a:t>
            </a:r>
            <a:r>
              <a:rPr lang="en-US" dirty="0" smtClean="0"/>
              <a:t> </a:t>
            </a:r>
            <a:r>
              <a:rPr lang="en-US" dirty="0" err="1"/>
              <a:t>analisam</a:t>
            </a:r>
            <a:r>
              <a:rPr lang="en-US" dirty="0"/>
              <a:t> a </a:t>
            </a:r>
            <a:r>
              <a:rPr lang="en-US" dirty="0" err="1"/>
              <a:t>autonomia</a:t>
            </a:r>
            <a:r>
              <a:rPr lang="en-US" dirty="0"/>
              <a:t> </a:t>
            </a:r>
            <a:r>
              <a:rPr lang="en-US" dirty="0" err="1"/>
              <a:t>organizacional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100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B8435D-F78D-584A-8F71-8762DE400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Patologias das </a:t>
            </a:r>
            <a:r>
              <a:rPr lang="pt-BR" sz="4000" dirty="0" smtClean="0"/>
              <a:t>Organizações </a:t>
            </a:r>
            <a:r>
              <a:rPr lang="pt-BR" sz="4000" dirty="0"/>
              <a:t>Internacionais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C4CB1E-B162-844C-A881-6367D5456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Fontes do poder de organizações internacionais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legitimidade</a:t>
            </a:r>
            <a:r>
              <a:rPr lang="en-US" dirty="0"/>
              <a:t> da </a:t>
            </a:r>
            <a:r>
              <a:rPr lang="en-US" dirty="0" err="1"/>
              <a:t>autoridade</a:t>
            </a:r>
            <a:r>
              <a:rPr lang="en-US" dirty="0"/>
              <a:t> </a:t>
            </a:r>
            <a:r>
              <a:rPr lang="en-US" dirty="0" err="1"/>
              <a:t>racional</a:t>
            </a:r>
            <a:r>
              <a:rPr lang="en-US" dirty="0"/>
              <a:t>/legal que </a:t>
            </a:r>
            <a:r>
              <a:rPr lang="en-US" dirty="0" err="1"/>
              <a:t>elas</a:t>
            </a:r>
            <a:r>
              <a:rPr lang="en-US" dirty="0"/>
              <a:t> </a:t>
            </a:r>
            <a:r>
              <a:rPr lang="en-US" dirty="0" err="1"/>
              <a:t>incorporam</a:t>
            </a:r>
            <a:endParaRPr lang="en-US" dirty="0"/>
          </a:p>
          <a:p>
            <a:pPr lvl="1"/>
            <a:r>
              <a:rPr lang="en-US" dirty="0"/>
              <a:t>O </a:t>
            </a:r>
            <a:r>
              <a:rPr lang="en-US" dirty="0" err="1"/>
              <a:t>controle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o </a:t>
            </a:r>
            <a:r>
              <a:rPr lang="en-US" dirty="0" err="1"/>
              <a:t>conhecimento</a:t>
            </a:r>
            <a:r>
              <a:rPr lang="en-US" dirty="0"/>
              <a:t> </a:t>
            </a:r>
            <a:r>
              <a:rPr lang="en-US" dirty="0" err="1" smtClean="0"/>
              <a:t>técnico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 smtClean="0"/>
              <a:t>informação</a:t>
            </a:r>
            <a:endParaRPr lang="en-US" dirty="0"/>
          </a:p>
          <a:p>
            <a:pPr lvl="1"/>
            <a:r>
              <a:rPr lang="pt-BR" dirty="0"/>
              <a:t>Exemplos:</a:t>
            </a:r>
          </a:p>
          <a:p>
            <a:pPr marL="1371600" lvl="2" indent="-457200">
              <a:buFont typeface="+mj-lt"/>
              <a:buAutoNum type="alphaLcPeriod"/>
            </a:pPr>
            <a:r>
              <a:rPr lang="pt-BR" dirty="0" smtClean="0"/>
              <a:t>Forças </a:t>
            </a:r>
            <a:r>
              <a:rPr lang="pt-BR" dirty="0"/>
              <a:t>de paz da ONU</a:t>
            </a:r>
          </a:p>
          <a:p>
            <a:pPr marL="1371600" lvl="2" indent="-457200">
              <a:buFont typeface="+mj-lt"/>
              <a:buAutoNum type="alphaLcPeriod"/>
            </a:pPr>
            <a:r>
              <a:rPr lang="pt-BR" dirty="0" smtClean="0"/>
              <a:t>Funcionários </a:t>
            </a:r>
            <a:r>
              <a:rPr lang="pt-BR" dirty="0"/>
              <a:t>do Banco Mundial</a:t>
            </a:r>
          </a:p>
          <a:p>
            <a:pPr marL="1371600" lvl="2" indent="-457200">
              <a:buFont typeface="+mj-lt"/>
              <a:buAutoNum type="alphaLcPeriod"/>
            </a:pPr>
            <a:r>
              <a:rPr lang="pt-BR" dirty="0"/>
              <a:t>Ó</a:t>
            </a:r>
            <a:r>
              <a:rPr lang="pt-BR" dirty="0" smtClean="0"/>
              <a:t>rgão </a:t>
            </a:r>
            <a:r>
              <a:rPr lang="pt-BR" dirty="0"/>
              <a:t>de </a:t>
            </a:r>
            <a:r>
              <a:rPr lang="pt-BR" dirty="0" smtClean="0"/>
              <a:t>Apelação </a:t>
            </a:r>
            <a:r>
              <a:rPr lang="pt-BR" dirty="0"/>
              <a:t>da OMC</a:t>
            </a:r>
          </a:p>
        </p:txBody>
      </p:sp>
    </p:spTree>
    <p:extLst>
      <p:ext uri="{BB962C8B-B14F-4D97-AF65-F5344CB8AC3E}">
        <p14:creationId xmlns:p14="http://schemas.microsoft.com/office/powerpoint/2010/main" val="313646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0D77A6-1EF8-BD4C-ADA6-8472F7F07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Patologias das </a:t>
            </a:r>
            <a:r>
              <a:rPr lang="pt-BR" sz="4000" dirty="0" err="1"/>
              <a:t>Organizacoes</a:t>
            </a:r>
            <a:r>
              <a:rPr lang="pt-BR" sz="4000" dirty="0"/>
              <a:t> Internacionais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26D42C-18AD-7947-A628-53864A8D8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Tipologia (fonte de poder):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dirty="0" err="1"/>
              <a:t>OIs</a:t>
            </a:r>
            <a:r>
              <a:rPr lang="pt-BR" dirty="0"/>
              <a:t> que classificam, organizam e criam conceitos e categorias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dirty="0" err="1"/>
              <a:t>OIs</a:t>
            </a:r>
            <a:r>
              <a:rPr lang="pt-BR" dirty="0"/>
              <a:t> que difundem normas e </a:t>
            </a:r>
            <a:r>
              <a:rPr lang="pt-BR" dirty="0" smtClean="0"/>
              <a:t>práticas</a:t>
            </a:r>
            <a:endParaRPr lang="pt-BR" dirty="0"/>
          </a:p>
          <a:p>
            <a:pPr lvl="2">
              <a:buFont typeface="Wingdings" pitchFamily="2" charset="2"/>
              <a:buChar char="Ø"/>
            </a:pPr>
            <a:r>
              <a:rPr lang="pt-BR" dirty="0"/>
              <a:t> Exemplo, o processo de descolonização e o papel da ONU e o </a:t>
            </a:r>
            <a:r>
              <a:rPr lang="pt-BR" dirty="0" smtClean="0"/>
              <a:t>Comitê </a:t>
            </a:r>
            <a:r>
              <a:rPr lang="pt-BR" dirty="0"/>
              <a:t>Especial de </a:t>
            </a:r>
            <a:r>
              <a:rPr lang="pt-BR" dirty="0" smtClean="0"/>
              <a:t>Descolonização</a:t>
            </a:r>
            <a:endParaRPr lang="pt-BR" dirty="0"/>
          </a:p>
          <a:p>
            <a:pPr lvl="2">
              <a:buFont typeface="Wingdings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Missão </a:t>
            </a:r>
            <a:r>
              <a:rPr lang="pt-BR" dirty="0"/>
              <a:t>de Paz ao Congo (1960)</a:t>
            </a:r>
          </a:p>
          <a:p>
            <a:r>
              <a:rPr lang="pt-BR" dirty="0"/>
              <a:t>Mecanismos que podem levar a patologias:</a:t>
            </a:r>
          </a:p>
          <a:p>
            <a:pPr lvl="1">
              <a:buFont typeface="Wingdings" pitchFamily="2" charset="2"/>
              <a:buChar char="v"/>
            </a:pPr>
            <a:r>
              <a:rPr lang="pt-BR" dirty="0"/>
              <a:t> Irracionalidade, universalismo, normalização de desvios, insulamento organizacional e contestação cultural (</a:t>
            </a:r>
            <a:r>
              <a:rPr lang="pt-BR" i="1" dirty="0"/>
              <a:t>cultural </a:t>
            </a:r>
            <a:r>
              <a:rPr lang="pt-BR" i="1" dirty="0" err="1"/>
              <a:t>contestation</a:t>
            </a:r>
            <a:r>
              <a:rPr lang="pt-BR" dirty="0"/>
              <a:t>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938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Irracionalidade</a:t>
            </a:r>
            <a:endParaRPr lang="pt-BR" sz="4000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937" y="2748756"/>
            <a:ext cx="4810125" cy="2505075"/>
          </a:xfrm>
        </p:spPr>
      </p:pic>
    </p:spTree>
    <p:extLst>
      <p:ext uri="{BB962C8B-B14F-4D97-AF65-F5344CB8AC3E}">
        <p14:creationId xmlns:p14="http://schemas.microsoft.com/office/powerpoint/2010/main" val="129624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21352</TotalTime>
  <Words>273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Teoria das Relações Internacionais I: Teorias Clássicas </vt:lpstr>
      <vt:lpstr>Roteiro</vt:lpstr>
      <vt:lpstr>Patologias das Organizações Internacionais</vt:lpstr>
      <vt:lpstr>Patologias das Organizações Internacionais</vt:lpstr>
      <vt:lpstr>Patologias das Organizações Internacionais</vt:lpstr>
      <vt:lpstr>Patologias das Organizacoes Internacionais</vt:lpstr>
      <vt:lpstr>Irracionalidade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das Relações Internacionais I: Teorias Clássicas</dc:title>
  <dc:creator>Cristiane</dc:creator>
  <cp:lastModifiedBy>Cristiane</cp:lastModifiedBy>
  <cp:revision>72</cp:revision>
  <cp:lastPrinted>2018-09-26T15:17:38Z</cp:lastPrinted>
  <dcterms:created xsi:type="dcterms:W3CDTF">2018-08-02T19:58:24Z</dcterms:created>
  <dcterms:modified xsi:type="dcterms:W3CDTF">2018-09-26T16:21:37Z</dcterms:modified>
</cp:coreProperties>
</file>