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5123" autoAdjust="0"/>
  </p:normalViewPr>
  <p:slideViewPr>
    <p:cSldViewPr snapToGrid="0">
      <p:cViewPr varScale="1">
        <p:scale>
          <a:sx n="102" d="100"/>
          <a:sy n="102" d="100"/>
        </p:scale>
        <p:origin x="8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78FC-DB19-4FAE-9645-DFF3322A83EE}" type="datetimeFigureOut">
              <a:rPr lang="pt-BR" smtClean="0"/>
              <a:t>17/05/2018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1661E-B066-496E-8B2B-F36F7D1DC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18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Na jurisprudência do TJSP, o princípio da segurança viária fundamenta-se no art. 26 do CTB:</a:t>
            </a:r>
          </a:p>
          <a:p>
            <a:endParaRPr lang="pt-BR" sz="12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26. Os usuários das vias terrestres devem:</a:t>
            </a: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I - abster-se de todo ato que possa constituir perigo ou obstáculo para o trânsito de veículos, de pessoas ou de animais, ou ainda causar danos a propriedades públicas ou privadas;</a:t>
            </a: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     II - abster-se de obstruir o trânsito ou torná-lo perigoso, atirando, depositando ou abandonando na via objetos ou substâncias, ou nela criando qualquer outro obstáculo.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661E-B066-496E-8B2B-F36F7D1DCE28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42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1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4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6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3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0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BA8C-4182-449B-BECF-AAF72841C02D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6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Estatalidade</a:t>
            </a:r>
            <a:r>
              <a:rPr lang="pt-BR" dirty="0"/>
              <a:t> jurídica e discricionariedade</a:t>
            </a:r>
            <a:endParaRPr lang="en-U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MED - Aula 9</a:t>
            </a:r>
          </a:p>
          <a:p>
            <a:r>
              <a:rPr lang="pt-BR" dirty="0"/>
              <a:t>Prof. Rafael </a:t>
            </a:r>
            <a:r>
              <a:rPr lang="pt-BR" dirty="0" err="1"/>
              <a:t>Mafei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7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Recapitulando...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0697"/>
            <a:ext cx="10515600" cy="4351338"/>
          </a:xfrm>
        </p:spPr>
        <p:txBody>
          <a:bodyPr/>
          <a:lstStyle/>
          <a:p>
            <a:r>
              <a:rPr lang="pt-BR" dirty="0"/>
              <a:t>Raciocínio jurídico: resolver problemas juridicamente relevantes usando parâmetros das normas jurídicas</a:t>
            </a:r>
          </a:p>
          <a:p>
            <a:r>
              <a:rPr lang="pt-BR" dirty="0"/>
              <a:t>Normas jurídicas vêm de fontes do direito:</a:t>
            </a:r>
          </a:p>
          <a:p>
            <a:pPr lvl="1"/>
            <a:r>
              <a:rPr lang="pt-BR" dirty="0"/>
              <a:t>Constituição</a:t>
            </a:r>
          </a:p>
          <a:p>
            <a:pPr lvl="1"/>
            <a:r>
              <a:rPr lang="pt-BR" dirty="0"/>
              <a:t>Leis</a:t>
            </a:r>
          </a:p>
          <a:p>
            <a:pPr lvl="1"/>
            <a:r>
              <a:rPr lang="pt-BR" dirty="0"/>
              <a:t>Jurisprudência (esp. vinculante)</a:t>
            </a:r>
          </a:p>
          <a:p>
            <a:r>
              <a:rPr lang="pt-BR" dirty="0"/>
              <a:t>Fontes </a:t>
            </a:r>
            <a:r>
              <a:rPr lang="pt-BR" dirty="0">
                <a:sym typeface="Wingdings" panose="05000000000000000000" pitchFamily="2" charset="2"/>
              </a:rPr>
              <a:t> juízo jurídico</a:t>
            </a:r>
            <a:endParaRPr lang="pt-BR" dirty="0"/>
          </a:p>
          <a:p>
            <a:pPr lvl="1"/>
            <a:endParaRPr lang="pt-BR" dirty="0"/>
          </a:p>
          <a:p>
            <a:endParaRPr lang="en-US" dirty="0"/>
          </a:p>
        </p:txBody>
      </p:sp>
      <p:grpSp>
        <p:nvGrpSpPr>
          <p:cNvPr id="9" name="Grupo 8"/>
          <p:cNvGrpSpPr/>
          <p:nvPr/>
        </p:nvGrpSpPr>
        <p:grpSpPr>
          <a:xfrm>
            <a:off x="838200" y="4977515"/>
            <a:ext cx="11028460" cy="1804946"/>
            <a:chOff x="898497" y="4484536"/>
            <a:chExt cx="11028460" cy="1804946"/>
          </a:xfrm>
        </p:grpSpPr>
        <p:sp>
          <p:nvSpPr>
            <p:cNvPr id="8" name="Retângulo 7"/>
            <p:cNvSpPr/>
            <p:nvPr/>
          </p:nvSpPr>
          <p:spPr>
            <a:xfrm>
              <a:off x="898497" y="4484536"/>
              <a:ext cx="11028460" cy="180494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83708" y="4597510"/>
              <a:ext cx="1857375" cy="1447800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>
              <a:off x="3355450" y="4597510"/>
              <a:ext cx="849994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/>
                <a:t> Lei 9279/1996, art. 189.</a:t>
              </a:r>
              <a:r>
                <a:rPr lang="pt-BR" dirty="0"/>
                <a:t> Comete crime contra registro de marca quem:</a:t>
              </a:r>
            </a:p>
            <a:p>
              <a:r>
                <a:rPr lang="pt-BR" dirty="0"/>
                <a:t>I - reproduz, sem autorização do titular, no todo ou em parte, marca registrada, ou imita-a de modo que possa induzir confusão</a:t>
              </a:r>
            </a:p>
            <a:p>
              <a:r>
                <a:rPr lang="pt-BR" b="1" dirty="0"/>
                <a:t>Lei 9610/1998, art. 47.</a:t>
              </a:r>
              <a:r>
                <a:rPr lang="pt-BR" dirty="0"/>
                <a:t> São livres as paráfrases e paródias que não forem verdadeiras reproduções da obra originária nem lhe implicarem descrédito.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58393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Pressuposto: paradigma do direito estatal</a:t>
            </a:r>
            <a:endParaRPr lang="en-US" b="1" dirty="0"/>
          </a:p>
        </p:txBody>
      </p:sp>
      <p:pic>
        <p:nvPicPr>
          <p:cNvPr id="1026" name="Picture 2" descr="Napoleon en Costume Anne-Louis Girodet de Roucy-Trioson (1767-1824French) Muse Girodet Montargis France Canvas Art - Anne-Louis Girodet de Roucy-Trioson (24 x 36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849" y="3640516"/>
            <a:ext cx="2785689" cy="278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napoleon code girode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507" y="2096999"/>
            <a:ext cx="2313677" cy="308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089328" y="2096999"/>
            <a:ext cx="631333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Toda norma jurídica válida é promulgada pelo Estado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i="1" dirty="0"/>
              <a:t>Sempre</a:t>
            </a:r>
            <a:r>
              <a:rPr lang="pt-BR" sz="2800" dirty="0"/>
              <a:t> há </a:t>
            </a:r>
            <a:r>
              <a:rPr lang="pt-BR" sz="2800" i="1" dirty="0"/>
              <a:t>uma</a:t>
            </a:r>
            <a:r>
              <a:rPr lang="pt-BR" sz="2800" dirty="0"/>
              <a:t> norma que rege o caso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Cabe ao intérprete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800" dirty="0"/>
              <a:t>Desfazer contradições </a:t>
            </a:r>
            <a:r>
              <a:rPr lang="pt-BR" sz="2800" i="1" dirty="0"/>
              <a:t>aparentes</a:t>
            </a:r>
            <a:endParaRPr lang="pt-BR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800" dirty="0"/>
              <a:t>Preencher lacunas </a:t>
            </a:r>
            <a:r>
              <a:rPr lang="pt-BR" sz="2800" i="1" dirty="0"/>
              <a:t>aparentes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Ideologia da codificação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422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Críticas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825625"/>
            <a:ext cx="7415255" cy="4351338"/>
          </a:xfrm>
        </p:spPr>
        <p:txBody>
          <a:bodyPr/>
          <a:lstStyle/>
          <a:p>
            <a:r>
              <a:rPr lang="pt-BR" dirty="0"/>
              <a:t>Complexidade dos fenômenos sociais &gt; hipóteses das fontes formais</a:t>
            </a:r>
          </a:p>
          <a:p>
            <a:r>
              <a:rPr lang="pt-BR" dirty="0"/>
              <a:t>Legitimidade: sociedade vs. Estado</a:t>
            </a:r>
          </a:p>
          <a:p>
            <a:r>
              <a:rPr lang="pt-BR" dirty="0"/>
              <a:t>Justiça: capacidade de influenciar produção de fontes formais é desigual</a:t>
            </a:r>
            <a:endParaRPr lang="en-US" dirty="0"/>
          </a:p>
        </p:txBody>
      </p:sp>
      <p:pic>
        <p:nvPicPr>
          <p:cNvPr id="3074" name="Picture 2" descr="Image result for eugen ehrli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151" y="715499"/>
            <a:ext cx="1781175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max web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243" y="2381773"/>
            <a:ext cx="1911764" cy="246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FranÃ§ois Gen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54" y="3628099"/>
            <a:ext cx="1832222" cy="244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8619215" y="2913225"/>
            <a:ext cx="1714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EHRLICH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099914" y="4520710"/>
            <a:ext cx="122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WEBER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1023" y="5756578"/>
            <a:ext cx="1227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GENY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658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Quando funciona bem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Consenso da existência de legislação aplicável ao caso</a:t>
            </a:r>
          </a:p>
          <a:p>
            <a:r>
              <a:rPr lang="pt-BR" dirty="0"/>
              <a:t>Hipótese normativa clara e unívoca</a:t>
            </a:r>
          </a:p>
          <a:p>
            <a:r>
              <a:rPr lang="pt-BR" dirty="0"/>
              <a:t>Casos em que a falta de norma tem significado jurídico claro</a:t>
            </a:r>
          </a:p>
          <a:p>
            <a:endParaRPr lang="pt-BR" dirty="0"/>
          </a:p>
          <a:p>
            <a:pPr marL="457200" lvl="1" indent="0">
              <a:buNone/>
            </a:pPr>
            <a:br>
              <a:rPr lang="pt-BR" dirty="0"/>
            </a:br>
            <a:endParaRPr lang="pt-BR" b="1" dirty="0"/>
          </a:p>
        </p:txBody>
      </p:sp>
      <p:pic>
        <p:nvPicPr>
          <p:cNvPr id="4098" name="Picture 2" descr="Image result for licenÃ§a maternida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538" y="3776634"/>
            <a:ext cx="2535265" cy="253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A imagem pode conter: text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904" y="3641697"/>
            <a:ext cx="1525450" cy="15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Image result for bet36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437" y="3776155"/>
            <a:ext cx="3380993" cy="253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41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 tese da discricionariedade</a:t>
            </a:r>
            <a:endParaRPr lang="en-US" b="1" dirty="0"/>
          </a:p>
        </p:txBody>
      </p:sp>
      <p:pic>
        <p:nvPicPr>
          <p:cNvPr id="6148" name="Picture 4" descr="H.L.A.H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78153"/>
            <a:ext cx="3745765" cy="422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98605" y="5661329"/>
            <a:ext cx="1144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>
                <a:solidFill>
                  <a:schemeClr val="bg1"/>
                </a:solidFill>
              </a:rPr>
              <a:t>HART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850296" y="1778153"/>
            <a:ext cx="65836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Regras são feitas de linguagem e, portanto, têm textura aberta;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Regras nem sempre são específicas e suficientes;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Muito do conteúdo das regras é definido por juízes e burocratas;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/>
              <a:t>Discricionariedade: poder do juiz/funcionário de dizer qual é a norma jurídica que rege o caso, sem estar preso a padrões prévios.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892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Problemas</a:t>
            </a:r>
            <a:endParaRPr lang="en-US" b="1" dirty="0"/>
          </a:p>
        </p:txBody>
      </p:sp>
      <p:pic>
        <p:nvPicPr>
          <p:cNvPr id="5122" name="Picture 2" descr="Image result for Elmer Case poison grandfat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41" y="1853612"/>
            <a:ext cx="2859157" cy="415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943847" y="1853612"/>
            <a:ext cx="63689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Caso do herdeiro assassino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X matou o avô.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X era o principal beneficiário do testamento.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Testamento era formalmente válido.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Nenhuma lei posta disciplinava anulação de testamento por crime cometido pelo beneficiário de testamento contra o testador.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Filhas do morto pedem anulação do testamento e exclusão de X da divisão da herança.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Regras sobre testamentos eram incontestes para as partes. A situação específica (homicídio do testador pelo beneficiário do testamento) não era tratada.</a:t>
            </a:r>
          </a:p>
        </p:txBody>
      </p:sp>
    </p:spTree>
    <p:extLst>
      <p:ext uri="{BB962C8B-B14F-4D97-AF65-F5344CB8AC3E}">
        <p14:creationId xmlns:p14="http://schemas.microsoft.com/office/powerpoint/2010/main" val="478890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11AAE-F011-48D1-A78C-4001B8455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Princípios</a:t>
            </a: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9729F255-A8A9-4F48-814D-C1441CEE1C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b="0" dirty="0"/>
              <a:t>Princípio da eficiência do sistema penal</a:t>
            </a:r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AF3779D1-6278-40D2-9E4A-787CDF8B9F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12076" y="1681163"/>
            <a:ext cx="5183188" cy="823912"/>
          </a:xfrm>
        </p:spPr>
        <p:txBody>
          <a:bodyPr/>
          <a:lstStyle/>
          <a:p>
            <a:pPr algn="ctr"/>
            <a:r>
              <a:rPr lang="pt-BR" b="0" dirty="0"/>
              <a:t>Princípio da segurança viária</a:t>
            </a:r>
          </a:p>
        </p:txBody>
      </p:sp>
      <p:pic>
        <p:nvPicPr>
          <p:cNvPr id="1026" name="Picture 2" descr="Image result for principio da eficiencia do sistema penal">
            <a:extLst>
              <a:ext uri="{FF2B5EF4-FFF2-40B4-BE49-F238E27FC236}">
                <a16:creationId xmlns:a16="http://schemas.microsoft.com/office/drawing/2014/main" id="{277D8B41-C9D9-4EBC-A0A0-3DCDB24E20E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681" y="2985294"/>
            <a:ext cx="304800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arro na arvore">
            <a:extLst>
              <a:ext uri="{FF2B5EF4-FFF2-40B4-BE49-F238E27FC236}">
                <a16:creationId xmlns:a16="http://schemas.microsoft.com/office/drawing/2014/main" id="{B4E45080-F7C3-4D4E-BFB6-C8D37A3C5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495" y="3019410"/>
            <a:ext cx="3562350" cy="267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720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392</Words>
  <Application>Microsoft Office PowerPoint</Application>
  <PresentationFormat>Widescreen</PresentationFormat>
  <Paragraphs>56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Tema do Office</vt:lpstr>
      <vt:lpstr>Estatalidade jurídica e discricionariedade</vt:lpstr>
      <vt:lpstr>Recapitulando...</vt:lpstr>
      <vt:lpstr>Pressuposto: paradigma do direito estatal</vt:lpstr>
      <vt:lpstr>Críticas</vt:lpstr>
      <vt:lpstr>Quando funciona bem</vt:lpstr>
      <vt:lpstr>A tese da discricionariedade</vt:lpstr>
      <vt:lpstr>Problemas</vt:lpstr>
      <vt:lpstr>Princípios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Mafei</dc:creator>
  <cp:lastModifiedBy>User</cp:lastModifiedBy>
  <cp:revision>20</cp:revision>
  <dcterms:created xsi:type="dcterms:W3CDTF">2018-05-14T20:56:50Z</dcterms:created>
  <dcterms:modified xsi:type="dcterms:W3CDTF">2018-05-17T23:43:08Z</dcterms:modified>
</cp:coreProperties>
</file>