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74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6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8" name="Imagem 7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9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450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8" name="Imagem 7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9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328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641" y="258013"/>
            <a:ext cx="10019212" cy="10041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58983"/>
            <a:ext cx="10515600" cy="45179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8" name="Imagem 7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9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705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8" name="Imagem 7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9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62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9" name="Imagem 8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0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28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11" name="Imagem 10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2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894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7" name="Imagem 6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8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209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6" name="Imagem 5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7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378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9" name="Imagem 8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0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865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9" name="Imagem 8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0" name="Espaço Reservado para Data 3"/>
          <p:cNvSpPr txBox="1">
            <a:spLocks/>
          </p:cNvSpPr>
          <p:nvPr userDrawn="1"/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400" b="1" i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Prof. Fernando Campos 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994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A7B5-754B-48AC-A93B-74EA0FB5FB8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E82D2-962F-47DC-882B-AFA404821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44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fernando.mendonca@usp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626" y="2358887"/>
            <a:ext cx="10345181" cy="1828800"/>
          </a:xfrm>
        </p:spPr>
        <p:txBody>
          <a:bodyPr anchor="ctr">
            <a:normAutofit/>
          </a:bodyPr>
          <a:lstStyle/>
          <a:p>
            <a:r>
              <a:rPr lang="pt-BR" sz="5000" b="1" dirty="0" smtClean="0">
                <a:solidFill>
                  <a:srgbClr val="0000FF"/>
                </a:solidFill>
              </a:rPr>
              <a:t>SISTEMA</a:t>
            </a:r>
            <a:r>
              <a:rPr lang="pt-BR" sz="5000" b="1" dirty="0" smtClean="0">
                <a:solidFill>
                  <a:srgbClr val="0000FF"/>
                </a:solidFill>
              </a:rPr>
              <a:t>S DE DERIVAÇÃO</a:t>
            </a:r>
            <a:br>
              <a:rPr lang="pt-BR" sz="5000" b="1" dirty="0" smtClean="0">
                <a:solidFill>
                  <a:srgbClr val="0000FF"/>
                </a:solidFill>
              </a:rPr>
            </a:br>
            <a:r>
              <a:rPr lang="pt-BR" sz="5000" b="1" dirty="0" smtClean="0">
                <a:solidFill>
                  <a:srgbClr val="0000FF"/>
                </a:solidFill>
              </a:rPr>
              <a:t>(RAMAIS)</a:t>
            </a:r>
            <a:endParaRPr lang="pt-BR" sz="3300" b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1235" y="6169347"/>
            <a:ext cx="9144000" cy="48600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Prof. Dr. Fernando Campos Mendonça – LEB – ESALQ/USP</a:t>
            </a: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04696" y="67392"/>
            <a:ext cx="10009111" cy="15372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ESCOLA SUPERIOR DE AGRICULTURA “LUIZ DE QUEIROZ”</a:t>
            </a:r>
            <a:r>
              <a:rPr lang="pt-BR" sz="3200" dirty="0">
                <a:latin typeface="+mj-lt"/>
                <a:ea typeface="+mj-ea"/>
                <a:cs typeface="+mj-cs"/>
              </a:rPr>
              <a:t/>
            </a:r>
            <a:br>
              <a:rPr lang="pt-BR" sz="3200" dirty="0">
                <a:latin typeface="+mj-lt"/>
                <a:ea typeface="+mj-ea"/>
                <a:cs typeface="+mj-cs"/>
              </a:rPr>
            </a:br>
            <a:endParaRPr lang="pt-BR" sz="1400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LEB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5024 </a:t>
            </a:r>
            <a:r>
              <a:rPr lang="pt-BR" sz="3200" b="1" dirty="0">
                <a:latin typeface="+mj-lt"/>
                <a:ea typeface="+mj-ea"/>
                <a:cs typeface="+mj-cs"/>
              </a:rPr>
              <a:t>–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HIDRÁULICA APLICADA</a:t>
            </a:r>
            <a:endParaRPr lang="pt-BR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brasao_us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7" name="Imagem 6" descr="logo-esalq-simbol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6064" y="6479182"/>
            <a:ext cx="3876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</a:t>
            </a:r>
            <a:r>
              <a:rPr lang="pt-BR" dirty="0" smtClean="0"/>
              <a:t>Mendonça – ESALQ/USP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378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98"/>
    </mc:Choice>
    <mc:Fallback xmlns="">
      <p:transition spd="slow" advTm="1269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– 1º CASO</a:t>
            </a:r>
            <a:r>
              <a:rPr lang="pt-BR" dirty="0" smtClean="0"/>
              <a:t> </a:t>
            </a:r>
            <a:r>
              <a:rPr lang="pt-BR" sz="3000" dirty="0" smtClean="0"/>
              <a:t>(S/ Enc. Equivalentes)</a:t>
            </a:r>
            <a:endParaRPr lang="pt-BR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</p:spPr>
            <p:txBody>
              <a:bodyPr>
                <a:normAutofit fontScale="92500"/>
              </a:bodyPr>
              <a:lstStyle/>
              <a:p>
                <a:pPr marL="185738" indent="0" algn="just">
                  <a:buNone/>
                </a:pPr>
                <a:r>
                  <a:rPr lang="pt-BR" sz="2600" dirty="0" smtClean="0"/>
                  <a:t>Trecho O-B:	 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16,7 mca; </a:t>
                </a:r>
                <a:r>
                  <a:rPr lang="pt-BR" sz="26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600" dirty="0" err="1" smtClean="0"/>
                  <a:t>z</a:t>
                </a:r>
                <a:r>
                  <a:rPr lang="pt-BR" sz="2600" baseline="-25000" dirty="0" err="1" smtClean="0"/>
                  <a:t>O</a:t>
                </a:r>
                <a:r>
                  <a:rPr lang="pt-BR" sz="2600" baseline="-25000" dirty="0" smtClean="0"/>
                  <a:t>-B</a:t>
                </a:r>
                <a:r>
                  <a:rPr lang="pt-BR" sz="2600" dirty="0" smtClean="0"/>
                  <a:t> = 15 m</a:t>
                </a:r>
                <a:r>
                  <a:rPr lang="pt-BR" sz="2600" dirty="0" smtClean="0"/>
                  <a:t>; L</a:t>
                </a:r>
                <a:r>
                  <a:rPr lang="pt-BR" sz="2600" baseline="-25000" dirty="0" smtClean="0"/>
                  <a:t>O-B</a:t>
                </a:r>
                <a:r>
                  <a:rPr lang="pt-BR" sz="2600" dirty="0" smtClean="0"/>
                  <a:t> = 2000 m; P</a:t>
                </a:r>
                <a:r>
                  <a:rPr lang="pt-BR" sz="2600" baseline="-25000" dirty="0" smtClean="0"/>
                  <a:t>B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8 mca</a:t>
                </a:r>
                <a:endParaRPr lang="pt-BR" sz="26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smtClean="0"/>
                  <a:t>Q</a:t>
                </a:r>
                <a:r>
                  <a:rPr lang="pt-BR" sz="2400" baseline="-25000" dirty="0" smtClean="0"/>
                  <a:t>A</a:t>
                </a:r>
                <a:r>
                  <a:rPr lang="pt-BR" sz="2400" dirty="0" smtClean="0"/>
                  <a:t> = 4,5 L/s = 0,0045 m</a:t>
                </a:r>
                <a:r>
                  <a:rPr lang="pt-BR" sz="2400" baseline="30000" dirty="0" smtClean="0"/>
                  <a:t>3</a:t>
                </a:r>
                <a:r>
                  <a:rPr lang="pt-BR" sz="2400" dirty="0" smtClean="0"/>
                  <a:t>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- P</a:t>
                </a:r>
                <a:r>
                  <a:rPr lang="pt-BR" sz="2400" baseline="-25000" dirty="0" smtClean="0"/>
                  <a:t>B</a:t>
                </a:r>
                <a:r>
                  <a:rPr lang="pt-BR" sz="2400" dirty="0" smtClean="0"/>
                  <a:t>=</a:t>
                </a:r>
                <a:r>
                  <a:rPr lang="pt-BR" sz="2400" dirty="0" smtClean="0"/>
                  <a:t> 16,7 + 15 - 8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= 23,7 mca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23,7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2000 </m:t>
                        </m:r>
                      </m:den>
                    </m:f>
                  </m:oMath>
                </a14:m>
                <a:r>
                  <a:rPr lang="pt-BR" sz="2400" dirty="0" smtClean="0"/>
                  <a:t> = 0,0119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Dt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=1,625∙ 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0,0045</m:t>
                                </m:r>
                              </m:num>
                              <m:den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140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0,0119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</m:oMath>
                </a14:m>
                <a:r>
                  <a:rPr lang="pt-BR" sz="2400" dirty="0" smtClean="0"/>
                  <a:t>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Dt</a:t>
                </a:r>
                <a:r>
                  <a:rPr lang="pt-BR" sz="2400" dirty="0" smtClean="0"/>
                  <a:t> = 0,0791 m ou 79,1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597150" algn="l"/>
                    <a:tab pos="3233738" algn="l"/>
                  </a:tabLst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Dc = 100 mm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	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h𝑓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=10,65 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num>
                              <m:den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𝐶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𝐿</m:t>
                        </m:r>
                      </m:num>
                      <m:den>
                        <m:sSubSup>
                          <m:sSub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sub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bSup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=10,65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0,0045</m:t>
                                </m:r>
                              </m:num>
                              <m:den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140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2000</m:t>
                        </m:r>
                      </m:num>
                      <m:den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0,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den>
                    </m:f>
                  </m:oMath>
                </a14:m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hf = 7,5 mca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	Pressão restante em O:  P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B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/</a:t>
                </a:r>
                <a:r>
                  <a:rPr lang="pt-BR" sz="2400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g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16,7 + 15 – 7,5 = 24,2 mca</a:t>
                </a: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  <a:blipFill rotWithShape="0">
                <a:blip r:embed="rId2"/>
                <a:stretch>
                  <a:fillRect t="-19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309112" y="1544661"/>
            <a:ext cx="3750365" cy="18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31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– 1º CASO</a:t>
            </a:r>
            <a:r>
              <a:rPr lang="pt-BR" dirty="0" smtClean="0"/>
              <a:t> </a:t>
            </a:r>
            <a:r>
              <a:rPr lang="pt-BR" sz="3000" dirty="0" smtClean="0"/>
              <a:t>(S/ Enc. Equivalentes)</a:t>
            </a:r>
            <a:endParaRPr lang="pt-BR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</p:spPr>
            <p:txBody>
              <a:bodyPr>
                <a:normAutofit fontScale="92500"/>
              </a:bodyPr>
              <a:lstStyle/>
              <a:p>
                <a:pPr marL="185738" indent="0" algn="just">
                  <a:buNone/>
                </a:pPr>
                <a:r>
                  <a:rPr lang="pt-BR" sz="2600" dirty="0" smtClean="0"/>
                  <a:t>Trecho O-C:	 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16,7 mca; </a:t>
                </a:r>
                <a:r>
                  <a:rPr lang="pt-BR" sz="26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600" dirty="0" err="1" smtClean="0"/>
                  <a:t>z</a:t>
                </a:r>
                <a:r>
                  <a:rPr lang="pt-BR" sz="2600" baseline="-25000" dirty="0" err="1" smtClean="0"/>
                  <a:t>O</a:t>
                </a:r>
                <a:r>
                  <a:rPr lang="pt-BR" sz="2600" baseline="-25000" dirty="0" smtClean="0"/>
                  <a:t>-C</a:t>
                </a:r>
                <a:r>
                  <a:rPr lang="pt-BR" sz="2600" dirty="0" smtClean="0"/>
                  <a:t> = 20 m; L</a:t>
                </a:r>
                <a:r>
                  <a:rPr lang="pt-BR" sz="2600" baseline="-25000" dirty="0" smtClean="0"/>
                  <a:t>O-C</a:t>
                </a:r>
                <a:r>
                  <a:rPr lang="pt-BR" sz="2600" dirty="0" smtClean="0"/>
                  <a:t> = 1500 m; P</a:t>
                </a:r>
                <a:r>
                  <a:rPr lang="pt-BR" sz="2600" baseline="-25000" dirty="0" smtClean="0"/>
                  <a:t>C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10 mca</a:t>
                </a:r>
              </a:p>
              <a:p>
                <a:pPr marL="185738" indent="0" algn="just"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smtClean="0"/>
                  <a:t>Q</a:t>
                </a:r>
                <a:r>
                  <a:rPr lang="pt-BR" sz="2400" baseline="-25000" dirty="0" smtClean="0"/>
                  <a:t>A</a:t>
                </a:r>
                <a:r>
                  <a:rPr lang="pt-BR" sz="2400" dirty="0" smtClean="0"/>
                  <a:t> = 1,0 L/s = 0,001 m</a:t>
                </a:r>
                <a:r>
                  <a:rPr lang="pt-BR" sz="2400" baseline="30000" dirty="0" smtClean="0"/>
                  <a:t>3</a:t>
                </a:r>
                <a:r>
                  <a:rPr lang="pt-BR" sz="2400" dirty="0" smtClean="0"/>
                  <a:t>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-C</a:t>
                </a:r>
                <a:r>
                  <a:rPr lang="pt-BR" sz="2400" dirty="0" smtClean="0"/>
                  <a:t> - P</a:t>
                </a:r>
                <a:r>
                  <a:rPr lang="pt-BR" sz="2400" baseline="-25000" dirty="0" smtClean="0"/>
                  <a:t>C</a:t>
                </a:r>
                <a:r>
                  <a:rPr lang="pt-BR" sz="2400" dirty="0" smtClean="0"/>
                  <a:t>=</a:t>
                </a:r>
                <a:r>
                  <a:rPr lang="pt-BR" sz="2400" dirty="0" smtClean="0"/>
                  <a:t> 16,7 + 20 - 10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-C</a:t>
                </a:r>
                <a:r>
                  <a:rPr lang="pt-BR" sz="2400" dirty="0" smtClean="0"/>
                  <a:t> = 26,7 mca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26,7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1500 </m:t>
                        </m:r>
                      </m:den>
                    </m:f>
                  </m:oMath>
                </a14:m>
                <a:r>
                  <a:rPr lang="pt-BR" sz="2400" dirty="0" smtClean="0"/>
                  <a:t> = 0,0267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Dt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=1,625∙ 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0,001</m:t>
                                </m:r>
                              </m:num>
                              <m:den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140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0,0267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</m:oMath>
                </a14:m>
                <a:r>
                  <a:rPr lang="pt-BR" sz="2400" dirty="0" smtClean="0"/>
                  <a:t>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Dt</a:t>
                </a:r>
                <a:r>
                  <a:rPr lang="pt-BR" sz="2400" dirty="0" smtClean="0"/>
                  <a:t> = 0,0378 m ou 37,8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597150" algn="l"/>
                    <a:tab pos="3233738" algn="l"/>
                  </a:tabLst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Dc = 40 mm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	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h𝑓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=10,65 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num>
                              <m:den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𝐶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𝐿</m:t>
                        </m:r>
                      </m:num>
                      <m:den>
                        <m:sSubSup>
                          <m:sSub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sub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bSup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=10,65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0,001</m:t>
                                </m:r>
                              </m:num>
                              <m:den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140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1500</m:t>
                        </m:r>
                      </m:num>
                      <m:den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0,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04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den>
                    </m:f>
                  </m:oMath>
                </a14:m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hf = 20,2 mca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	Pressão restante em O:  P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C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/</a:t>
                </a:r>
                <a:r>
                  <a:rPr lang="pt-BR" sz="2400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g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16,7 + 20 – 20,2 = 16,5 mca</a:t>
                </a: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  <a:blipFill rotWithShape="0">
                <a:blip r:embed="rId2"/>
                <a:stretch>
                  <a:fillRect t="-19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441635" y="1663931"/>
            <a:ext cx="3750365" cy="18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79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641" y="258013"/>
            <a:ext cx="10019212" cy="815413"/>
          </a:xfrm>
        </p:spPr>
        <p:txBody>
          <a:bodyPr/>
          <a:lstStyle/>
          <a:p>
            <a:pPr algn="ctr"/>
            <a:r>
              <a:rPr lang="pt-BR" dirty="0" smtClean="0"/>
              <a:t>EXEMPLO – 1º CASO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901149" y="1169378"/>
                <a:ext cx="9289206" cy="535069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600" u="sng" dirty="0" smtClean="0"/>
                  <a:t>Solução </a:t>
                </a:r>
                <a:r>
                  <a:rPr lang="pt-BR" sz="2600" u="sng" dirty="0" smtClean="0">
                    <a:solidFill>
                      <a:srgbClr val="0000FF"/>
                    </a:solidFill>
                  </a:rPr>
                  <a:t>COM</a:t>
                </a:r>
                <a:r>
                  <a:rPr lang="pt-BR" sz="2600" u="sng" dirty="0" smtClean="0"/>
                  <a:t> encanamentos equivalentes</a:t>
                </a:r>
                <a:r>
                  <a:rPr lang="pt-BR" sz="2600" dirty="0" smtClean="0"/>
                  <a:t>:</a:t>
                </a:r>
              </a:p>
              <a:p>
                <a:pPr marL="185738" indent="0" algn="just">
                  <a:buNone/>
                </a:pPr>
                <a:r>
                  <a:rPr lang="pt-BR" sz="2600" dirty="0" smtClean="0"/>
                  <a:t>Trecho R-O:	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0  </a:t>
                </a:r>
                <a:r>
                  <a:rPr lang="pt-BR" sz="2400" dirty="0" smtClean="0"/>
                  <a:t>(Valor inicial)</a:t>
                </a:r>
              </a:p>
              <a:p>
                <a:pPr marL="185738" indent="0" algn="just">
                  <a:buNone/>
                </a:pPr>
                <a:r>
                  <a:rPr lang="pt-BR" sz="2400" dirty="0" smtClean="0"/>
                  <a:t>	Q</a:t>
                </a:r>
                <a:r>
                  <a:rPr lang="pt-BR" sz="2400" baseline="-25000" dirty="0" smtClean="0"/>
                  <a:t>T</a:t>
                </a:r>
                <a:r>
                  <a:rPr lang="pt-BR" sz="2400" dirty="0" smtClean="0"/>
                  <a:t> =</a:t>
                </a:r>
                <a:r>
                  <a:rPr lang="pt-BR" sz="2400" dirty="0" smtClean="0"/>
                  <a:t> 6,7 L/s  =  0,0067 m</a:t>
                </a:r>
                <a:r>
                  <a:rPr lang="pt-BR" sz="2400" baseline="30000" dirty="0" smtClean="0"/>
                  <a:t>3</a:t>
                </a:r>
                <a:r>
                  <a:rPr lang="pt-BR" sz="2400" dirty="0" smtClean="0"/>
                  <a:t>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hf = 30 mca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30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5000 </m:t>
                        </m:r>
                      </m:den>
                    </m:f>
                  </m:oMath>
                </a14:m>
                <a:r>
                  <a:rPr lang="pt-BR" sz="2400" dirty="0" smtClean="0"/>
                  <a:t> = 0,006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=1,625∙ 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</m:oMath>
                </a14:m>
                <a:r>
                  <a:rPr lang="pt-BR" sz="2400" dirty="0" smtClean="0"/>
                  <a:t>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D = 0,1059 m ou 105,9 mm	Dc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125 mm; </a:t>
                </a:r>
                <a:r>
                  <a:rPr lang="pt-BR" sz="2400" dirty="0" smtClean="0"/>
                  <a:t>Dc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100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=10,65 ∙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c</m:t>
                            </m:r>
                          </m:sub>
                          <m:sup>
                            <m: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bSup>
                      </m:den>
                    </m:f>
                  </m:oMath>
                </a14:m>
                <a:r>
                  <a:rPr lang="pt-BR" sz="2400" dirty="0" smtClean="0"/>
                  <a:t>	</a:t>
                </a:r>
                <a:r>
                  <a:rPr lang="pt-BR" sz="2400" dirty="0" smtClean="0"/>
                  <a:t> J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0,00266 m/m; J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0,00788 m/m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808038" algn="l"/>
                    <a:tab pos="2955925" algn="l"/>
                  </a:tabLst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4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400" b="0" i="0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L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2400" b="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  <m:r>
                          <a:rPr lang="pt-BR" sz="24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sub>
                            </m:sSub>
                            <m: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pt-BR" sz="24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 smtClean="0">
                    <a:sym typeface="Symbol" panose="05050102010706020507" pitchFamily="18" charset="2"/>
                  </a:rPr>
                  <a:t>	</a:t>
                </a:r>
                <a:r>
                  <a:rPr lang="pt-B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2400" b="0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pt-BR" sz="2400" b="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4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 smtClean="0">
                    <a:sym typeface="Symbol" panose="05050102010706020507" pitchFamily="18" charset="2"/>
                  </a:rPr>
                  <a:t>	L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2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3199 m; L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1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1801 m 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808038" algn="l"/>
                    <a:tab pos="2955925" algn="l"/>
                  </a:tabLst>
                </a:pPr>
                <a:r>
                  <a:rPr lang="pt-BR" sz="2400" dirty="0">
                    <a:sym typeface="Symbol" panose="05050102010706020507" pitchFamily="18" charset="2"/>
                  </a:rPr>
                  <a:t>	</a:t>
                </a:r>
                <a:r>
                  <a:rPr lang="pt-BR" sz="2400" dirty="0" smtClean="0"/>
                  <a:t> hf = 29,9 mca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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Pressão restante em O:  </a:t>
                </a:r>
                <a:r>
                  <a:rPr lang="pt-BR" sz="2400" dirty="0" err="1" smtClean="0">
                    <a:sym typeface="Symbol" panose="05050102010706020507" pitchFamily="18" charset="2"/>
                  </a:rPr>
                  <a:t>P</a:t>
                </a:r>
                <a:r>
                  <a:rPr lang="pt-BR" sz="2400" baseline="-25000" dirty="0" err="1" smtClean="0">
                    <a:sym typeface="Symbol" panose="05050102010706020507" pitchFamily="18" charset="2"/>
                  </a:rPr>
                  <a:t>o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/</a:t>
                </a:r>
                <a:r>
                  <a:rPr lang="pt-BR" sz="2400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g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30 – 29,9 = 0,1 mca</a:t>
                </a: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1149" y="1169378"/>
                <a:ext cx="9289206" cy="5350690"/>
              </a:xfrm>
              <a:blipFill rotWithShape="0">
                <a:blip r:embed="rId2"/>
                <a:stretch>
                  <a:fillRect l="-1050" t="-2164" b="-11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7937258" y="1544661"/>
            <a:ext cx="4122219" cy="204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78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– 1º CASO </a:t>
            </a:r>
            <a:r>
              <a:rPr lang="pt-BR" sz="3000" dirty="0" smtClean="0"/>
              <a:t>(</a:t>
            </a:r>
            <a:r>
              <a:rPr lang="pt-BR" sz="3000" b="1" dirty="0" smtClean="0">
                <a:solidFill>
                  <a:srgbClr val="0000FF"/>
                </a:solidFill>
              </a:rPr>
              <a:t>C/</a:t>
            </a:r>
            <a:r>
              <a:rPr lang="pt-BR" sz="3000" dirty="0" smtClean="0">
                <a:solidFill>
                  <a:srgbClr val="0000FF"/>
                </a:solidFill>
              </a:rPr>
              <a:t> Enc. Equivalentes</a:t>
            </a:r>
            <a:r>
              <a:rPr lang="pt-BR" sz="3000" dirty="0" smtClean="0"/>
              <a:t>)</a:t>
            </a:r>
            <a:endParaRPr lang="pt-BR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</p:spPr>
            <p:txBody>
              <a:bodyPr>
                <a:normAutofit fontScale="92500" lnSpcReduction="20000"/>
              </a:bodyPr>
              <a:lstStyle/>
              <a:p>
                <a:pPr marL="185738" indent="0" algn="just">
                  <a:buNone/>
                </a:pPr>
                <a:r>
                  <a:rPr lang="pt-BR" sz="2600" dirty="0" smtClean="0"/>
                  <a:t>Trecho O-A:	 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0,1 mca; </a:t>
                </a:r>
                <a:r>
                  <a:rPr lang="pt-BR" sz="26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600" dirty="0" err="1" smtClean="0"/>
                  <a:t>z</a:t>
                </a:r>
                <a:r>
                  <a:rPr lang="pt-BR" sz="2600" baseline="-25000" dirty="0" err="1" smtClean="0"/>
                  <a:t>O-A</a:t>
                </a:r>
                <a:r>
                  <a:rPr lang="pt-BR" sz="2600" dirty="0" smtClean="0"/>
                  <a:t> = 8 m</a:t>
                </a:r>
                <a:r>
                  <a:rPr lang="pt-BR" sz="2600" dirty="0" smtClean="0"/>
                  <a:t>; L</a:t>
                </a:r>
                <a:r>
                  <a:rPr lang="pt-BR" sz="2600" baseline="-25000" dirty="0" smtClean="0"/>
                  <a:t>O-A</a:t>
                </a:r>
                <a:r>
                  <a:rPr lang="pt-BR" sz="2600" dirty="0" smtClean="0"/>
                  <a:t> = 3000 m; P</a:t>
                </a:r>
                <a:r>
                  <a:rPr lang="pt-BR" sz="2600" baseline="-25000" dirty="0" smtClean="0"/>
                  <a:t>A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5 mca</a:t>
                </a:r>
                <a:endParaRPr lang="pt-BR" sz="26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smtClean="0"/>
                  <a:t>Q</a:t>
                </a:r>
                <a:r>
                  <a:rPr lang="pt-BR" sz="2400" baseline="-25000" dirty="0" smtClean="0"/>
                  <a:t>A</a:t>
                </a:r>
                <a:r>
                  <a:rPr lang="pt-BR" sz="2400" dirty="0" smtClean="0"/>
                  <a:t> = 1,2 L/s = 0,0012 m</a:t>
                </a:r>
                <a:r>
                  <a:rPr lang="pt-BR" sz="2400" baseline="30000" dirty="0" smtClean="0"/>
                  <a:t>3</a:t>
                </a:r>
                <a:r>
                  <a:rPr lang="pt-BR" sz="2400" dirty="0" smtClean="0"/>
                  <a:t>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- P</a:t>
                </a:r>
                <a:r>
                  <a:rPr lang="pt-BR" sz="2400" baseline="-25000" dirty="0" smtClean="0"/>
                  <a:t>A</a:t>
                </a:r>
                <a:r>
                  <a:rPr lang="pt-BR" sz="2400" dirty="0" smtClean="0"/>
                  <a:t> =</a:t>
                </a:r>
                <a:r>
                  <a:rPr lang="pt-BR" sz="2400" dirty="0" smtClean="0"/>
                  <a:t> 0,1 + 8 – 5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= 3,1 mca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3,1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3000 </m:t>
                        </m:r>
                      </m:den>
                    </m:f>
                  </m:oMath>
                </a14:m>
                <a:r>
                  <a:rPr lang="pt-BR" sz="2400" dirty="0" smtClean="0"/>
                  <a:t> = 0,00104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Dt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=1,625∙ 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</m:oMath>
                </a14:m>
                <a:r>
                  <a:rPr lang="pt-BR" sz="2400" dirty="0" smtClean="0"/>
                  <a:t>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Dt</a:t>
                </a:r>
                <a:r>
                  <a:rPr lang="pt-BR" sz="2400" dirty="0" smtClean="0"/>
                  <a:t> = 0,0788 m ou 78,8 mm	</a:t>
                </a:r>
                <a:r>
                  <a:rPr lang="pt-BR" sz="2400" dirty="0" smtClean="0"/>
                  <a:t>Dc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125 mm; Dc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100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=10,65 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c</m:t>
                            </m:r>
                          </m:sub>
                          <m:sup>
                            <m: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bSup>
                      </m:den>
                    </m:f>
                  </m:oMath>
                </a14:m>
                <a:r>
                  <a:rPr lang="pt-BR" sz="2400" dirty="0" smtClean="0"/>
                  <a:t>	 J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</a:t>
                </a:r>
                <a:r>
                  <a:rPr lang="pt-BR" sz="2400" dirty="0"/>
                  <a:t>0,0003261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m/m; J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</a:t>
                </a:r>
                <a:r>
                  <a:rPr lang="pt-BR" sz="2400" dirty="0"/>
                  <a:t>0,0013238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955925" algn="l"/>
                  </a:tabLst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4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400" b="0" i="0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L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2400" b="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  <m:r>
                          <a:rPr lang="pt-BR" sz="24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sub>
                            </m:sSub>
                            <m: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pt-BR" sz="24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 smtClean="0">
                    <a:sym typeface="Symbol" panose="05050102010706020507" pitchFamily="18" charset="2"/>
                  </a:rPr>
                  <a:t>	</a:t>
                </a:r>
                <a:r>
                  <a:rPr lang="pt-B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2400" b="0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pt-BR" sz="2400" b="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4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 smtClean="0">
                    <a:sym typeface="Symbol" panose="05050102010706020507" pitchFamily="18" charset="2"/>
                  </a:rPr>
                  <a:t>	L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2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843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m; L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1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2157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m 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955925" algn="l"/>
                  </a:tabLst>
                </a:pPr>
                <a:r>
                  <a:rPr lang="pt-BR" sz="2400" dirty="0">
                    <a:sym typeface="Symbol" panose="05050102010706020507" pitchFamily="18" charset="2"/>
                  </a:rPr>
                  <a:t>	</a:t>
                </a:r>
                <a:r>
                  <a:rPr lang="pt-BR" sz="2400" dirty="0" smtClean="0"/>
                  <a:t>hf = 3,1 mca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	Pressão restante em A:  P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A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/</a:t>
                </a:r>
                <a:r>
                  <a:rPr lang="pt-BR" sz="2400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g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0,1 + 8 – 3,1 = 5 mca</a:t>
                </a: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  <a:blipFill rotWithShape="0">
                <a:blip r:embed="rId2"/>
                <a:stretch>
                  <a:fillRect t="-30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309112" y="1544661"/>
            <a:ext cx="3750365" cy="18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14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– 1º CASO </a:t>
            </a:r>
            <a:r>
              <a:rPr lang="pt-BR" sz="3000" dirty="0" smtClean="0"/>
              <a:t>(</a:t>
            </a:r>
            <a:r>
              <a:rPr lang="pt-BR" sz="3000" b="1" dirty="0" smtClean="0">
                <a:solidFill>
                  <a:srgbClr val="0000FF"/>
                </a:solidFill>
              </a:rPr>
              <a:t>C/</a:t>
            </a:r>
            <a:r>
              <a:rPr lang="pt-BR" sz="3000" dirty="0" smtClean="0">
                <a:solidFill>
                  <a:srgbClr val="0000FF"/>
                </a:solidFill>
              </a:rPr>
              <a:t> Enc. Equivalentes</a:t>
            </a:r>
            <a:r>
              <a:rPr lang="pt-BR" sz="3000" dirty="0" smtClean="0"/>
              <a:t>)</a:t>
            </a:r>
            <a:endParaRPr lang="pt-BR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</p:spPr>
            <p:txBody>
              <a:bodyPr>
                <a:normAutofit fontScale="92500" lnSpcReduction="20000"/>
              </a:bodyPr>
              <a:lstStyle/>
              <a:p>
                <a:pPr marL="185738" indent="0" algn="just">
                  <a:buNone/>
                </a:pPr>
                <a:r>
                  <a:rPr lang="pt-BR" sz="2600" dirty="0" smtClean="0"/>
                  <a:t>Trecho O-B:	 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0,1 mca; </a:t>
                </a:r>
                <a:r>
                  <a:rPr lang="pt-BR" sz="26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600" dirty="0" err="1" smtClean="0"/>
                  <a:t>z</a:t>
                </a:r>
                <a:r>
                  <a:rPr lang="pt-BR" sz="2600" baseline="-25000" dirty="0" err="1" smtClean="0"/>
                  <a:t>O</a:t>
                </a:r>
                <a:r>
                  <a:rPr lang="pt-BR" sz="2600" baseline="-25000" dirty="0" smtClean="0"/>
                  <a:t>-B</a:t>
                </a:r>
                <a:r>
                  <a:rPr lang="pt-BR" sz="2600" dirty="0" smtClean="0"/>
                  <a:t> = 15 m</a:t>
                </a:r>
                <a:r>
                  <a:rPr lang="pt-BR" sz="2600" dirty="0" smtClean="0"/>
                  <a:t>; L</a:t>
                </a:r>
                <a:r>
                  <a:rPr lang="pt-BR" sz="2600" baseline="-25000" dirty="0" smtClean="0"/>
                  <a:t>O-B</a:t>
                </a:r>
                <a:r>
                  <a:rPr lang="pt-BR" sz="2600" dirty="0" smtClean="0"/>
                  <a:t> = 2000 m; P</a:t>
                </a:r>
                <a:r>
                  <a:rPr lang="pt-BR" sz="2600" baseline="-25000" dirty="0" smtClean="0"/>
                  <a:t>B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8 mca</a:t>
                </a:r>
                <a:endParaRPr lang="pt-BR" sz="26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smtClean="0"/>
                  <a:t>Q</a:t>
                </a:r>
                <a:r>
                  <a:rPr lang="pt-BR" sz="2400" baseline="-25000" dirty="0" smtClean="0"/>
                  <a:t>B</a:t>
                </a:r>
                <a:r>
                  <a:rPr lang="pt-BR" sz="2400" dirty="0" smtClean="0"/>
                  <a:t> = 4,5 L/s = 0,0045 m</a:t>
                </a:r>
                <a:r>
                  <a:rPr lang="pt-BR" sz="2400" baseline="30000" dirty="0" smtClean="0"/>
                  <a:t>3</a:t>
                </a:r>
                <a:r>
                  <a:rPr lang="pt-BR" sz="2400" dirty="0" smtClean="0"/>
                  <a:t>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– P</a:t>
                </a:r>
                <a:r>
                  <a:rPr lang="pt-BR" sz="2400" baseline="-25000" dirty="0" smtClean="0"/>
                  <a:t>B</a:t>
                </a:r>
                <a:r>
                  <a:rPr lang="pt-BR" sz="2400" dirty="0" smtClean="0"/>
                  <a:t> =</a:t>
                </a:r>
                <a:r>
                  <a:rPr lang="pt-BR" sz="2400" dirty="0" smtClean="0"/>
                  <a:t> 0,1 + 15 – 8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= 7,1 mca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7,1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2000 </m:t>
                        </m:r>
                      </m:den>
                    </m:f>
                  </m:oMath>
                </a14:m>
                <a:r>
                  <a:rPr lang="pt-BR" sz="2400" dirty="0" smtClean="0"/>
                  <a:t> = 0,00357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Dt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=1,625∙ 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</m:oMath>
                </a14:m>
                <a:r>
                  <a:rPr lang="pt-BR" sz="2400" dirty="0" smtClean="0"/>
                  <a:t>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Dt</a:t>
                </a:r>
                <a:r>
                  <a:rPr lang="pt-BR" sz="2400" dirty="0" smtClean="0"/>
                  <a:t> = 0,1012 m ou 101,2 mm	</a:t>
                </a:r>
                <a:r>
                  <a:rPr lang="pt-BR" sz="2400" dirty="0" smtClean="0"/>
                  <a:t>Dc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125 mm; Dc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100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=10,65 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c</m:t>
                            </m:r>
                          </m:sub>
                          <m:sup>
                            <m: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bSup>
                      </m:den>
                    </m:f>
                  </m:oMath>
                </a14:m>
                <a:r>
                  <a:rPr lang="pt-BR" sz="2400" dirty="0" smtClean="0"/>
                  <a:t>	 J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</a:t>
                </a:r>
                <a:r>
                  <a:rPr lang="pt-BR" sz="2400" dirty="0"/>
                  <a:t>0,0012721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  <a:r>
                  <a:rPr lang="pt-BR" sz="2400" dirty="0" smtClean="0"/>
                  <a:t>; J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</a:t>
                </a:r>
                <a:r>
                  <a:rPr lang="pt-BR" sz="2400" dirty="0"/>
                  <a:t>0,0037711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955925" algn="l"/>
                  </a:tabLst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4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400" b="0" i="0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L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2400" b="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  <m:r>
                          <a:rPr lang="pt-BR" sz="24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sub>
                            </m:sSub>
                            <m: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pt-BR" sz="24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 smtClean="0">
                    <a:sym typeface="Symbol" panose="05050102010706020507" pitchFamily="18" charset="2"/>
                  </a:rPr>
                  <a:t>	</a:t>
                </a:r>
                <a:r>
                  <a:rPr lang="pt-B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2400" b="0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pt-BR" sz="2400" b="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4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 smtClean="0">
                    <a:sym typeface="Symbol" panose="05050102010706020507" pitchFamily="18" charset="2"/>
                  </a:rPr>
                  <a:t>	L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2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165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m; L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1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1835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m 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955925" algn="l"/>
                  </a:tabLst>
                </a:pPr>
                <a:r>
                  <a:rPr lang="pt-BR" sz="2400" dirty="0">
                    <a:sym typeface="Symbol" panose="05050102010706020507" pitchFamily="18" charset="2"/>
                  </a:rPr>
                  <a:t>	</a:t>
                </a:r>
                <a:r>
                  <a:rPr lang="pt-BR" sz="2400" dirty="0" smtClean="0"/>
                  <a:t>hf = 7,1 mca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	Pressão restante em A:  P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A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/</a:t>
                </a:r>
                <a:r>
                  <a:rPr lang="pt-BR" sz="2400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g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0,1 + 15 – 7,1 = 8 mca</a:t>
                </a: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  <a:blipFill rotWithShape="0">
                <a:blip r:embed="rId2"/>
                <a:stretch>
                  <a:fillRect t="-30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322364" y="1809705"/>
            <a:ext cx="3750365" cy="18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50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– 1º CASO </a:t>
            </a:r>
            <a:r>
              <a:rPr lang="pt-BR" sz="3000" dirty="0" smtClean="0"/>
              <a:t>(</a:t>
            </a:r>
            <a:r>
              <a:rPr lang="pt-BR" sz="3000" b="1" dirty="0" smtClean="0">
                <a:solidFill>
                  <a:srgbClr val="0000FF"/>
                </a:solidFill>
              </a:rPr>
              <a:t>C/</a:t>
            </a:r>
            <a:r>
              <a:rPr lang="pt-BR" sz="3000" dirty="0" smtClean="0">
                <a:solidFill>
                  <a:srgbClr val="0000FF"/>
                </a:solidFill>
              </a:rPr>
              <a:t> Enc. Equivalentes</a:t>
            </a:r>
            <a:r>
              <a:rPr lang="pt-BR" sz="3000" dirty="0" smtClean="0"/>
              <a:t>)</a:t>
            </a:r>
            <a:endParaRPr lang="pt-BR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</p:spPr>
            <p:txBody>
              <a:bodyPr>
                <a:normAutofit fontScale="92500" lnSpcReduction="20000"/>
              </a:bodyPr>
              <a:lstStyle/>
              <a:p>
                <a:pPr marL="185738" indent="0" algn="just">
                  <a:buNone/>
                </a:pPr>
                <a:r>
                  <a:rPr lang="pt-BR" sz="2600" dirty="0" smtClean="0"/>
                  <a:t>Trecho O-C:	 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0,1 mca; </a:t>
                </a:r>
                <a:r>
                  <a:rPr lang="pt-BR" sz="26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600" dirty="0" err="1" smtClean="0"/>
                  <a:t>z</a:t>
                </a:r>
                <a:r>
                  <a:rPr lang="pt-BR" sz="2600" baseline="-25000" dirty="0" err="1" smtClean="0"/>
                  <a:t>O</a:t>
                </a:r>
                <a:r>
                  <a:rPr lang="pt-BR" sz="2600" baseline="-25000" dirty="0" smtClean="0"/>
                  <a:t>-C</a:t>
                </a:r>
                <a:r>
                  <a:rPr lang="pt-BR" sz="2600" dirty="0" smtClean="0"/>
                  <a:t> = 20 m</a:t>
                </a:r>
                <a:r>
                  <a:rPr lang="pt-BR" sz="2600" dirty="0" smtClean="0"/>
                  <a:t>; L</a:t>
                </a:r>
                <a:r>
                  <a:rPr lang="pt-BR" sz="2600" baseline="-25000" dirty="0" smtClean="0"/>
                  <a:t>O-C</a:t>
                </a:r>
                <a:r>
                  <a:rPr lang="pt-BR" sz="2600" dirty="0" smtClean="0"/>
                  <a:t> = 1500 m; P</a:t>
                </a:r>
                <a:r>
                  <a:rPr lang="pt-BR" sz="2600" baseline="-25000" dirty="0" smtClean="0"/>
                  <a:t>C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10 mca</a:t>
                </a:r>
                <a:endParaRPr lang="pt-BR" sz="26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smtClean="0"/>
                  <a:t>Q</a:t>
                </a:r>
                <a:r>
                  <a:rPr lang="pt-BR" sz="2400" baseline="-25000" dirty="0" smtClean="0"/>
                  <a:t>C</a:t>
                </a:r>
                <a:r>
                  <a:rPr lang="pt-BR" sz="2400" dirty="0" smtClean="0"/>
                  <a:t> = 1,0 L/s = 0,001 m</a:t>
                </a:r>
                <a:r>
                  <a:rPr lang="pt-BR" sz="2400" baseline="30000" dirty="0" smtClean="0"/>
                  <a:t>3</a:t>
                </a:r>
                <a:r>
                  <a:rPr lang="pt-BR" sz="2400" dirty="0" smtClean="0"/>
                  <a:t>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-C</a:t>
                </a:r>
                <a:r>
                  <a:rPr lang="pt-BR" sz="2400" dirty="0" smtClean="0"/>
                  <a:t> 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-C</a:t>
                </a:r>
                <a:r>
                  <a:rPr lang="pt-BR" sz="2400" dirty="0" smtClean="0"/>
                  <a:t> – P</a:t>
                </a:r>
                <a:r>
                  <a:rPr lang="pt-BR" sz="2400" baseline="-25000" dirty="0" smtClean="0"/>
                  <a:t>C</a:t>
                </a:r>
                <a:r>
                  <a:rPr lang="pt-BR" sz="2400" dirty="0" smtClean="0"/>
                  <a:t> =</a:t>
                </a:r>
                <a:r>
                  <a:rPr lang="pt-BR" sz="2400" dirty="0" smtClean="0"/>
                  <a:t> 0,1 + 20 – 10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-C</a:t>
                </a:r>
                <a:r>
                  <a:rPr lang="pt-BR" sz="2400" dirty="0" smtClean="0"/>
                  <a:t> = 10,1 mca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10,1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1500 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/>
                  <a:t>0,00675</a:t>
                </a:r>
                <a:r>
                  <a:rPr lang="pt-BR" sz="2400" dirty="0" smtClean="0"/>
                  <a:t>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Dt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=1,625∙ 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</m:oMath>
                </a14:m>
                <a:r>
                  <a:rPr lang="pt-BR" sz="2400" dirty="0" smtClean="0"/>
                  <a:t>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Dt</a:t>
                </a:r>
                <a:r>
                  <a:rPr lang="pt-BR" sz="2400" dirty="0" smtClean="0"/>
                  <a:t> = 0,0502 m ou 50,2 mm	</a:t>
                </a:r>
                <a:r>
                  <a:rPr lang="pt-BR" sz="2400" dirty="0" smtClean="0"/>
                  <a:t>Dc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75 mm; Dc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50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=10,65 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c</m:t>
                            </m:r>
                          </m:sub>
                          <m:sup>
                            <m:r>
                              <a:rPr lang="pt-B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bSup>
                      </m:den>
                    </m:f>
                  </m:oMath>
                </a14:m>
                <a:r>
                  <a:rPr lang="pt-BR" sz="2400" dirty="0" smtClean="0"/>
                  <a:t>	 J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</a:t>
                </a:r>
                <a:r>
                  <a:rPr lang="pt-BR" sz="2400" dirty="0"/>
                  <a:t>0,0009444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  <a:r>
                  <a:rPr lang="pt-BR" sz="2400" dirty="0" smtClean="0"/>
                  <a:t>; J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</a:t>
                </a:r>
                <a:r>
                  <a:rPr lang="pt-BR" sz="2400" dirty="0"/>
                  <a:t>0,0068036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955925" algn="l"/>
                  </a:tabLst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4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400" b="0" i="0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L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2400" b="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  <m:r>
                          <a:rPr lang="pt-BR" sz="24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sub>
                            </m:sSub>
                            <m: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sz="24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pt-B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J</m:t>
                                </m:r>
                              </m:e>
                              <m:sub>
                                <m:r>
                                  <a:rPr lang="pt-BR" sz="2400" b="0" i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pt-BR" sz="24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 smtClean="0">
                    <a:sym typeface="Symbol" panose="05050102010706020507" pitchFamily="18" charset="2"/>
                  </a:rPr>
                  <a:t>	</a:t>
                </a:r>
                <a:r>
                  <a:rPr lang="pt-B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2400" b="0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pt-BR" sz="2400" b="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a:rPr lang="pt-BR" sz="2400" b="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4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 smtClean="0">
                    <a:sym typeface="Symbol" panose="05050102010706020507" pitchFamily="18" charset="2"/>
                  </a:rPr>
                  <a:t>	L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2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13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m; L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1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1487 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m 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955925" algn="l"/>
                  </a:tabLst>
                </a:pPr>
                <a:r>
                  <a:rPr lang="pt-BR" sz="2400" dirty="0">
                    <a:sym typeface="Symbol" panose="05050102010706020507" pitchFamily="18" charset="2"/>
                  </a:rPr>
                  <a:t>	</a:t>
                </a:r>
                <a:r>
                  <a:rPr lang="pt-BR" sz="2400" dirty="0" smtClean="0"/>
                  <a:t>hf = 10,1 mca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	Pressão restante em A:  P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A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/</a:t>
                </a:r>
                <a:r>
                  <a:rPr lang="pt-BR" sz="2400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g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0,1 + 20 – 10,1 = 10 mca</a:t>
                </a: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  <a:blipFill rotWithShape="0">
                <a:blip r:embed="rId2"/>
                <a:stretch>
                  <a:fillRect t="-30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322364" y="1809705"/>
            <a:ext cx="3750365" cy="18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83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– 2º CASO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384314" y="1473409"/>
            <a:ext cx="8878956" cy="37081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600" dirty="0" smtClean="0"/>
              <a:t>Calcular as vazões do sistema apresentado no esquema a seguir.</a:t>
            </a:r>
          </a:p>
          <a:p>
            <a:pPr marL="0" indent="0" algn="just">
              <a:buNone/>
            </a:pPr>
            <a:endParaRPr lang="pt-BR" sz="2600" dirty="0" smtClean="0"/>
          </a:p>
          <a:p>
            <a:pPr marL="0" indent="0" algn="just">
              <a:buNone/>
            </a:pPr>
            <a:endParaRPr lang="pt-BR" sz="2600" dirty="0"/>
          </a:p>
          <a:p>
            <a:pPr marL="0" indent="0" algn="just">
              <a:buNone/>
            </a:pPr>
            <a:endParaRPr lang="pt-BR" sz="2600" dirty="0" smtClean="0"/>
          </a:p>
          <a:p>
            <a:pPr marL="0" indent="0" algn="just">
              <a:buNone/>
            </a:pPr>
            <a:endParaRPr lang="pt-BR" sz="2600" dirty="0" smtClean="0"/>
          </a:p>
          <a:p>
            <a:pPr marL="0" indent="0" algn="just">
              <a:buNone/>
            </a:pPr>
            <a:endParaRPr lang="pt-BR" sz="2600" dirty="0" smtClean="0"/>
          </a:p>
          <a:p>
            <a:pPr marL="0" indent="0" algn="just">
              <a:buNone/>
            </a:pPr>
            <a:endParaRPr lang="pt-BR" sz="2600" dirty="0" smtClean="0"/>
          </a:p>
          <a:p>
            <a:pPr marL="0" indent="0" algn="just">
              <a:buNone/>
            </a:pPr>
            <a:r>
              <a:rPr lang="pt-BR" sz="2200" dirty="0" smtClean="0"/>
              <a:t>Material: PVC usado (C = 140)</a:t>
            </a:r>
            <a:endParaRPr lang="pt-BR" sz="2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18030"/>
              </p:ext>
            </p:extLst>
          </p:nvPr>
        </p:nvGraphicFramePr>
        <p:xfrm>
          <a:off x="384314" y="2101060"/>
          <a:ext cx="4505740" cy="22070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8792"/>
                <a:gridCol w="1245959"/>
                <a:gridCol w="1810989"/>
              </a:tblGrid>
              <a:tr h="44140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Trecho</a:t>
                      </a:r>
                      <a:endParaRPr lang="pt-BR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D</a:t>
                      </a:r>
                      <a:r>
                        <a:rPr lang="pt-BR" sz="2200" baseline="0" dirty="0" smtClean="0"/>
                        <a:t> (mm)</a:t>
                      </a:r>
                      <a:endParaRPr lang="pt-BR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err="1" smtClean="0"/>
                        <a:t>Pf</a:t>
                      </a:r>
                      <a:r>
                        <a:rPr lang="pt-BR" sz="2200" dirty="0" smtClean="0"/>
                        <a:t> (mca)</a:t>
                      </a:r>
                      <a:endParaRPr lang="pt-BR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40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 – 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125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0</a:t>
                      </a:r>
                      <a:endParaRPr lang="pt-BR" sz="2200" dirty="0"/>
                    </a:p>
                  </a:txBody>
                  <a:tcPr/>
                </a:tc>
              </a:tr>
              <a:tr h="44140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O – A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75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5</a:t>
                      </a:r>
                      <a:endParaRPr lang="pt-BR" sz="2200" dirty="0"/>
                    </a:p>
                  </a:txBody>
                  <a:tcPr/>
                </a:tc>
              </a:tr>
              <a:tr h="44140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O – B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100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8</a:t>
                      </a:r>
                      <a:endParaRPr lang="pt-BR" sz="2200" dirty="0"/>
                    </a:p>
                  </a:txBody>
                  <a:tcPr/>
                </a:tc>
              </a:tr>
              <a:tr h="44140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O – C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75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10</a:t>
                      </a:r>
                      <a:endParaRPr lang="pt-BR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7065" r="13479" b="3314"/>
          <a:stretch/>
        </p:blipFill>
        <p:spPr>
          <a:xfrm>
            <a:off x="2504660" y="2002451"/>
            <a:ext cx="9687340" cy="480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88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641" y="258013"/>
            <a:ext cx="10019212" cy="815413"/>
          </a:xfrm>
        </p:spPr>
        <p:txBody>
          <a:bodyPr/>
          <a:lstStyle/>
          <a:p>
            <a:pPr algn="ctr"/>
            <a:r>
              <a:rPr lang="pt-BR" dirty="0" smtClean="0"/>
              <a:t>EXEMPLO – 2º CASO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954157" y="1195882"/>
                <a:ext cx="9846364" cy="535069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600" u="sng" dirty="0" smtClean="0"/>
                  <a:t>Solução – 1ª tentativa</a:t>
                </a:r>
                <a:r>
                  <a:rPr lang="pt-BR" sz="2600" dirty="0" smtClean="0"/>
                  <a:t>: 	</a:t>
                </a:r>
                <a:r>
                  <a:rPr lang="pt-BR" sz="2400" dirty="0" smtClean="0"/>
                  <a:t>H-W: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=0,2788∙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2,63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0,54</m:t>
                        </m:r>
                      </m:sup>
                    </m:sSup>
                  </m:oMath>
                </a14:m>
                <a:endParaRPr lang="pt-BR" sz="26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Trecho R – O: 	</a:t>
                </a:r>
              </a:p>
              <a:p>
                <a:pPr marL="185738" indent="0" algn="just">
                  <a:buNone/>
                </a:pPr>
                <a:r>
                  <a:rPr lang="pt-BR" sz="2600" dirty="0" smtClean="0"/>
                  <a:t>	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10 mca	</a:t>
                </a:r>
                <a:endParaRPr lang="pt-BR" sz="24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R-O</a:t>
                </a:r>
                <a:r>
                  <a:rPr lang="pt-BR" sz="2400" dirty="0" smtClean="0"/>
                  <a:t> = 30 - 10 = 20 mca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20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5000 </m:t>
                        </m:r>
                      </m:den>
                    </m:f>
                  </m:oMath>
                </a14:m>
                <a:r>
                  <a:rPr lang="pt-BR" sz="2400" dirty="0" smtClean="0"/>
                  <a:t> = 0,004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D = 125 mm	Dc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125 mm; </a:t>
                </a:r>
                <a:r>
                  <a:rPr lang="pt-BR" sz="2400" dirty="0" smtClean="0"/>
                  <a:t>Dc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100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Q</a:t>
                </a:r>
                <a:r>
                  <a:rPr lang="pt-BR" sz="2400" baseline="-25000" dirty="0" smtClean="0"/>
                  <a:t>R-O</a:t>
                </a:r>
                <a:r>
                  <a:rPr lang="pt-BR" sz="2400" dirty="0" smtClean="0"/>
                  <a:t> = 8,34 L/s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Trecho O – A:</a:t>
                </a:r>
              </a:p>
              <a:p>
                <a:pPr marL="185738" indent="0" algn="just"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- P</a:t>
                </a:r>
                <a:r>
                  <a:rPr lang="pt-BR" sz="2400" baseline="-25000" dirty="0" smtClean="0"/>
                  <a:t>A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= 10 + 8 – 5 = 13 mca</a:t>
                </a:r>
                <a:r>
                  <a:rPr lang="pt-BR" sz="24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000 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/>
                  <a:t>0,00433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D = </a:t>
                </a:r>
                <a:r>
                  <a:rPr lang="pt-BR" sz="2400" dirty="0" smtClean="0"/>
                  <a:t>75 mm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smtClean="0"/>
                  <a:t>Q</a:t>
                </a:r>
                <a:r>
                  <a:rPr lang="pt-BR" sz="2400" baseline="-25000" dirty="0" smtClean="0"/>
                  <a:t>O-A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smtClean="0"/>
                  <a:t>2,27 </a:t>
                </a:r>
                <a:r>
                  <a:rPr lang="pt-BR" sz="2400" dirty="0" smtClean="0"/>
                  <a:t>L/s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4157" y="1195882"/>
                <a:ext cx="9846364" cy="5350690"/>
              </a:xfrm>
              <a:blipFill rotWithShape="0">
                <a:blip r:embed="rId2"/>
                <a:stretch>
                  <a:fillRect l="-991" t="-21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574157" y="1557913"/>
            <a:ext cx="3525077" cy="175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821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641" y="258013"/>
            <a:ext cx="10019212" cy="815413"/>
          </a:xfrm>
        </p:spPr>
        <p:txBody>
          <a:bodyPr/>
          <a:lstStyle/>
          <a:p>
            <a:pPr algn="ctr"/>
            <a:r>
              <a:rPr lang="pt-BR" dirty="0" smtClean="0"/>
              <a:t>EXEMPLO – 2º CASO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954157" y="1195882"/>
                <a:ext cx="9846364" cy="535069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600" u="sng" dirty="0" smtClean="0"/>
                  <a:t>Solução – 1ª tentativa (cont.)</a:t>
                </a:r>
                <a:r>
                  <a:rPr lang="pt-BR" sz="2600" dirty="0" smtClean="0"/>
                  <a:t>: 	</a:t>
                </a:r>
                <a:r>
                  <a:rPr lang="pt-BR" sz="2400" dirty="0" smtClean="0"/>
                  <a:t>H-W: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=0,2788∙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2,63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0,54</m:t>
                        </m:r>
                      </m:sup>
                    </m:sSup>
                  </m:oMath>
                </a14:m>
                <a:endParaRPr lang="pt-BR" sz="26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Trecho O – B: 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6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- </a:t>
                </a:r>
                <a:r>
                  <a:rPr lang="pt-BR" sz="2400" dirty="0" smtClean="0"/>
                  <a:t>P</a:t>
                </a:r>
                <a:r>
                  <a:rPr lang="pt-BR" sz="2400" baseline="-25000" dirty="0" smtClean="0"/>
                  <a:t>B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10 + </a:t>
                </a:r>
                <a:r>
                  <a:rPr lang="pt-BR" sz="2400" dirty="0" smtClean="0"/>
                  <a:t>15 </a:t>
                </a:r>
                <a:r>
                  <a:rPr lang="pt-BR" sz="2400" dirty="0" smtClean="0"/>
                  <a:t>– </a:t>
                </a:r>
                <a:r>
                  <a:rPr lang="pt-BR" sz="2400" dirty="0" smtClean="0"/>
                  <a:t>8 </a:t>
                </a:r>
                <a:r>
                  <a:rPr lang="pt-BR" sz="2400" dirty="0" smtClean="0"/>
                  <a:t>= </a:t>
                </a:r>
                <a:r>
                  <a:rPr lang="pt-BR" sz="2400" dirty="0" smtClean="0"/>
                  <a:t>17 mca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4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1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000 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 smtClean="0"/>
                  <a:t>0,00850 m/m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D = </a:t>
                </a:r>
                <a:r>
                  <a:rPr lang="pt-BR" sz="2400" dirty="0" smtClean="0"/>
                  <a:t>100 mm		Q</a:t>
                </a:r>
                <a:r>
                  <a:rPr lang="pt-BR" sz="2400" baseline="-25000" dirty="0" smtClean="0"/>
                  <a:t>O-B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smtClean="0"/>
                  <a:t>6,97 L/s</a:t>
                </a:r>
                <a:endParaRPr lang="pt-BR" sz="2400" dirty="0" smtClean="0"/>
              </a:p>
              <a:p>
                <a:pPr marL="185738" indent="0" algn="just">
                  <a:spcAft>
                    <a:spcPts val="600"/>
                  </a:spcAft>
                  <a:buNone/>
                </a:pPr>
                <a:r>
                  <a:rPr lang="pt-BR" sz="2400" dirty="0" smtClean="0"/>
                  <a:t>Trecho O – C: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-C</a:t>
                </a:r>
                <a:r>
                  <a:rPr lang="pt-BR" sz="2400" dirty="0" smtClean="0"/>
                  <a:t> - P</a:t>
                </a:r>
                <a:r>
                  <a:rPr lang="pt-BR" sz="2400" baseline="-25000" dirty="0" smtClean="0"/>
                  <a:t>C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= 10 + 20 – 10 = 20 mca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4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00 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/>
                  <a:t>0,01333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D = </a:t>
                </a:r>
                <a:r>
                  <a:rPr lang="pt-BR" sz="2400" dirty="0" smtClean="0"/>
                  <a:t>75 mm	Q</a:t>
                </a:r>
                <a:r>
                  <a:rPr lang="pt-BR" sz="2400" baseline="-25000" dirty="0" smtClean="0"/>
                  <a:t>O-C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smtClean="0"/>
                  <a:t>4,17 </a:t>
                </a:r>
                <a:r>
                  <a:rPr lang="pt-BR" sz="2400" dirty="0" smtClean="0"/>
                  <a:t>L/s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Checagem:	Q</a:t>
                </a:r>
                <a:r>
                  <a:rPr lang="pt-BR" sz="2400" baseline="-25000" dirty="0" smtClean="0"/>
                  <a:t>R-0</a:t>
                </a:r>
                <a:r>
                  <a:rPr lang="pt-BR" sz="2400" dirty="0" smtClean="0"/>
                  <a:t> = </a:t>
                </a:r>
                <a:r>
                  <a:rPr lang="pt-BR" sz="2400" dirty="0" smtClean="0">
                    <a:solidFill>
                      <a:srgbClr val="FF0000"/>
                    </a:solidFill>
                  </a:rPr>
                  <a:t>8,34 </a:t>
                </a:r>
                <a:r>
                  <a:rPr lang="pt-BR" sz="2400" dirty="0" smtClean="0"/>
                  <a:t>L/s		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S</a:t>
                </a:r>
                <a:r>
                  <a:rPr lang="pt-BR" sz="2400" dirty="0" smtClean="0"/>
                  <a:t>Q = 2,27 + 6,97 + 4,17 = </a:t>
                </a:r>
                <a:r>
                  <a:rPr lang="pt-BR" sz="2400" dirty="0" smtClean="0">
                    <a:solidFill>
                      <a:srgbClr val="FF0000"/>
                    </a:solidFill>
                  </a:rPr>
                  <a:t>13,42</a:t>
                </a:r>
                <a:r>
                  <a:rPr lang="pt-BR" sz="2400" dirty="0" smtClean="0"/>
                  <a:t> L/s</a:t>
                </a:r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4157" y="1195882"/>
                <a:ext cx="9846364" cy="5350690"/>
              </a:xfrm>
              <a:blipFill rotWithShape="0">
                <a:blip r:embed="rId2"/>
                <a:stretch>
                  <a:fillRect l="-991" t="-26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574157" y="1557913"/>
            <a:ext cx="3525077" cy="175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26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641" y="258013"/>
            <a:ext cx="10019212" cy="815413"/>
          </a:xfrm>
        </p:spPr>
        <p:txBody>
          <a:bodyPr/>
          <a:lstStyle/>
          <a:p>
            <a:pPr algn="ctr"/>
            <a:r>
              <a:rPr lang="pt-BR" dirty="0" smtClean="0"/>
              <a:t>EXEMPLO – 2º CASO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954157" y="1195882"/>
                <a:ext cx="9846364" cy="535069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600" u="sng" dirty="0" smtClean="0"/>
                  <a:t>Solução – </a:t>
                </a:r>
                <a:r>
                  <a:rPr lang="pt-BR" sz="2600" u="sng" dirty="0" smtClean="0">
                    <a:solidFill>
                      <a:srgbClr val="0000FF"/>
                    </a:solidFill>
                  </a:rPr>
                  <a:t>2ª tentativa</a:t>
                </a:r>
                <a:r>
                  <a:rPr lang="pt-BR" sz="2600" dirty="0" smtClean="0"/>
                  <a:t>: 	</a:t>
                </a:r>
                <a:r>
                  <a:rPr lang="pt-BR" sz="2400" dirty="0" smtClean="0"/>
                  <a:t>H-W: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=0,2788∙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2,63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0,54</m:t>
                        </m:r>
                      </m:sup>
                    </m:sSup>
                  </m:oMath>
                </a14:m>
                <a:endParaRPr lang="pt-BR" sz="26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Trecho R – O: 	</a:t>
                </a:r>
              </a:p>
              <a:p>
                <a:pPr marL="185738" indent="0" algn="just">
                  <a:buNone/>
                </a:pPr>
                <a:r>
                  <a:rPr lang="pt-BR" sz="2600" dirty="0" smtClean="0"/>
                  <a:t>	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2,7 mca	</a:t>
                </a:r>
                <a:endParaRPr lang="pt-BR" sz="24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R-O</a:t>
                </a:r>
                <a:r>
                  <a:rPr lang="pt-BR" sz="2400" dirty="0" smtClean="0"/>
                  <a:t> = 30 – 2,7 = 27,3 mca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27,3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5000 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/>
                  <a:t>0,00546</a:t>
                </a:r>
                <a:r>
                  <a:rPr lang="pt-BR" sz="2400" dirty="0" smtClean="0"/>
                  <a:t>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D = 125 mm	Dc</a:t>
                </a:r>
                <a:r>
                  <a:rPr lang="pt-BR" sz="2400" baseline="-25000" dirty="0" smtClean="0"/>
                  <a:t>1</a:t>
                </a:r>
                <a:r>
                  <a:rPr lang="pt-BR" sz="2400" dirty="0" smtClean="0"/>
                  <a:t> = 125 mm; </a:t>
                </a:r>
                <a:r>
                  <a:rPr lang="pt-BR" sz="2400" dirty="0" smtClean="0"/>
                  <a:t>Dc</a:t>
                </a:r>
                <a:r>
                  <a:rPr lang="pt-BR" sz="2400" baseline="-25000" dirty="0" smtClean="0"/>
                  <a:t>2</a:t>
                </a:r>
                <a:r>
                  <a:rPr lang="pt-BR" sz="2400" dirty="0" smtClean="0"/>
                  <a:t> = 100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Q</a:t>
                </a:r>
                <a:r>
                  <a:rPr lang="pt-BR" sz="2400" baseline="-25000" dirty="0" smtClean="0"/>
                  <a:t>R-O</a:t>
                </a:r>
                <a:r>
                  <a:rPr lang="pt-BR" sz="2400" dirty="0" smtClean="0"/>
                  <a:t> = 9,87 L/s</a:t>
                </a:r>
              </a:p>
              <a:p>
                <a:pPr marL="185738" indent="0" algn="just">
                  <a:buNone/>
                </a:pPr>
                <a:r>
                  <a:rPr lang="pt-BR" sz="2400" dirty="0" smtClean="0"/>
                  <a:t>Trecho O – A:</a:t>
                </a:r>
              </a:p>
              <a:p>
                <a:pPr marL="185738" indent="0" algn="just"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- P</a:t>
                </a:r>
                <a:r>
                  <a:rPr lang="pt-BR" sz="2400" baseline="-25000" dirty="0" smtClean="0"/>
                  <a:t>A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= 2,7 + 8 – 5 = 5,7 mca</a:t>
                </a:r>
                <a:r>
                  <a:rPr lang="pt-BR" sz="24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5,7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000 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/>
                  <a:t>0,00190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D = </a:t>
                </a:r>
                <a:r>
                  <a:rPr lang="pt-BR" sz="2400" dirty="0" smtClean="0"/>
                  <a:t>75 mm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smtClean="0"/>
                  <a:t>Q</a:t>
                </a:r>
                <a:r>
                  <a:rPr lang="pt-BR" sz="2400" baseline="-25000" dirty="0" smtClean="0"/>
                  <a:t>O-A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smtClean="0"/>
                  <a:t>1,46 </a:t>
                </a:r>
                <a:r>
                  <a:rPr lang="pt-BR" sz="2400" dirty="0" smtClean="0"/>
                  <a:t>L/s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4157" y="1195882"/>
                <a:ext cx="9846364" cy="5350690"/>
              </a:xfrm>
              <a:blipFill rotWithShape="0">
                <a:blip r:embed="rId2"/>
                <a:stretch>
                  <a:fillRect l="-991" t="-21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574157" y="1557913"/>
            <a:ext cx="3525077" cy="175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39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43" y="312118"/>
            <a:ext cx="10515600" cy="787814"/>
          </a:xfrm>
        </p:spPr>
        <p:txBody>
          <a:bodyPr/>
          <a:lstStyle/>
          <a:p>
            <a:pPr algn="ctr"/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8443" y="1391477"/>
            <a:ext cx="10515600" cy="4903305"/>
          </a:xfrm>
        </p:spPr>
        <p:txBody>
          <a:bodyPr numCol="1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405188" algn="l"/>
                <a:tab pos="4121150" algn="l"/>
                <a:tab pos="6546850" algn="l"/>
                <a:tab pos="7169150" algn="l"/>
              </a:tabLst>
            </a:pPr>
            <a:r>
              <a:rPr lang="pt-BR" sz="3000" dirty="0" smtClean="0"/>
              <a:t>Uma fonte de água	</a:t>
            </a:r>
            <a:r>
              <a:rPr lang="pt-BR" sz="3000" dirty="0" smtClean="0">
                <a:sym typeface="Symbol" panose="05050102010706020507" pitchFamily="18" charset="2"/>
              </a:rPr>
              <a:t>	Encanamento</a:t>
            </a:r>
            <a:r>
              <a:rPr lang="pt-BR" sz="3000" dirty="0" smtClean="0"/>
              <a:t>	</a:t>
            </a:r>
            <a:r>
              <a:rPr lang="pt-BR" sz="3000" dirty="0" smtClean="0">
                <a:sym typeface="Symbol" panose="05050102010706020507" pitchFamily="18" charset="2"/>
              </a:rPr>
              <a:t>	</a:t>
            </a:r>
            <a:r>
              <a:rPr lang="pt-BR" sz="3000" dirty="0" smtClean="0">
                <a:sym typeface="Symbol" panose="05050102010706020507" pitchFamily="18" charset="2"/>
              </a:rPr>
              <a:t>Vários destinos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3405188" algn="l"/>
                <a:tab pos="4121150" algn="l"/>
                <a:tab pos="6546850" algn="l"/>
                <a:tab pos="7169150" algn="l"/>
              </a:tabLst>
            </a:pPr>
            <a:r>
              <a:rPr lang="pt-BR" sz="3000" dirty="0" smtClean="0">
                <a:sym typeface="Symbol" panose="05050102010706020507" pitchFamily="18" charset="2"/>
              </a:rPr>
              <a:t>Encanamento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3405188" algn="l"/>
                <a:tab pos="4121150" algn="l"/>
                <a:tab pos="6546850" algn="l"/>
                <a:tab pos="7169150" algn="l"/>
              </a:tabLst>
            </a:pPr>
            <a:r>
              <a:rPr lang="pt-BR" sz="2600" dirty="0" smtClean="0"/>
              <a:t>Trecho comum a todos os ramais no início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1524000" algn="l"/>
                <a:tab pos="2332038" algn="l"/>
              </a:tabLst>
            </a:pPr>
            <a:r>
              <a:rPr lang="pt-BR" sz="2600" dirty="0" smtClean="0"/>
              <a:t>Nó</a:t>
            </a:r>
            <a:r>
              <a:rPr lang="pt-BR" sz="2800" dirty="0" smtClean="0"/>
              <a:t>	</a:t>
            </a:r>
            <a:r>
              <a:rPr lang="pt-BR" sz="2800" dirty="0" smtClean="0">
                <a:sym typeface="Symbol" panose="05050102010706020507" pitchFamily="18" charset="2"/>
              </a:rPr>
              <a:t>	Ponto de ramificação</a:t>
            </a:r>
            <a:endParaRPr lang="pt-BR" sz="2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3590925" algn="l"/>
                <a:tab pos="4306888" algn="l"/>
              </a:tabLst>
            </a:pPr>
            <a:r>
              <a:rPr lang="pt-BR" sz="2600" dirty="0" smtClean="0"/>
              <a:t>Ramais (Derivações)</a:t>
            </a:r>
            <a:r>
              <a:rPr lang="pt-BR" sz="2800" dirty="0" smtClean="0"/>
              <a:t>	</a:t>
            </a:r>
            <a:r>
              <a:rPr lang="pt-BR" sz="2800" dirty="0" smtClean="0">
                <a:sym typeface="Symbol" panose="05050102010706020507" pitchFamily="18" charset="2"/>
              </a:rPr>
              <a:t>	Destinos finais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3763963" algn="l"/>
                <a:tab pos="4398963" algn="l"/>
              </a:tabLst>
            </a:pPr>
            <a:r>
              <a:rPr lang="pt-BR" sz="2600" dirty="0" smtClean="0">
                <a:sym typeface="Symbol" panose="05050102010706020507" pitchFamily="18" charset="2"/>
              </a:rPr>
              <a:t>Destinos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tabLst>
                <a:tab pos="3763963" algn="l"/>
                <a:tab pos="4398963" algn="l"/>
              </a:tabLst>
            </a:pPr>
            <a:r>
              <a:rPr lang="pt-BR" sz="2400" dirty="0" smtClean="0">
                <a:sym typeface="Symbol" panose="05050102010706020507" pitchFamily="18" charset="2"/>
              </a:rPr>
              <a:t>Diferentes desníveis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tabLst>
                <a:tab pos="3763963" algn="l"/>
                <a:tab pos="4398963" algn="l"/>
              </a:tabLst>
            </a:pPr>
            <a:r>
              <a:rPr lang="pt-BR" sz="2400" dirty="0" smtClean="0">
                <a:sym typeface="Symbol" panose="05050102010706020507" pitchFamily="18" charset="2"/>
              </a:rPr>
              <a:t>Diferentes necessidades de pressão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042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641" y="258013"/>
            <a:ext cx="10019212" cy="815413"/>
          </a:xfrm>
        </p:spPr>
        <p:txBody>
          <a:bodyPr/>
          <a:lstStyle/>
          <a:p>
            <a:pPr algn="ctr"/>
            <a:r>
              <a:rPr lang="pt-BR" dirty="0" smtClean="0"/>
              <a:t>EXEMPLO – 2º CASO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954157" y="1195882"/>
                <a:ext cx="9846364" cy="535069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600" u="sng" dirty="0" smtClean="0"/>
                  <a:t>Solução – 1ª tentativa (cont.)</a:t>
                </a:r>
                <a:r>
                  <a:rPr lang="pt-BR" sz="2600" dirty="0" smtClean="0"/>
                  <a:t>: 	</a:t>
                </a:r>
                <a:r>
                  <a:rPr lang="pt-BR" sz="2400" dirty="0" smtClean="0"/>
                  <a:t>H-W: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=0,2788∙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2,63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0,54</m:t>
                        </m:r>
                      </m:sup>
                    </m:sSup>
                  </m:oMath>
                </a14:m>
                <a:endParaRPr lang="pt-BR" sz="26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Trecho O – B: 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6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-B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- </a:t>
                </a:r>
                <a:r>
                  <a:rPr lang="pt-BR" sz="2400" dirty="0" smtClean="0"/>
                  <a:t>P</a:t>
                </a:r>
                <a:r>
                  <a:rPr lang="pt-BR" sz="2400" baseline="-25000" dirty="0" smtClean="0"/>
                  <a:t>B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smtClean="0"/>
                  <a:t>2,7 </a:t>
                </a:r>
                <a:r>
                  <a:rPr lang="pt-BR" sz="2400" dirty="0" smtClean="0"/>
                  <a:t>+ </a:t>
                </a:r>
                <a:r>
                  <a:rPr lang="pt-BR" sz="2400" dirty="0" smtClean="0"/>
                  <a:t>15 </a:t>
                </a:r>
                <a:r>
                  <a:rPr lang="pt-BR" sz="2400" dirty="0" smtClean="0"/>
                  <a:t>– </a:t>
                </a:r>
                <a:r>
                  <a:rPr lang="pt-BR" sz="2400" dirty="0" smtClean="0"/>
                  <a:t>8 </a:t>
                </a:r>
                <a:r>
                  <a:rPr lang="pt-BR" sz="2400" dirty="0" smtClean="0"/>
                  <a:t>= </a:t>
                </a:r>
                <a:r>
                  <a:rPr lang="pt-BR" sz="2400" dirty="0" smtClean="0"/>
                  <a:t>9,7 mca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4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9,7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00 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/>
                  <a:t>0,00485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D = </a:t>
                </a:r>
                <a:r>
                  <a:rPr lang="pt-BR" sz="2400" dirty="0" smtClean="0"/>
                  <a:t>100 mm		Q</a:t>
                </a:r>
                <a:r>
                  <a:rPr lang="pt-BR" sz="2400" baseline="-25000" dirty="0" smtClean="0"/>
                  <a:t>O-B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smtClean="0"/>
                  <a:t>5,15 L/s</a:t>
                </a:r>
                <a:endParaRPr lang="pt-BR" sz="2400" dirty="0" smtClean="0"/>
              </a:p>
              <a:p>
                <a:pPr marL="185738" indent="0" algn="just">
                  <a:spcAft>
                    <a:spcPts val="600"/>
                  </a:spcAft>
                  <a:buNone/>
                </a:pPr>
                <a:r>
                  <a:rPr lang="pt-BR" sz="2400" dirty="0" smtClean="0"/>
                  <a:t>Trecho O – C: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</a:t>
                </a:r>
                <a:r>
                  <a:rPr lang="pt-BR" sz="2400" baseline="-25000" dirty="0" smtClean="0"/>
                  <a:t>-C</a:t>
                </a:r>
                <a:r>
                  <a:rPr lang="pt-BR" sz="2400" dirty="0" smtClean="0"/>
                  <a:t> - P</a:t>
                </a:r>
                <a:r>
                  <a:rPr lang="pt-BR" sz="2400" baseline="-25000" dirty="0" smtClean="0"/>
                  <a:t>C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= 2,7 + 20 – 10 = 12,7 mca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6638925" algn="l"/>
                  </a:tabLst>
                </a:pPr>
                <a:r>
                  <a:rPr lang="pt-BR" sz="24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12,7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00 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/>
                  <a:t>0,00847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m/m</a:t>
                </a:r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D = </a:t>
                </a:r>
                <a:r>
                  <a:rPr lang="pt-BR" sz="2400" dirty="0" smtClean="0"/>
                  <a:t>75 mm	Q</a:t>
                </a:r>
                <a:r>
                  <a:rPr lang="pt-BR" sz="2400" baseline="-25000" dirty="0" smtClean="0"/>
                  <a:t>O-C</a:t>
                </a:r>
                <a:r>
                  <a:rPr lang="pt-BR" sz="2400" dirty="0" smtClean="0"/>
                  <a:t> </a:t>
                </a:r>
                <a:r>
                  <a:rPr lang="pt-BR" sz="2400" dirty="0" smtClean="0"/>
                  <a:t>= </a:t>
                </a:r>
                <a:r>
                  <a:rPr lang="pt-BR" sz="2400" dirty="0" smtClean="0"/>
                  <a:t>3,26 </a:t>
                </a:r>
                <a:r>
                  <a:rPr lang="pt-BR" sz="2400" dirty="0" smtClean="0"/>
                  <a:t>L/s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Checagem:	Q</a:t>
                </a:r>
                <a:r>
                  <a:rPr lang="pt-BR" sz="2400" baseline="-25000" dirty="0" smtClean="0"/>
                  <a:t>R-0</a:t>
                </a:r>
                <a:r>
                  <a:rPr lang="pt-BR" sz="2400" dirty="0" smtClean="0"/>
                  <a:t> = </a:t>
                </a:r>
                <a:r>
                  <a:rPr lang="pt-BR" sz="2400" b="1" dirty="0" smtClean="0">
                    <a:solidFill>
                      <a:srgbClr val="0000FF"/>
                    </a:solidFill>
                  </a:rPr>
                  <a:t>9,87</a:t>
                </a:r>
                <a:r>
                  <a:rPr lang="pt-BR" sz="2400" dirty="0" smtClean="0"/>
                  <a:t> L/s		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S</a:t>
                </a:r>
                <a:r>
                  <a:rPr lang="pt-BR" sz="2400" dirty="0" smtClean="0"/>
                  <a:t>Q = 1,46 + 5,15 + 3,26 = </a:t>
                </a:r>
                <a:r>
                  <a:rPr lang="pt-BR" sz="2400" b="1" dirty="0" smtClean="0">
                    <a:solidFill>
                      <a:srgbClr val="0000FF"/>
                    </a:solidFill>
                  </a:rPr>
                  <a:t>9,87</a:t>
                </a:r>
                <a:r>
                  <a:rPr lang="pt-BR" sz="2400" dirty="0" smtClean="0"/>
                  <a:t> L/s</a:t>
                </a:r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4157" y="1195882"/>
                <a:ext cx="9846364" cy="5350690"/>
              </a:xfrm>
              <a:blipFill rotWithShape="0">
                <a:blip r:embed="rId2"/>
                <a:stretch>
                  <a:fillRect l="-991" t="-26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574157" y="1557913"/>
            <a:ext cx="3525077" cy="175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30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901688" y="152068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sz="6000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pt-BR" sz="7600" b="1" dirty="0" smtClean="0">
                <a:solidFill>
                  <a:srgbClr val="0000FF"/>
                </a:solidFill>
              </a:rPr>
              <a:t>OBRIGADO!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2600" dirty="0" smtClean="0"/>
              <a:t>Prof. Fernando Campos Mendonça</a:t>
            </a:r>
          </a:p>
          <a:p>
            <a:pPr marL="0" indent="0" algn="ctr">
              <a:buNone/>
            </a:pPr>
            <a:r>
              <a:rPr lang="pt-BR" sz="2200" dirty="0" smtClean="0"/>
              <a:t>Depto. de Engenharia de Biossistemas - ESALQ/USP</a:t>
            </a:r>
          </a:p>
          <a:p>
            <a:pPr marL="0" indent="0" algn="ctr">
              <a:buNone/>
            </a:pPr>
            <a:r>
              <a:rPr lang="pt-BR" sz="2200" dirty="0" smtClean="0">
                <a:hlinkClick r:id="rId2"/>
              </a:rPr>
              <a:t>fernando.mendonca@usp.br</a:t>
            </a:r>
            <a:r>
              <a:rPr lang="pt-BR" sz="2200" dirty="0" smtClean="0"/>
              <a:t>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69480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SISTEMAS DE DERIVAÇÃO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11413" r="11630"/>
          <a:stretch/>
        </p:blipFill>
        <p:spPr>
          <a:xfrm>
            <a:off x="2237897" y="1806824"/>
            <a:ext cx="9382539" cy="4619861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838200" y="1658983"/>
            <a:ext cx="5774635" cy="4517980"/>
          </a:xfrm>
        </p:spPr>
        <p:txBody>
          <a:bodyPr/>
          <a:lstStyle/>
          <a:p>
            <a:r>
              <a:rPr lang="pt-BR" dirty="0" smtClean="0"/>
              <a:t>R: reservatório ou fonte de água</a:t>
            </a:r>
          </a:p>
          <a:p>
            <a:r>
              <a:rPr lang="pt-BR" dirty="0" smtClean="0"/>
              <a:t>A, B, C: reservatórios ou outros usos</a:t>
            </a:r>
          </a:p>
          <a:p>
            <a:r>
              <a:rPr lang="pt-BR" dirty="0" smtClean="0"/>
              <a:t>1: trecho principal de tubulação</a:t>
            </a:r>
          </a:p>
          <a:p>
            <a:r>
              <a:rPr lang="pt-BR" dirty="0" smtClean="0"/>
              <a:t>2, 3, 4: ramais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804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641" y="258013"/>
            <a:ext cx="6626785" cy="1004131"/>
          </a:xfrm>
        </p:spPr>
        <p:txBody>
          <a:bodyPr/>
          <a:lstStyle/>
          <a:p>
            <a:pPr algn="ctr"/>
            <a:r>
              <a:rPr lang="pt-BR" dirty="0" smtClean="0"/>
              <a:t>SISTEMAS DE DERIVAÇÃO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11413" r="11630"/>
          <a:stretch/>
        </p:blipFill>
        <p:spPr>
          <a:xfrm>
            <a:off x="8109111" y="150937"/>
            <a:ext cx="2611898" cy="1286070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85532" y="1437007"/>
            <a:ext cx="6162261" cy="51990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500" b="1" dirty="0" smtClean="0"/>
              <a:t>1º Caso:</a:t>
            </a:r>
          </a:p>
          <a:p>
            <a:pPr marL="0" indent="0">
              <a:buNone/>
            </a:pPr>
            <a:r>
              <a:rPr lang="pt-BR" sz="2500" u="sng" dirty="0" smtClean="0"/>
              <a:t>Dados</a:t>
            </a:r>
            <a:r>
              <a:rPr lang="pt-BR" sz="2500" dirty="0" smtClean="0"/>
              <a:t>: Q</a:t>
            </a:r>
            <a:r>
              <a:rPr lang="pt-BR" sz="2500" baseline="-25000" dirty="0" smtClean="0"/>
              <a:t>A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B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C</a:t>
            </a:r>
            <a:r>
              <a:rPr lang="pt-BR" sz="2500" dirty="0" smtClean="0"/>
              <a:t> </a:t>
            </a:r>
          </a:p>
          <a:p>
            <a:pPr marL="450850" indent="0">
              <a:buNone/>
            </a:pPr>
            <a:r>
              <a:rPr lang="pt-BR" sz="2500" dirty="0" smtClean="0"/>
              <a:t>Incógnitas:  D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</a:t>
            </a:r>
            <a:r>
              <a:rPr lang="pt-BR" sz="2500" dirty="0" smtClean="0"/>
              <a:t> D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4</a:t>
            </a:r>
          </a:p>
          <a:p>
            <a:pPr marL="2146300" indent="-79375">
              <a:buNone/>
            </a:pPr>
            <a:r>
              <a:rPr lang="pt-BR" sz="2500" dirty="0" smtClean="0"/>
              <a:t>hf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4</a:t>
            </a:r>
          </a:p>
          <a:p>
            <a:pPr marL="2146300" indent="-79375">
              <a:buNone/>
            </a:pPr>
            <a:r>
              <a:rPr lang="pt-BR" sz="2500" dirty="0" err="1" smtClean="0"/>
              <a:t>P</a:t>
            </a:r>
            <a:r>
              <a:rPr lang="pt-BR" sz="2500" baseline="-25000" dirty="0" err="1" smtClean="0"/>
              <a:t>o</a:t>
            </a:r>
            <a:r>
              <a:rPr lang="pt-BR" sz="2500" dirty="0" smtClean="0"/>
              <a:t>/</a:t>
            </a:r>
            <a:r>
              <a:rPr lang="pt-BR" sz="2500" dirty="0" smtClean="0">
                <a:latin typeface="Symbol" panose="05050102010706020507" pitchFamily="18" charset="2"/>
              </a:rPr>
              <a:t>g</a:t>
            </a:r>
            <a:r>
              <a:rPr lang="pt-BR" sz="2500" dirty="0" smtClean="0"/>
              <a:t> </a:t>
            </a:r>
          </a:p>
          <a:p>
            <a:pPr marL="0" indent="0">
              <a:buNone/>
            </a:pPr>
            <a:r>
              <a:rPr lang="pt-BR" sz="2500" u="sng" dirty="0" smtClean="0"/>
              <a:t>Equações</a:t>
            </a:r>
            <a:r>
              <a:rPr lang="pt-BR" sz="2500" dirty="0" smtClean="0"/>
              <a:t>:</a:t>
            </a:r>
          </a:p>
          <a:p>
            <a:pPr marL="901700" indent="-279400"/>
            <a:r>
              <a:rPr lang="pt-BR" sz="2500" dirty="0" smtClean="0"/>
              <a:t>4 de resistência</a:t>
            </a:r>
          </a:p>
          <a:p>
            <a:pPr marL="901700" indent="-279400"/>
            <a:r>
              <a:rPr lang="pt-BR" sz="2500" dirty="0" smtClean="0"/>
              <a:t>4 Bernoulli</a:t>
            </a:r>
          </a:p>
          <a:p>
            <a:pPr marL="185738" indent="-185738">
              <a:spcBef>
                <a:spcPts val="1200"/>
              </a:spcBef>
            </a:pPr>
            <a:r>
              <a:rPr lang="pt-BR" sz="2500" dirty="0" smtClean="0"/>
              <a:t>9 incógnitas e 8 equações</a:t>
            </a:r>
          </a:p>
          <a:p>
            <a:pPr marL="265113" indent="-265113">
              <a:spcBef>
                <a:spcPts val="1200"/>
              </a:spcBef>
            </a:pPr>
            <a:r>
              <a:rPr lang="pt-BR" sz="2500" dirty="0" smtClean="0"/>
              <a:t>Problema hidraulicamente indeterminado (várias soluções)</a:t>
            </a:r>
          </a:p>
        </p:txBody>
      </p:sp>
      <p:sp>
        <p:nvSpPr>
          <p:cNvPr id="8" name="Espaço Reservado para Conteúdo 5"/>
          <p:cNvSpPr txBox="1">
            <a:spLocks/>
          </p:cNvSpPr>
          <p:nvPr/>
        </p:nvSpPr>
        <p:spPr>
          <a:xfrm>
            <a:off x="6453809" y="1437007"/>
            <a:ext cx="5632174" cy="5199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b="1" dirty="0" smtClean="0"/>
              <a:t>2º Caso:</a:t>
            </a:r>
          </a:p>
          <a:p>
            <a:pPr marL="0" indent="0">
              <a:buNone/>
            </a:pPr>
            <a:r>
              <a:rPr lang="pt-BR" sz="2500" u="sng" dirty="0" smtClean="0"/>
              <a:t>Dados</a:t>
            </a:r>
            <a:r>
              <a:rPr lang="pt-BR" sz="2500" dirty="0" smtClean="0"/>
              <a:t>: </a:t>
            </a:r>
            <a:r>
              <a:rPr lang="pt-BR" sz="2500" dirty="0" smtClean="0"/>
              <a:t>D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4</a:t>
            </a:r>
            <a:r>
              <a:rPr lang="pt-BR" sz="2500" dirty="0" smtClean="0"/>
              <a:t> </a:t>
            </a:r>
          </a:p>
          <a:p>
            <a:pPr marL="450850" indent="0">
              <a:buFont typeface="Arial" panose="020B0604020202020204" pitchFamily="34" charset="0"/>
              <a:buNone/>
            </a:pPr>
            <a:r>
              <a:rPr lang="pt-BR" sz="2500" dirty="0" smtClean="0"/>
              <a:t>Incógnitas:  Q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4</a:t>
            </a:r>
          </a:p>
          <a:p>
            <a:pPr marL="2146300" indent="-79375">
              <a:buFont typeface="Arial" panose="020B0604020202020204" pitchFamily="34" charset="0"/>
              <a:buNone/>
            </a:pPr>
            <a:r>
              <a:rPr lang="pt-BR" sz="2500" dirty="0" smtClean="0"/>
              <a:t>hf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4</a:t>
            </a:r>
          </a:p>
          <a:p>
            <a:pPr marL="2146300" indent="-79375">
              <a:buFont typeface="Arial" panose="020B0604020202020204" pitchFamily="34" charset="0"/>
              <a:buNone/>
            </a:pPr>
            <a:r>
              <a:rPr lang="pt-BR" sz="2500" dirty="0" err="1" smtClean="0"/>
              <a:t>P</a:t>
            </a:r>
            <a:r>
              <a:rPr lang="pt-BR" sz="2500" baseline="-25000" dirty="0" err="1" smtClean="0"/>
              <a:t>o</a:t>
            </a:r>
            <a:r>
              <a:rPr lang="pt-BR" sz="2500" dirty="0" smtClean="0"/>
              <a:t>/</a:t>
            </a:r>
            <a:r>
              <a:rPr lang="pt-BR" sz="2500" dirty="0" smtClean="0">
                <a:latin typeface="Symbol" panose="05050102010706020507" pitchFamily="18" charset="2"/>
              </a:rPr>
              <a:t>g</a:t>
            </a:r>
            <a:r>
              <a:rPr lang="pt-BR" sz="25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500" dirty="0" smtClean="0"/>
              <a:t>Equações:</a:t>
            </a:r>
          </a:p>
          <a:p>
            <a:pPr marL="901700" indent="-279400"/>
            <a:r>
              <a:rPr lang="pt-BR" sz="2500" dirty="0" smtClean="0"/>
              <a:t>4 de resistência</a:t>
            </a:r>
          </a:p>
          <a:p>
            <a:pPr marL="901700" indent="-279400"/>
            <a:r>
              <a:rPr lang="pt-BR" sz="2500" dirty="0" smtClean="0"/>
              <a:t>4 Bernoulli</a:t>
            </a:r>
          </a:p>
          <a:p>
            <a:pPr marL="901700" indent="-279400"/>
            <a:r>
              <a:rPr lang="pt-BR" sz="2500" dirty="0" smtClean="0"/>
              <a:t>Equação da Continuidade</a:t>
            </a:r>
          </a:p>
          <a:p>
            <a:pPr marL="265113" indent="-265113"/>
            <a:r>
              <a:rPr lang="pt-BR" sz="2500" dirty="0" smtClean="0"/>
              <a:t>9 incógnitas e 9 equações</a:t>
            </a:r>
          </a:p>
          <a:p>
            <a:pPr marL="265113" indent="-265113"/>
            <a:r>
              <a:rPr lang="pt-BR" sz="2500" dirty="0" smtClean="0"/>
              <a:t>Problema hidraulicamente determinado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56204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641" y="258013"/>
            <a:ext cx="6626785" cy="1004131"/>
          </a:xfrm>
        </p:spPr>
        <p:txBody>
          <a:bodyPr/>
          <a:lstStyle/>
          <a:p>
            <a:pPr algn="ctr"/>
            <a:r>
              <a:rPr lang="pt-BR" dirty="0" smtClean="0"/>
              <a:t>SISTEMAS DE DERIVAÇÃO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11413" r="11630"/>
          <a:stretch/>
        </p:blipFill>
        <p:spPr>
          <a:xfrm>
            <a:off x="8109111" y="150937"/>
            <a:ext cx="2611898" cy="1286070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85532" y="1437007"/>
            <a:ext cx="6162261" cy="51990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500" b="1" dirty="0" smtClean="0"/>
              <a:t>1º Caso:</a:t>
            </a:r>
          </a:p>
          <a:p>
            <a:pPr marL="0" indent="0">
              <a:buNone/>
            </a:pPr>
            <a:r>
              <a:rPr lang="pt-BR" sz="2500" u="sng" dirty="0" smtClean="0"/>
              <a:t>Dados</a:t>
            </a:r>
            <a:r>
              <a:rPr lang="pt-BR" sz="2500" dirty="0" smtClean="0"/>
              <a:t>: Q</a:t>
            </a:r>
            <a:r>
              <a:rPr lang="pt-BR" sz="2500" baseline="-25000" dirty="0" smtClean="0"/>
              <a:t>A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B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C</a:t>
            </a:r>
            <a:r>
              <a:rPr lang="pt-BR" sz="2500" dirty="0" smtClean="0"/>
              <a:t> </a:t>
            </a:r>
          </a:p>
          <a:p>
            <a:pPr marL="450850" indent="0">
              <a:buNone/>
            </a:pPr>
            <a:r>
              <a:rPr lang="pt-BR" sz="2500" dirty="0" smtClean="0"/>
              <a:t>Incógnitas:  D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</a:t>
            </a:r>
            <a:r>
              <a:rPr lang="pt-BR" sz="2500" dirty="0" smtClean="0"/>
              <a:t> D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4</a:t>
            </a:r>
          </a:p>
          <a:p>
            <a:pPr marL="2146300" indent="-79375">
              <a:buNone/>
            </a:pPr>
            <a:r>
              <a:rPr lang="pt-BR" sz="2500" dirty="0" smtClean="0"/>
              <a:t>hf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4</a:t>
            </a:r>
          </a:p>
          <a:p>
            <a:pPr marL="2146300" indent="-79375">
              <a:buNone/>
            </a:pPr>
            <a:r>
              <a:rPr lang="pt-BR" sz="2500" dirty="0" err="1" smtClean="0"/>
              <a:t>P</a:t>
            </a:r>
            <a:r>
              <a:rPr lang="pt-BR" sz="2500" baseline="-25000" dirty="0" err="1" smtClean="0"/>
              <a:t>o</a:t>
            </a:r>
            <a:r>
              <a:rPr lang="pt-BR" sz="2500" dirty="0" smtClean="0"/>
              <a:t>/</a:t>
            </a:r>
            <a:r>
              <a:rPr lang="pt-BR" sz="2500" dirty="0" smtClean="0">
                <a:latin typeface="Symbol" panose="05050102010706020507" pitchFamily="18" charset="2"/>
              </a:rPr>
              <a:t>g</a:t>
            </a:r>
            <a:r>
              <a:rPr lang="pt-BR" sz="2500" dirty="0" smtClean="0"/>
              <a:t> </a:t>
            </a:r>
          </a:p>
          <a:p>
            <a:pPr marL="0" indent="0">
              <a:buNone/>
            </a:pPr>
            <a:r>
              <a:rPr lang="pt-BR" sz="2500" u="sng" dirty="0" smtClean="0"/>
              <a:t>Equações</a:t>
            </a:r>
            <a:r>
              <a:rPr lang="pt-BR" sz="2500" dirty="0" smtClean="0"/>
              <a:t>:</a:t>
            </a:r>
          </a:p>
          <a:p>
            <a:pPr marL="901700" indent="-279400"/>
            <a:r>
              <a:rPr lang="pt-BR" sz="2500" dirty="0" smtClean="0"/>
              <a:t>4 de resistência</a:t>
            </a:r>
          </a:p>
          <a:p>
            <a:pPr marL="901700" indent="-279400"/>
            <a:r>
              <a:rPr lang="pt-BR" sz="2500" dirty="0" smtClean="0"/>
              <a:t>4 Bernoulli</a:t>
            </a:r>
          </a:p>
          <a:p>
            <a:pPr marL="185738" indent="-185738">
              <a:spcBef>
                <a:spcPts val="1200"/>
              </a:spcBef>
            </a:pPr>
            <a:r>
              <a:rPr lang="pt-BR" sz="2500" dirty="0" smtClean="0"/>
              <a:t>9 incógnitas e 8 equações</a:t>
            </a:r>
          </a:p>
          <a:p>
            <a:pPr marL="265113" indent="-265113">
              <a:spcBef>
                <a:spcPts val="1200"/>
              </a:spcBef>
            </a:pPr>
            <a:r>
              <a:rPr lang="pt-BR" sz="2500" dirty="0" smtClean="0"/>
              <a:t>Problema hidraulicamente indeterminado (várias soluções)</a:t>
            </a:r>
          </a:p>
        </p:txBody>
      </p:sp>
      <p:sp>
        <p:nvSpPr>
          <p:cNvPr id="8" name="Espaço Reservado para Conteúdo 5"/>
          <p:cNvSpPr txBox="1">
            <a:spLocks/>
          </p:cNvSpPr>
          <p:nvPr/>
        </p:nvSpPr>
        <p:spPr>
          <a:xfrm>
            <a:off x="6202017" y="1437007"/>
            <a:ext cx="5883966" cy="5199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b="1" dirty="0" smtClean="0"/>
              <a:t>Soluções:</a:t>
            </a:r>
          </a:p>
          <a:p>
            <a:pPr marL="457200" indent="-457200">
              <a:spcBef>
                <a:spcPts val="2400"/>
              </a:spcBef>
              <a:buAutoNum type="arabicParenR"/>
            </a:pPr>
            <a:r>
              <a:rPr lang="pt-BR" sz="2500" dirty="0" smtClean="0"/>
              <a:t>Otimização econômica (custo mínimo)</a:t>
            </a:r>
          </a:p>
          <a:p>
            <a:pPr marL="457200" indent="-457200">
              <a:spcBef>
                <a:spcPts val="2400"/>
              </a:spcBef>
              <a:buAutoNum type="arabicParenR"/>
            </a:pPr>
            <a:r>
              <a:rPr lang="pt-BR" sz="2500" dirty="0" smtClean="0"/>
              <a:t>Tentativas</a:t>
            </a:r>
          </a:p>
          <a:p>
            <a:pPr marL="715963" indent="-265113"/>
            <a:r>
              <a:rPr lang="pt-BR" sz="2500" dirty="0" smtClean="0"/>
              <a:t>Atribuir valor de </a:t>
            </a:r>
            <a:r>
              <a:rPr lang="pt-BR" sz="2500" dirty="0" err="1" smtClean="0"/>
              <a:t>P</a:t>
            </a:r>
            <a:r>
              <a:rPr lang="pt-BR" sz="2500" baseline="-25000" dirty="0" err="1" smtClean="0"/>
              <a:t>o</a:t>
            </a:r>
            <a:r>
              <a:rPr lang="pt-BR" sz="2500" dirty="0" smtClean="0"/>
              <a:t>/</a:t>
            </a:r>
            <a:r>
              <a:rPr lang="pt-BR" sz="2500" dirty="0" smtClean="0">
                <a:latin typeface="Symbol" panose="05050102010706020507" pitchFamily="18" charset="2"/>
              </a:rPr>
              <a:t>g</a:t>
            </a:r>
          </a:p>
          <a:p>
            <a:pPr marL="715963" indent="-265113"/>
            <a:r>
              <a:rPr lang="pt-BR" sz="2500" dirty="0" smtClean="0"/>
              <a:t>Calcular as perdas de carga (hf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 a hf</a:t>
            </a:r>
            <a:r>
              <a:rPr lang="pt-BR" sz="2500" baseline="-25000" dirty="0" smtClean="0"/>
              <a:t>4</a:t>
            </a:r>
            <a:r>
              <a:rPr lang="pt-BR" sz="2500" dirty="0" smtClean="0"/>
              <a:t>)</a:t>
            </a:r>
          </a:p>
          <a:p>
            <a:pPr marL="715963" indent="-265113"/>
            <a:r>
              <a:rPr lang="pt-BR" sz="2500" dirty="0" smtClean="0"/>
              <a:t>Calcular os diâmetros (D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 a D</a:t>
            </a:r>
            <a:r>
              <a:rPr lang="pt-BR" sz="2500" baseline="-25000" dirty="0" smtClean="0"/>
              <a:t>4</a:t>
            </a:r>
            <a:r>
              <a:rPr lang="pt-BR" sz="25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717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641" y="258013"/>
            <a:ext cx="6626785" cy="1004131"/>
          </a:xfrm>
        </p:spPr>
        <p:txBody>
          <a:bodyPr/>
          <a:lstStyle/>
          <a:p>
            <a:pPr algn="ctr"/>
            <a:r>
              <a:rPr lang="pt-BR" dirty="0" smtClean="0"/>
              <a:t>SISTEMAS DE DERIVAÇÃO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11413" r="11630"/>
          <a:stretch/>
        </p:blipFill>
        <p:spPr>
          <a:xfrm>
            <a:off x="8109111" y="150937"/>
            <a:ext cx="2611898" cy="1286070"/>
          </a:xfrm>
          <a:prstGeom prst="rect">
            <a:avLst/>
          </a:prstGeom>
        </p:spPr>
      </p:pic>
      <p:sp>
        <p:nvSpPr>
          <p:cNvPr id="8" name="Espaço Reservado para Conteúdo 5"/>
          <p:cNvSpPr txBox="1">
            <a:spLocks/>
          </p:cNvSpPr>
          <p:nvPr/>
        </p:nvSpPr>
        <p:spPr>
          <a:xfrm>
            <a:off x="712956" y="1108890"/>
            <a:ext cx="5632174" cy="5199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pt-BR" sz="2500" b="1" dirty="0" smtClean="0"/>
              <a:t>2º Caso:</a:t>
            </a:r>
          </a:p>
          <a:p>
            <a:pPr marL="0" indent="0">
              <a:buNone/>
            </a:pPr>
            <a:r>
              <a:rPr lang="pt-BR" sz="2500" u="sng" dirty="0" smtClean="0"/>
              <a:t>Dados</a:t>
            </a:r>
            <a:r>
              <a:rPr lang="pt-BR" sz="2500" dirty="0" smtClean="0"/>
              <a:t>: </a:t>
            </a:r>
            <a:r>
              <a:rPr lang="pt-BR" sz="2500" dirty="0" smtClean="0"/>
              <a:t>D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D</a:t>
            </a:r>
            <a:r>
              <a:rPr lang="pt-BR" sz="2500" baseline="-25000" dirty="0" smtClean="0"/>
              <a:t>4</a:t>
            </a:r>
            <a:r>
              <a:rPr lang="pt-BR" sz="2500" dirty="0" smtClean="0"/>
              <a:t> </a:t>
            </a:r>
          </a:p>
          <a:p>
            <a:pPr marL="450850" indent="0">
              <a:buFont typeface="Arial" panose="020B0604020202020204" pitchFamily="34" charset="0"/>
              <a:buNone/>
            </a:pPr>
            <a:r>
              <a:rPr lang="pt-BR" sz="2500" dirty="0" smtClean="0"/>
              <a:t>Incógnitas:  Q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Q</a:t>
            </a:r>
            <a:r>
              <a:rPr lang="pt-BR" sz="2500" baseline="-25000" dirty="0" smtClean="0"/>
              <a:t>4</a:t>
            </a:r>
          </a:p>
          <a:p>
            <a:pPr marL="2146300" indent="-79375">
              <a:buFont typeface="Arial" panose="020B0604020202020204" pitchFamily="34" charset="0"/>
              <a:buNone/>
            </a:pPr>
            <a:r>
              <a:rPr lang="pt-BR" sz="2500" dirty="0" smtClean="0"/>
              <a:t>hf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2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3</a:t>
            </a:r>
            <a:r>
              <a:rPr lang="pt-BR" sz="2500" dirty="0" smtClean="0"/>
              <a:t>, hf</a:t>
            </a:r>
            <a:r>
              <a:rPr lang="pt-BR" sz="2500" baseline="-25000" dirty="0" smtClean="0"/>
              <a:t>4</a:t>
            </a:r>
          </a:p>
          <a:p>
            <a:pPr marL="2146300" indent="-79375">
              <a:buFont typeface="Arial" panose="020B0604020202020204" pitchFamily="34" charset="0"/>
              <a:buNone/>
            </a:pPr>
            <a:r>
              <a:rPr lang="pt-BR" sz="2500" dirty="0" err="1" smtClean="0"/>
              <a:t>P</a:t>
            </a:r>
            <a:r>
              <a:rPr lang="pt-BR" sz="2500" baseline="-25000" dirty="0" err="1" smtClean="0"/>
              <a:t>o</a:t>
            </a:r>
            <a:r>
              <a:rPr lang="pt-BR" sz="2500" dirty="0" smtClean="0"/>
              <a:t>/</a:t>
            </a:r>
            <a:r>
              <a:rPr lang="pt-BR" sz="2500" dirty="0" smtClean="0">
                <a:latin typeface="Symbol" panose="05050102010706020507" pitchFamily="18" charset="2"/>
              </a:rPr>
              <a:t>g</a:t>
            </a:r>
            <a:r>
              <a:rPr lang="pt-BR" sz="25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500" dirty="0" smtClean="0"/>
              <a:t>Equações:</a:t>
            </a:r>
          </a:p>
          <a:p>
            <a:pPr marL="901700" indent="-279400"/>
            <a:r>
              <a:rPr lang="pt-BR" sz="2500" dirty="0" smtClean="0"/>
              <a:t>4 de resistência</a:t>
            </a:r>
          </a:p>
          <a:p>
            <a:pPr marL="901700" indent="-279400"/>
            <a:r>
              <a:rPr lang="pt-BR" sz="2500" dirty="0" smtClean="0"/>
              <a:t>4 Bernoulli</a:t>
            </a:r>
          </a:p>
          <a:p>
            <a:pPr marL="901700" indent="-279400"/>
            <a:r>
              <a:rPr lang="pt-BR" sz="2500" dirty="0" smtClean="0"/>
              <a:t>Equação da Continuidade</a:t>
            </a:r>
          </a:p>
          <a:p>
            <a:pPr marL="265113" indent="-265113"/>
            <a:r>
              <a:rPr lang="pt-BR" sz="2500" dirty="0" smtClean="0"/>
              <a:t>9 incógnitas e 9 equações</a:t>
            </a:r>
          </a:p>
          <a:p>
            <a:pPr marL="265113" indent="-265113"/>
            <a:r>
              <a:rPr lang="pt-BR" sz="2500" dirty="0" smtClean="0"/>
              <a:t>Problema hidraulicamente determinado</a:t>
            </a:r>
            <a:endParaRPr lang="pt-BR" sz="2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6414054" y="1755060"/>
                <a:ext cx="5777946" cy="422731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pt-BR" sz="2500" b="1" dirty="0" smtClean="0"/>
                  <a:t>Solução prática:</a:t>
                </a:r>
              </a:p>
              <a:p>
                <a:pPr marL="457200" indent="-457200">
                  <a:spcBef>
                    <a:spcPts val="2400"/>
                  </a:spcBef>
                  <a:buAutoNum type="alphaLcParenR"/>
                </a:pPr>
                <a:r>
                  <a:rPr lang="pt-BR" sz="2500" dirty="0" smtClean="0"/>
                  <a:t>Estipular valor para </a:t>
                </a:r>
                <a:r>
                  <a:rPr lang="pt-BR" sz="2500" dirty="0" err="1" smtClean="0"/>
                  <a:t>P</a:t>
                </a:r>
                <a:r>
                  <a:rPr lang="pt-BR" sz="2500" baseline="-25000" dirty="0" err="1" smtClean="0"/>
                  <a:t>o</a:t>
                </a:r>
                <a:r>
                  <a:rPr lang="pt-BR" sz="2500" dirty="0" smtClean="0"/>
                  <a:t>/</a:t>
                </a:r>
                <a:r>
                  <a:rPr lang="pt-BR" sz="2500" dirty="0" smtClean="0">
                    <a:latin typeface="Symbol" panose="05050102010706020507" pitchFamily="18" charset="2"/>
                  </a:rPr>
                  <a:t>g</a:t>
                </a:r>
              </a:p>
              <a:p>
                <a:pPr marL="457200" indent="-457200">
                  <a:spcBef>
                    <a:spcPts val="2400"/>
                  </a:spcBef>
                  <a:buAutoNum type="alphaLcParenR"/>
                </a:pPr>
                <a:r>
                  <a:rPr lang="pt-BR" sz="2500" dirty="0" smtClean="0"/>
                  <a:t>Calcular as vazões (Q</a:t>
                </a:r>
                <a:r>
                  <a:rPr lang="pt-BR" sz="2500" baseline="-25000" dirty="0" smtClean="0"/>
                  <a:t>T </a:t>
                </a:r>
                <a:r>
                  <a:rPr lang="pt-BR" sz="2500" dirty="0" smtClean="0"/>
                  <a:t>, Q</a:t>
                </a:r>
                <a:r>
                  <a:rPr lang="pt-BR" sz="2500" baseline="-25000" dirty="0" smtClean="0"/>
                  <a:t>A</a:t>
                </a:r>
                <a:r>
                  <a:rPr lang="pt-BR" sz="2500" dirty="0" smtClean="0"/>
                  <a:t>, Q</a:t>
                </a:r>
                <a:r>
                  <a:rPr lang="pt-BR" sz="2500" baseline="-25000" dirty="0" smtClean="0"/>
                  <a:t>B</a:t>
                </a:r>
                <a:r>
                  <a:rPr lang="pt-BR" sz="2500" dirty="0" smtClean="0"/>
                  <a:t>, Q</a:t>
                </a:r>
                <a:r>
                  <a:rPr lang="pt-BR" sz="2500" baseline="-25000" dirty="0" smtClean="0"/>
                  <a:t>C</a:t>
                </a:r>
                <a:r>
                  <a:rPr lang="pt-BR" sz="2500" dirty="0" smtClean="0"/>
                  <a:t>)</a:t>
                </a:r>
              </a:p>
              <a:p>
                <a:pPr marL="457200" indent="-457200">
                  <a:spcBef>
                    <a:spcPts val="2400"/>
                  </a:spcBef>
                  <a:buAutoNum type="alphaLcParenR"/>
                </a:pPr>
                <a:r>
                  <a:rPr lang="pt-BR" sz="2500" dirty="0" smtClean="0"/>
                  <a:t>Verificar se Q</a:t>
                </a:r>
                <a:r>
                  <a:rPr lang="pt-BR" sz="2500" baseline="-25000" dirty="0" smtClean="0"/>
                  <a:t>T</a:t>
                </a:r>
                <a:r>
                  <a:rPr lang="pt-BR" sz="2500" dirty="0" smtClean="0"/>
                  <a:t> = Q</a:t>
                </a:r>
                <a:r>
                  <a:rPr lang="pt-BR" sz="2500" baseline="-25000" dirty="0" smtClean="0"/>
                  <a:t>A</a:t>
                </a:r>
                <a:r>
                  <a:rPr lang="pt-BR" sz="2500" dirty="0" smtClean="0"/>
                  <a:t> + Q</a:t>
                </a:r>
                <a:r>
                  <a:rPr lang="pt-BR" sz="2500" baseline="-25000" dirty="0" smtClean="0"/>
                  <a:t>B</a:t>
                </a:r>
                <a:r>
                  <a:rPr lang="pt-BR" sz="2500" dirty="0" smtClean="0"/>
                  <a:t> + Q</a:t>
                </a:r>
                <a:r>
                  <a:rPr lang="pt-BR" sz="2500" baseline="-25000" dirty="0" smtClean="0"/>
                  <a:t>C</a:t>
                </a:r>
                <a:endParaRPr lang="pt-BR" sz="2500" dirty="0" smtClean="0"/>
              </a:p>
              <a:p>
                <a:pPr marL="457200" indent="-457200">
                  <a:spcBef>
                    <a:spcPts val="2400"/>
                  </a:spcBef>
                  <a:buAutoNum type="alphaLcParenR"/>
                </a:pPr>
                <a:r>
                  <a:rPr lang="pt-BR" sz="2500" dirty="0" smtClean="0"/>
                  <a:t>Se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pt-BR" sz="25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sz="25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nary>
                    <m:r>
                      <a:rPr lang="pt-B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pt-B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pt-B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pt-BR" sz="2500" dirty="0" smtClean="0"/>
                  <a:t>, atribuir novo valor a </a:t>
                </a:r>
                <a:r>
                  <a:rPr lang="pt-BR" sz="2500" dirty="0" err="1" smtClean="0"/>
                  <a:t>P</a:t>
                </a:r>
                <a:r>
                  <a:rPr lang="pt-BR" sz="2500" baseline="-25000" dirty="0" err="1" smtClean="0"/>
                  <a:t>o</a:t>
                </a:r>
                <a:r>
                  <a:rPr lang="pt-BR" sz="2500" dirty="0" smtClean="0"/>
                  <a:t>/</a:t>
                </a:r>
                <a:r>
                  <a:rPr lang="pt-BR" sz="25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500" dirty="0" smtClean="0"/>
                  <a:t> e repetir passos a, b, c.</a:t>
                </a:r>
              </a:p>
              <a:p>
                <a:pPr marL="457200" indent="-457200">
                  <a:spcBef>
                    <a:spcPts val="2400"/>
                  </a:spcBef>
                  <a:buAutoNum type="alphaLcParenR"/>
                </a:pPr>
                <a:r>
                  <a:rPr lang="pt-BR" sz="2500" dirty="0" smtClean="0"/>
                  <a:t>Se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pt-BR" sz="25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sz="25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nary>
                    <m:r>
                      <a:rPr lang="pt-B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pt-B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pt-BR" sz="2500" dirty="0" smtClean="0"/>
                  <a:t> </a:t>
                </a:r>
                <a:r>
                  <a:rPr lang="pt-BR" sz="2500" dirty="0" smtClean="0">
                    <a:sym typeface="Symbol" panose="05050102010706020507" pitchFamily="18" charset="2"/>
                  </a:rPr>
                  <a:t> Solução encontrada</a:t>
                </a:r>
                <a:endParaRPr lang="pt-BR" sz="2500" dirty="0" smtClean="0"/>
              </a:p>
            </p:txBody>
          </p:sp>
        </mc:Choice>
        <mc:Fallback>
          <p:sp>
            <p:nvSpPr>
              <p:cNvPr id="7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14054" y="1755060"/>
                <a:ext cx="5777946" cy="4227315"/>
              </a:xfrm>
              <a:blipFill rotWithShape="0">
                <a:blip r:embed="rId3"/>
                <a:stretch>
                  <a:fillRect l="-1793" t="-2020" b="-173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58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– 1º CASO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91548" y="1486662"/>
            <a:ext cx="8600662" cy="34166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600" dirty="0" smtClean="0"/>
              <a:t>Dimensionar o sistema de distribuição a seguir, utilizando a fórmula de Hazen-Williams.</a:t>
            </a:r>
          </a:p>
          <a:p>
            <a:pPr marL="0" indent="0" algn="just">
              <a:buNone/>
            </a:pPr>
            <a:endParaRPr lang="pt-BR" sz="2600" dirty="0"/>
          </a:p>
          <a:p>
            <a:pPr marL="0" indent="0" algn="just">
              <a:buNone/>
            </a:pPr>
            <a:endParaRPr lang="pt-BR" sz="2600" dirty="0" smtClean="0"/>
          </a:p>
          <a:p>
            <a:pPr marL="0" indent="0" algn="just">
              <a:buNone/>
            </a:pPr>
            <a:endParaRPr lang="pt-BR" sz="2600" dirty="0"/>
          </a:p>
          <a:p>
            <a:pPr marL="0" indent="0" algn="just">
              <a:buNone/>
            </a:pPr>
            <a:endParaRPr lang="pt-BR" sz="2600" dirty="0" smtClean="0"/>
          </a:p>
          <a:p>
            <a:pPr marL="0" indent="0" algn="just">
              <a:buNone/>
            </a:pPr>
            <a:endParaRPr lang="pt-BR" sz="2600" dirty="0"/>
          </a:p>
          <a:p>
            <a:pPr marL="0" indent="0" algn="just">
              <a:buNone/>
            </a:pPr>
            <a:r>
              <a:rPr lang="pt-BR" sz="2200" dirty="0" smtClean="0"/>
              <a:t>Material: PVC usado (C = 140)</a:t>
            </a:r>
            <a:endParaRPr lang="pt-BR" sz="2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27381"/>
              </p:ext>
            </p:extLst>
          </p:nvPr>
        </p:nvGraphicFramePr>
        <p:xfrm>
          <a:off x="291548" y="2489872"/>
          <a:ext cx="4505740" cy="17656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792"/>
                <a:gridCol w="1245959"/>
                <a:gridCol w="1810989"/>
              </a:tblGrid>
              <a:tr h="44140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Pontos</a:t>
                      </a:r>
                      <a:endParaRPr lang="pt-BR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pt-BR" sz="2200" baseline="0" dirty="0" smtClean="0">
                          <a:solidFill>
                            <a:schemeClr val="tx1"/>
                          </a:solidFill>
                        </a:rPr>
                        <a:t> (L/s)</a:t>
                      </a:r>
                      <a:endParaRPr lang="pt-BR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tx1"/>
                          </a:solidFill>
                        </a:rPr>
                        <a:t>Pressão (mca)</a:t>
                      </a:r>
                      <a:endParaRPr lang="pt-BR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40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1,2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5</a:t>
                      </a:r>
                      <a:endParaRPr lang="pt-BR" sz="2200" dirty="0"/>
                    </a:p>
                  </a:txBody>
                  <a:tcPr/>
                </a:tc>
              </a:tr>
              <a:tr h="44140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B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4,5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8</a:t>
                      </a:r>
                      <a:endParaRPr lang="pt-BR" sz="2200" dirty="0"/>
                    </a:p>
                  </a:txBody>
                  <a:tcPr/>
                </a:tc>
              </a:tr>
              <a:tr h="44140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C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1,0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10</a:t>
                      </a:r>
                      <a:endParaRPr lang="pt-BR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7065" r="13479" b="3314"/>
          <a:stretch/>
        </p:blipFill>
        <p:spPr>
          <a:xfrm>
            <a:off x="2504660" y="2034991"/>
            <a:ext cx="9687340" cy="480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1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– 1º CASO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316331" y="1672192"/>
                <a:ext cx="10800522" cy="494064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600" u="sng" dirty="0" smtClean="0"/>
                  <a:t>Solução </a:t>
                </a:r>
                <a:r>
                  <a:rPr lang="pt-BR" sz="2600" u="sng" dirty="0" smtClean="0">
                    <a:solidFill>
                      <a:srgbClr val="FF0000"/>
                    </a:solidFill>
                  </a:rPr>
                  <a:t>SEM</a:t>
                </a:r>
                <a:r>
                  <a:rPr lang="pt-BR" sz="2600" u="sng" dirty="0" smtClean="0"/>
                  <a:t> encanamentos equivalentes</a:t>
                </a:r>
                <a:r>
                  <a:rPr lang="pt-BR" sz="2600" dirty="0" smtClean="0"/>
                  <a:t>:</a:t>
                </a:r>
              </a:p>
              <a:p>
                <a:pPr marL="185738" indent="0" algn="just">
                  <a:buNone/>
                </a:pPr>
                <a:r>
                  <a:rPr lang="pt-BR" sz="2600" dirty="0" smtClean="0"/>
                  <a:t>Trecho R-O:	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0  </a:t>
                </a:r>
                <a:r>
                  <a:rPr lang="pt-BR" sz="2400" dirty="0" smtClean="0"/>
                  <a:t>(Valor inicial)</a:t>
                </a:r>
              </a:p>
              <a:p>
                <a:pPr marL="185738" indent="0" algn="just">
                  <a:buNone/>
                </a:pPr>
                <a:r>
                  <a:rPr lang="pt-BR" sz="2400" dirty="0" smtClean="0"/>
                  <a:t>	Q</a:t>
                </a:r>
                <a:r>
                  <a:rPr lang="pt-BR" sz="2400" baseline="-25000" dirty="0" smtClean="0"/>
                  <a:t>T</a:t>
                </a:r>
                <a:r>
                  <a:rPr lang="pt-BR" sz="2400" dirty="0" smtClean="0"/>
                  <a:t> = </a:t>
                </a:r>
                <a:r>
                  <a:rPr lang="pt-BR" sz="2400" dirty="0" smtClean="0"/>
                  <a:t>Q</a:t>
                </a:r>
                <a:r>
                  <a:rPr lang="pt-BR" sz="2400" baseline="-25000" dirty="0" smtClean="0"/>
                  <a:t>A</a:t>
                </a:r>
                <a:r>
                  <a:rPr lang="pt-BR" sz="2400" dirty="0" smtClean="0"/>
                  <a:t> + Q</a:t>
                </a:r>
                <a:r>
                  <a:rPr lang="pt-BR" sz="2400" baseline="-25000" dirty="0" smtClean="0"/>
                  <a:t>B</a:t>
                </a:r>
                <a:r>
                  <a:rPr lang="pt-BR" sz="2400" dirty="0" smtClean="0"/>
                  <a:t> + Q</a:t>
                </a:r>
                <a:r>
                  <a:rPr lang="pt-BR" sz="2400" baseline="-25000" dirty="0" smtClean="0"/>
                  <a:t>C</a:t>
                </a:r>
                <a:r>
                  <a:rPr lang="pt-BR" sz="2400" dirty="0" smtClean="0"/>
                  <a:t>  =  1,2 + 4,5 + 1,0</a:t>
                </a:r>
              </a:p>
              <a:p>
                <a:pPr marL="185738" indent="0" algn="just">
                  <a:buNone/>
                </a:pPr>
                <a:r>
                  <a:rPr lang="pt-BR" sz="2400" dirty="0" smtClean="0"/>
                  <a:t>	Q</a:t>
                </a:r>
                <a:r>
                  <a:rPr lang="pt-BR" sz="2400" baseline="-25000" dirty="0" smtClean="0"/>
                  <a:t>T</a:t>
                </a:r>
                <a:r>
                  <a:rPr lang="pt-BR" sz="2400" dirty="0" smtClean="0"/>
                  <a:t> = 6,7 L/s  =  0,0067 m</a:t>
                </a:r>
                <a:r>
                  <a:rPr lang="pt-BR" sz="2400" baseline="30000" dirty="0" smtClean="0"/>
                  <a:t>3</a:t>
                </a:r>
                <a:r>
                  <a:rPr lang="pt-BR" sz="2400" dirty="0" smtClean="0"/>
                  <a:t>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hf = 30 mca;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30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5000 </m:t>
                        </m:r>
                      </m:den>
                    </m:f>
                  </m:oMath>
                </a14:m>
                <a:r>
                  <a:rPr lang="pt-BR" sz="2400" dirty="0" smtClean="0"/>
                  <a:t> = 0,006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=1,625∙ 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0,0067</m:t>
                                </m:r>
                              </m:num>
                              <m:den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140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0,006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</m:oMath>
                </a14:m>
                <a:r>
                  <a:rPr lang="pt-BR" sz="2400" dirty="0" smtClean="0"/>
                  <a:t>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D = 0,1059 m ou 105,9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597150" algn="l"/>
                    <a:tab pos="3233738" algn="l"/>
                  </a:tabLst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Dc = 125 mm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	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h𝑓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=10,65 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num>
                              <m:den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𝐶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𝐿</m:t>
                        </m:r>
                      </m:num>
                      <m:den>
                        <m:sSubSup>
                          <m:sSub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sub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bSup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=10,65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0,0067</m:t>
                                </m:r>
                              </m:num>
                              <m:den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140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5000</m:t>
                        </m:r>
                      </m:num>
                      <m:den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0,125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den>
                    </m:f>
                  </m:oMath>
                </a14:m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hf = 13,3 mca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	Pressão restante em O:  </a:t>
                </a:r>
                <a:r>
                  <a:rPr lang="pt-BR" sz="2400" dirty="0" err="1" smtClean="0">
                    <a:sym typeface="Symbol" panose="05050102010706020507" pitchFamily="18" charset="2"/>
                  </a:rPr>
                  <a:t>P</a:t>
                </a:r>
                <a:r>
                  <a:rPr lang="pt-BR" sz="2400" baseline="-25000" dirty="0" err="1" smtClean="0">
                    <a:sym typeface="Symbol" panose="05050102010706020507" pitchFamily="18" charset="2"/>
                  </a:rPr>
                  <a:t>o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/</a:t>
                </a:r>
                <a:r>
                  <a:rPr lang="pt-BR" sz="2400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g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30 – 13,3 = 16,7 mca</a:t>
                </a: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331" y="1672192"/>
                <a:ext cx="10800522" cy="4940642"/>
              </a:xfrm>
              <a:blipFill rotWithShape="0">
                <a:blip r:embed="rId2"/>
                <a:stretch>
                  <a:fillRect l="-903" t="-2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309112" y="1544661"/>
            <a:ext cx="3750365" cy="18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8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– 1º CASO </a:t>
            </a:r>
            <a:r>
              <a:rPr lang="pt-BR" sz="3000" dirty="0" smtClean="0"/>
              <a:t>(S/ Enc. Equivalentes)</a:t>
            </a:r>
            <a:endParaRPr lang="pt-BR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</p:spPr>
            <p:txBody>
              <a:bodyPr>
                <a:normAutofit fontScale="92500"/>
              </a:bodyPr>
              <a:lstStyle/>
              <a:p>
                <a:pPr marL="185738" indent="0" algn="just">
                  <a:buNone/>
                </a:pPr>
                <a:r>
                  <a:rPr lang="pt-BR" sz="2600" dirty="0" smtClean="0"/>
                  <a:t>Trecho O-A:	 </a:t>
                </a:r>
                <a:r>
                  <a:rPr lang="pt-BR" sz="2600" dirty="0" err="1" smtClean="0"/>
                  <a:t>P</a:t>
                </a:r>
                <a:r>
                  <a:rPr lang="pt-BR" sz="2600" baseline="-25000" dirty="0" err="1" smtClean="0"/>
                  <a:t>o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16,7 mca; </a:t>
                </a:r>
                <a:r>
                  <a:rPr lang="pt-BR" sz="26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600" dirty="0" err="1" smtClean="0"/>
                  <a:t>z</a:t>
                </a:r>
                <a:r>
                  <a:rPr lang="pt-BR" sz="2600" baseline="-25000" dirty="0" err="1" smtClean="0"/>
                  <a:t>O-A</a:t>
                </a:r>
                <a:r>
                  <a:rPr lang="pt-BR" sz="2600" dirty="0" smtClean="0"/>
                  <a:t> = 8 m</a:t>
                </a:r>
                <a:r>
                  <a:rPr lang="pt-BR" sz="2600" dirty="0" smtClean="0"/>
                  <a:t>; L</a:t>
                </a:r>
                <a:r>
                  <a:rPr lang="pt-BR" sz="2600" baseline="-25000" dirty="0" smtClean="0"/>
                  <a:t>O-A</a:t>
                </a:r>
                <a:r>
                  <a:rPr lang="pt-BR" sz="2600" dirty="0" smtClean="0"/>
                  <a:t> = 3000 m; P</a:t>
                </a:r>
                <a:r>
                  <a:rPr lang="pt-BR" sz="2600" baseline="-25000" dirty="0" smtClean="0"/>
                  <a:t>A</a:t>
                </a:r>
                <a:r>
                  <a:rPr lang="pt-BR" sz="2600" dirty="0" smtClean="0"/>
                  <a:t>/</a:t>
                </a:r>
                <a:r>
                  <a:rPr lang="pt-BR" sz="26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600" dirty="0" smtClean="0"/>
                  <a:t> = 5 mca</a:t>
                </a:r>
                <a:endParaRPr lang="pt-BR" sz="2600" dirty="0" smtClean="0"/>
              </a:p>
              <a:p>
                <a:pPr marL="185738" indent="0" algn="just"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smtClean="0"/>
                  <a:t>Q</a:t>
                </a:r>
                <a:r>
                  <a:rPr lang="pt-BR" sz="2400" baseline="-25000" dirty="0" smtClean="0"/>
                  <a:t>A</a:t>
                </a:r>
                <a:r>
                  <a:rPr lang="pt-BR" sz="2400" dirty="0" smtClean="0"/>
                  <a:t> = 1,2 L/s = 0,0012 m</a:t>
                </a:r>
                <a:r>
                  <a:rPr lang="pt-BR" sz="2400" baseline="30000" dirty="0" smtClean="0"/>
                  <a:t>3</a:t>
                </a:r>
                <a:r>
                  <a:rPr lang="pt-BR" sz="2400" dirty="0" smtClean="0"/>
                  <a:t>/s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 smtClean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= </a:t>
                </a:r>
                <a:r>
                  <a:rPr lang="pt-BR" sz="2400" dirty="0" err="1" smtClean="0"/>
                  <a:t>P</a:t>
                </a:r>
                <a:r>
                  <a:rPr lang="pt-BR" sz="2400" baseline="-25000" dirty="0" err="1" smtClean="0"/>
                  <a:t>o</a:t>
                </a:r>
                <a:r>
                  <a:rPr lang="pt-BR" sz="2400" dirty="0" smtClean="0"/>
                  <a:t>/</a:t>
                </a:r>
                <a:r>
                  <a:rPr lang="pt-BR" sz="2400" dirty="0" smtClean="0">
                    <a:latin typeface="Symbol" panose="05050102010706020507" pitchFamily="18" charset="2"/>
                  </a:rPr>
                  <a:t>g</a:t>
                </a:r>
                <a:r>
                  <a:rPr lang="pt-BR" sz="2400" dirty="0" smtClean="0"/>
                  <a:t> + </a:t>
                </a:r>
                <a:r>
                  <a:rPr lang="pt-BR" sz="2400" dirty="0" err="1" smtClean="0">
                    <a:latin typeface="Symbol" panose="05050102010706020507" pitchFamily="18" charset="2"/>
                  </a:rPr>
                  <a:t>D</a:t>
                </a:r>
                <a:r>
                  <a:rPr lang="pt-BR" sz="2400" dirty="0" err="1" smtClean="0"/>
                  <a:t>z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- P</a:t>
                </a:r>
                <a:r>
                  <a:rPr lang="pt-BR" sz="2400" baseline="-25000" dirty="0" smtClean="0"/>
                  <a:t>A</a:t>
                </a:r>
                <a:r>
                  <a:rPr lang="pt-BR" sz="2400" dirty="0" smtClean="0"/>
                  <a:t>=</a:t>
                </a:r>
                <a:r>
                  <a:rPr lang="pt-BR" sz="2400" dirty="0" smtClean="0"/>
                  <a:t> 16,7 + 8 – 5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hf</a:t>
                </a:r>
                <a:r>
                  <a:rPr lang="pt-BR" sz="2400" baseline="-25000" dirty="0" err="1" smtClean="0"/>
                  <a:t>O-A</a:t>
                </a:r>
                <a:r>
                  <a:rPr lang="pt-BR" sz="2400" dirty="0" smtClean="0"/>
                  <a:t> = 19,7 mca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19,7 </m:t>
                        </m:r>
                      </m:num>
                      <m:den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 3000 </m:t>
                        </m:r>
                      </m:den>
                    </m:f>
                  </m:oMath>
                </a14:m>
                <a:r>
                  <a:rPr lang="pt-BR" sz="2400" dirty="0" smtClean="0"/>
                  <a:t> = 0,0066 m/m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Dt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=1,625∙ 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=1,625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0,0012</m:t>
                                </m:r>
                              </m:num>
                              <m:den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140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0,38</m:t>
                        </m:r>
                      </m:sup>
                    </m:sSup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t-BR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0,0066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0,205</m:t>
                        </m:r>
                      </m:sup>
                    </m:sSup>
                  </m:oMath>
                </a14:m>
                <a:r>
                  <a:rPr lang="pt-BR" sz="2400" dirty="0" smtClean="0"/>
                  <a:t>	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err="1" smtClean="0"/>
                  <a:t>Dt</a:t>
                </a:r>
                <a:r>
                  <a:rPr lang="pt-BR" sz="2400" dirty="0" smtClean="0"/>
                  <a:t> = 0,0541 m ou 54,1 mm</a:t>
                </a:r>
              </a:p>
              <a:p>
                <a:pPr marL="185738" indent="0" algn="just">
                  <a:spcAft>
                    <a:spcPts val="1200"/>
                  </a:spcAft>
                  <a:buNone/>
                  <a:tabLst>
                    <a:tab pos="901700" algn="l"/>
                    <a:tab pos="2597150" algn="l"/>
                    <a:tab pos="3233738" algn="l"/>
                  </a:tabLst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Dc = 75 mm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	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h𝑓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=10,65 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num>
                              <m:den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𝐶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𝐿</m:t>
                        </m:r>
                      </m:num>
                      <m:den>
                        <m:sSubSup>
                          <m:sSub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sub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bSup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=10,65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0,0012</m:t>
                                </m:r>
                              </m:num>
                              <m:den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140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1,852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3000</m:t>
                        </m:r>
                      </m:num>
                      <m:den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0,075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4,87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den>
                    </m:f>
                  </m:oMath>
                </a14:m>
                <a:endParaRPr lang="pt-BR" sz="2400" dirty="0" smtClean="0"/>
              </a:p>
              <a:p>
                <a:pPr marL="185738" indent="0" algn="just">
                  <a:spcAft>
                    <a:spcPts val="1200"/>
                  </a:spcAft>
                  <a:buNone/>
                </a:pPr>
                <a:r>
                  <a:rPr lang="pt-BR" sz="2400" dirty="0"/>
                  <a:t>	</a:t>
                </a:r>
                <a:r>
                  <a:rPr lang="pt-BR" sz="2400" dirty="0" smtClean="0"/>
                  <a:t>hf = 4 mca	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	Pressão restante em A:  P</a:t>
                </a:r>
                <a:r>
                  <a:rPr lang="pt-BR" sz="2400" baseline="-25000" dirty="0" smtClean="0">
                    <a:sym typeface="Symbol" panose="05050102010706020507" pitchFamily="18" charset="2"/>
                  </a:rPr>
                  <a:t>A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/</a:t>
                </a:r>
                <a:r>
                  <a:rPr lang="pt-BR" sz="2400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g</a:t>
                </a:r>
                <a:r>
                  <a:rPr lang="pt-BR" sz="2400" dirty="0" smtClean="0">
                    <a:sym typeface="Symbol" panose="05050102010706020507" pitchFamily="18" charset="2"/>
                  </a:rPr>
                  <a:t> = 16,7 + 8 – 4 = 20,7 mca</a:t>
                </a:r>
                <a:endParaRPr lang="pt-BR" sz="2400" dirty="0" smtClean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331" y="1544661"/>
                <a:ext cx="10800522" cy="4940642"/>
              </a:xfrm>
              <a:blipFill rotWithShape="0">
                <a:blip r:embed="rId2"/>
                <a:stretch>
                  <a:fillRect t="-19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7065" r="13479" b="3314"/>
          <a:stretch/>
        </p:blipFill>
        <p:spPr>
          <a:xfrm>
            <a:off x="8309112" y="1544661"/>
            <a:ext cx="3750365" cy="18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10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585</Words>
  <Application>Microsoft Office PowerPoint</Application>
  <PresentationFormat>Widescreen</PresentationFormat>
  <Paragraphs>249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Symbol</vt:lpstr>
      <vt:lpstr>Tema do Office</vt:lpstr>
      <vt:lpstr>SISTEMAS DE DERIVAÇÃO (RAMAIS)</vt:lpstr>
      <vt:lpstr>CONCEITO</vt:lpstr>
      <vt:lpstr>SISTEMAS DE DERIVAÇÃO</vt:lpstr>
      <vt:lpstr>SISTEMAS DE DERIVAÇÃO</vt:lpstr>
      <vt:lpstr>SISTEMAS DE DERIVAÇÃO</vt:lpstr>
      <vt:lpstr>SISTEMAS DE DERIVAÇÃO</vt:lpstr>
      <vt:lpstr>EXEMPLO – 1º CASO</vt:lpstr>
      <vt:lpstr>EXEMPLO – 1º CASO</vt:lpstr>
      <vt:lpstr>EXEMPLO – 1º CASO (S/ Enc. Equivalentes)</vt:lpstr>
      <vt:lpstr>EXEMPLO – 1º CASO (S/ Enc. Equivalentes)</vt:lpstr>
      <vt:lpstr>EXEMPLO – 1º CASO (S/ Enc. Equivalentes)</vt:lpstr>
      <vt:lpstr>EXEMPLO – 1º CASO</vt:lpstr>
      <vt:lpstr>EXEMPLO – 1º CASO (C/ Enc. Equivalentes)</vt:lpstr>
      <vt:lpstr>EXEMPLO – 1º CASO (C/ Enc. Equivalentes)</vt:lpstr>
      <vt:lpstr>EXEMPLO – 1º CASO (C/ Enc. Equivalentes)</vt:lpstr>
      <vt:lpstr>EXEMPLO – 2º CASO</vt:lpstr>
      <vt:lpstr>EXEMPLO – 2º CASO</vt:lpstr>
      <vt:lpstr>EXEMPLO – 2º CASO</vt:lpstr>
      <vt:lpstr>EXEMPLO – 2º CASO</vt:lpstr>
      <vt:lpstr>EXEMPLO – 2º CASO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ENCANAMENTOS EQUIVALENTES</dc:title>
  <dc:creator>Conta da Microsoft</dc:creator>
  <cp:lastModifiedBy>Conta da Microsoft</cp:lastModifiedBy>
  <cp:revision>63</cp:revision>
  <dcterms:created xsi:type="dcterms:W3CDTF">2020-11-05T01:09:40Z</dcterms:created>
  <dcterms:modified xsi:type="dcterms:W3CDTF">2020-11-05T07:29:42Z</dcterms:modified>
</cp:coreProperties>
</file>