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6" r:id="rId4"/>
    <p:sldId id="267" r:id="rId5"/>
    <p:sldId id="261" r:id="rId6"/>
    <p:sldId id="258" r:id="rId7"/>
    <p:sldId id="269" r:id="rId8"/>
    <p:sldId id="263" r:id="rId9"/>
    <p:sldId id="268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o Sergio Salerno" initials="MSS" lastIdx="3" clrIdx="0">
    <p:extLst>
      <p:ext uri="{19B8F6BF-5375-455C-9EA6-DF929625EA0E}">
        <p15:presenceInfo xmlns:p15="http://schemas.microsoft.com/office/powerpoint/2012/main" userId="4518b0f29b90701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728"/>
  </p:normalViewPr>
  <p:slideViewPr>
    <p:cSldViewPr snapToGrid="0" snapToObjects="1">
      <p:cViewPr varScale="1">
        <p:scale>
          <a:sx n="90" d="100"/>
          <a:sy n="90" d="100"/>
        </p:scale>
        <p:origin x="232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BD08A-E09D-F140-974C-B9C41C04D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94B61F-71CD-E049-80DC-6F31B5673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17590-4C08-FF4C-9D58-90C5948A5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60AE-B07C-9D4A-9BA6-735D4F44593A}" type="datetimeFigureOut">
              <a:rPr lang="en-US" smtClean="0"/>
              <a:t>3/30/20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95812-6050-B549-B795-C0A68E176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71785-4EF6-F044-BAC5-70EAC7ABE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A5133-0262-014E-BFFB-0BCFBDD37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8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E89FA-1ABF-EE41-8BE7-331879B71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6EA21E-61CC-3C4A-9F5C-8EE2465EB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8354D-78F9-244D-8D9C-8543730F0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60AE-B07C-9D4A-9BA6-735D4F44593A}" type="datetimeFigureOut">
              <a:rPr lang="en-US" smtClean="0"/>
              <a:t>3/30/20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802B3-6B16-8846-9C1A-6FF8BA468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5B1CF-0B06-AB4E-8DEB-DA07B19DE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A5133-0262-014E-BFFB-0BCFBDD37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47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50569C-D00B-594B-B02C-C4A9E506CC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04312-2FA3-D444-B972-A056BB2360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55F5F-3C7A-F74E-9B42-80B81C19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60AE-B07C-9D4A-9BA6-735D4F44593A}" type="datetimeFigureOut">
              <a:rPr lang="en-US" smtClean="0"/>
              <a:t>3/30/20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A61BF-7BBC-C249-B014-5BA951326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1AE4C-234E-D64E-985C-FFF4B6671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A5133-0262-014E-BFFB-0BCFBDD37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28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2BE37-79DE-8443-A89B-EBF6033B2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4941C-B635-8141-BDBB-86AE413D2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0DF1F-3CCB-174E-8455-9BC3ACF9C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60AE-B07C-9D4A-9BA6-735D4F44593A}" type="datetimeFigureOut">
              <a:rPr lang="en-US" smtClean="0"/>
              <a:t>3/30/20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D1DE8-5B14-5D41-AC33-8C1C052BB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695C6-BE05-8347-BF53-839BC311E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A5133-0262-014E-BFFB-0BCFBDD37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87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596BB-E104-0F43-8919-11617EF9A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54F751-635E-1545-9647-9E0FA3DDD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003EF-1475-7C4B-8D3A-59A61A9D9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60AE-B07C-9D4A-9BA6-735D4F44593A}" type="datetimeFigureOut">
              <a:rPr lang="en-US" smtClean="0"/>
              <a:t>3/30/20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F3EDA-76E0-4247-AA1A-C13391266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53C69-D80F-4A43-A47B-DE0F29D59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A5133-0262-014E-BFFB-0BCFBDD37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55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578DF-A06C-EB40-BED1-BE626C0C3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2CF8F-6F3D-9F41-9B60-7211C2E07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060F49-5CDE-6040-8413-11D192194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57A76-1CDC-3548-9A41-68523557C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60AE-B07C-9D4A-9BA6-735D4F44593A}" type="datetimeFigureOut">
              <a:rPr lang="en-US" smtClean="0"/>
              <a:t>3/30/20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1A606E-1FBF-7242-ABB6-F687DC1B9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21AACA-99F0-3D46-8809-A5291699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A5133-0262-014E-BFFB-0BCFBDD37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15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32101-FE34-5F4D-8D8A-F0D5E28F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14FF1-52CA-9440-B4AF-00B3F1BE7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846AC3-7FF1-EC43-BA6D-B223869EA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A834C6-8FA4-C349-B129-81AD8272A5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ACC267-1B3A-0B4A-BBFD-BEBD391F46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56130F-4F1F-0743-B359-EA9924FC8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60AE-B07C-9D4A-9BA6-735D4F44593A}" type="datetimeFigureOut">
              <a:rPr lang="en-US" smtClean="0"/>
              <a:t>3/30/20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DDD578-B1D4-234A-A131-476116521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E85D1-0F5E-8C40-9262-D266A2FA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A5133-0262-014E-BFFB-0BCFBDD37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90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0B20D-2CAD-D441-A158-A1FC37764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A54B28-8E09-D445-BF55-F7FD3F29C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60AE-B07C-9D4A-9BA6-735D4F44593A}" type="datetimeFigureOut">
              <a:rPr lang="en-US" smtClean="0"/>
              <a:t>3/30/20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B43F1D-899D-1945-915D-B41176476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25D8F-4B74-4840-B4C3-9E0577AE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A5133-0262-014E-BFFB-0BCFBDD37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39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E41646-9F73-7349-8E01-54010E844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60AE-B07C-9D4A-9BA6-735D4F44593A}" type="datetimeFigureOut">
              <a:rPr lang="en-US" smtClean="0"/>
              <a:t>3/30/20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0501EC-D697-654A-97F2-8C55ABD92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B0242-8740-E449-AAC1-6710B80D9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A5133-0262-014E-BFFB-0BCFBDD37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68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ECB53-CD01-BA46-A2C9-BAF713D43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6AFB3-D935-2A45-8C38-F5D7EE163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20E6AE-E834-EF4B-97B8-673A41D02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DF5CB-DE47-5C45-A37E-3A8E1A5CD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60AE-B07C-9D4A-9BA6-735D4F44593A}" type="datetimeFigureOut">
              <a:rPr lang="en-US" smtClean="0"/>
              <a:t>3/30/20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B978A0-CFDB-CE4B-BB31-8600B6439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BAA88-365A-5246-A229-BCED6A1C9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A5133-0262-014E-BFFB-0BCFBDD37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57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BAB4E-3F23-AC42-9F02-B8F64E7B6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3FD1A1-BC36-FD44-AFD7-1BBB10E0C5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079803-5DFE-C44C-840E-8A6065203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A72BB-4FEC-F442-8B34-4AA70D549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60AE-B07C-9D4A-9BA6-735D4F44593A}" type="datetimeFigureOut">
              <a:rPr lang="en-US" smtClean="0"/>
              <a:t>3/30/20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A433EA-8FA0-A84A-AB65-3F55644D2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AA70C-9530-4D4F-BC3F-FA9F62C68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A5133-0262-014E-BFFB-0BCFBDD37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18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C12850-4439-A144-82AC-BAC80A546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1CEF6D-D707-914D-BE6A-C3E3CB1E6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16537-5F2B-FC4B-9FF2-810CF9A39B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E60AE-B07C-9D4A-9BA6-735D4F44593A}" type="datetimeFigureOut">
              <a:rPr lang="en-US" smtClean="0"/>
              <a:t>3/30/20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90DAD-37AA-284F-A4CD-EE08C3929A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3D581-E3BC-6547-BCB3-F25ACE3D4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A5133-0262-014E-BFFB-0BCFBDD37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409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E5ZxZINyZQ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B577FF9-3543-4875-815D-3D87BD8A2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2FD202-5FA0-3147-9CB4-56E86BC5F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92" y="802094"/>
            <a:ext cx="5772696" cy="3072015"/>
          </a:xfrm>
        </p:spPr>
        <p:txBody>
          <a:bodyPr anchor="b">
            <a:normAutofit/>
          </a:bodyPr>
          <a:lstStyle/>
          <a:p>
            <a:r>
              <a:rPr lang="en-US" sz="6600" i="1" dirty="0"/>
              <a:t>Design Thinking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9D1900-E537-2842-B3EB-ADA187C2B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0148" y="3962792"/>
            <a:ext cx="5221185" cy="2102108"/>
          </a:xfrm>
        </p:spPr>
        <p:txBody>
          <a:bodyPr anchor="t">
            <a:normAutofit/>
          </a:bodyPr>
          <a:lstStyle/>
          <a:p>
            <a:r>
              <a:rPr lang="en-US" sz="2800" dirty="0" err="1"/>
              <a:t>Noções</a:t>
            </a:r>
            <a:r>
              <a:rPr lang="en-US" sz="2800" dirty="0"/>
              <a:t> </a:t>
            </a:r>
            <a:r>
              <a:rPr lang="en-US" sz="2800" dirty="0" err="1"/>
              <a:t>básicas</a:t>
            </a:r>
            <a:endParaRPr lang="en-US" sz="2800" dirty="0"/>
          </a:p>
          <a:p>
            <a:endParaRPr lang="en-US" dirty="0"/>
          </a:p>
          <a:p>
            <a:r>
              <a:rPr lang="en-US" sz="2000" dirty="0"/>
              <a:t>Profs Ana Paula Barbosa e</a:t>
            </a:r>
            <a:br>
              <a:rPr lang="en-US" sz="2000" dirty="0"/>
            </a:br>
            <a:r>
              <a:rPr lang="en-US" sz="2000" dirty="0"/>
              <a:t>Mario Sergio Salerno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5569EEC-E12F-4856-B407-02B2813A4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4059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F860788-3A6A-45A3-B3F1-06F159665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67336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B093E7-D5D0-7745-B4D7-FA8A76451E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6" r="2" b="2"/>
          <a:stretch/>
        </p:blipFill>
        <p:spPr>
          <a:xfrm>
            <a:off x="10260217" y="889526"/>
            <a:ext cx="1769380" cy="1769377"/>
          </a:xfrm>
          <a:custGeom>
            <a:avLst/>
            <a:gdLst/>
            <a:ahLst/>
            <a:cxnLst/>
            <a:rect l="l" t="t" r="r" b="b"/>
            <a:pathLst>
              <a:path w="4579832" h="5347063">
                <a:moveTo>
                  <a:pt x="106985" y="0"/>
                </a:moveTo>
                <a:lnTo>
                  <a:pt x="4472847" y="0"/>
                </a:lnTo>
                <a:cubicBezTo>
                  <a:pt x="4531933" y="0"/>
                  <a:pt x="4579832" y="47899"/>
                  <a:pt x="4579832" y="106985"/>
                </a:cubicBezTo>
                <a:lnTo>
                  <a:pt x="4579832" y="5240078"/>
                </a:lnTo>
                <a:cubicBezTo>
                  <a:pt x="4579832" y="5299164"/>
                  <a:pt x="4531933" y="5347063"/>
                  <a:pt x="4472847" y="5347063"/>
                </a:cubicBezTo>
                <a:lnTo>
                  <a:pt x="106985" y="5347063"/>
                </a:lnTo>
                <a:cubicBezTo>
                  <a:pt x="47899" y="5347063"/>
                  <a:pt x="0" y="5299164"/>
                  <a:pt x="0" y="5240078"/>
                </a:cubicBezTo>
                <a:lnTo>
                  <a:pt x="0" y="106985"/>
                </a:lnTo>
                <a:cubicBezTo>
                  <a:pt x="0" y="47899"/>
                  <a:pt x="47899" y="0"/>
                  <a:pt x="106985" y="0"/>
                </a:cubicBezTo>
                <a:close/>
              </a:path>
            </a:pathLst>
          </a:cu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DF1E3393-B852-4883-B778-ED3525112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32259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9853D09-4205-4CC7-83EB-288E886AC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440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0D040B79-3E73-4A31-840D-D6B9C9FDF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7511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156C6AE5-3F8B-42AC-9EA4-1B686A11E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3820" y="5835650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8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29C2C85-1492-463C-B805-3FD3FCE93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71255" y="-1"/>
            <a:ext cx="7649490" cy="5728133"/>
            <a:chOff x="329184" y="1"/>
            <a:chExt cx="524256" cy="5728133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318045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A0F420-75A3-5E4D-9298-ED878DB95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232" y="3883014"/>
            <a:ext cx="10071536" cy="929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Exemplo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no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52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crowd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C2DBF83-8664-B545-9C92-C98098443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401"/>
          <a:stretch/>
        </p:blipFill>
        <p:spPr>
          <a:xfrm>
            <a:off x="897717" y="621323"/>
            <a:ext cx="5069590" cy="3024814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F5E02E0A-6ED1-FD40-9606-35EFFB950B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9182"/>
          <a:stretch/>
        </p:blipFill>
        <p:spPr>
          <a:xfrm>
            <a:off x="6228507" y="621323"/>
            <a:ext cx="5065776" cy="302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34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BFF37A-A082-2448-9C0F-4D7164BE6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4000" dirty="0"/>
              <a:t>O que é?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0E338FF-D5ED-534D-B293-F45693C4C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095091" cy="3979585"/>
          </a:xfrm>
        </p:spPr>
        <p:txBody>
          <a:bodyPr anchor="ctr">
            <a:normAutofit/>
          </a:bodyPr>
          <a:lstStyle/>
          <a:p>
            <a:r>
              <a:rPr lang="en-US" dirty="0"/>
              <a:t>Design thinking é um </a:t>
            </a:r>
            <a:r>
              <a:rPr lang="en-US" b="1" dirty="0" err="1"/>
              <a:t>processo</a:t>
            </a:r>
            <a:r>
              <a:rPr lang="en-US" b="1" dirty="0"/>
              <a:t> </a:t>
            </a:r>
            <a:r>
              <a:rPr lang="en-US" dirty="0"/>
              <a:t>para </a:t>
            </a:r>
            <a:r>
              <a:rPr lang="en-US" dirty="0" err="1"/>
              <a:t>solução</a:t>
            </a:r>
            <a:r>
              <a:rPr lang="en-US" dirty="0"/>
              <a:t> de </a:t>
            </a:r>
            <a:r>
              <a:rPr lang="en-US" dirty="0" err="1"/>
              <a:t>problemas</a:t>
            </a:r>
            <a:r>
              <a:rPr lang="en-US" dirty="0"/>
              <a:t> de forma </a:t>
            </a:r>
            <a:r>
              <a:rPr lang="en-US" dirty="0" err="1"/>
              <a:t>criativa</a:t>
            </a:r>
            <a:r>
              <a:rPr lang="en-US" dirty="0"/>
              <a:t> </a:t>
            </a:r>
          </a:p>
          <a:p>
            <a:r>
              <a:rPr lang="en-US" dirty="0" err="1"/>
              <a:t>Foco</a:t>
            </a:r>
            <a:r>
              <a:rPr lang="en-US" dirty="0"/>
              <a:t> no </a:t>
            </a:r>
            <a:r>
              <a:rPr lang="en-US" dirty="0" err="1"/>
              <a:t>cliente</a:t>
            </a:r>
            <a:r>
              <a:rPr lang="en-US" dirty="0"/>
              <a:t>/</a:t>
            </a:r>
            <a:r>
              <a:rPr lang="en-US" dirty="0" err="1"/>
              <a:t>usuário</a:t>
            </a:r>
            <a:r>
              <a:rPr lang="en-US" dirty="0"/>
              <a:t> (</a:t>
            </a:r>
            <a:r>
              <a:rPr lang="en-US" i="1" dirty="0"/>
              <a:t>human-centered</a:t>
            </a:r>
            <a:r>
              <a:rPr lang="en-US" dirty="0"/>
              <a:t>);</a:t>
            </a:r>
          </a:p>
          <a:p>
            <a:r>
              <a:rPr lang="en-US" dirty="0" err="1"/>
              <a:t>Desejado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ser </a:t>
            </a:r>
            <a:r>
              <a:rPr lang="en-US" dirty="0" err="1"/>
              <a:t>humano</a:t>
            </a:r>
            <a:r>
              <a:rPr lang="en-US" dirty="0"/>
              <a:t> + </a:t>
            </a:r>
            <a:r>
              <a:rPr lang="en-US" dirty="0" err="1"/>
              <a:t>tecnologia</a:t>
            </a:r>
            <a:r>
              <a:rPr lang="en-US" dirty="0"/>
              <a:t> </a:t>
            </a:r>
            <a:r>
              <a:rPr lang="en-US" dirty="0" err="1"/>
              <a:t>factível</a:t>
            </a:r>
            <a:r>
              <a:rPr lang="en-US" dirty="0"/>
              <a:t>; </a:t>
            </a:r>
            <a:r>
              <a:rPr lang="en-US" dirty="0" err="1"/>
              <a:t>economicamente</a:t>
            </a:r>
            <a:r>
              <a:rPr lang="en-US" dirty="0"/>
              <a:t> </a:t>
            </a:r>
            <a:r>
              <a:rPr lang="en-US" dirty="0" err="1"/>
              <a:t>viável</a:t>
            </a:r>
            <a:r>
              <a:rPr lang="en-US" dirty="0"/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87AEBC-F6CE-4042-984D-76F7CF57C0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5" b="1645"/>
          <a:stretch/>
        </p:blipFill>
        <p:spPr>
          <a:xfrm>
            <a:off x="5977788" y="509570"/>
            <a:ext cx="5425410" cy="580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34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B0B8DCBA-FEED-46EF-A140-35B904015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BFF37A-A082-2448-9C0F-4D7164BE6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anchor="ctr">
            <a:normAutofit/>
          </a:bodyPr>
          <a:lstStyle/>
          <a:p>
            <a:r>
              <a:rPr lang="en-US" sz="3600" i="1" dirty="0"/>
              <a:t>Mindset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FE83FD-D456-6142-A948-19A61BC6B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670" y="2494440"/>
            <a:ext cx="4991629" cy="3677123"/>
          </a:xfrm>
        </p:spPr>
        <p:txBody>
          <a:bodyPr anchor="ctr">
            <a:normAutofit/>
          </a:bodyPr>
          <a:lstStyle/>
          <a:p>
            <a:r>
              <a:rPr lang="en-US" dirty="0" err="1"/>
              <a:t>Abordar</a:t>
            </a:r>
            <a:r>
              <a:rPr lang="en-US" dirty="0"/>
              <a:t> o </a:t>
            </a:r>
            <a:r>
              <a:rPr lang="en-US" dirty="0" err="1"/>
              <a:t>desconhecido</a:t>
            </a:r>
            <a:r>
              <a:rPr lang="en-US" dirty="0"/>
              <a:t> com </a:t>
            </a:r>
            <a:r>
              <a:rPr lang="en-US" dirty="0" err="1"/>
              <a:t>curiosidade</a:t>
            </a:r>
            <a:r>
              <a:rPr lang="en-US" dirty="0"/>
              <a:t>;</a:t>
            </a:r>
          </a:p>
          <a:p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medo</a:t>
            </a:r>
            <a:r>
              <a:rPr lang="en-US" dirty="0"/>
              <a:t> de </a:t>
            </a:r>
            <a:r>
              <a:rPr lang="en-US" dirty="0" err="1"/>
              <a:t>tentar</a:t>
            </a:r>
            <a:r>
              <a:rPr lang="en-US" dirty="0"/>
              <a:t> </a:t>
            </a:r>
            <a:r>
              <a:rPr lang="en-US" dirty="0" err="1"/>
              <a:t>novas</a:t>
            </a:r>
            <a:r>
              <a:rPr lang="en-US" dirty="0"/>
              <a:t> </a:t>
            </a:r>
            <a:r>
              <a:rPr lang="en-US" dirty="0" err="1"/>
              <a:t>abordagens</a:t>
            </a:r>
            <a:r>
              <a:rPr lang="en-US" dirty="0"/>
              <a:t>;</a:t>
            </a:r>
          </a:p>
          <a:p>
            <a:r>
              <a:rPr lang="en-US" dirty="0" err="1"/>
              <a:t>Aprender</a:t>
            </a:r>
            <a:r>
              <a:rPr lang="en-US" dirty="0"/>
              <a:t> </a:t>
            </a:r>
            <a:r>
              <a:rPr lang="en-US" dirty="0" err="1"/>
              <a:t>através</a:t>
            </a:r>
            <a:r>
              <a:rPr lang="en-US" dirty="0"/>
              <a:t> da </a:t>
            </a:r>
            <a:r>
              <a:rPr lang="en-US" dirty="0" err="1"/>
              <a:t>exploração</a:t>
            </a:r>
            <a:r>
              <a:rPr lang="en-US" dirty="0"/>
              <a:t> e </a:t>
            </a:r>
            <a:r>
              <a:rPr lang="en-US" dirty="0" err="1"/>
              <a:t>experimentação</a:t>
            </a:r>
            <a:r>
              <a:rPr lang="en-US" dirty="0"/>
              <a:t>.</a:t>
            </a:r>
          </a:p>
          <a:p>
            <a:endParaRPr lang="en-US" sz="1800" dirty="0"/>
          </a:p>
          <a:p>
            <a:endParaRPr lang="en-US" sz="1800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person, indoor, food, man&#10;&#10;Description automatically generated">
            <a:extLst>
              <a:ext uri="{FF2B5EF4-FFF2-40B4-BE49-F238E27FC236}">
                <a16:creationId xmlns:a16="http://schemas.microsoft.com/office/drawing/2014/main" id="{3A5531ED-9EC7-E343-BEA5-CAA2124F4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470" y="1514502"/>
            <a:ext cx="5460245" cy="38283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1DAAAC-25D9-9D4A-BB12-51BA76E805C6}"/>
              </a:ext>
            </a:extLst>
          </p:cNvPr>
          <p:cNvSpPr txBox="1"/>
          <p:nvPr/>
        </p:nvSpPr>
        <p:spPr>
          <a:xfrm>
            <a:off x="10156036" y="5363552"/>
            <a:ext cx="1613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</a:t>
            </a:r>
            <a:r>
              <a:rPr lang="en-US" dirty="0" err="1"/>
              <a:t>Ideo</a:t>
            </a:r>
            <a:r>
              <a:rPr lang="en-US" dirty="0"/>
              <a:t>/</a:t>
            </a:r>
            <a:r>
              <a:rPr lang="en-US" dirty="0" err="1"/>
              <a:t>abc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322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F687420-BEB4-45CD-8226-339BE553B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CFB685-FD72-8F4B-BDF5-70CD3AE4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en-US" sz="3600" dirty="0" err="1"/>
              <a:t>Fatores</a:t>
            </a:r>
            <a:r>
              <a:rPr lang="en-US" sz="3600" dirty="0"/>
              <a:t> </a:t>
            </a:r>
            <a:r>
              <a:rPr lang="en-US" sz="3600" dirty="0" err="1"/>
              <a:t>contextuais</a:t>
            </a:r>
            <a:endParaRPr lang="en-US" sz="3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5467B-BB7E-9342-A1EB-047E92F34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573320" cy="3511943"/>
          </a:xfrm>
        </p:spPr>
        <p:txBody>
          <a:bodyPr anchor="ctr">
            <a:normAutofit/>
          </a:bodyPr>
          <a:lstStyle/>
          <a:p>
            <a:r>
              <a:rPr lang="en-US" dirty="0"/>
              <a:t>Times </a:t>
            </a:r>
            <a:r>
              <a:rPr lang="en-US" dirty="0" err="1"/>
              <a:t>multidisciplinares</a:t>
            </a:r>
            <a:endParaRPr lang="en-US" dirty="0"/>
          </a:p>
          <a:p>
            <a:r>
              <a:rPr lang="en-US" dirty="0" err="1"/>
              <a:t>Fluência</a:t>
            </a:r>
            <a:r>
              <a:rPr lang="en-US" dirty="0"/>
              <a:t> do </a:t>
            </a:r>
            <a:r>
              <a:rPr lang="en-US" dirty="0" err="1"/>
              <a:t>indivíduos</a:t>
            </a:r>
            <a:r>
              <a:rPr lang="en-US" dirty="0"/>
              <a:t> e do </a:t>
            </a:r>
            <a:r>
              <a:rPr lang="en-US" dirty="0" err="1"/>
              <a:t>grupo</a:t>
            </a:r>
            <a:endParaRPr lang="en-US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234AA1CC-D9DB-D547-A89E-58828F3199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53" r="7539" b="2"/>
          <a:stretch/>
        </p:blipFill>
        <p:spPr>
          <a:xfrm>
            <a:off x="5987738" y="650494"/>
            <a:ext cx="5628018" cy="53241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FFE133-9797-4F4F-B034-33607E25AB52}"/>
              </a:ext>
            </a:extLst>
          </p:cNvPr>
          <p:cNvSpPr txBox="1"/>
          <p:nvPr/>
        </p:nvSpPr>
        <p:spPr>
          <a:xfrm>
            <a:off x="7315200" y="4314825"/>
            <a:ext cx="13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Antropóloga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0B995E-425C-DB49-A87B-50757E724AAC}"/>
              </a:ext>
            </a:extLst>
          </p:cNvPr>
          <p:cNvSpPr txBox="1"/>
          <p:nvPr/>
        </p:nvSpPr>
        <p:spPr>
          <a:xfrm>
            <a:off x="10305508" y="3021388"/>
            <a:ext cx="1415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rgbClr val="FFFF00"/>
                </a:solidFill>
              </a:rPr>
              <a:t>Estudante</a:t>
            </a:r>
            <a:r>
              <a:rPr lang="en-US" dirty="0">
                <a:solidFill>
                  <a:srgbClr val="FFFF00"/>
                </a:solidFill>
              </a:rPr>
              <a:t> de</a:t>
            </a:r>
          </a:p>
          <a:p>
            <a:pPr algn="ctr"/>
            <a:r>
              <a:rPr lang="en-US" dirty="0" err="1">
                <a:solidFill>
                  <a:srgbClr val="FFFF00"/>
                </a:solidFill>
              </a:rPr>
              <a:t>medicina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BECF35-28D1-CD41-ACF9-BC7CBBF17D32}"/>
              </a:ext>
            </a:extLst>
          </p:cNvPr>
          <p:cNvSpPr txBox="1"/>
          <p:nvPr/>
        </p:nvSpPr>
        <p:spPr>
          <a:xfrm>
            <a:off x="10002173" y="5900839"/>
            <a:ext cx="1613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</a:t>
            </a:r>
            <a:r>
              <a:rPr lang="en-US" dirty="0" err="1"/>
              <a:t>Ideo</a:t>
            </a:r>
            <a:r>
              <a:rPr lang="en-US" dirty="0"/>
              <a:t>/</a:t>
            </a:r>
            <a:r>
              <a:rPr lang="en-US" dirty="0" err="1"/>
              <a:t>abc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396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person, indoor, food, man&#10;&#10;Description automatically generated">
            <a:extLst>
              <a:ext uri="{FF2B5EF4-FFF2-40B4-BE49-F238E27FC236}">
                <a16:creationId xmlns:a16="http://schemas.microsoft.com/office/drawing/2014/main" id="{26C07AFE-9016-2841-9AE0-B1F0C6769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47" r="-1" b="-1"/>
          <a:stretch/>
        </p:blipFill>
        <p:spPr>
          <a:xfrm>
            <a:off x="0" y="3977534"/>
            <a:ext cx="3594165" cy="2766166"/>
          </a:xfrm>
          <a:prstGeom prst="hexagon">
            <a:avLst/>
          </a:prstGeom>
        </p:spPr>
      </p:pic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D00C003D-6DE1-1E40-A66D-986E106D23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96" r="13880" b="17842"/>
          <a:stretch/>
        </p:blipFill>
        <p:spPr>
          <a:xfrm>
            <a:off x="3594165" y="3972560"/>
            <a:ext cx="4118847" cy="2766165"/>
          </a:xfrm>
          <a:prstGeom prst="hexagon">
            <a:avLst/>
          </a:prstGeom>
        </p:spPr>
      </p:pic>
      <p:pic>
        <p:nvPicPr>
          <p:cNvPr id="8" name="Picture 7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DAB5675-B186-4144-8BC1-3C9E4A2593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4540"/>
          <a:stretch/>
        </p:blipFill>
        <p:spPr>
          <a:xfrm>
            <a:off x="10096467" y="1109479"/>
            <a:ext cx="2095533" cy="1545336"/>
          </a:xfrm>
          <a:prstGeom prst="hexagon">
            <a:avLst/>
          </a:prstGeom>
        </p:spPr>
      </p:pic>
      <p:pic>
        <p:nvPicPr>
          <p:cNvPr id="32" name="Content Placeholder 3">
            <a:extLst>
              <a:ext uri="{FF2B5EF4-FFF2-40B4-BE49-F238E27FC236}">
                <a16:creationId xmlns:a16="http://schemas.microsoft.com/office/drawing/2014/main" id="{0A5467D3-2EB7-3D44-A58A-A444B7B321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655" r="-1143" b="-1143"/>
          <a:stretch/>
        </p:blipFill>
        <p:spPr>
          <a:xfrm>
            <a:off x="0" y="-4"/>
            <a:ext cx="8184233" cy="3521287"/>
          </a:xfrm>
          <a:prstGeom prst="rect">
            <a:avLst/>
          </a:prstGeom>
        </p:spPr>
      </p:pic>
      <p:pic>
        <p:nvPicPr>
          <p:cNvPr id="20" name="Picture 19" descr="A picture containing person, holding, man, woman&#10;&#10;Description automatically generated">
            <a:extLst>
              <a:ext uri="{FF2B5EF4-FFF2-40B4-BE49-F238E27FC236}">
                <a16:creationId xmlns:a16="http://schemas.microsoft.com/office/drawing/2014/main" id="{B40D0AB7-A08E-7B42-BAB4-26C1088A3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2875" y="2815128"/>
            <a:ext cx="4295523" cy="2776115"/>
          </a:xfrm>
          <a:prstGeom prst="octagon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C0889C5-F577-FB44-A705-3F2D1D121774}"/>
              </a:ext>
            </a:extLst>
          </p:cNvPr>
          <p:cNvSpPr txBox="1"/>
          <p:nvPr/>
        </p:nvSpPr>
        <p:spPr>
          <a:xfrm>
            <a:off x="7713012" y="257175"/>
            <a:ext cx="2635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Processo</a:t>
            </a:r>
            <a:r>
              <a:rPr lang="en-US" dirty="0"/>
              <a:t>: Duplo diamante</a:t>
            </a:r>
          </a:p>
        </p:txBody>
      </p:sp>
    </p:spTree>
    <p:extLst>
      <p:ext uri="{BB962C8B-B14F-4D97-AF65-F5344CB8AC3E}">
        <p14:creationId xmlns:p14="http://schemas.microsoft.com/office/powerpoint/2010/main" val="1452240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AD6528-CC01-AC49-B7AA-21A7851D7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Processo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0A8CFD8B-EF92-564A-A331-2AC629C93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1854"/>
          <a:stretch/>
        </p:blipFill>
        <p:spPr>
          <a:xfrm>
            <a:off x="897238" y="777321"/>
            <a:ext cx="7118049" cy="515199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71A9B4-5B0F-4149-B325-D847B4AD47B1}"/>
              </a:ext>
            </a:extLst>
          </p:cNvPr>
          <p:cNvSpPr txBox="1"/>
          <p:nvPr/>
        </p:nvSpPr>
        <p:spPr>
          <a:xfrm>
            <a:off x="1311804" y="330051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Framing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65B9B-420D-AC43-AC94-57654FED0E7F}"/>
              </a:ext>
            </a:extLst>
          </p:cNvPr>
          <p:cNvSpPr txBox="1"/>
          <p:nvPr/>
        </p:nvSpPr>
        <p:spPr>
          <a:xfrm>
            <a:off x="4456262" y="294975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Risk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00D835-092A-0C4D-B4DC-4982DF604D82}"/>
              </a:ext>
            </a:extLst>
          </p:cNvPr>
          <p:cNvSpPr txBox="1"/>
          <p:nvPr/>
        </p:nvSpPr>
        <p:spPr>
          <a:xfrm>
            <a:off x="6972070" y="351483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Choice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222891-B285-174D-891F-6553806F225A}"/>
              </a:ext>
            </a:extLst>
          </p:cNvPr>
          <p:cNvSpPr txBox="1"/>
          <p:nvPr/>
        </p:nvSpPr>
        <p:spPr>
          <a:xfrm>
            <a:off x="257173" y="6286495"/>
            <a:ext cx="168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dSchool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75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1D8088-559A-46A5-A801-CDF0B9476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E2E96F-17F7-4C8C-BDF1-6BB90A0C1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2380868"/>
            <a:ext cx="11982332" cy="2087795"/>
            <a:chOff x="143163" y="5763486"/>
            <a:chExt cx="11982332" cy="73955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46BD00C-9313-4A22-94F7-3875A46C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EAF30D0-AA67-427C-9938-A2C8A9B5D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F6371F-B41E-244F-95DE-018A3F7D4B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663" b="4146"/>
          <a:stretch/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33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BA25FB-6F63-4E4F-86A1-B4308602A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dirty="0" err="1">
                <a:solidFill>
                  <a:schemeClr val="accent1"/>
                </a:solidFill>
              </a:rPr>
              <a:t>Exemplos</a:t>
            </a:r>
            <a:r>
              <a:rPr lang="en-US" dirty="0">
                <a:solidFill>
                  <a:schemeClr val="accent1"/>
                </a:solidFill>
              </a:rPr>
              <a:t> de </a:t>
            </a:r>
            <a:r>
              <a:rPr lang="en-US" dirty="0" err="1">
                <a:solidFill>
                  <a:schemeClr val="accent1"/>
                </a:solidFill>
              </a:rPr>
              <a:t>Aplicação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C9640-DC59-0A46-A94E-805841A74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 b="1" dirty="0" err="1"/>
              <a:t>Redesenho</a:t>
            </a:r>
            <a:r>
              <a:rPr lang="en-US" sz="2400" b="1" dirty="0"/>
              <a:t> de </a:t>
            </a:r>
            <a:r>
              <a:rPr lang="en-US" sz="2400" b="1" dirty="0" err="1"/>
              <a:t>processos</a:t>
            </a:r>
            <a:r>
              <a:rPr lang="en-US" sz="2400" b="1" dirty="0"/>
              <a:t> </a:t>
            </a:r>
            <a:r>
              <a:rPr lang="en-US" sz="2400" b="1" dirty="0" err="1"/>
              <a:t>internos</a:t>
            </a:r>
            <a:r>
              <a:rPr lang="en-US" sz="2400" dirty="0"/>
              <a:t>: SAP </a:t>
            </a:r>
            <a:r>
              <a:rPr lang="en-US" sz="2400" dirty="0" err="1"/>
              <a:t>desenhando</a:t>
            </a:r>
            <a:r>
              <a:rPr lang="en-US" sz="2400" dirty="0"/>
              <a:t> </a:t>
            </a:r>
            <a:r>
              <a:rPr lang="en-US" sz="2400" dirty="0" err="1"/>
              <a:t>seu</a:t>
            </a:r>
            <a:r>
              <a:rPr lang="en-US" sz="2400" dirty="0"/>
              <a:t> </a:t>
            </a:r>
            <a:r>
              <a:rPr lang="en-US" sz="2400" dirty="0" err="1"/>
              <a:t>planejamento</a:t>
            </a:r>
            <a:r>
              <a:rPr lang="en-US" sz="2400" dirty="0"/>
              <a:t> </a:t>
            </a:r>
            <a:r>
              <a:rPr lang="en-US" sz="2400" dirty="0" err="1"/>
              <a:t>estratégico</a:t>
            </a:r>
            <a:r>
              <a:rPr lang="en-US" sz="2400" dirty="0"/>
              <a:t>; Toyota </a:t>
            </a:r>
            <a:r>
              <a:rPr lang="en-US" sz="2400" dirty="0" err="1"/>
              <a:t>usando</a:t>
            </a:r>
            <a:r>
              <a:rPr lang="en-US" sz="2400" dirty="0"/>
              <a:t> para </a:t>
            </a:r>
            <a:r>
              <a:rPr lang="en-US" sz="2400" dirty="0" err="1"/>
              <a:t>redesenhar</a:t>
            </a:r>
            <a:r>
              <a:rPr lang="en-US" sz="2400" dirty="0"/>
              <a:t> o </a:t>
            </a:r>
            <a:r>
              <a:rPr lang="en-US" sz="2400" dirty="0" err="1"/>
              <a:t>seu</a:t>
            </a:r>
            <a:r>
              <a:rPr lang="en-US" sz="2400" dirty="0"/>
              <a:t> </a:t>
            </a:r>
            <a:r>
              <a:rPr lang="en-US" sz="2400" dirty="0" err="1"/>
              <a:t>centro</a:t>
            </a:r>
            <a:r>
              <a:rPr lang="en-US" sz="2400" dirty="0"/>
              <a:t> de </a:t>
            </a:r>
            <a:r>
              <a:rPr lang="en-US" sz="2400" dirty="0" err="1"/>
              <a:t>atendimento</a:t>
            </a:r>
            <a:r>
              <a:rPr lang="en-US" sz="2400" dirty="0"/>
              <a:t>.</a:t>
            </a:r>
          </a:p>
          <a:p>
            <a:r>
              <a:rPr lang="en-US" sz="2400" b="1" dirty="0" err="1"/>
              <a:t>Aumentar</a:t>
            </a:r>
            <a:r>
              <a:rPr lang="en-US" sz="2400" b="1" dirty="0"/>
              <a:t> o </a:t>
            </a:r>
            <a:r>
              <a:rPr lang="en-US" sz="2400" b="1" dirty="0" err="1"/>
              <a:t>engajamento</a:t>
            </a:r>
            <a:r>
              <a:rPr lang="en-US" sz="2400" b="1" dirty="0"/>
              <a:t> do </a:t>
            </a:r>
            <a:r>
              <a:rPr lang="en-US" sz="2400" b="1" dirty="0" err="1"/>
              <a:t>cliente</a:t>
            </a:r>
            <a:r>
              <a:rPr lang="en-US" sz="2400" b="1" dirty="0"/>
              <a:t>: </a:t>
            </a:r>
            <a:r>
              <a:rPr lang="en-US" sz="2400" dirty="0"/>
              <a:t>3M </a:t>
            </a:r>
            <a:r>
              <a:rPr lang="en-US" sz="2400" dirty="0" err="1"/>
              <a:t>usou</a:t>
            </a:r>
            <a:r>
              <a:rPr lang="en-US" sz="2400" dirty="0"/>
              <a:t> para </a:t>
            </a:r>
            <a:r>
              <a:rPr lang="en-US" sz="2400" dirty="0" err="1"/>
              <a:t>reimaginar</a:t>
            </a:r>
            <a:r>
              <a:rPr lang="en-US" sz="2400" dirty="0"/>
              <a:t> </a:t>
            </a:r>
            <a:r>
              <a:rPr lang="en-US" sz="2400" dirty="0" err="1"/>
              <a:t>seu</a:t>
            </a:r>
            <a:r>
              <a:rPr lang="en-US" sz="2400" dirty="0"/>
              <a:t> </a:t>
            </a:r>
            <a:r>
              <a:rPr lang="en-US" sz="2400" dirty="0" err="1"/>
              <a:t>processo</a:t>
            </a:r>
            <a:r>
              <a:rPr lang="en-US" sz="2400" dirty="0"/>
              <a:t> de </a:t>
            </a:r>
            <a:r>
              <a:rPr lang="en-US" sz="2400" dirty="0" err="1"/>
              <a:t>venda</a:t>
            </a:r>
            <a:r>
              <a:rPr lang="en-US" sz="2400" dirty="0"/>
              <a:t> no </a:t>
            </a:r>
            <a:r>
              <a:rPr lang="en-US" sz="2400" dirty="0" err="1"/>
              <a:t>negócio</a:t>
            </a:r>
            <a:r>
              <a:rPr lang="en-US" sz="2400" dirty="0"/>
              <a:t> de </a:t>
            </a:r>
            <a:r>
              <a:rPr lang="en-US" sz="2400" dirty="0" err="1"/>
              <a:t>ciência</a:t>
            </a:r>
            <a:r>
              <a:rPr lang="en-US" sz="2400" dirty="0"/>
              <a:t> de </a:t>
            </a:r>
            <a:r>
              <a:rPr lang="en-US" sz="2400" dirty="0" err="1"/>
              <a:t>materiais</a:t>
            </a:r>
            <a:r>
              <a:rPr lang="en-US" sz="2400" dirty="0"/>
              <a:t>; Banco </a:t>
            </a:r>
            <a:r>
              <a:rPr lang="en-US" sz="2400" dirty="0" err="1"/>
              <a:t>Francês</a:t>
            </a:r>
            <a:r>
              <a:rPr lang="en-US" sz="2400" dirty="0"/>
              <a:t> </a:t>
            </a:r>
            <a:r>
              <a:rPr lang="en-US" sz="2400" dirty="0" err="1"/>
              <a:t>usou</a:t>
            </a:r>
            <a:r>
              <a:rPr lang="en-US" sz="2400" dirty="0"/>
              <a:t> para </a:t>
            </a:r>
            <a:r>
              <a:rPr lang="en-US" sz="2400" dirty="0" err="1"/>
              <a:t>entender</a:t>
            </a:r>
            <a:r>
              <a:rPr lang="en-US" sz="2400" dirty="0"/>
              <a:t> </a:t>
            </a:r>
            <a:r>
              <a:rPr lang="en-US" sz="2400" dirty="0" err="1"/>
              <a:t>como</a:t>
            </a:r>
            <a:r>
              <a:rPr lang="en-US" sz="2400" dirty="0"/>
              <a:t> </a:t>
            </a:r>
            <a:r>
              <a:rPr lang="en-US" sz="2400" dirty="0" err="1"/>
              <a:t>restaurar</a:t>
            </a:r>
            <a:r>
              <a:rPr lang="en-US" sz="2400" dirty="0"/>
              <a:t> a </a:t>
            </a:r>
            <a:r>
              <a:rPr lang="en-US" sz="2400" dirty="0" err="1"/>
              <a:t>confianca</a:t>
            </a:r>
            <a:r>
              <a:rPr lang="en-US" sz="2400" dirty="0"/>
              <a:t> do </a:t>
            </a:r>
            <a:r>
              <a:rPr lang="en-US" sz="2400" dirty="0" err="1"/>
              <a:t>cliente</a:t>
            </a:r>
            <a:r>
              <a:rPr lang="en-US" sz="2400" dirty="0"/>
              <a:t>.</a:t>
            </a:r>
          </a:p>
          <a:p>
            <a:r>
              <a:rPr lang="en-US" sz="2400" b="1" dirty="0" err="1"/>
              <a:t>Entender</a:t>
            </a:r>
            <a:r>
              <a:rPr lang="en-US" sz="2400" b="1" dirty="0"/>
              <a:t> </a:t>
            </a:r>
            <a:r>
              <a:rPr lang="en-US" sz="2400" b="1" dirty="0" err="1"/>
              <a:t>desafios</a:t>
            </a:r>
            <a:r>
              <a:rPr lang="en-US" sz="2400" b="1" dirty="0"/>
              <a:t> </a:t>
            </a:r>
            <a:r>
              <a:rPr lang="en-US" sz="2400" b="1" dirty="0" err="1"/>
              <a:t>sociais</a:t>
            </a:r>
            <a:r>
              <a:rPr lang="en-US" sz="2400" dirty="0"/>
              <a:t>: </a:t>
            </a:r>
            <a:r>
              <a:rPr lang="en-US" sz="2400" dirty="0" err="1"/>
              <a:t>Reciclagem</a:t>
            </a:r>
            <a:r>
              <a:rPr lang="en-US" sz="2400" dirty="0"/>
              <a:t> de </a:t>
            </a:r>
            <a:r>
              <a:rPr lang="en-US" sz="2400" dirty="0" err="1"/>
              <a:t>lixo</a:t>
            </a:r>
            <a:r>
              <a:rPr lang="en-US" sz="2400" dirty="0"/>
              <a:t> (</a:t>
            </a:r>
            <a:r>
              <a:rPr lang="en-US" sz="2400" dirty="0" err="1"/>
              <a:t>envolvendo</a:t>
            </a:r>
            <a:r>
              <a:rPr lang="en-US" sz="2400" dirty="0"/>
              <a:t> </a:t>
            </a:r>
            <a:r>
              <a:rPr lang="en-US" sz="2400" dirty="0" err="1"/>
              <a:t>catadores</a:t>
            </a:r>
            <a:r>
              <a:rPr lang="en-US" sz="2400" dirty="0"/>
              <a:t>, ONGs e </a:t>
            </a:r>
            <a:r>
              <a:rPr lang="en-US" sz="2400" dirty="0" err="1"/>
              <a:t>empresa</a:t>
            </a:r>
            <a:r>
              <a:rPr lang="en-US" sz="2400" dirty="0"/>
              <a:t>).</a:t>
            </a:r>
          </a:p>
          <a:p>
            <a:r>
              <a:rPr lang="en-US" sz="2400" b="1" dirty="0" err="1"/>
              <a:t>Desenvolvimento</a:t>
            </a:r>
            <a:r>
              <a:rPr lang="en-US" sz="2400" b="1" dirty="0"/>
              <a:t> de </a:t>
            </a:r>
            <a:r>
              <a:rPr lang="en-US" sz="2400" b="1" dirty="0" err="1"/>
              <a:t>produto</a:t>
            </a:r>
            <a:r>
              <a:rPr lang="en-US" sz="2400" b="1" dirty="0"/>
              <a:t>/</a:t>
            </a:r>
            <a:r>
              <a:rPr lang="en-US" sz="2400" b="1" dirty="0" err="1"/>
              <a:t>serviço</a:t>
            </a:r>
            <a:r>
              <a:rPr lang="en-US" sz="2400" dirty="0"/>
              <a:t>: </a:t>
            </a:r>
            <a:r>
              <a:rPr lang="en-US" sz="2400" dirty="0" err="1"/>
              <a:t>Solução</a:t>
            </a:r>
            <a:r>
              <a:rPr lang="en-US" sz="2400" dirty="0"/>
              <a:t> para </a:t>
            </a:r>
            <a:r>
              <a:rPr lang="en-US" sz="2400" dirty="0" err="1"/>
              <a:t>incêndios</a:t>
            </a:r>
            <a:r>
              <a:rPr lang="en-US" sz="2400" dirty="0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3563214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nline Media 4" descr="PillPack | Your Medication, Made Easy">
            <a:hlinkClick r:id="" action="ppaction://media"/>
            <a:extLst>
              <a:ext uri="{FF2B5EF4-FFF2-40B4-BE49-F238E27FC236}">
                <a16:creationId xmlns:a16="http://schemas.microsoft.com/office/drawing/2014/main" id="{DBF0B82F-B0DD-E343-9183-5EEADDDD496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541053" y="1999008"/>
            <a:ext cx="4777381" cy="2687275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45" name="Arc 44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BA25FB-6F63-4E4F-86A1-B4308602A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</p:spPr>
        <p:txBody>
          <a:bodyPr>
            <a:normAutofit/>
          </a:bodyPr>
          <a:lstStyle/>
          <a:p>
            <a:r>
              <a:rPr lang="en-US" sz="2800" dirty="0" err="1"/>
              <a:t>Exemplos</a:t>
            </a:r>
            <a:r>
              <a:rPr lang="en-US" sz="2800" dirty="0"/>
              <a:t> de </a:t>
            </a:r>
            <a:r>
              <a:rPr lang="en-US" sz="2800" dirty="0" err="1"/>
              <a:t>problemas</a:t>
            </a:r>
            <a:r>
              <a:rPr lang="en-US" sz="2800" dirty="0"/>
              <a:t> </a:t>
            </a:r>
            <a:r>
              <a:rPr lang="en-US" sz="2800" dirty="0" err="1"/>
              <a:t>sendo</a:t>
            </a:r>
            <a:r>
              <a:rPr lang="en-US" sz="2800" dirty="0"/>
              <a:t> </a:t>
            </a:r>
            <a:r>
              <a:rPr lang="en-US" sz="2800" dirty="0" err="1"/>
              <a:t>respondidos</a:t>
            </a:r>
            <a:r>
              <a:rPr lang="en-US" sz="2800" dirty="0"/>
              <a:t> com Design Thinking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C9640-DC59-0A46-A94E-805841A74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84443"/>
            <a:ext cx="5257800" cy="419252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Como </a:t>
            </a:r>
            <a:r>
              <a:rPr lang="en-US" b="1" dirty="0" err="1"/>
              <a:t>os</a:t>
            </a:r>
            <a:r>
              <a:rPr lang="en-US" b="1" dirty="0"/>
              <a:t> </a:t>
            </a:r>
            <a:r>
              <a:rPr lang="en-US" b="1" dirty="0" err="1"/>
              <a:t>serviços</a:t>
            </a:r>
            <a:r>
              <a:rPr lang="en-US" b="1" dirty="0"/>
              <a:t> </a:t>
            </a:r>
            <a:r>
              <a:rPr lang="en-US" b="1" dirty="0" err="1"/>
              <a:t>públicos</a:t>
            </a:r>
            <a:r>
              <a:rPr lang="en-US" b="1" dirty="0"/>
              <a:t> </a:t>
            </a:r>
            <a:r>
              <a:rPr lang="en-US" b="1" dirty="0" err="1"/>
              <a:t>podem</a:t>
            </a:r>
            <a:r>
              <a:rPr lang="en-US" b="1" dirty="0"/>
              <a:t> ser </a:t>
            </a:r>
            <a:r>
              <a:rPr lang="en-US" b="1" dirty="0" err="1"/>
              <a:t>mais</a:t>
            </a:r>
            <a:r>
              <a:rPr lang="en-US" b="1" dirty="0"/>
              <a:t> </a:t>
            </a:r>
            <a:r>
              <a:rPr lang="en-US" b="1" dirty="0" err="1"/>
              <a:t>centrados</a:t>
            </a:r>
            <a:r>
              <a:rPr lang="en-US" b="1" dirty="0"/>
              <a:t> no </a:t>
            </a:r>
            <a:r>
              <a:rPr lang="en-US" b="1" dirty="0" err="1"/>
              <a:t>usuário</a:t>
            </a:r>
            <a:r>
              <a:rPr lang="en-US" b="1" dirty="0"/>
              <a:t>?</a:t>
            </a:r>
          </a:p>
          <a:p>
            <a:r>
              <a:rPr lang="en-US" b="1" dirty="0"/>
              <a:t>Como </a:t>
            </a:r>
            <a:r>
              <a:rPr lang="en-US" b="1" dirty="0" err="1"/>
              <a:t>iremos</a:t>
            </a:r>
            <a:r>
              <a:rPr lang="en-US" b="1" dirty="0"/>
              <a:t> </a:t>
            </a:r>
            <a:r>
              <a:rPr lang="en-US" b="1" dirty="0" err="1"/>
              <a:t>personalizar</a:t>
            </a:r>
            <a:r>
              <a:rPr lang="en-US" b="1" dirty="0"/>
              <a:t> a </a:t>
            </a:r>
            <a:r>
              <a:rPr lang="en-US" b="1" dirty="0" err="1"/>
              <a:t>saúde</a:t>
            </a:r>
            <a:r>
              <a:rPr lang="en-US" b="1" dirty="0"/>
              <a:t>? </a:t>
            </a:r>
          </a:p>
          <a:p>
            <a:r>
              <a:rPr lang="en-US" b="1" dirty="0"/>
              <a:t>Como </a:t>
            </a:r>
            <a:r>
              <a:rPr lang="en-US" b="1" dirty="0" err="1"/>
              <a:t>pessoas</a:t>
            </a:r>
            <a:r>
              <a:rPr lang="en-US" b="1" dirty="0"/>
              <a:t> e </a:t>
            </a:r>
            <a:r>
              <a:rPr lang="en-US" b="1" dirty="0" err="1"/>
              <a:t>objetos</a:t>
            </a:r>
            <a:r>
              <a:rPr lang="en-US" b="1" dirty="0"/>
              <a:t> se </a:t>
            </a:r>
            <a:r>
              <a:rPr lang="en-US" b="1" dirty="0" err="1"/>
              <a:t>deslocarão</a:t>
            </a:r>
            <a:r>
              <a:rPr lang="en-US" b="1" dirty="0"/>
              <a:t> no </a:t>
            </a:r>
            <a:r>
              <a:rPr lang="en-US" b="1" dirty="0" err="1"/>
              <a:t>futuro</a:t>
            </a:r>
            <a:r>
              <a:rPr lang="en-US" b="1" dirty="0"/>
              <a:t>?</a:t>
            </a:r>
          </a:p>
          <a:p>
            <a:r>
              <a:rPr lang="en-US" b="1" dirty="0"/>
              <a:t>Como </a:t>
            </a:r>
            <a:r>
              <a:rPr lang="en-US" b="1" dirty="0" err="1"/>
              <a:t>podemos</a:t>
            </a:r>
            <a:r>
              <a:rPr lang="en-US" b="1" dirty="0"/>
              <a:t> </a:t>
            </a:r>
            <a:r>
              <a:rPr lang="en-US" b="1" dirty="0" err="1"/>
              <a:t>rapidamente</a:t>
            </a:r>
            <a:r>
              <a:rPr lang="en-US" b="1" dirty="0"/>
              <a:t> </a:t>
            </a:r>
            <a:r>
              <a:rPr lang="en-US" b="1" dirty="0" err="1"/>
              <a:t>informar</a:t>
            </a:r>
            <a:r>
              <a:rPr lang="en-US" b="1" dirty="0"/>
              <a:t> e </a:t>
            </a:r>
            <a:r>
              <a:rPr lang="en-US" b="1" dirty="0" err="1"/>
              <a:t>empoderar</a:t>
            </a:r>
            <a:r>
              <a:rPr lang="en-US" b="1" dirty="0"/>
              <a:t> </a:t>
            </a:r>
            <a:r>
              <a:rPr lang="en-US" b="1" dirty="0" err="1"/>
              <a:t>comunidades</a:t>
            </a:r>
            <a:r>
              <a:rPr lang="en-US" b="1" dirty="0"/>
              <a:t> para </a:t>
            </a:r>
            <a:r>
              <a:rPr lang="en-US" b="1" dirty="0" err="1"/>
              <a:t>estarem</a:t>
            </a:r>
            <a:r>
              <a:rPr lang="en-US" b="1" dirty="0"/>
              <a:t> </a:t>
            </a:r>
            <a:r>
              <a:rPr lang="en-US" b="1" dirty="0" err="1"/>
              <a:t>seguras</a:t>
            </a:r>
            <a:r>
              <a:rPr lang="en-US" b="1" dirty="0"/>
              <a:t> </a:t>
            </a:r>
            <a:r>
              <a:rPr lang="en-US" b="1" dirty="0" err="1"/>
              <a:t>durante</a:t>
            </a:r>
            <a:r>
              <a:rPr lang="en-US" b="1" dirty="0"/>
              <a:t> a COVID-19?</a:t>
            </a:r>
          </a:p>
          <a:p>
            <a:pPr marL="0" indent="0">
              <a:buNone/>
            </a:pPr>
            <a:r>
              <a:rPr lang="en-US" dirty="0"/>
              <a:t>Fonte: </a:t>
            </a:r>
            <a:r>
              <a:rPr lang="en-US" dirty="0" err="1"/>
              <a:t>www.ideo.com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58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246</Words>
  <Application>Microsoft Macintosh PowerPoint</Application>
  <PresentationFormat>Widescreen</PresentationFormat>
  <Paragraphs>38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Design Thinking </vt:lpstr>
      <vt:lpstr>O que é?</vt:lpstr>
      <vt:lpstr>Mindset</vt:lpstr>
      <vt:lpstr>Fatores contextuais</vt:lpstr>
      <vt:lpstr>PowerPoint Presentation</vt:lpstr>
      <vt:lpstr>Processo</vt:lpstr>
      <vt:lpstr>PowerPoint Presentation</vt:lpstr>
      <vt:lpstr>Exemplos de Aplicação</vt:lpstr>
      <vt:lpstr>Exemplos de problemas sendo respondidos com Design Thinking  </vt:lpstr>
      <vt:lpstr>Exemplo no ar (crowd)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Thinking</dc:title>
  <dc:creator>Ana Paula Paes Leme</dc:creator>
  <cp:lastModifiedBy>Ana Paula Paes Leme</cp:lastModifiedBy>
  <cp:revision>6</cp:revision>
  <dcterms:created xsi:type="dcterms:W3CDTF">2020-03-29T23:24:02Z</dcterms:created>
  <dcterms:modified xsi:type="dcterms:W3CDTF">2020-03-30T14:01:50Z</dcterms:modified>
</cp:coreProperties>
</file>