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sldIdLst>
    <p:sldId id="286" r:id="rId2"/>
    <p:sldId id="317" r:id="rId3"/>
    <p:sldId id="288" r:id="rId4"/>
    <p:sldId id="289" r:id="rId5"/>
    <p:sldId id="297" r:id="rId6"/>
    <p:sldId id="298" r:id="rId7"/>
    <p:sldId id="296" r:id="rId8"/>
    <p:sldId id="291" r:id="rId9"/>
    <p:sldId id="292" r:id="rId10"/>
    <p:sldId id="294" r:id="rId11"/>
    <p:sldId id="303" r:id="rId12"/>
    <p:sldId id="299" r:id="rId13"/>
    <p:sldId id="304" r:id="rId14"/>
    <p:sldId id="301" r:id="rId15"/>
    <p:sldId id="306" r:id="rId16"/>
    <p:sldId id="309" r:id="rId17"/>
    <p:sldId id="311" r:id="rId18"/>
    <p:sldId id="261" r:id="rId19"/>
    <p:sldId id="295" r:id="rId20"/>
    <p:sldId id="318" r:id="rId21"/>
    <p:sldId id="332" r:id="rId22"/>
    <p:sldId id="283" r:id="rId23"/>
    <p:sldId id="329" r:id="rId24"/>
    <p:sldId id="268" r:id="rId25"/>
    <p:sldId id="270" r:id="rId26"/>
    <p:sldId id="271" r:id="rId27"/>
    <p:sldId id="272" r:id="rId28"/>
    <p:sldId id="273" r:id="rId29"/>
    <p:sldId id="269" r:id="rId30"/>
    <p:sldId id="257" r:id="rId31"/>
    <p:sldId id="263" r:id="rId32"/>
    <p:sldId id="280" r:id="rId33"/>
    <p:sldId id="276" r:id="rId3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6" d="100"/>
          <a:sy n="86" d="100"/>
        </p:scale>
        <p:origin x="9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>
            <a:extLst>
              <a:ext uri="{FF2B5EF4-FFF2-40B4-BE49-F238E27FC236}">
                <a16:creationId xmlns:a16="http://schemas.microsoft.com/office/drawing/2014/main" id="{9D9AC277-A25A-AFAB-36B3-AF20E6A38F8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110595" name="Picture 3">
              <a:extLst>
                <a:ext uri="{FF2B5EF4-FFF2-40B4-BE49-F238E27FC236}">
                  <a16:creationId xmlns:a16="http://schemas.microsoft.com/office/drawing/2014/main" id="{9E4C6475-0F50-AD33-F93B-97123E604E3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596" name="Picture 4">
              <a:extLst>
                <a:ext uri="{FF2B5EF4-FFF2-40B4-BE49-F238E27FC236}">
                  <a16:creationId xmlns:a16="http://schemas.microsoft.com/office/drawing/2014/main" id="{9A1891A0-947A-A26F-2B06-39DDCC436CC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D92C0FB4-2DBC-5277-DF40-99873FCF73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498A238F-6BDF-EADF-11DE-563084AE1A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85BE50EF-8C85-8767-FD89-36FFA1273A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0" name="Rectangle 8">
            <a:extLst>
              <a:ext uri="{FF2B5EF4-FFF2-40B4-BE49-F238E27FC236}">
                <a16:creationId xmlns:a16="http://schemas.microsoft.com/office/drawing/2014/main" id="{994A0EAD-E884-D1DF-DB46-E792F259E7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1" name="Rectangle 9">
            <a:extLst>
              <a:ext uri="{FF2B5EF4-FFF2-40B4-BE49-F238E27FC236}">
                <a16:creationId xmlns:a16="http://schemas.microsoft.com/office/drawing/2014/main" id="{0236CB45-7C16-0FCA-3201-480DD89908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64D0B4-0F90-47CD-B9C9-2987AF33C17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9B6F8-3F12-47BC-0F50-F244F9F4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9423A6-2A0B-B75B-21AD-5E5409708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795608-4083-37FD-E052-56B62408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61C7D4-C8AE-AC6F-3742-44323B2E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BA2B42-C180-1D9F-A8F5-D5F57C64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85059-B2D3-4A4C-BF7E-1BBF2D0406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987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EA039C-66C4-5656-EBEC-74CC4E158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CD488A-FC37-6839-A20A-EE4F2C706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8A6AFF-2326-BF4B-AFD5-51E0EC97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C2B222-BBB4-11DC-839F-E1E9BF50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B7259C-1666-5D2D-697A-70F29001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AB795-E6C4-4FF1-B320-C1A1D14934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145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A1C59-CE1F-1BA8-1231-E949663F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A7DB4-B304-442E-2133-D853A5841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12D311-9B3F-5CE7-10C5-FC1F7820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BD6843-BFD7-56CB-2C3D-600E1485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4E4502-429E-A257-5931-B61E743B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0441-567A-4F8F-BAF1-9639A090B0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747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6D649-A9A4-7F3A-9E01-E7E2A381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2DF647-B50E-96CD-0DCE-296EAC85B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308406-66AA-BAEE-BD49-62FC4948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9232DA-B139-ADF3-F60F-0233D67E4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B25F62-D072-18DB-67AC-58D988B7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56CC7-2850-4E00-B4E8-AFAEC320E8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441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84DB6-0ACC-75F7-423D-9E46B6FA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61CFD6-D246-27E1-1AE1-43FA07CFB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B491C9-C202-DFC0-D17F-FD3301E9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04E872-FB4F-A2D4-E3F5-3EDE6658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11A500-12DD-CDE4-A6A1-469A4730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FBB6FB-3168-88FC-EEE6-A68DBF7C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05509-879D-484A-BE36-217A65A182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535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1CE8A-F2CC-330E-1C1F-B4A00BDF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66B852-3E8B-0153-8D38-426FE755C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6D1BA0-E2DB-92A3-4329-D96910500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A7ADFC8-2254-2DB1-EEEC-68233D939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2524B9A-BE84-6088-DEE6-134024084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4E2D6C4-5149-9FCA-C05A-DDA48CEE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6249A9A-AD27-5F28-9365-1540602C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38DF19-FEDA-8F31-F1B1-1D4FBA37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A0F46-CA4C-46BC-A455-81EB621AD3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824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6964A-32EE-0B82-3FA8-015D3A27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69F63B8-54A3-3BC8-DB3A-2C7004506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A90E4A-B007-CF8A-27DE-E88CBCDB3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68C76CF-9819-C927-EFC0-467C63C5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BE04-326A-4ECD-A951-D33F6942E5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205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0F7A83-FCE3-1C6A-15C6-B5D40F72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912AB7-4B9F-9549-E82C-A094174E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2296C7-0C6D-407A-21CA-E2C1061E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980A-B27E-4D5A-97A0-90EA1ED14A8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677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46812-8318-E521-17B2-DD18379F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7827BA-3B5F-8615-8B02-0EC4AA7D8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3BFD31-144B-F97D-E82B-674E4C42A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AC0BB7-471E-1F4E-E9BE-3D8DCFE40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AA26A6-F293-D690-2A95-E8F216D11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3D1619-7A58-9A7C-D5BF-F06EF180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8C804-A4DD-46A1-B202-F027D38F8D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279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49594-CEC8-0FD3-EF3A-A2C18DE5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849801B-CE92-7690-50C9-CA5CBFE38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E93448-47BF-E396-F437-462A2169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572B61-80A9-7C47-B3BD-05A8A359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407954-BF45-9DCD-6714-AC7D8559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7FE14F-35EB-005B-B820-5DE8396A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F3F51-EF17-4FEB-89BC-AE66B58823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333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>
            <a:extLst>
              <a:ext uri="{FF2B5EF4-FFF2-40B4-BE49-F238E27FC236}">
                <a16:creationId xmlns:a16="http://schemas.microsoft.com/office/drawing/2014/main" id="{161095E4-27FB-DF95-057B-A868CE40388E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109571" name="Picture 3">
              <a:extLst>
                <a:ext uri="{FF2B5EF4-FFF2-40B4-BE49-F238E27FC236}">
                  <a16:creationId xmlns:a16="http://schemas.microsoft.com/office/drawing/2014/main" id="{70F62E88-42FD-AE30-9485-E026A1F797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572" name="Picture 4">
              <a:extLst>
                <a:ext uri="{FF2B5EF4-FFF2-40B4-BE49-F238E27FC236}">
                  <a16:creationId xmlns:a16="http://schemas.microsoft.com/office/drawing/2014/main" id="{7BAF6114-19F9-45B5-0D37-F807B1AB20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7A75B348-03BC-6986-8B3C-0F958D136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id="{7C4418F2-38AD-1B3E-EFD2-C5C10F3A3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9575" name="Rectangle 7">
            <a:extLst>
              <a:ext uri="{FF2B5EF4-FFF2-40B4-BE49-F238E27FC236}">
                <a16:creationId xmlns:a16="http://schemas.microsoft.com/office/drawing/2014/main" id="{CFCC0735-4F2D-3EB6-2215-0608B98156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109576" name="Rectangle 8">
            <a:extLst>
              <a:ext uri="{FF2B5EF4-FFF2-40B4-BE49-F238E27FC236}">
                <a16:creationId xmlns:a16="http://schemas.microsoft.com/office/drawing/2014/main" id="{D56D130B-7BBF-B7E6-A73E-9755277ED3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109577" name="Rectangle 9">
            <a:extLst>
              <a:ext uri="{FF2B5EF4-FFF2-40B4-BE49-F238E27FC236}">
                <a16:creationId xmlns:a16="http://schemas.microsoft.com/office/drawing/2014/main" id="{AE1B1395-1D46-0A51-BD37-8780ABD973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4FC12425-0F24-43EF-920C-BCEF22B69C8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96FC476-C934-733D-413B-C8F5888CCC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/>
              <a:t>CASA GRANDE &amp; SENZALA</a:t>
            </a:r>
            <a:br>
              <a:rPr lang="pt-BR" altLang="pt-BR"/>
            </a:br>
            <a:r>
              <a:rPr lang="pt-BR" altLang="pt-BR" sz="2800" i="1"/>
              <a:t>Gilberto Freyre</a:t>
            </a:r>
            <a:endParaRPr lang="pt-BR" altLang="pt-BR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EE83D89-EF75-B9DF-BCBB-00CBAA9D7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Morte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A95669C-5E88-4467-4ACB-DD9B3079B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“O açúcar matou o índio”</a:t>
            </a:r>
          </a:p>
          <a:p>
            <a:pPr lvl="2"/>
            <a:r>
              <a:rPr lang="pt-BR" altLang="pt-BR"/>
              <a:t>Inadaptação ao trabalho escravo</a:t>
            </a:r>
          </a:p>
          <a:p>
            <a:pPr lvl="2"/>
            <a:r>
              <a:rPr lang="pt-BR" altLang="pt-BR"/>
              <a:t>Maus tratos</a:t>
            </a:r>
          </a:p>
          <a:p>
            <a:pPr lvl="2"/>
            <a:r>
              <a:rPr lang="pt-BR" altLang="pt-BR"/>
              <a:t>Doenças</a:t>
            </a:r>
          </a:p>
          <a:p>
            <a:pPr lvl="2"/>
            <a:r>
              <a:rPr lang="pt-BR" altLang="pt-BR"/>
              <a:t>Confinamento</a:t>
            </a:r>
          </a:p>
          <a:p>
            <a:r>
              <a:rPr lang="pt-BR" altLang="pt-BR"/>
              <a:t>O índio foi dizimado aos poucos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C76ADC6-2545-5E48-2740-4552361770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/>
              <a:t>CASA GRANDE &amp; SENZALA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E677DBB-B049-4F56-684D-7FCE27D971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i="1"/>
              <a:t>O Branco Português</a:t>
            </a:r>
            <a:endParaRPr lang="pt-BR" altLang="pt-BR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ABDBC0B-0A07-CB53-0D9F-BDF79D7FD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Português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A5F2023-11C3-2FEC-3155-0BAD4DA46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Contemporizador  - nem ideais absolutos, nem preconceitos inflexíveis</a:t>
            </a:r>
          </a:p>
          <a:p>
            <a:pPr lvl="2"/>
            <a:r>
              <a:rPr lang="pt-BR" altLang="pt-BR" sz="2000"/>
              <a:t>Espanhol sem a flama guerreira</a:t>
            </a:r>
          </a:p>
          <a:p>
            <a:pPr lvl="2"/>
            <a:r>
              <a:rPr lang="pt-BR" altLang="pt-BR" sz="2000"/>
              <a:t>Sem ortodoxia</a:t>
            </a:r>
          </a:p>
          <a:p>
            <a:pPr lvl="2"/>
            <a:r>
              <a:rPr lang="pt-BR" altLang="pt-BR" sz="2000"/>
              <a:t>O inglês sem as duras linhas puritanas</a:t>
            </a:r>
          </a:p>
          <a:p>
            <a:r>
              <a:rPr lang="pt-BR" altLang="pt-BR" sz="2800"/>
              <a:t>Tendências para o cruzamento e miscigenação</a:t>
            </a:r>
          </a:p>
          <a:p>
            <a:r>
              <a:rPr lang="pt-BR" altLang="pt-BR" sz="2800"/>
              <a:t>Fama de conquistas além mar</a:t>
            </a:r>
          </a:p>
          <a:p>
            <a:r>
              <a:rPr lang="pt-BR" altLang="pt-BR" sz="2800"/>
              <a:t>Iludir-se de uma mística imperialista</a:t>
            </a:r>
            <a:endParaRPr lang="pt-BR" alt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B47BC7C-5742-AE6F-E198-02764844A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Português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A801B37-055A-CFA4-D315-D4915459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400"/>
              <a:t>“É um povo que vive a fazer de conta que é poderoso e importante”</a:t>
            </a:r>
          </a:p>
          <a:p>
            <a:r>
              <a:rPr lang="pt-BR" altLang="pt-BR" sz="2400"/>
              <a:t>Ideal de pureza da raça foi mudado pelo português para pureza da fé</a:t>
            </a:r>
          </a:p>
          <a:p>
            <a:pPr lvl="2"/>
            <a:r>
              <a:rPr lang="pt-BR" altLang="pt-BR" sz="1800"/>
              <a:t>Cristãos contra infiéis</a:t>
            </a:r>
          </a:p>
          <a:p>
            <a:r>
              <a:rPr lang="pt-BR" altLang="pt-BR" sz="2400"/>
              <a:t>No Brasil a catedral seria substituída pela Casa Grande</a:t>
            </a:r>
          </a:p>
          <a:p>
            <a:r>
              <a:rPr lang="pt-BR" altLang="pt-BR" sz="2400"/>
              <a:t>“Daí o gesto mole, desinteressado, sem vontade, com que a Coroa recolheu ao seu domínio as terras de pau-de-tinta descobertas por Pedro Alvares Cabral”</a:t>
            </a:r>
            <a:endParaRPr lang="pt-BR" alt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CDDC098-79E0-3026-B4BE-E39D1E8EB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igreja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9006682-00FA-356A-997B-74CB51701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Desinfetório</a:t>
            </a:r>
          </a:p>
          <a:p>
            <a:r>
              <a:rPr lang="pt-BR" altLang="pt-BR"/>
              <a:t>Saúde moral</a:t>
            </a:r>
          </a:p>
          <a:p>
            <a:r>
              <a:rPr lang="pt-BR" altLang="pt-BR"/>
              <a:t>Principal exigência para adquirir sesmaria no Brasil era a fé católica</a:t>
            </a:r>
          </a:p>
          <a:p>
            <a:r>
              <a:rPr lang="pt-BR" altLang="pt-BR"/>
              <a:t>Direito Canônico</a:t>
            </a:r>
          </a:p>
          <a:p>
            <a:r>
              <a:rPr lang="pt-BR" altLang="pt-BR"/>
              <a:t>Tribuna do Santo Ofício contra os judeus</a:t>
            </a:r>
          </a:p>
          <a:p>
            <a:pPr lvl="2"/>
            <a:r>
              <a:rPr lang="pt-BR" altLang="pt-BR"/>
              <a:t>Anel do dedo de rubi e esmeralda dos bacharéis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6BAD59D-5369-196D-B478-0EC208C16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Português e o Mouro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537F85C-F89B-D77D-BB68-3504AAA06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Fluxo e refluxo - conquista e  reconquista</a:t>
            </a:r>
          </a:p>
          <a:p>
            <a:r>
              <a:rPr lang="pt-BR" altLang="pt-BR"/>
              <a:t>Mestiços Europeu</a:t>
            </a:r>
          </a:p>
          <a:p>
            <a:pPr lvl="2"/>
            <a:r>
              <a:rPr lang="pt-BR" altLang="pt-BR"/>
              <a:t>País do meio louro</a:t>
            </a:r>
          </a:p>
          <a:p>
            <a:pPr lvl="2"/>
            <a:r>
              <a:rPr lang="pt-BR" altLang="pt-BR"/>
              <a:t>Mestiços de duas cores</a:t>
            </a:r>
          </a:p>
          <a:p>
            <a:pPr lvl="2"/>
            <a:r>
              <a:rPr lang="pt-BR" altLang="pt-BR"/>
              <a:t>Pele - nem loira nem morena</a:t>
            </a:r>
          </a:p>
          <a:p>
            <a:r>
              <a:rPr lang="pt-BR" altLang="pt-BR"/>
              <a:t>Contribuições importantes na agricultura</a:t>
            </a:r>
          </a:p>
          <a:p>
            <a:r>
              <a:rPr lang="pt-BR" altLang="pt-BR"/>
              <a:t>Navegação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59EA2F7-0A62-7E42-A280-F8DF96A9C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Português e o Mouro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ACD66514-A26D-9F64-C242-7D7A5C2D3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O Mouro foi a grande força operária de Portugal</a:t>
            </a:r>
          </a:p>
          <a:p>
            <a:pPr lvl="2"/>
            <a:r>
              <a:rPr lang="pt-BR" altLang="pt-BR" sz="2000"/>
              <a:t>Foi o técnico, lavrador, irrigação</a:t>
            </a:r>
          </a:p>
          <a:p>
            <a:pPr lvl="2"/>
            <a:r>
              <a:rPr lang="pt-BR" altLang="pt-BR" sz="2000"/>
              <a:t>Laranjeiras, algodão e bicho da seda</a:t>
            </a:r>
          </a:p>
          <a:p>
            <a:pPr lvl="2"/>
            <a:r>
              <a:rPr lang="pt-BR" altLang="pt-BR" sz="2000"/>
              <a:t>Cuscuz, janela quadriculada, azulejo, telha mouriscada, Comidas oleosas</a:t>
            </a:r>
          </a:p>
          <a:p>
            <a:r>
              <a:rPr lang="pt-BR" altLang="pt-BR" sz="2800"/>
              <a:t>“O Mouro forneceu aos colonizadores do Brasil os elementos técnicos de produção e utilização da cana de açúcar</a:t>
            </a:r>
            <a:endParaRPr lang="pt-BR" alt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F7C6B6A-A530-481A-D366-1BAE19540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Colonizador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07E5FEB-86DC-16DA-122F-6DCF71AEE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“Colonizou o Brasil uma nação de Homens mal nutridos”</a:t>
            </a:r>
          </a:p>
          <a:p>
            <a:r>
              <a:rPr lang="pt-BR" altLang="pt-BR" sz="2800"/>
              <a:t>Na casa jejuando e passando necessidades, na rua ostentando grandeza</a:t>
            </a:r>
          </a:p>
          <a:p>
            <a:r>
              <a:rPr lang="pt-BR" altLang="pt-BR" sz="2800"/>
              <a:t>“Na culinária colonial portuguesa surpreendem-se iguais estímulos ao amor e à fecundidade”</a:t>
            </a:r>
          </a:p>
          <a:p>
            <a:pPr lvl="2"/>
            <a:r>
              <a:rPr lang="pt-BR" altLang="pt-BR" sz="2000"/>
              <a:t>Suspiro-de-freira, toucinho-do-céu, barriga-de-freira, papos-de-anjo, beijinhos, levanta-velho, língua-de-moça, casadinho, mimos-de-amor</a:t>
            </a:r>
            <a:endParaRPr lang="pt-BR" alt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8872FA-C528-EC82-9025-56DB276E5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013" y="569913"/>
            <a:ext cx="8310562" cy="762000"/>
          </a:xfrm>
        </p:spPr>
        <p:txBody>
          <a:bodyPr/>
          <a:lstStyle/>
          <a:p>
            <a:r>
              <a:rPr lang="pt-BR" altLang="pt-BR"/>
              <a:t>O Colonizador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301804E-4BE8-8641-D101-10D238DFF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648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t-BR" altLang="pt-BR" sz="2400"/>
              <a:t>Procurava-se o casamento entre parentes para impedir a dispersão dos bens.</a:t>
            </a:r>
          </a:p>
          <a:p>
            <a:pPr>
              <a:lnSpc>
                <a:spcPct val="130000"/>
              </a:lnSpc>
            </a:pPr>
            <a:r>
              <a:rPr lang="pt-BR" altLang="pt-BR" sz="2400"/>
              <a:t>As senhoras, normalmente casavam-se sem condições físicas de ser mãe, por isso a importância da ama de leite na criação das crianças.</a:t>
            </a:r>
          </a:p>
          <a:p>
            <a:pPr>
              <a:lnSpc>
                <a:spcPct val="130000"/>
              </a:lnSpc>
            </a:pPr>
            <a:r>
              <a:rPr lang="pt-BR" altLang="pt-BR" sz="2400"/>
              <a:t>As meninas casavam-se com cerca de 12 a 15 anos, resultando muitas vezes em sua morte (trabalho de parto) primeiro que a do marido, muitos anos mais velho.</a:t>
            </a:r>
          </a:p>
          <a:p>
            <a:pPr>
              <a:lnSpc>
                <a:spcPct val="130000"/>
              </a:lnSpc>
            </a:pPr>
            <a:r>
              <a:rPr lang="pt-BR" altLang="pt-BR" sz="2400"/>
              <a:t>20 anos as portuguesas já eram matronas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3E0D6DF-BBAC-A003-54AC-6CC0FB2C5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Colonizador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4962927-C342-1D48-7DBB-02272DC35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Gestos e palavrões obscenos</a:t>
            </a:r>
          </a:p>
          <a:p>
            <a:pPr lvl="2"/>
            <a:r>
              <a:rPr lang="pt-BR" altLang="pt-BR"/>
              <a:t>Conversar safadezas</a:t>
            </a:r>
          </a:p>
          <a:p>
            <a:pPr lvl="2"/>
            <a:r>
              <a:rPr lang="pt-BR" altLang="pt-BR"/>
              <a:t>Estórias de padres e freiras</a:t>
            </a:r>
          </a:p>
          <a:p>
            <a:pPr lvl="2"/>
            <a:r>
              <a:rPr lang="pt-BR" altLang="pt-BR"/>
              <a:t>Português com negras</a:t>
            </a:r>
          </a:p>
          <a:p>
            <a:r>
              <a:rPr lang="pt-BR" altLang="pt-BR"/>
              <a:t>“o adágio ‘pai rico, filho nobre, neto pobre’ expressa a longa experiência popular dos hábitos da escravidão”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44047EC-8FF7-5862-F0DA-7FF5F71897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/>
              <a:t>Como a natureza sabe, sem diversidade não existe evolução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2704FC7-4438-E3DB-338B-9ACD126CAE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/>
              <a:t>(Isaias Raw)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BD9A1D7E-9BBE-27A0-40E3-EDB2803C97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/>
              <a:t>CASA GRANDE &amp; SENZALA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C97977FA-64ED-1C0A-9136-FC41AB8CC3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i="1"/>
              <a:t>O Negro</a:t>
            </a:r>
            <a:endParaRPr lang="pt-BR" altLang="pt-BR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36C8917-1D10-0DEC-AC42-005D95AB7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Negro e a Colônia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50D8063E-D6DC-30BB-78EB-32D066063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 sz="2400"/>
              <a:t>Alguns dentistas, curandeiros e professores eram negros, alforriados ou não;</a:t>
            </a:r>
          </a:p>
          <a:p>
            <a:pPr>
              <a:lnSpc>
                <a:spcPct val="110000"/>
              </a:lnSpc>
            </a:pPr>
            <a:r>
              <a:rPr lang="pt-BR" altLang="pt-BR" sz="2400"/>
              <a:t>Sociedade de desigualdade, opressão e imposição;</a:t>
            </a:r>
          </a:p>
          <a:p>
            <a:pPr>
              <a:lnSpc>
                <a:spcPct val="110000"/>
              </a:lnSpc>
            </a:pPr>
            <a:r>
              <a:rPr lang="pt-BR" altLang="pt-BR" sz="2400"/>
              <a:t>O negro era mão de obra e gerador de riqueza;</a:t>
            </a:r>
          </a:p>
          <a:p>
            <a:pPr>
              <a:lnSpc>
                <a:spcPct val="110000"/>
              </a:lnSpc>
            </a:pPr>
            <a:r>
              <a:rPr lang="pt-BR" altLang="pt-BR" sz="2400"/>
              <a:t>Senhores não andavam, e sim eram carregados nos ombros de seus criados”</a:t>
            </a:r>
          </a:p>
          <a:p>
            <a:pPr>
              <a:lnSpc>
                <a:spcPct val="110000"/>
              </a:lnSpc>
            </a:pPr>
            <a:r>
              <a:rPr lang="pt-BR" altLang="pt-BR" sz="2400"/>
              <a:t>Senhoras cambaleavam e caíam ao se levantar das cadeiras e sofás;</a:t>
            </a:r>
          </a:p>
          <a:p>
            <a:pPr>
              <a:lnSpc>
                <a:spcPct val="110000"/>
              </a:lnSpc>
            </a:pPr>
            <a:r>
              <a:rPr lang="pt-BR" altLang="pt-BR" sz="2400"/>
              <a:t>Hemorróidas inflamavam;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DDD8919-D723-57FB-DA7F-E523E710D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EXPLORAÇÃO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6406AF2-D1B3-5CA6-89AC-88D53E2DD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Muitos senhores e senhoras prostituíam suas negras escravas</a:t>
            </a:r>
          </a:p>
          <a:p>
            <a:pPr>
              <a:lnSpc>
                <a:spcPct val="90000"/>
              </a:lnSpc>
            </a:pPr>
            <a:r>
              <a:rPr lang="pt-BR" altLang="pt-BR"/>
              <a:t>A pureza de muitas senhoras brasileiras se manteve a custa da prostituição das escravas negras</a:t>
            </a:r>
          </a:p>
          <a:p>
            <a:pPr>
              <a:lnSpc>
                <a:spcPct val="90000"/>
              </a:lnSpc>
            </a:pPr>
            <a:r>
              <a:rPr lang="pt-BR" altLang="pt-BR"/>
              <a:t>“Faça-me, é o senhor falando, o pai, o patriarca; me dê, é o escravo, a mulher, o menino, a mucama”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2B53AC3-7B0B-DCFF-D8FE-D506A8D52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Origem dos Negros Brasileiros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CFFCFAAE-5F23-64B6-6047-A1F2B2960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r>
              <a:rPr lang="pt-BR" altLang="pt-BR" sz="2400"/>
              <a:t>Primeiro grupo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r>
              <a:rPr lang="pt-BR" altLang="pt-BR" sz="1800"/>
              <a:t>cultura sudanesa ( Yoruba ou nagô, Dahomey ou gegê e os Fanti-Ashanti ou minas).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r>
              <a:rPr lang="pt-BR" altLang="pt-BR" sz="2400"/>
              <a:t>Segundo grupo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r>
              <a:rPr lang="pt-BR" altLang="pt-BR" sz="1800"/>
              <a:t>culturas islamisadas ( os Peuhl, os Mandinga e os Haussas do norte da Nigéria)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r>
              <a:rPr lang="pt-BR" altLang="pt-BR" sz="2400"/>
              <a:t>Terceiro grupo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r>
              <a:rPr lang="pt-BR" altLang="pt-BR" sz="1800"/>
              <a:t>culturas congo-angolesas (os Bantu )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endParaRPr lang="pt-BR" altLang="pt-BR" sz="2000" i="1"/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Char char="V"/>
            </a:pPr>
            <a:r>
              <a:rPr lang="pt-BR" altLang="pt-BR" sz="2000" i="1"/>
              <a:t>“Os negros africanos que aqui chegaram não possuíam uma homogeneidade de culturas ou línguas, mas sim uma enorme heterogeneidade que muito dificultou a sua própria união durante muito tempo, o que veio a acontecer somente tempos depois com o aprendizado do português gritado pelos feitores, que serviu para sua união nas várias lutas ou fugas para a liberdade”</a:t>
            </a:r>
            <a:endParaRPr lang="pt-BR" altLang="pt-BR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9F797DC-7B67-B336-16EE-B47347B4F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153400" cy="762000"/>
          </a:xfrm>
        </p:spPr>
        <p:txBody>
          <a:bodyPr/>
          <a:lstStyle/>
          <a:p>
            <a:r>
              <a:rPr lang="pt-BR" altLang="pt-BR"/>
              <a:t>INFLUÊNCIAS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D9064BE-0572-9EB8-C820-A6C5493E3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953000"/>
          </a:xfrm>
        </p:spPr>
        <p:txBody>
          <a:bodyPr/>
          <a:lstStyle/>
          <a:p>
            <a:r>
              <a:rPr lang="pt-BR" altLang="pt-BR" sz="2800"/>
              <a:t>Culinária brasileira enriquecida pelos africanos</a:t>
            </a:r>
          </a:p>
          <a:p>
            <a:pPr lvl="2"/>
            <a:r>
              <a:rPr lang="pt-BR" altLang="pt-BR" sz="2000"/>
              <a:t>acarajé, azeite de dendê, pimenta malagueta, quiabo, banana, galinha e peixe, pratos de farofa, quibebe, vatapá</a:t>
            </a:r>
          </a:p>
          <a:p>
            <a:r>
              <a:rPr lang="pt-BR" altLang="pt-BR" sz="2800"/>
              <a:t>Pretas doceiras</a:t>
            </a:r>
          </a:p>
          <a:p>
            <a:pPr lvl="2"/>
            <a:r>
              <a:rPr lang="pt-BR" altLang="pt-BR" sz="2000"/>
              <a:t>cocada, tapioca, mocotó, mingau, pamonha, canjica, acaças, abarás, arroz de coco, feijão de coco, angus, pão de ló, rolete de cana. </a:t>
            </a:r>
          </a:p>
          <a:p>
            <a:r>
              <a:rPr lang="pt-BR" altLang="pt-BR"/>
              <a:t>Limpeza e higiene dos negros na cozinha superior às casas das senhoras do engenho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6084DC6-E9CE-7693-BE1E-22ABA1CA4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60325"/>
            <a:ext cx="7772400" cy="1431925"/>
          </a:xfrm>
        </p:spPr>
        <p:txBody>
          <a:bodyPr/>
          <a:lstStyle/>
          <a:p>
            <a:r>
              <a:rPr lang="pt-BR" altLang="pt-BR"/>
              <a:t>MAGIA E MITOS AFRICANOS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EF833FA-6E34-ABC5-EEE2-690BE4481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001000" cy="4953000"/>
          </a:xfrm>
        </p:spPr>
        <p:txBody>
          <a:bodyPr/>
          <a:lstStyle/>
          <a:p>
            <a:r>
              <a:rPr lang="pt-BR" altLang="pt-BR" sz="2800"/>
              <a:t>Ate hoje hábitos e feitiçarias africanas são usadas para dar mais virilidade, combate a frigidez, e  curar impotência, </a:t>
            </a:r>
          </a:p>
          <a:p>
            <a:pPr lvl="2"/>
            <a:r>
              <a:rPr lang="pt-BR" altLang="pt-BR" sz="2000"/>
              <a:t>como enterrar e desenterrar botijas, bruxedos arde-lhe o rabo, dentes de defunto jogados no tijolo fervendo.</a:t>
            </a:r>
          </a:p>
          <a:p>
            <a:r>
              <a:rPr lang="pt-BR" altLang="pt-BR" sz="2800"/>
              <a:t>Orixás e rituais</a:t>
            </a:r>
          </a:p>
          <a:p>
            <a:pPr lvl="2"/>
            <a:r>
              <a:rPr lang="pt-BR" altLang="pt-BR" sz="2000"/>
              <a:t> quem ainda não viu galinha morta, velas e oferendas? </a:t>
            </a:r>
          </a:p>
          <a:p>
            <a:r>
              <a:rPr lang="pt-BR" altLang="pt-BR" sz="2800"/>
              <a:t>Traços da cultura maometana (principalmente na Bahia)</a:t>
            </a:r>
          </a:p>
          <a:p>
            <a:pPr lvl="2"/>
            <a:r>
              <a:rPr lang="pt-BR" altLang="pt-BR" sz="1800"/>
              <a:t>orações para livrar o corpo da morte, fato de devotos tirarem as botinas para as cerimonias, dança com véus amarelos no pescoço, jejuns maometanos, revolta do Malês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83D7B85-52E7-4F99-A899-21DD071B9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pt-BR" altLang="pt-BR"/>
              <a:t>MEIO DE COLONIZAÇÃO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D7D5640-6139-A21F-31C0-506A46C3B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pt-BR" altLang="pt-BR" sz="2800"/>
              <a:t>Proliferação do rebanho para povoar o Brasil</a:t>
            </a:r>
          </a:p>
          <a:p>
            <a:pPr lvl="2"/>
            <a:r>
              <a:rPr lang="pt-BR" altLang="pt-BR" sz="2000"/>
              <a:t>Relação promiscua entre senhor de engenho e a senzala</a:t>
            </a:r>
          </a:p>
          <a:p>
            <a:r>
              <a:rPr lang="pt-BR" altLang="pt-BR" sz="2800"/>
              <a:t>Senhores faziam filhos com escravas ao monte:</a:t>
            </a:r>
          </a:p>
          <a:p>
            <a:pPr lvl="2"/>
            <a:r>
              <a:rPr lang="pt-BR" altLang="pt-BR" sz="2000"/>
              <a:t>A melhor parte da negra é seu ventre.</a:t>
            </a:r>
          </a:p>
          <a:p>
            <a:r>
              <a:rPr lang="pt-BR" altLang="pt-BR" sz="2800"/>
              <a:t>Senhores sifilíticos transavam com escravas: </a:t>
            </a:r>
          </a:p>
          <a:p>
            <a:pPr lvl="2"/>
            <a:r>
              <a:rPr lang="pt-BR" altLang="pt-BR" sz="2000"/>
              <a:t>“O Brasil foi Sifilizado antes de civilizado”</a:t>
            </a:r>
          </a:p>
          <a:p>
            <a:pPr lvl="2"/>
            <a:r>
              <a:rPr lang="pt-BR" altLang="pt-BR" sz="2000"/>
              <a:t>“Nada melhor para um sifilítico do que transar com negrinha virgem.”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995A973-44E7-0CA9-D6D7-5E65A2AC1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013" y="722313"/>
            <a:ext cx="8310562" cy="762000"/>
          </a:xfrm>
        </p:spPr>
        <p:txBody>
          <a:bodyPr/>
          <a:lstStyle/>
          <a:p>
            <a:r>
              <a:rPr lang="pt-BR" altLang="pt-BR"/>
              <a:t>INFLUÊNCIA DA MÃE NEGRA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B00B459-A73B-889A-28F2-13B9FC6C8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038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t-BR" altLang="pt-BR" sz="2800"/>
              <a:t>Contadoras de histórias</a:t>
            </a:r>
          </a:p>
          <a:p>
            <a:pPr>
              <a:lnSpc>
                <a:spcPct val="130000"/>
              </a:lnSpc>
            </a:pPr>
            <a:r>
              <a:rPr lang="pt-BR" altLang="pt-BR" sz="2800"/>
              <a:t>Contos trágicos e assombrados da mãe negra põe medo até hoje em várias criancinhas:</a:t>
            </a:r>
          </a:p>
          <a:p>
            <a:pPr lvl="2">
              <a:lnSpc>
                <a:spcPct val="130000"/>
              </a:lnSpc>
            </a:pPr>
            <a:r>
              <a:rPr lang="pt-BR" altLang="pt-BR" sz="2000"/>
              <a:t>Saci pererê, boi tatá, mula sem cabeça, sapo - cururu, </a:t>
            </a:r>
          </a:p>
          <a:p>
            <a:pPr>
              <a:lnSpc>
                <a:spcPct val="130000"/>
              </a:lnSpc>
            </a:pPr>
            <a:r>
              <a:rPr lang="pt-BR" altLang="pt-BR" sz="2800"/>
              <a:t>Também ensinou silabas moles as crianças:</a:t>
            </a:r>
          </a:p>
          <a:p>
            <a:pPr lvl="2">
              <a:lnSpc>
                <a:spcPct val="130000"/>
              </a:lnSpc>
            </a:pPr>
            <a:r>
              <a:rPr lang="pt-BR" altLang="pt-BR" sz="2000"/>
              <a:t>sinhozinho, dodói, bumbum, cacá, au-au, papá, cocô, dimdim, Chiquim, Betim</a:t>
            </a: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B1DC5DA-15E2-83FC-0799-74D38BD7F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r>
              <a:rPr lang="pt-BR" altLang="pt-BR"/>
              <a:t>CURIOSIDADES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C1C017D-82D4-8D7C-193B-50C15D266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010400" cy="4114800"/>
          </a:xfrm>
        </p:spPr>
        <p:txBody>
          <a:bodyPr/>
          <a:lstStyle/>
          <a:p>
            <a:r>
              <a:rPr lang="pt-BR" altLang="pt-BR"/>
              <a:t>Feijoada</a:t>
            </a:r>
          </a:p>
          <a:p>
            <a:r>
              <a:rPr lang="pt-BR" altLang="pt-BR"/>
              <a:t>Negrinho para bater e maltratar</a:t>
            </a:r>
          </a:p>
          <a:p>
            <a:pPr lvl="2"/>
            <a:r>
              <a:rPr lang="pt-BR" altLang="pt-BR"/>
              <a:t>satisfazer desejos sádicos</a:t>
            </a:r>
          </a:p>
          <a:p>
            <a:r>
              <a:rPr lang="pt-BR" altLang="pt-BR"/>
              <a:t>Expressão “nas coxas” = mal feito</a:t>
            </a:r>
          </a:p>
          <a:p>
            <a:r>
              <a:rPr lang="pt-BR" altLang="pt-BR"/>
              <a:t>Escravos de cabo verde (fortes e robustos, custavam caros e serviam para a reprodução).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F975469-FE74-9362-693F-B1FCBC747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pt-BR" altLang="pt-BR"/>
              <a:t>SEXUALIDADE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80FAAB6-2512-9570-02EE-743EC4248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r>
              <a:rPr lang="pt-BR" altLang="pt-BR"/>
              <a:t>Mito: negro é uma raça viril</a:t>
            </a:r>
          </a:p>
          <a:p>
            <a:r>
              <a:rPr lang="pt-BR" altLang="pt-BR"/>
              <a:t>Necessitam de excitação artificial</a:t>
            </a:r>
          </a:p>
          <a:p>
            <a:pPr lvl="2"/>
            <a:r>
              <a:rPr lang="pt-BR" altLang="pt-BR"/>
              <a:t>Estímulos picantes: como danças afrodisíacas, daí que vem a fama de negro picante. </a:t>
            </a:r>
          </a:p>
          <a:p>
            <a:r>
              <a:rPr lang="pt-BR" altLang="pt-BR"/>
              <a:t>Negras bonitas eram preferidas ao serviço doméstico, </a:t>
            </a:r>
          </a:p>
          <a:p>
            <a:pPr lvl="3"/>
            <a:r>
              <a:rPr lang="pt-BR" altLang="pt-BR" sz="2400"/>
              <a:t>Concubinas dos senhores e inveja das sinhazinhas</a:t>
            </a:r>
          </a:p>
          <a:p>
            <a:pPr lvl="3"/>
            <a:r>
              <a:rPr lang="pt-BR" altLang="pt-BR" sz="2400"/>
              <a:t>arrancavam-lhe os dentes 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34AC022-FB03-BD65-86F6-652F90AB5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pt-BR" altLang="pt-BR"/>
              <a:t>O Indígena na Formação da Família Brasileira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E6625BF-A01C-9DBD-613E-DF50C955B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5.000 de índios no Brasil na época do Descobrimento</a:t>
            </a:r>
          </a:p>
          <a:p>
            <a:pPr>
              <a:lnSpc>
                <a:spcPct val="90000"/>
              </a:lnSpc>
            </a:pPr>
            <a:r>
              <a:rPr lang="pt-BR" altLang="pt-BR"/>
              <a:t>A reação do índio brasileiro ao domínio português foi vegetal</a:t>
            </a:r>
          </a:p>
          <a:p>
            <a:pPr>
              <a:lnSpc>
                <a:spcPct val="90000"/>
              </a:lnSpc>
            </a:pPr>
            <a:r>
              <a:rPr lang="pt-BR" altLang="pt-BR"/>
              <a:t>Escassez de mulheres</a:t>
            </a:r>
          </a:p>
          <a:p>
            <a:pPr>
              <a:lnSpc>
                <a:spcPct val="90000"/>
              </a:lnSpc>
            </a:pPr>
            <a:r>
              <a:rPr lang="pt-BR" altLang="pt-BR"/>
              <a:t>Jesuítas deveriam tomar cuidado para não pisar em carne</a:t>
            </a:r>
          </a:p>
          <a:p>
            <a:pPr>
              <a:lnSpc>
                <a:spcPct val="90000"/>
              </a:lnSpc>
            </a:pPr>
            <a:r>
              <a:rPr lang="pt-BR" altLang="pt-BR"/>
              <a:t>Português x índia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FD4A8A-99DE-B12E-75C0-B50A60D8D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762000"/>
          </a:xfrm>
        </p:spPr>
        <p:txBody>
          <a:bodyPr/>
          <a:lstStyle/>
          <a:p>
            <a:r>
              <a:rPr lang="pt-BR" altLang="pt-BR"/>
              <a:t>LÍNGUA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3CD08CD-7B96-4F8A-B29C-D3AD6D128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763000" cy="5105400"/>
          </a:xfrm>
        </p:spPr>
        <p:txBody>
          <a:bodyPr/>
          <a:lstStyle/>
          <a:p>
            <a:r>
              <a:rPr lang="pt-BR" altLang="pt-BR" sz="2400"/>
              <a:t>Havia o português falado nas casas grandes e o falado nas senzalas:</a:t>
            </a:r>
          </a:p>
          <a:p>
            <a:pPr lvl="2"/>
            <a:r>
              <a:rPr lang="pt-BR" altLang="pt-BR" sz="1800"/>
              <a:t>nas casas grandes, um português mais puro, disseminado pelos jesuítas e depois pelos padres.</a:t>
            </a:r>
          </a:p>
          <a:p>
            <a:pPr lvl="2"/>
            <a:r>
              <a:rPr lang="pt-BR" altLang="pt-BR" sz="1800"/>
              <a:t>nas senzalas, um português mais coloquial</a:t>
            </a:r>
          </a:p>
          <a:p>
            <a:r>
              <a:rPr lang="pt-BR" altLang="pt-BR" sz="2400"/>
              <a:t>O convívio com os negros fez com que vocábulos africanos penetrassem na língua portuguesa.</a:t>
            </a:r>
          </a:p>
          <a:p>
            <a:pPr lvl="2"/>
            <a:r>
              <a:rPr lang="pt-BR" altLang="pt-BR" sz="1800"/>
              <a:t>As crianças negras que brincavam com os filhos dos senhores, a babá das crianças dos senhores, a cozinheira, etc.</a:t>
            </a:r>
          </a:p>
          <a:p>
            <a:r>
              <a:rPr lang="pt-BR" altLang="pt-BR" sz="2400"/>
              <a:t>A diferença entre o português do Brasil e o de Portugal se acentuava cada vez mais.</a:t>
            </a:r>
          </a:p>
          <a:p>
            <a:r>
              <a:rPr lang="pt-BR" altLang="pt-BR" sz="2400"/>
              <a:t>Amoleceu a língua (me diga, me fale)</a:t>
            </a:r>
          </a:p>
          <a:p>
            <a:r>
              <a:rPr lang="pt-BR" altLang="pt-BR" sz="2400"/>
              <a:t>Professor de Português</a:t>
            </a:r>
            <a:endParaRPr lang="pt-BR" altLang="pt-BR" sz="2800"/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459CF30-E0FF-FA99-D02B-7A9DE90EA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pt-BR" altLang="pt-BR"/>
              <a:t>FILHOS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9EA8B22-AA68-1CE9-F6B7-C677CE8B1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334000"/>
          </a:xfrm>
        </p:spPr>
        <p:txBody>
          <a:bodyPr/>
          <a:lstStyle/>
          <a:p>
            <a:r>
              <a:rPr lang="pt-BR" altLang="pt-BR" sz="2800"/>
              <a:t>As meninas eram criadas para se casarem cedo, com quem fosse determinado pelos pais.</a:t>
            </a:r>
          </a:p>
          <a:p>
            <a:pPr lvl="2"/>
            <a:r>
              <a:rPr lang="pt-BR" altLang="pt-BR" sz="2000"/>
              <a:t>No fundo elas eram como verdadeiras matrizes de procriação.</a:t>
            </a:r>
          </a:p>
          <a:p>
            <a:r>
              <a:rPr lang="pt-BR" altLang="pt-BR" sz="2800"/>
              <a:t>Os meninos iniciavam suas vidas sexuais de uma forma precoce, incentivados pelos pais e utilizando-se das escravas.</a:t>
            </a:r>
          </a:p>
          <a:p>
            <a:pPr lvl="2"/>
            <a:r>
              <a:rPr lang="pt-BR" altLang="pt-BR" sz="2000"/>
              <a:t>Verdadeiros garanhões </a:t>
            </a:r>
          </a:p>
          <a:p>
            <a:pPr lvl="2"/>
            <a:r>
              <a:rPr lang="pt-BR" altLang="pt-BR" sz="2000"/>
              <a:t>não demorasse para que começasse a emprenhar negras, aumentando o rebanho e capital paterno.</a:t>
            </a:r>
          </a:p>
          <a:p>
            <a:r>
              <a:rPr lang="pt-BR" altLang="pt-BR" sz="2800"/>
              <a:t>Cabia às senhoras não deixar que as grosserias das senzalas subissem até as casas grandes 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1542895-D034-EB70-D4E5-54643622C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IGREJA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0FAD357-96ED-81BF-518B-15D3FE37F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pt-BR" altLang="pt-BR" i="1"/>
              <a:t>“</a:t>
            </a:r>
            <a:r>
              <a:rPr lang="pt-BR" altLang="pt-BR" sz="2400" i="1"/>
              <a:t>Raros, entre nós, os eclesiásticos que se conservavam estéreis”</a:t>
            </a:r>
          </a:p>
          <a:p>
            <a:r>
              <a:rPr lang="pt-BR" altLang="pt-BR" sz="2400"/>
              <a:t>Grande quantidade de escravos alforriados: geralmente filho bastardo do senhor </a:t>
            </a:r>
          </a:p>
          <a:p>
            <a:r>
              <a:rPr lang="pt-BR" altLang="pt-BR" sz="2400"/>
              <a:t>Recomendação da Igreja para os padres morarem longe da casa dos senhores de engenho e terem escravas com mais de 40 anos de idade</a:t>
            </a:r>
          </a:p>
          <a:p>
            <a:r>
              <a:rPr lang="pt-BR" altLang="pt-BR" sz="2400"/>
              <a:t>Conventos do séc. XVIII: </a:t>
            </a:r>
            <a:r>
              <a:rPr lang="pt-BR" altLang="pt-BR" sz="2400" i="1"/>
              <a:t>“centros de ignorância, atrevimento e libertinagem de costumes”.</a:t>
            </a:r>
          </a:p>
          <a:p>
            <a:r>
              <a:rPr lang="pt-BR" altLang="pt-BR" sz="2400"/>
              <a:t>Grandes gastos dos senhores nas festas da Igreja</a:t>
            </a:r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1EB4AE0-3CFD-09DC-2C57-1907B0B4C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Outros Fatores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3A5453B-25EE-E34D-7FFD-97B8D56F9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Fatores preponderantes: </a:t>
            </a:r>
            <a:r>
              <a:rPr lang="pt-BR" altLang="pt-BR" sz="2800" i="1"/>
              <a:t>escravidão e monocultura</a:t>
            </a:r>
          </a:p>
          <a:p>
            <a:r>
              <a:rPr lang="pt-BR" altLang="pt-BR" sz="2800"/>
              <a:t>Senhores: viris somente no sexo</a:t>
            </a:r>
          </a:p>
          <a:p>
            <a:r>
              <a:rPr lang="pt-BR" altLang="pt-BR" sz="2800"/>
              <a:t>Rede: símbolo do ócio dos senhores (palidez, fraqueza, cor amarela)</a:t>
            </a:r>
          </a:p>
          <a:p>
            <a:r>
              <a:rPr lang="pt-BR" altLang="pt-BR" sz="2800"/>
              <a:t>Patriarcado</a:t>
            </a:r>
          </a:p>
          <a:p>
            <a:r>
              <a:rPr lang="pt-BR" altLang="pt-BR" sz="2800"/>
              <a:t>Patrimonialismo</a:t>
            </a:r>
          </a:p>
          <a:p>
            <a:r>
              <a:rPr lang="pt-BR" altLang="pt-BR" sz="2800"/>
              <a:t>Papel do mestiço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A97B9D6-4808-2480-2290-AC8415C53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Antecedentes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B978C8B-D818-6B10-E728-72B52A4EC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/>
              <a:t>Função das índias 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afazeres domésticos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educação dos filhos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agricultura</a:t>
            </a:r>
          </a:p>
          <a:p>
            <a:pPr>
              <a:lnSpc>
                <a:spcPct val="90000"/>
              </a:lnSpc>
            </a:pPr>
            <a:r>
              <a:rPr lang="pt-BR" altLang="pt-BR" sz="2800"/>
              <a:t>Função dos índios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caça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pesca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guerreiro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guia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desbravador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defesa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1AACB3B-11DC-D7EB-6185-77F5A34F0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Antecedentes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05A58ED-3C5C-2FB9-4F64-BE4783298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Portugal com pouco mais de 3 milhões de habitantes na época do descobrimento</a:t>
            </a:r>
          </a:p>
          <a:p>
            <a:r>
              <a:rPr lang="pt-BR" altLang="pt-BR" sz="2800"/>
              <a:t>Poligamia</a:t>
            </a:r>
          </a:p>
          <a:p>
            <a:r>
              <a:rPr lang="pt-BR" altLang="pt-BR" sz="2800"/>
              <a:t>Oferecer mulheres aos visitantes - Deuses</a:t>
            </a:r>
          </a:p>
          <a:p>
            <a:r>
              <a:rPr lang="pt-BR" altLang="pt-BR" sz="2800"/>
              <a:t>Português “exaltado sexualmente”</a:t>
            </a:r>
          </a:p>
          <a:p>
            <a:r>
              <a:rPr lang="pt-BR" altLang="pt-BR" sz="2800"/>
              <a:t>Parentesco pelo lado do pai</a:t>
            </a:r>
          </a:p>
          <a:p>
            <a:r>
              <a:rPr lang="pt-BR" altLang="pt-BR" sz="2800"/>
              <a:t>Cunhadismo</a:t>
            </a:r>
          </a:p>
          <a:p>
            <a:r>
              <a:rPr lang="pt-BR" altLang="pt-BR" sz="2800"/>
              <a:t>Proibido apenas casamento entre tribos rivais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A6AC585-3D9E-4F06-FE34-A124655FD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Intervenção Portuguesa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F40B83B-DA6C-59F1-1873-B6E1F8EB6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Unificação dos dialetos (Tupi-Guarani)</a:t>
            </a:r>
          </a:p>
          <a:p>
            <a:r>
              <a:rPr lang="pt-BR" altLang="pt-BR" sz="2800"/>
              <a:t>Reformulações da cantigas </a:t>
            </a:r>
          </a:p>
          <a:p>
            <a:r>
              <a:rPr lang="pt-BR" altLang="pt-BR" sz="2800"/>
              <a:t>Uso de roupas</a:t>
            </a:r>
          </a:p>
          <a:p>
            <a:r>
              <a:rPr lang="pt-BR" altLang="pt-BR" sz="2800"/>
              <a:t>Confinamento em grandes aldeias</a:t>
            </a:r>
          </a:p>
          <a:p>
            <a:r>
              <a:rPr lang="pt-BR" altLang="pt-BR" sz="2800"/>
              <a:t>Proibição da poligamia e relações incestuosas</a:t>
            </a:r>
          </a:p>
          <a:p>
            <a:r>
              <a:rPr lang="pt-BR" altLang="pt-BR" sz="2800"/>
              <a:t>Abolição das guerras</a:t>
            </a:r>
          </a:p>
          <a:p>
            <a:r>
              <a:rPr lang="pt-BR" altLang="pt-BR" sz="2800"/>
              <a:t>Fim da autoridade dos pajés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D87C3B5-FA2A-CC00-87F7-2421D731A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 e Crenças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A2D63B7-283A-2CDC-1894-BF92A3EA4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/>
              <a:t>Comidas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Mandioca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Milho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Tabaco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inhame</a:t>
            </a:r>
          </a:p>
          <a:p>
            <a:pPr>
              <a:lnSpc>
                <a:spcPct val="90000"/>
              </a:lnSpc>
            </a:pPr>
            <a:r>
              <a:rPr lang="pt-BR" altLang="pt-BR" sz="2400"/>
              <a:t>Crenças e mitos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Cor vermelha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Caipora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Ornamentações</a:t>
            </a:r>
          </a:p>
          <a:p>
            <a:pPr>
              <a:lnSpc>
                <a:spcPct val="90000"/>
              </a:lnSpc>
            </a:pPr>
            <a:r>
              <a:rPr lang="pt-BR" altLang="pt-BR" sz="2400"/>
              <a:t>Artefatos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Cerâmicas</a:t>
            </a:r>
          </a:p>
          <a:p>
            <a:pPr lvl="2">
              <a:lnSpc>
                <a:spcPct val="90000"/>
              </a:lnSpc>
            </a:pPr>
            <a:r>
              <a:rPr lang="pt-BR" altLang="pt-BR" sz="1800"/>
              <a:t>Redes de algodão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458EC42-F879-E8F9-F328-066E6239B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Outras características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38C9787-0501-3F70-31CE-4BFB6E5D8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495800"/>
          </a:xfrm>
        </p:spPr>
        <p:txBody>
          <a:bodyPr/>
          <a:lstStyle/>
          <a:p>
            <a:r>
              <a:rPr lang="pt-BR" altLang="pt-BR"/>
              <a:t>Banho x português porcalhão</a:t>
            </a:r>
          </a:p>
          <a:p>
            <a:r>
              <a:rPr lang="pt-BR" altLang="pt-BR"/>
              <a:t>Pajés, curandeiros e conselheiros com características homossexuais (Westermarck)</a:t>
            </a:r>
          </a:p>
          <a:p>
            <a:r>
              <a:rPr lang="pt-BR" altLang="pt-BR"/>
              <a:t>Brincadeiras entre crianças </a:t>
            </a:r>
          </a:p>
          <a:p>
            <a:pPr lvl="2"/>
            <a:r>
              <a:rPr lang="pt-BR" altLang="pt-BR"/>
              <a:t>Imitar bichos </a:t>
            </a:r>
          </a:p>
          <a:p>
            <a:pPr lvl="2"/>
            <a:r>
              <a:rPr lang="pt-BR" altLang="pt-BR"/>
              <a:t>Bodoque</a:t>
            </a:r>
          </a:p>
          <a:p>
            <a:pPr lvl="2"/>
            <a:r>
              <a:rPr lang="pt-BR" altLang="pt-BR"/>
              <a:t>Jogo de bola de borracha</a:t>
            </a:r>
          </a:p>
          <a:p>
            <a:pPr lvl="2"/>
            <a:r>
              <a:rPr lang="pt-BR" altLang="pt-BR"/>
              <a:t>Peia queimada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B0125DE-A566-D471-F16E-48FEDDB6E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Indígena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DB0B28A-2FC0-053F-5D96-52A96117F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Liberdade dos cu</a:t>
            </a:r>
            <a:r>
              <a:rPr lang="pt-PT" altLang="pt-BR"/>
              <a:t>rumins</a:t>
            </a:r>
            <a:endParaRPr lang="pt-BR" altLang="pt-BR"/>
          </a:p>
          <a:p>
            <a:r>
              <a:rPr lang="pt-BR" altLang="pt-BR"/>
              <a:t>Rituais na adolescência</a:t>
            </a:r>
          </a:p>
          <a:p>
            <a:r>
              <a:rPr lang="pt-BR" altLang="pt-BR"/>
              <a:t>Comunidade base da organização</a:t>
            </a:r>
          </a:p>
          <a:p>
            <a:r>
              <a:rPr lang="pt-BR" altLang="pt-BR"/>
              <a:t>Cu</a:t>
            </a:r>
            <a:r>
              <a:rPr lang="pt-PT" altLang="pt-BR"/>
              <a:t>rumins</a:t>
            </a:r>
            <a:r>
              <a:rPr lang="pt-BR" altLang="pt-BR"/>
              <a:t> espinha dorsal do domínio português</a:t>
            </a:r>
          </a:p>
          <a:p>
            <a:pPr lvl="2"/>
            <a:r>
              <a:rPr lang="pt-BR" altLang="pt-BR"/>
              <a:t>influência os pais</a:t>
            </a:r>
          </a:p>
          <a:p>
            <a:pPr lvl="2"/>
            <a:r>
              <a:rPr lang="pt-BR" altLang="pt-BR"/>
              <a:t>ridicularizavam os pajés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e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AAAA"/>
      </a:accent5>
      <a:accent6>
        <a:srgbClr val="0000E7"/>
      </a:accent6>
      <a:hlink>
        <a:srgbClr val="006600"/>
      </a:hlink>
      <a:folHlink>
        <a:srgbClr val="969696"/>
      </a:folHlink>
    </a:clrScheme>
    <a:fontScheme name="Ar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tes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apresentação\Artes.pot</Template>
  <TotalTime>279</TotalTime>
  <Words>1585</Words>
  <Application>Microsoft Office PowerPoint</Application>
  <PresentationFormat>Apresentação na tela (4:3)</PresentationFormat>
  <Paragraphs>216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Wingdings</vt:lpstr>
      <vt:lpstr>Monotype Sorts</vt:lpstr>
      <vt:lpstr>Artes</vt:lpstr>
      <vt:lpstr>CASA GRANDE &amp; SENZALA Gilberto Freyre</vt:lpstr>
      <vt:lpstr>Como a natureza sabe, sem diversidade não existe evolução</vt:lpstr>
      <vt:lpstr>O Indígena na Formação da Família Brasileira</vt:lpstr>
      <vt:lpstr>Antecedentes</vt:lpstr>
      <vt:lpstr>Antecedentes</vt:lpstr>
      <vt:lpstr>A Intervenção Portuguesa</vt:lpstr>
      <vt:lpstr>Mitos e Crenças</vt:lpstr>
      <vt:lpstr>Outras características</vt:lpstr>
      <vt:lpstr>O Indígena</vt:lpstr>
      <vt:lpstr>A Morte</vt:lpstr>
      <vt:lpstr>CASA GRANDE &amp; SENZALA</vt:lpstr>
      <vt:lpstr>O Português</vt:lpstr>
      <vt:lpstr>O Português</vt:lpstr>
      <vt:lpstr>A igreja</vt:lpstr>
      <vt:lpstr>O Português e o Mouro</vt:lpstr>
      <vt:lpstr>Português e o Mouro</vt:lpstr>
      <vt:lpstr>O Colonizador</vt:lpstr>
      <vt:lpstr>O Colonizador </vt:lpstr>
      <vt:lpstr>O Colonizador</vt:lpstr>
      <vt:lpstr>CASA GRANDE &amp; SENZALA</vt:lpstr>
      <vt:lpstr>O Negro e a Colônia</vt:lpstr>
      <vt:lpstr>EXPLORAÇÃO</vt:lpstr>
      <vt:lpstr>Origem dos Negros Brasileiros </vt:lpstr>
      <vt:lpstr>INFLUÊNCIAS</vt:lpstr>
      <vt:lpstr>MAGIA E MITOS AFRICANOS</vt:lpstr>
      <vt:lpstr>MEIO DE COLONIZAÇÃO</vt:lpstr>
      <vt:lpstr>INFLUÊNCIA DA MÃE NEGRA</vt:lpstr>
      <vt:lpstr>CURIOSIDADES</vt:lpstr>
      <vt:lpstr>SEXUALIDADE</vt:lpstr>
      <vt:lpstr>LÍNGUA</vt:lpstr>
      <vt:lpstr>FILHOS</vt:lpstr>
      <vt:lpstr>IGREJA</vt:lpstr>
      <vt:lpstr>Outros Fatores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Língua</dc:title>
  <dc:creator>Cristiano Titoto</dc:creator>
  <cp:lastModifiedBy>André Lucirton Costa</cp:lastModifiedBy>
  <cp:revision>45</cp:revision>
  <dcterms:created xsi:type="dcterms:W3CDTF">1999-09-23T17:32:32Z</dcterms:created>
  <dcterms:modified xsi:type="dcterms:W3CDTF">2023-08-21T22:20:16Z</dcterms:modified>
</cp:coreProperties>
</file>