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58" r:id="rId6"/>
    <p:sldId id="263" r:id="rId7"/>
    <p:sldId id="257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6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87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41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11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64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50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1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3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10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09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7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83BC-338B-45AA-8862-4DB6F05553DF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DF78-A2AC-4A0B-95C0-B71E7283C1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7.bin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w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9.wmf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SENSORES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285068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5106885" y="3559906"/>
            <a:ext cx="17620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5868144" y="2060848"/>
            <a:ext cx="21602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427984" y="2060848"/>
            <a:ext cx="216024" cy="15121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 flipH="1">
            <a:off x="5742131" y="3585325"/>
            <a:ext cx="245756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5616118" y="3585325"/>
            <a:ext cx="252026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865009" y="3589072"/>
            <a:ext cx="21602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5987887" y="3585325"/>
            <a:ext cx="219159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H="1">
            <a:off x="5522972" y="3573016"/>
            <a:ext cx="219159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4644008" y="2564904"/>
            <a:ext cx="122100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5083380" y="200829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x</a:t>
            </a:r>
          </a:p>
        </p:txBody>
      </p:sp>
      <p:cxnSp>
        <p:nvCxnSpPr>
          <p:cNvPr id="23" name="Conector reto 22"/>
          <p:cNvCxnSpPr>
            <a:stCxn id="5" idx="0"/>
          </p:cNvCxnSpPr>
          <p:nvPr/>
        </p:nvCxnSpPr>
        <p:spPr>
          <a:xfrm flipV="1">
            <a:off x="4535996" y="83671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5976156" y="1296380"/>
            <a:ext cx="0" cy="764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4056023" y="2722064"/>
            <a:ext cx="371961" cy="1897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5987887" y="1296380"/>
            <a:ext cx="603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H="1">
            <a:off x="4518579" y="836712"/>
            <a:ext cx="2072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6593708" y="707054"/>
            <a:ext cx="129065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6614468" y="836712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Medidor</a:t>
            </a:r>
          </a:p>
        </p:txBody>
      </p:sp>
      <p:graphicFrame>
        <p:nvGraphicFramePr>
          <p:cNvPr id="37" name="Obje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892024"/>
              </p:ext>
            </p:extLst>
          </p:nvPr>
        </p:nvGraphicFramePr>
        <p:xfrm>
          <a:off x="3017520" y="1600661"/>
          <a:ext cx="931735" cy="815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06080" imgH="355320" progId="Equation.3">
                  <p:embed/>
                </p:oleObj>
              </mc:Choice>
              <mc:Fallback>
                <p:oleObj name="Equação" r:id="rId2" imgW="40608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17520" y="1600661"/>
                        <a:ext cx="931735" cy="815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riângulo isósceles 38"/>
          <p:cNvSpPr/>
          <p:nvPr/>
        </p:nvSpPr>
        <p:spPr>
          <a:xfrm rot="5400000">
            <a:off x="2918661" y="4422485"/>
            <a:ext cx="1123325" cy="132574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/>
          <p:nvPr/>
        </p:nvCxnSpPr>
        <p:spPr>
          <a:xfrm flipH="1">
            <a:off x="2375536" y="4782924"/>
            <a:ext cx="4419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flipV="1">
            <a:off x="2383375" y="4221262"/>
            <a:ext cx="0" cy="561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H="1">
            <a:off x="2375536" y="4242864"/>
            <a:ext cx="7563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flipV="1">
            <a:off x="4481970" y="4242864"/>
            <a:ext cx="0" cy="8415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H="1">
            <a:off x="4143195" y="5084397"/>
            <a:ext cx="88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flipH="1">
            <a:off x="1933621" y="5387791"/>
            <a:ext cx="88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H="1">
            <a:off x="3347864" y="4242864"/>
            <a:ext cx="118813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3153534" y="4005064"/>
            <a:ext cx="0" cy="3528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3347864" y="4005064"/>
            <a:ext cx="0" cy="35284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H="1" flipV="1">
            <a:off x="1763688" y="4782924"/>
            <a:ext cx="1053763" cy="142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 flipV="1">
            <a:off x="1772240" y="4588329"/>
            <a:ext cx="0" cy="3528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V="1">
            <a:off x="1619672" y="4588328"/>
            <a:ext cx="0" cy="35284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flipH="1">
            <a:off x="863367" y="4764748"/>
            <a:ext cx="7563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flipV="1">
            <a:off x="863366" y="4764751"/>
            <a:ext cx="2" cy="4644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e 67"/>
          <p:cNvSpPr/>
          <p:nvPr/>
        </p:nvSpPr>
        <p:spPr>
          <a:xfrm>
            <a:off x="737242" y="5229200"/>
            <a:ext cx="252249" cy="3530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9" name="Conector reto 68"/>
          <p:cNvCxnSpPr/>
          <p:nvPr/>
        </p:nvCxnSpPr>
        <p:spPr>
          <a:xfrm flipV="1">
            <a:off x="1933621" y="5398796"/>
            <a:ext cx="0" cy="9105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 flipV="1">
            <a:off x="843496" y="5572490"/>
            <a:ext cx="0" cy="7368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 flipH="1">
            <a:off x="251520" y="6309320"/>
            <a:ext cx="47755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/>
          <p:nvPr/>
        </p:nvCxnSpPr>
        <p:spPr>
          <a:xfrm flipV="1">
            <a:off x="2915816" y="3933056"/>
            <a:ext cx="792088" cy="4248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to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932193"/>
              </p:ext>
            </p:extLst>
          </p:nvPr>
        </p:nvGraphicFramePr>
        <p:xfrm>
          <a:off x="2069433" y="3664668"/>
          <a:ext cx="1054120" cy="301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533160" imgH="152280" progId="Equation.3">
                  <p:embed/>
                </p:oleObj>
              </mc:Choice>
              <mc:Fallback>
                <p:oleObj name="Equação" r:id="rId4" imgW="53316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9433" y="3664668"/>
                        <a:ext cx="1054120" cy="301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to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039034"/>
              </p:ext>
            </p:extLst>
          </p:nvPr>
        </p:nvGraphicFramePr>
        <p:xfrm>
          <a:off x="1171712" y="4145479"/>
          <a:ext cx="591976" cy="369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04560" imgH="190440" progId="Equation.3">
                  <p:embed/>
                </p:oleObj>
              </mc:Choice>
              <mc:Fallback>
                <p:oleObj name="Equação" r:id="rId6" imgW="304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71712" y="4145479"/>
                        <a:ext cx="591976" cy="369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to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475974"/>
              </p:ext>
            </p:extLst>
          </p:nvPr>
        </p:nvGraphicFramePr>
        <p:xfrm>
          <a:off x="168275" y="5154613"/>
          <a:ext cx="5429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79360" imgH="190440" progId="Equation.3">
                  <p:embed/>
                </p:oleObj>
              </mc:Choice>
              <mc:Fallback>
                <p:oleObj name="Equação" r:id="rId8" imgW="279360" imgH="190440" progId="Equation.3">
                  <p:embed/>
                  <p:pic>
                    <p:nvPicPr>
                      <p:cNvPr id="0" name="Objeto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5154613"/>
                        <a:ext cx="54292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CaixaDeTexto 85"/>
          <p:cNvSpPr txBox="1"/>
          <p:nvPr/>
        </p:nvSpPr>
        <p:spPr>
          <a:xfrm>
            <a:off x="899592" y="54452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_</a:t>
            </a:r>
          </a:p>
        </p:txBody>
      </p:sp>
      <p:sp>
        <p:nvSpPr>
          <p:cNvPr id="87" name="CaixaDeTexto 86"/>
          <p:cNvSpPr txBox="1"/>
          <p:nvPr/>
        </p:nvSpPr>
        <p:spPr>
          <a:xfrm>
            <a:off x="899592" y="50131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cxnSp>
        <p:nvCxnSpPr>
          <p:cNvPr id="89" name="Conector de seta reta 88"/>
          <p:cNvCxnSpPr/>
          <p:nvPr/>
        </p:nvCxnSpPr>
        <p:spPr>
          <a:xfrm flipV="1">
            <a:off x="5083380" y="5085357"/>
            <a:ext cx="0" cy="107994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Objeto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999416"/>
              </p:ext>
            </p:extLst>
          </p:nvPr>
        </p:nvGraphicFramePr>
        <p:xfrm>
          <a:off x="5148064" y="5405438"/>
          <a:ext cx="3460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177480" imgH="190440" progId="Equation.3">
                  <p:embed/>
                </p:oleObj>
              </mc:Choice>
              <mc:Fallback>
                <p:oleObj name="Equação" r:id="rId10" imgW="177480" imgH="190440" progId="Equation.3">
                  <p:embed/>
                  <p:pic>
                    <p:nvPicPr>
                      <p:cNvPr id="0" name="Objeto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405438"/>
                        <a:ext cx="34607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CaixaDeTexto 90"/>
          <p:cNvSpPr txBox="1"/>
          <p:nvPr/>
        </p:nvSpPr>
        <p:spPr>
          <a:xfrm>
            <a:off x="2867479" y="51748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sp>
        <p:nvSpPr>
          <p:cNvPr id="92" name="CaixaDeTexto 91"/>
          <p:cNvSpPr txBox="1"/>
          <p:nvPr/>
        </p:nvSpPr>
        <p:spPr>
          <a:xfrm>
            <a:off x="2853452" y="45800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_</a:t>
            </a:r>
          </a:p>
        </p:txBody>
      </p:sp>
      <p:graphicFrame>
        <p:nvGraphicFramePr>
          <p:cNvPr id="93" name="Objeto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578346"/>
              </p:ext>
            </p:extLst>
          </p:nvPr>
        </p:nvGraphicFramePr>
        <p:xfrm>
          <a:off x="5780088" y="5002213"/>
          <a:ext cx="29813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269720" imgH="368280" progId="Equation.3">
                  <p:embed/>
                </p:oleObj>
              </mc:Choice>
              <mc:Fallback>
                <p:oleObj name="Equação" r:id="rId12" imgW="12697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780088" y="5002213"/>
                        <a:ext cx="2981325" cy="863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CaixaDeTexto 93"/>
          <p:cNvSpPr txBox="1"/>
          <p:nvPr/>
        </p:nvSpPr>
        <p:spPr>
          <a:xfrm>
            <a:off x="52955" y="33148"/>
            <a:ext cx="3258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SENSOR CAPACITIVO</a:t>
            </a:r>
          </a:p>
        </p:txBody>
      </p:sp>
    </p:spTree>
    <p:extLst>
      <p:ext uri="{BB962C8B-B14F-4D97-AF65-F5344CB8AC3E}">
        <p14:creationId xmlns:p14="http://schemas.microsoft.com/office/powerpoint/2010/main" val="106528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283f60fd-8185-43f4-81e8-53b4f047c9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blob:https://web.whatsapp.com/283f60fd-8185-43f4-81e8-53b4f047c90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6" descr="blob:https://web.whatsapp.com/283f60fd-8185-43f4-81e8-53b4f047c903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548583" cy="312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5384" y="203528"/>
            <a:ext cx="283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POTENCIÔMETRO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623128"/>
              </p:ext>
            </p:extLst>
          </p:nvPr>
        </p:nvGraphicFramePr>
        <p:xfrm>
          <a:off x="307975" y="4343595"/>
          <a:ext cx="1743745" cy="146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863280" imgH="723600" progId="Equation.3">
                  <p:embed/>
                </p:oleObj>
              </mc:Choice>
              <mc:Fallback>
                <p:oleObj name="Equação" r:id="rId3" imgW="86328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975" y="4343595"/>
                        <a:ext cx="1743745" cy="1461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249875"/>
              </p:ext>
            </p:extLst>
          </p:nvPr>
        </p:nvGraphicFramePr>
        <p:xfrm>
          <a:off x="2795385" y="4365104"/>
          <a:ext cx="236906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193760" imgH="507960" progId="Equation.3">
                  <p:embed/>
                </p:oleObj>
              </mc:Choice>
              <mc:Fallback>
                <p:oleObj name="Equação" r:id="rId5" imgW="11937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95385" y="4365104"/>
                        <a:ext cx="236906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957264"/>
              </p:ext>
            </p:extLst>
          </p:nvPr>
        </p:nvGraphicFramePr>
        <p:xfrm>
          <a:off x="5518150" y="5564188"/>
          <a:ext cx="2493963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1257120" imgH="533160" progId="Equation.3">
                  <p:embed/>
                </p:oleObj>
              </mc:Choice>
              <mc:Fallback>
                <p:oleObj name="Equação" r:id="rId7" imgW="1257120" imgH="53316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5564188"/>
                        <a:ext cx="2493963" cy="10588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094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074" y="98017"/>
            <a:ext cx="85622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BUSCAMOS UMA RELAÇÃO LINEAR ENTRE AS VARIÁVEIS</a:t>
            </a:r>
          </a:p>
          <a:p>
            <a:r>
              <a:rPr lang="pt-BR" sz="2800" b="1" dirty="0"/>
              <a:t>“</a:t>
            </a:r>
            <a:r>
              <a:rPr lang="pt-BR" sz="2800" b="1" i="1" dirty="0"/>
              <a:t>v</a:t>
            </a:r>
            <a:r>
              <a:rPr lang="pt-BR" sz="1600" b="1" i="1" dirty="0"/>
              <a:t>0</a:t>
            </a:r>
            <a:r>
              <a:rPr lang="pt-BR" sz="2800" b="1" i="1" dirty="0"/>
              <a:t>” E “x”.</a:t>
            </a:r>
            <a:endParaRPr lang="pt-BR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to 2"/>
              <p:cNvSpPr txBox="1"/>
              <p:nvPr/>
            </p:nvSpPr>
            <p:spPr bwMode="auto">
              <a:xfrm>
                <a:off x="1042988" y="981075"/>
                <a:ext cx="6916738" cy="14305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𝒆𝒒</m:t>
                              </m:r>
                            </m:sub>
                          </m:sSub>
                        </m:num>
                        <m:den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den>
                          </m:f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𝒆𝒒</m:t>
                              </m:r>
                            </m:sub>
                          </m:sSub>
                        </m:den>
                      </m:f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  <m:f>
                        <m:fPr>
                          <m:ctrlP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>
                            <m:f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sz="24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pt-BR" sz="24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𝒆𝒒</m:t>
                                  </m:r>
                                </m:sub>
                              </m:sSub>
                            </m:den>
                          </m:f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pt-BR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den>
                          </m:f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pt-BR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m:rPr>
                          <m:nor/>
                        </m:rPr>
                        <a:rPr lang="pt-BR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1</m:t>
                      </m:r>
                      <m:r>
                        <a:rPr lang="pt-BR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3" name="Obje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2988" y="981075"/>
                <a:ext cx="6916738" cy="14305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775595"/>
              </p:ext>
            </p:extLst>
          </p:nvPr>
        </p:nvGraphicFramePr>
        <p:xfrm>
          <a:off x="827584" y="2420888"/>
          <a:ext cx="691673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984400" imgH="952200" progId="Equation.3">
                  <p:embed/>
                </p:oleObj>
              </mc:Choice>
              <mc:Fallback>
                <p:oleObj name="Equação" r:id="rId3" imgW="2984400" imgH="952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420888"/>
                        <a:ext cx="6916738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074" y="4912755"/>
            <a:ext cx="3379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2) EM 1):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485981"/>
              </p:ext>
            </p:extLst>
          </p:nvPr>
        </p:nvGraphicFramePr>
        <p:xfrm>
          <a:off x="251520" y="5445224"/>
          <a:ext cx="8978901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4051080" imgH="558720" progId="Equation.3">
                  <p:embed/>
                </p:oleObj>
              </mc:Choice>
              <mc:Fallback>
                <p:oleObj name="Equação" r:id="rId5" imgW="4051080" imgH="55872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445224"/>
                        <a:ext cx="8978901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245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82888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MULTIPLICANDO NUMERADOR E DENOMINADOR POR</a:t>
            </a:r>
          </a:p>
          <a:p>
            <a:r>
              <a:rPr lang="pt-BR" sz="2800" b="1" dirty="0"/>
              <a:t>“</a:t>
            </a:r>
            <a:r>
              <a:rPr lang="pt-BR" sz="2800" b="1" i="1" dirty="0"/>
              <a:t>X/L”, </a:t>
            </a:r>
            <a:r>
              <a:rPr lang="pt-BR" sz="2800" b="1" dirty="0"/>
              <a:t>VEM: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5907"/>
              </p:ext>
            </p:extLst>
          </p:nvPr>
        </p:nvGraphicFramePr>
        <p:xfrm>
          <a:off x="1593850" y="1844675"/>
          <a:ext cx="44196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993680" imgH="558720" progId="Equation.3">
                  <p:embed/>
                </p:oleObj>
              </mc:Choice>
              <mc:Fallback>
                <p:oleObj name="Equação" r:id="rId2" imgW="1993680" imgH="55872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844675"/>
                        <a:ext cx="44196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350100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 FIZERMOS 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64019"/>
              </p:ext>
            </p:extLst>
          </p:nvPr>
        </p:nvGraphicFramePr>
        <p:xfrm>
          <a:off x="254757" y="4221088"/>
          <a:ext cx="1001638" cy="91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419040" imgH="380880" progId="Equation.3">
                  <p:embed/>
                </p:oleObj>
              </mc:Choice>
              <mc:Fallback>
                <p:oleObj name="Equação" r:id="rId4" imgW="4190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757" y="4221088"/>
                        <a:ext cx="1001638" cy="910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eta para a direita 6"/>
          <p:cNvSpPr/>
          <p:nvPr/>
        </p:nvSpPr>
        <p:spPr>
          <a:xfrm>
            <a:off x="1475656" y="4254833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380663"/>
              </p:ext>
            </p:extLst>
          </p:nvPr>
        </p:nvGraphicFramePr>
        <p:xfrm>
          <a:off x="4083050" y="4270375"/>
          <a:ext cx="30400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371600" imgH="342720" progId="Equation.3">
                  <p:embed/>
                </p:oleObj>
              </mc:Choice>
              <mc:Fallback>
                <p:oleObj name="Equação" r:id="rId6" imgW="1371600" imgH="34272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4270375"/>
                        <a:ext cx="3040063" cy="7604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99592" y="5661248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, onde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488359"/>
              </p:ext>
            </p:extLst>
          </p:nvPr>
        </p:nvGraphicFramePr>
        <p:xfrm>
          <a:off x="3211513" y="5622925"/>
          <a:ext cx="13223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596880" imgH="342720" progId="Equation.3">
                  <p:embed/>
                </p:oleObj>
              </mc:Choice>
              <mc:Fallback>
                <p:oleObj name="Equação" r:id="rId8" imgW="596880" imgH="34272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5622925"/>
                        <a:ext cx="1322387" cy="7604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41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87194"/>
            <a:ext cx="4609158" cy="277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7504" y="163974"/>
            <a:ext cx="283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POTENCIÔMETRO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3861048"/>
            <a:ext cx="2501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 PARTIR DE 3):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169554"/>
              </p:ext>
            </p:extLst>
          </p:nvPr>
        </p:nvGraphicFramePr>
        <p:xfrm>
          <a:off x="2749550" y="3614738"/>
          <a:ext cx="439102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981080" imgH="457200" progId="Equation.3">
                  <p:embed/>
                </p:oleObj>
              </mc:Choice>
              <mc:Fallback>
                <p:oleObj name="Equação" r:id="rId3" imgW="1981080" imgH="457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3614738"/>
                        <a:ext cx="4391025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5013176"/>
            <a:ext cx="5785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 SUBSTITUIRMOS:                     , VEM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450728"/>
              </p:ext>
            </p:extLst>
          </p:nvPr>
        </p:nvGraphicFramePr>
        <p:xfrm>
          <a:off x="3608208" y="4881468"/>
          <a:ext cx="1356269" cy="78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634680" imgH="368280" progId="Equation.3">
                  <p:embed/>
                </p:oleObj>
              </mc:Choice>
              <mc:Fallback>
                <p:oleObj name="Equação" r:id="rId5" imgW="63468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8208" y="4881468"/>
                        <a:ext cx="1356269" cy="78663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463409"/>
              </p:ext>
            </p:extLst>
          </p:nvPr>
        </p:nvGraphicFramePr>
        <p:xfrm>
          <a:off x="107504" y="5772614"/>
          <a:ext cx="61087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2755800" imgH="482400" progId="Equation.3">
                  <p:embed/>
                </p:oleObj>
              </mc:Choice>
              <mc:Fallback>
                <p:oleObj name="Equação" r:id="rId7" imgW="2755800" imgH="482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772614"/>
                        <a:ext cx="61087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54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0589" y="545155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 FIZERMOS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66237"/>
              </p:ext>
            </p:extLst>
          </p:nvPr>
        </p:nvGraphicFramePr>
        <p:xfrm>
          <a:off x="899770" y="1265235"/>
          <a:ext cx="1001638" cy="91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19040" imgH="380880" progId="Equation.3">
                  <p:embed/>
                </p:oleObj>
              </mc:Choice>
              <mc:Fallback>
                <p:oleObj name="Equação" r:id="rId2" imgW="4190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9770" y="1265235"/>
                        <a:ext cx="1001638" cy="910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ta para a direita 3"/>
          <p:cNvSpPr/>
          <p:nvPr/>
        </p:nvSpPr>
        <p:spPr>
          <a:xfrm>
            <a:off x="2120669" y="1298980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653979"/>
              </p:ext>
            </p:extLst>
          </p:nvPr>
        </p:nvGraphicFramePr>
        <p:xfrm>
          <a:off x="4446588" y="1273175"/>
          <a:ext cx="36036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625400" imgH="380880" progId="Equation.3">
                  <p:embed/>
                </p:oleObj>
              </mc:Choice>
              <mc:Fallback>
                <p:oleObj name="Equação" r:id="rId4" imgW="16254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1273175"/>
                        <a:ext cx="3603625" cy="844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44605" y="2705395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, onde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1409"/>
              </p:ext>
            </p:extLst>
          </p:nvPr>
        </p:nvGraphicFramePr>
        <p:xfrm>
          <a:off x="3729038" y="2625725"/>
          <a:ext cx="15763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711000" imgH="380880" progId="Equation.3">
                  <p:embed/>
                </p:oleObj>
              </mc:Choice>
              <mc:Fallback>
                <p:oleObj name="Equação" r:id="rId6" imgW="711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2625725"/>
                        <a:ext cx="1576387" cy="844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61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18965" y="2118257"/>
            <a:ext cx="1080120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3906625" y="191683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4283968" y="198884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563888" y="206084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014637" y="3284984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491880" y="306896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347864" y="270892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347864" y="2348880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572000" y="2276872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599085" y="2694321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4432830" y="3054361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869223" y="1700808"/>
            <a:ext cx="342737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951280" y="3522592"/>
            <a:ext cx="342737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Arco 14"/>
          <p:cNvSpPr/>
          <p:nvPr/>
        </p:nvSpPr>
        <p:spPr>
          <a:xfrm rot="10800000">
            <a:off x="2555776" y="1236159"/>
            <a:ext cx="1368152" cy="3348372"/>
          </a:xfrm>
          <a:prstGeom prst="arc">
            <a:avLst>
              <a:gd name="adj1" fmla="val 16332562"/>
              <a:gd name="adj2" fmla="val 538636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>
            <a:off x="323528" y="1236159"/>
            <a:ext cx="29523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323528" y="4584531"/>
            <a:ext cx="29523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5004047" y="1236159"/>
            <a:ext cx="2232249" cy="169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/>
          <p:cNvSpPr/>
          <p:nvPr/>
        </p:nvSpPr>
        <p:spPr>
          <a:xfrm>
            <a:off x="4067944" y="1250758"/>
            <a:ext cx="1944216" cy="3348372"/>
          </a:xfrm>
          <a:prstGeom prst="arc">
            <a:avLst>
              <a:gd name="adj1" fmla="val 16200000"/>
              <a:gd name="adj2" fmla="val 538636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475656" y="2564904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/>
              <a:t>N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492666" y="2503731"/>
            <a:ext cx="4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/>
              <a:t>S</a:t>
            </a:r>
          </a:p>
        </p:txBody>
      </p:sp>
      <p:cxnSp>
        <p:nvCxnSpPr>
          <p:cNvPr id="25" name="Conector reto 24"/>
          <p:cNvCxnSpPr/>
          <p:nvPr/>
        </p:nvCxnSpPr>
        <p:spPr>
          <a:xfrm flipV="1">
            <a:off x="5053372" y="4599130"/>
            <a:ext cx="2232249" cy="169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flipV="1">
            <a:off x="3995936" y="565641"/>
            <a:ext cx="3816424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4016762" y="565639"/>
            <a:ext cx="19236" cy="11351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H="1">
            <a:off x="4122648" y="3738616"/>
            <a:ext cx="1" cy="14185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V="1">
            <a:off x="4122648" y="5167161"/>
            <a:ext cx="3689712" cy="99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7831596" y="3392996"/>
            <a:ext cx="0" cy="179067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7831596" y="543604"/>
            <a:ext cx="0" cy="9411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7831596" y="3372927"/>
            <a:ext cx="732537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8532440" y="1962776"/>
            <a:ext cx="0" cy="3960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8576028" y="2858035"/>
            <a:ext cx="0" cy="5148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e 53"/>
          <p:cNvSpPr/>
          <p:nvPr/>
        </p:nvSpPr>
        <p:spPr>
          <a:xfrm>
            <a:off x="8342001" y="2322840"/>
            <a:ext cx="468053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8364912" y="2276872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v</a:t>
            </a:r>
            <a:r>
              <a:rPr lang="pt-BR" sz="1600" b="1" dirty="0"/>
              <a:t>0</a:t>
            </a:r>
            <a:endParaRPr lang="pt-BR" sz="28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323528" y="332656"/>
            <a:ext cx="2472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TACOGERADOR</a:t>
            </a:r>
          </a:p>
        </p:txBody>
      </p:sp>
      <p:cxnSp>
        <p:nvCxnSpPr>
          <p:cNvPr id="37" name="Conector reto 36"/>
          <p:cNvCxnSpPr>
            <a:endCxn id="29" idx="0"/>
          </p:cNvCxnSpPr>
          <p:nvPr/>
        </p:nvCxnSpPr>
        <p:spPr>
          <a:xfrm>
            <a:off x="7831596" y="1440670"/>
            <a:ext cx="0" cy="7738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7759588" y="2214567"/>
            <a:ext cx="144016" cy="595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Conector reto 42"/>
          <p:cNvCxnSpPr>
            <a:stCxn id="29" idx="2"/>
          </p:cNvCxnSpPr>
          <p:nvPr/>
        </p:nvCxnSpPr>
        <p:spPr>
          <a:xfrm>
            <a:off x="7831596" y="2809795"/>
            <a:ext cx="12251" cy="56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7236296" y="2303676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Z</a:t>
            </a:r>
            <a:r>
              <a:rPr lang="pt-BR" sz="1600" b="1" i="1" dirty="0"/>
              <a:t>0</a:t>
            </a:r>
            <a:endParaRPr lang="pt-BR" sz="2800" b="1" i="1" dirty="0"/>
          </a:p>
        </p:txBody>
      </p:sp>
      <p:cxnSp>
        <p:nvCxnSpPr>
          <p:cNvPr id="47" name="Conector reto 46"/>
          <p:cNvCxnSpPr/>
          <p:nvPr/>
        </p:nvCxnSpPr>
        <p:spPr>
          <a:xfrm>
            <a:off x="7812360" y="1981258"/>
            <a:ext cx="732537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-89238" y="5301208"/>
            <a:ext cx="91241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O CONJUNTO DE CONDUTORES SE MOVENDO NO INTERIOR </a:t>
            </a:r>
          </a:p>
          <a:p>
            <a:r>
              <a:rPr lang="pt-BR" sz="2800" b="1" dirty="0"/>
              <a:t>DE UM CAMPO MAGNÉTICO ESTARÁ SUBMETIDO A UMA </a:t>
            </a:r>
          </a:p>
          <a:p>
            <a:r>
              <a:rPr lang="pt-BR" sz="2800" b="1" dirty="0"/>
              <a:t>TENSÃO CONTRA-ELETROMOTRIZ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7812360" y="691028"/>
            <a:ext cx="127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MEDIDOR</a:t>
            </a:r>
          </a:p>
          <a:p>
            <a:r>
              <a:rPr lang="pt-BR" b="1" dirty="0"/>
              <a:t>DE TENSÃO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7285621" y="1700808"/>
            <a:ext cx="1749242" cy="19297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para baixo 41"/>
          <p:cNvSpPr/>
          <p:nvPr/>
        </p:nvSpPr>
        <p:spPr>
          <a:xfrm>
            <a:off x="8160242" y="1253118"/>
            <a:ext cx="288093" cy="447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4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76672"/>
            <a:ext cx="81549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REPRESENTANDO OS CONDUTORES COMBINADOS</a:t>
            </a:r>
          </a:p>
          <a:p>
            <a:r>
              <a:rPr lang="pt-BR" sz="2800" b="1" dirty="0"/>
              <a:t>COM SISTEMA DE MEDIDA ATRAVÉS DE UM CIRCUITO</a:t>
            </a:r>
          </a:p>
          <a:p>
            <a:r>
              <a:rPr lang="pt-BR" sz="2800" b="1" dirty="0"/>
              <a:t>EQUIVALENTE:</a:t>
            </a:r>
          </a:p>
        </p:txBody>
      </p:sp>
      <p:pic>
        <p:nvPicPr>
          <p:cNvPr id="7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66556" y="1908071"/>
            <a:ext cx="447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onector reto 8"/>
          <p:cNvCxnSpPr/>
          <p:nvPr/>
        </p:nvCxnSpPr>
        <p:spPr>
          <a:xfrm>
            <a:off x="1936019" y="3621320"/>
            <a:ext cx="120206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557037" y="2535580"/>
            <a:ext cx="51352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557037" y="3621320"/>
            <a:ext cx="37898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1448890" y="2967628"/>
            <a:ext cx="216024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194418" y="27516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+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239302" y="317436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1556902" y="2535580"/>
            <a:ext cx="9660" cy="395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566508" y="3255660"/>
            <a:ext cx="9660" cy="395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5496" y="2915652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/>
              <a:t>e(t)=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543312"/>
              </p:ext>
            </p:extLst>
          </p:nvPr>
        </p:nvGraphicFramePr>
        <p:xfrm>
          <a:off x="2101850" y="2663825"/>
          <a:ext cx="3286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39680" imgH="139680" progId="Equation.3">
                  <p:embed/>
                </p:oleObj>
              </mc:Choice>
              <mc:Fallback>
                <p:oleObj name="Equação" r:id="rId3" imgW="1396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1850" y="2663825"/>
                        <a:ext cx="328613" cy="32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186" y="2018928"/>
            <a:ext cx="1247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tângulo 18"/>
          <p:cNvSpPr/>
          <p:nvPr/>
        </p:nvSpPr>
        <p:spPr>
          <a:xfrm>
            <a:off x="4932040" y="2881975"/>
            <a:ext cx="144016" cy="448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4399650" y="2844534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/>
              <a:t>Z</a:t>
            </a:r>
            <a:r>
              <a:rPr lang="pt-BR" sz="1600" b="1" i="1" dirty="0"/>
              <a:t>0</a:t>
            </a:r>
            <a:endParaRPr lang="pt-BR" sz="2800" b="1" i="1" dirty="0"/>
          </a:p>
        </p:txBody>
      </p:sp>
      <p:cxnSp>
        <p:nvCxnSpPr>
          <p:cNvPr id="21" name="Conector reto 20"/>
          <p:cNvCxnSpPr/>
          <p:nvPr/>
        </p:nvCxnSpPr>
        <p:spPr>
          <a:xfrm>
            <a:off x="4407961" y="2535580"/>
            <a:ext cx="5960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3076454" y="3621320"/>
            <a:ext cx="192759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5004048" y="2505205"/>
            <a:ext cx="2736" cy="3688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5004048" y="3336960"/>
            <a:ext cx="2736" cy="2843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1" name="Grupo 9220"/>
          <p:cNvGrpSpPr/>
          <p:nvPr/>
        </p:nvGrpSpPr>
        <p:grpSpPr>
          <a:xfrm>
            <a:off x="5004048" y="2492896"/>
            <a:ext cx="720080" cy="1119102"/>
            <a:chOff x="5076056" y="2502218"/>
            <a:chExt cx="1011332" cy="1410151"/>
          </a:xfrm>
        </p:grpSpPr>
        <p:cxnSp>
          <p:nvCxnSpPr>
            <p:cNvPr id="34" name="Conector reto 33"/>
            <p:cNvCxnSpPr/>
            <p:nvPr/>
          </p:nvCxnSpPr>
          <p:spPr>
            <a:xfrm>
              <a:off x="5095292" y="3912369"/>
              <a:ext cx="732537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5796136" y="2502218"/>
              <a:ext cx="0" cy="39604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5839724" y="3397477"/>
              <a:ext cx="0" cy="51489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aixaDeTexto 36"/>
            <p:cNvSpPr txBox="1"/>
            <p:nvPr/>
          </p:nvSpPr>
          <p:spPr>
            <a:xfrm>
              <a:off x="5628608" y="2816314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/>
                <a:t>v</a:t>
              </a:r>
              <a:r>
                <a:rPr lang="pt-BR" sz="1600" b="1" dirty="0"/>
                <a:t>0</a:t>
              </a:r>
              <a:endParaRPr lang="pt-BR" sz="2800" b="1" dirty="0"/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5076056" y="2520700"/>
              <a:ext cx="732537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222" name="Objeto 92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43560"/>
              </p:ext>
            </p:extLst>
          </p:nvPr>
        </p:nvGraphicFramePr>
        <p:xfrm>
          <a:off x="594016" y="2852936"/>
          <a:ext cx="77288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91960" imgH="190440" progId="Equation.3">
                  <p:embed/>
                </p:oleObj>
              </mc:Choice>
              <mc:Fallback>
                <p:oleObj name="Equação" r:id="rId6" imgW="291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016" y="2852936"/>
                        <a:ext cx="772885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to 92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855568"/>
              </p:ext>
            </p:extLst>
          </p:nvPr>
        </p:nvGraphicFramePr>
        <p:xfrm>
          <a:off x="1277938" y="3994150"/>
          <a:ext cx="54308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438280" imgH="393480" progId="Equation.3">
                  <p:embed/>
                </p:oleObj>
              </mc:Choice>
              <mc:Fallback>
                <p:oleObj name="Equação" r:id="rId8" imgW="2438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77938" y="3994150"/>
                        <a:ext cx="5430837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CaixaDeTexto 9223"/>
          <p:cNvSpPr txBox="1"/>
          <p:nvPr/>
        </p:nvSpPr>
        <p:spPr>
          <a:xfrm>
            <a:off x="52278" y="5085184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APLICANDO 2) EM 1), VEM:</a:t>
            </a:r>
          </a:p>
        </p:txBody>
      </p:sp>
      <p:graphicFrame>
        <p:nvGraphicFramePr>
          <p:cNvPr id="9225" name="Objeto 92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280925"/>
              </p:ext>
            </p:extLst>
          </p:nvPr>
        </p:nvGraphicFramePr>
        <p:xfrm>
          <a:off x="3707904" y="5608404"/>
          <a:ext cx="4535614" cy="1048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2527200" imgH="583920" progId="Equation.3">
                  <p:embed/>
                </p:oleObj>
              </mc:Choice>
              <mc:Fallback>
                <p:oleObj name="Equação" r:id="rId10" imgW="252720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07904" y="5608404"/>
                        <a:ext cx="4535614" cy="104843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88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620688"/>
            <a:ext cx="2146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SE FIZERMOS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657003"/>
              </p:ext>
            </p:extLst>
          </p:nvPr>
        </p:nvGraphicFramePr>
        <p:xfrm>
          <a:off x="952770" y="1484784"/>
          <a:ext cx="371561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091880" imgH="190440" progId="Equation.3">
                  <p:embed/>
                </p:oleObj>
              </mc:Choice>
              <mc:Fallback>
                <p:oleObj name="Equação" r:id="rId2" imgW="1091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2770" y="1484784"/>
                        <a:ext cx="3715613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ta para a direita 3"/>
          <p:cNvSpPr/>
          <p:nvPr/>
        </p:nvSpPr>
        <p:spPr>
          <a:xfrm>
            <a:off x="994908" y="3140968"/>
            <a:ext cx="165618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615252"/>
              </p:ext>
            </p:extLst>
          </p:nvPr>
        </p:nvGraphicFramePr>
        <p:xfrm>
          <a:off x="2915816" y="3140968"/>
          <a:ext cx="3641807" cy="81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850680" imgH="190440" progId="Equation.3">
                  <p:embed/>
                </p:oleObj>
              </mc:Choice>
              <mc:Fallback>
                <p:oleObj name="Equação" r:id="rId4" imgW="8506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5816" y="3140968"/>
                        <a:ext cx="3641807" cy="8153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713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133</Words>
  <Application>Microsoft Office PowerPoint</Application>
  <PresentationFormat>Apresentação na tela (4:3)</PresentationFormat>
  <Paragraphs>43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Tema do Office</vt:lpstr>
      <vt:lpstr>Equação</vt:lpstr>
      <vt:lpstr>SENSORES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SENSORES</dc:title>
  <dc:creator>DELL</dc:creator>
  <cp:lastModifiedBy>Ettore MAC</cp:lastModifiedBy>
  <cp:revision>23</cp:revision>
  <dcterms:created xsi:type="dcterms:W3CDTF">2020-11-24T01:40:20Z</dcterms:created>
  <dcterms:modified xsi:type="dcterms:W3CDTF">2023-11-14T02:29:40Z</dcterms:modified>
</cp:coreProperties>
</file>