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316" r:id="rId20"/>
    <p:sldId id="317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303" r:id="rId37"/>
    <p:sldId id="304" r:id="rId38"/>
    <p:sldId id="306" r:id="rId39"/>
    <p:sldId id="308" r:id="rId40"/>
    <p:sldId id="310" r:id="rId41"/>
    <p:sldId id="312" r:id="rId42"/>
    <p:sldId id="314" r:id="rId43"/>
    <p:sldId id="315" r:id="rId4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131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787" y="48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485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C7F74-F211-477D-99E0-D783E1E5795A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9CA7-8C06-4A38-A0D1-3AA6AAA6F0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3844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B8CC27-8CE3-4CDD-A1C8-BB70D9DF1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3909C8F-D928-4D9B-A09E-E1A7EA41F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E025303-5AD6-451E-ABC3-495D9BFED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1007A26-9AF2-4C0B-8508-ED4F70404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E927228-E4DA-4808-9081-ED13E9777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05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3E38289-3C9F-48DC-936D-19DF10F61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37ABB21-9E05-4F1F-BBD9-53755B439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B461316-6BAF-467D-A46A-5640E66D5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8C44F25-FA25-4AA7-8913-A94D8CCC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50C72A6-6BEC-414E-8F77-0A1EA3EE2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1249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2FF18C2-3C7F-46EC-A1DA-E809069B34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B6ACFCA8-08CC-432E-916C-648A370C9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5A0258A-32D9-444E-9CAA-CBEE0FB8C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BDB2947-96C4-4CAC-A46A-50E7182CD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7EC2DA8-A9C6-400A-9C52-1FD16951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3512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Conteúd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5413" y="260650"/>
            <a:ext cx="10363200" cy="768084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3"/>
          </p:nvPr>
        </p:nvSpPr>
        <p:spPr>
          <a:xfrm>
            <a:off x="815414" y="1316765"/>
            <a:ext cx="10369549" cy="4320117"/>
          </a:xfrm>
        </p:spPr>
        <p:txBody>
          <a:bodyPr/>
          <a:lstStyle/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42179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B20654D-7C00-4F61-85A7-5C8460727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3DC2DF3-82ED-40ED-BC90-B02DD2268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CB76154-4AF6-4F55-8A56-E557B519C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1B27614-5330-45DD-A571-C30399688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2CAD8E3-1B3B-47FD-9393-CC3771AE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67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F157E8-E9BC-4B5C-B8DF-22C3E96A4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86AB3FE3-753C-4400-8EBF-F9F1215F5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66493B2-3BD4-42D1-A0A6-610549DA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ACD9CA2-5981-43B0-A8A2-D0BE9589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1AB6675-F03D-46DD-93B5-E8213E001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54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CB4AEC9-7E76-4D6A-9650-E676394BC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E6562CA-2959-45B5-83AD-47CF68CA0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70F7C39C-4442-4768-8717-12269E3A6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77C0A8F7-BAD1-44C7-9F6D-965527733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2F75B6BD-C1E5-4238-813A-441B79E8F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C9AA0B03-9E6B-41C5-83BA-F294522AA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82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81ACE7B-1C92-44D5-B9C0-28A23A026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667773E-18AA-4862-8667-44F77324B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B11A34DC-D4E0-4C81-8200-CB1487469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72B530EE-C4F7-473C-B01E-F73981520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9650D69B-5C29-46CC-9637-72EE864E30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32728508-9FAC-4A61-89C0-D7A6706C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A4AA175E-1E30-4A78-AB8A-CAE2C46BF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193828E7-F6D0-4ED0-A29B-7FF23CD35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77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57A4AEE-247B-407C-B4F9-A4BB29B99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738F9329-EE09-4A3F-BFAB-3BD20BAD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D504BDFB-C06C-4C7B-81F6-86498B77D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C46CBBD7-FE38-49C3-8A10-6985E3CE9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23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60043598-DD2D-420F-8702-5E215D904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B1C70FF0-2AC5-4A98-844C-03DC7E9F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0B29530B-50C7-43B5-ABF8-246518AD4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420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0EB25E-5E8D-4A5D-82D7-B697D62DE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8E933A3-2CE9-4FE9-A1E6-FB830748D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8FA35F0F-90BF-40CA-8BCB-3D861568A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1689CA19-E5F5-4DFE-945E-6E8DAE904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73DDC693-694E-4103-8D9F-3EF7C7317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1DB4568D-8E4D-4C6E-8E44-D0F881F7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767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915ABE-3B3C-449F-8321-7325979F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52E5843F-B2D4-4A9B-8AE8-C6AD609205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C1FCA3CB-F3C4-4A4F-B1D8-5A8604842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1D1CA79-A03B-4FDF-A84B-7B78112BA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D468B3D-162E-49A5-AA7C-CF333C5DC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A8740BE-8CB6-439B-B09C-AA3DB9DF6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06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0EF6094C-4626-4392-98FD-4B457A28E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43E0631-065E-4BCD-BF49-548F9EBCC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717E099-7422-4597-A613-EF02B402B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9AC63-DD36-4B26-A100-6E6C938D0711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3493E62-9F8A-422D-AB22-4C1340FE5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FDB4D16-62CF-4EFA-8CF2-1D652AEFD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498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60D52885-4B7F-4398-B2D3-62AEAAD3BACA}"/>
              </a:ext>
            </a:extLst>
          </p:cNvPr>
          <p:cNvSpPr txBox="1"/>
          <p:nvPr/>
        </p:nvSpPr>
        <p:spPr>
          <a:xfrm>
            <a:off x="944880" y="2312207"/>
            <a:ext cx="1027704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/>
              <a:t>Sistemas  de Amortização</a:t>
            </a:r>
          </a:p>
          <a:p>
            <a:pPr algn="ctr"/>
            <a:r>
              <a:rPr lang="pt-BR" sz="3200" b="1" dirty="0"/>
              <a:t/>
            </a:r>
            <a:br>
              <a:rPr lang="pt-BR" sz="3200" b="1" dirty="0"/>
            </a:br>
            <a:r>
              <a:rPr lang="pt-BR" sz="4000" b="1" dirty="0"/>
              <a:t/>
            </a:r>
            <a:br>
              <a:rPr lang="pt-BR" sz="4000" b="1" dirty="0"/>
            </a:br>
            <a:endParaRPr lang="pt-B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20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Americano com pagamento de juros no final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239352" y="1316765"/>
          <a:ext cx="11617288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968,00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968,00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11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Americano com pagamento de juros no final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239352" y="1316765"/>
          <a:ext cx="11617288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968,00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968,00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3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968,00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96,80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1.064,80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1.064,80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3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Americano com pagamento de juros no final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239352" y="1316765"/>
          <a:ext cx="11617288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968,00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968,00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3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968,00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96,80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1.064,80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1.064,80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4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1.064,80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106,48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1.171,28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/>
                        <a:t>1.171,28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371,28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41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Americano com pagamento de juros no final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239352" y="1316765"/>
          <a:ext cx="11617288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968,00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968,00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3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968,00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96,80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1.064,80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1.064,80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4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1.064,80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106,48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1.171,28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/>
                        <a:t>1.171,28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371,28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="1" dirty="0" smtClean="0"/>
                        <a:t>Totais</a:t>
                      </a:r>
                      <a:endParaRPr lang="pt-BR" sz="2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b="1" dirty="0" smtClean="0"/>
                        <a:t>371,28</a:t>
                      </a:r>
                      <a:endParaRPr lang="pt-BR" sz="2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b="1" dirty="0" smtClean="0"/>
                        <a:t>1.171,28</a:t>
                      </a:r>
                      <a:endParaRPr lang="pt-BR" sz="2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b="1" dirty="0" smtClean="0"/>
                        <a:t>800,00</a:t>
                      </a:r>
                      <a:endParaRPr lang="pt-BR" sz="2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b="1" dirty="0" smtClean="0"/>
                        <a:t>371,28</a:t>
                      </a:r>
                      <a:endParaRPr lang="pt-BR" sz="2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85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Americano com pagamento periódico de juros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239352" y="1316765"/>
          <a:ext cx="11713304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64163"/>
                <a:gridCol w="1464163"/>
                <a:gridCol w="1464163"/>
                <a:gridCol w="1464163"/>
                <a:gridCol w="1464163"/>
                <a:gridCol w="1464163"/>
                <a:gridCol w="1464163"/>
                <a:gridCol w="1464163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97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Americano com pagamento periódico de juros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239352" y="1317208"/>
          <a:ext cx="11713304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64163"/>
                <a:gridCol w="1464163"/>
                <a:gridCol w="1464163"/>
                <a:gridCol w="1464163"/>
                <a:gridCol w="1464163"/>
                <a:gridCol w="1464163"/>
                <a:gridCol w="1464163"/>
                <a:gridCol w="1464163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3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23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Americano com pagamento periódico de juros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239352" y="1316765"/>
          <a:ext cx="11713304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64163"/>
                <a:gridCol w="1464163"/>
                <a:gridCol w="1464163"/>
                <a:gridCol w="1464163"/>
                <a:gridCol w="1464163"/>
                <a:gridCol w="1464163"/>
                <a:gridCol w="1464163"/>
                <a:gridCol w="1464163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3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4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="1" dirty="0" smtClean="0"/>
                        <a:t>Totais</a:t>
                      </a:r>
                      <a:endParaRPr lang="pt-BR" sz="2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b="1" dirty="0" smtClean="0"/>
                        <a:t>320,00</a:t>
                      </a:r>
                      <a:endParaRPr lang="pt-BR" sz="2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b="1" dirty="0" smtClean="0"/>
                        <a:t>1.120,00</a:t>
                      </a:r>
                      <a:endParaRPr lang="pt-BR" sz="2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b="1" dirty="0" smtClean="0"/>
                        <a:t>800,00</a:t>
                      </a:r>
                      <a:endParaRPr lang="pt-BR" sz="2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b="1" dirty="0" smtClean="0"/>
                        <a:t>320,00</a:t>
                      </a:r>
                      <a:endParaRPr lang="pt-BR" sz="2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7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</a:t>
            </a:r>
            <a:r>
              <a:rPr lang="pt-BR" sz="3733" dirty="0" err="1"/>
              <a:t>Price</a:t>
            </a:r>
            <a:r>
              <a:rPr lang="pt-BR" sz="3733" dirty="0"/>
              <a:t> ou Francês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57251" y="1815307"/>
            <a:ext cx="106153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O valor de cada prestação é calculado pela fórmula abaixo: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184848" y="3005469"/>
            <a:ext cx="594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>
                <a:solidFill>
                  <a:schemeClr val="tx1"/>
                </a:solidFill>
                <a:latin typeface="+mn-lt"/>
              </a:rPr>
              <a:t>PMT =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367809" y="2756925"/>
            <a:ext cx="44005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P . i . (1 + i)</a:t>
            </a:r>
            <a:r>
              <a:rPr lang="pt-BR" altLang="pt-BR" b="1" baseline="30000" dirty="0">
                <a:solidFill>
                  <a:schemeClr val="tx1"/>
                </a:solidFill>
                <a:latin typeface="+mn-lt"/>
              </a:rPr>
              <a:t>n</a:t>
            </a:r>
            <a:endParaRPr lang="pt-BR" altLang="pt-B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5615947" y="3332989"/>
            <a:ext cx="2208245" cy="215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667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5733984" y="3293500"/>
            <a:ext cx="20902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1"/>
                </a:solidFill>
                <a:latin typeface="+mn-lt"/>
              </a:rPr>
              <a:t>(1 + i)</a:t>
            </a:r>
            <a:r>
              <a:rPr lang="pt-BR" altLang="pt-BR" b="1" baseline="30000" dirty="0">
                <a:solidFill>
                  <a:schemeClr val="tx1"/>
                </a:solidFill>
                <a:latin typeface="+mn-lt"/>
              </a:rPr>
              <a:t>n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 – 1</a:t>
            </a:r>
            <a:endParaRPr lang="pt-BR" altLang="pt-B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075255" y="4301774"/>
            <a:ext cx="594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>
                <a:solidFill>
                  <a:schemeClr val="tx1"/>
                </a:solidFill>
                <a:latin typeface="+mn-lt"/>
              </a:rPr>
              <a:t>PMT =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113355" y="4130324"/>
            <a:ext cx="5905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800 . 0,10 . (1 + 0,10)</a:t>
            </a:r>
            <a:r>
              <a:rPr lang="pt-BR" altLang="pt-BR" b="1" baseline="30000" dirty="0">
                <a:solidFill>
                  <a:schemeClr val="tx1"/>
                </a:solidFill>
                <a:latin typeface="+mn-lt"/>
              </a:rPr>
              <a:t>4</a:t>
            </a:r>
            <a:endParaRPr lang="pt-BR" altLang="pt-B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5423925" y="4661239"/>
            <a:ext cx="3813880" cy="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667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637105" y="4581128"/>
            <a:ext cx="51625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            (1 + 0,10)</a:t>
            </a:r>
            <a:r>
              <a:rPr lang="pt-BR" altLang="pt-BR" b="1" baseline="30000" dirty="0">
                <a:solidFill>
                  <a:schemeClr val="tx1"/>
                </a:solidFill>
                <a:latin typeface="+mn-lt"/>
              </a:rPr>
              <a:t>4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 – 1</a:t>
            </a:r>
            <a:endParaRPr lang="pt-BR" altLang="pt-B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077179" y="5669513"/>
            <a:ext cx="594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1"/>
                </a:solidFill>
                <a:latin typeface="+mn-lt"/>
              </a:rPr>
              <a:t>PMT = </a:t>
            </a:r>
            <a:r>
              <a:rPr lang="pt-BR" b="1" dirty="0">
                <a:solidFill>
                  <a:schemeClr val="tx1"/>
                </a:solidFill>
                <a:latin typeface="+mn-lt"/>
              </a:rPr>
              <a:t>252,38</a:t>
            </a:r>
            <a:endParaRPr lang="pt-BR" altLang="pt-BR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403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 animBg="1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</a:t>
            </a:r>
            <a:r>
              <a:rPr lang="pt-BR" sz="3733" dirty="0" err="1"/>
              <a:t>Price</a:t>
            </a:r>
            <a:r>
              <a:rPr lang="pt-BR" sz="3733" dirty="0"/>
              <a:t> ou Francês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250769"/>
              </p:ext>
            </p:extLst>
          </p:nvPr>
        </p:nvGraphicFramePr>
        <p:xfrm>
          <a:off x="335363" y="1317208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207688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800,00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252,38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627,62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45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</a:t>
            </a:r>
            <a:r>
              <a:rPr lang="pt-BR" sz="3733" dirty="0" err="1"/>
              <a:t>Price</a:t>
            </a:r>
            <a:r>
              <a:rPr lang="pt-BR" sz="3733" dirty="0"/>
              <a:t> ou Francês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901107"/>
              </p:ext>
            </p:extLst>
          </p:nvPr>
        </p:nvGraphicFramePr>
        <p:xfrm>
          <a:off x="335363" y="1317208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800,00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252,38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627,62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11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Sistemas </a:t>
            </a:r>
            <a:r>
              <a:rPr lang="pt-BR" dirty="0"/>
              <a:t>de Amortização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556728" y="1028734"/>
            <a:ext cx="11203901" cy="163218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t-BR" sz="3733" dirty="0"/>
              <a:t>Amortizar = eliminar uma dívida</a:t>
            </a:r>
          </a:p>
          <a:p>
            <a:r>
              <a:rPr lang="pt-BR" sz="3733" dirty="0"/>
              <a:t>Prestação = amortização + Juros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87853" y="3236979"/>
            <a:ext cx="4856019" cy="672075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3733" dirty="0">
                <a:solidFill>
                  <a:srgbClr val="002060"/>
                </a:solidFill>
              </a:rPr>
              <a:t>Pagamento do Principal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070726" y="3236979"/>
            <a:ext cx="5952661" cy="192021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733" dirty="0">
                <a:solidFill>
                  <a:srgbClr val="FF0000"/>
                </a:solidFill>
              </a:rPr>
              <a:t>Serviço da dívida</a:t>
            </a:r>
          </a:p>
          <a:p>
            <a:pPr marL="0" indent="0" algn="ctr">
              <a:buNone/>
            </a:pPr>
            <a:r>
              <a:rPr lang="pt-BR" sz="3733" dirty="0">
                <a:solidFill>
                  <a:srgbClr val="FF0000"/>
                </a:solidFill>
              </a:rPr>
              <a:t>(incidem sobre o saldo devedor do período anterior)</a:t>
            </a:r>
          </a:p>
        </p:txBody>
      </p:sp>
      <p:cxnSp>
        <p:nvCxnSpPr>
          <p:cNvPr id="8" name="Conector de seta reta 7"/>
          <p:cNvCxnSpPr/>
          <p:nvPr/>
        </p:nvCxnSpPr>
        <p:spPr>
          <a:xfrm flipH="1">
            <a:off x="3119670" y="2276872"/>
            <a:ext cx="1056117" cy="768085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6576054" y="2276872"/>
            <a:ext cx="1920213" cy="76808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03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</a:t>
            </a:r>
            <a:r>
              <a:rPr lang="pt-BR" sz="3733" dirty="0" err="1"/>
              <a:t>Price</a:t>
            </a:r>
            <a:r>
              <a:rPr lang="pt-BR" sz="3733" dirty="0"/>
              <a:t> ou Francês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35363" y="1317208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800,00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252,38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172,38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627,62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95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</a:t>
            </a:r>
            <a:r>
              <a:rPr lang="pt-BR" sz="3733" dirty="0" err="1"/>
              <a:t>Price</a:t>
            </a:r>
            <a:r>
              <a:rPr lang="pt-BR" sz="3733" dirty="0"/>
              <a:t> ou Francês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35363" y="1316765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800,00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252,38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172,38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627,62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627,62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62,76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690,39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 252,38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189,61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62,76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438,01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71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</a:t>
            </a:r>
            <a:r>
              <a:rPr lang="pt-BR" sz="3733" dirty="0" err="1"/>
              <a:t>Price</a:t>
            </a:r>
            <a:r>
              <a:rPr lang="pt-BR" sz="3733" dirty="0"/>
              <a:t> ou Francês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35363" y="1317208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800,00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 252,38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172,38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627,62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627,62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62,76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690,39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 252,38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189,61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62,76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438,01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3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438,01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43,80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481,81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 252,38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208,58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43,80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229,43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6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</a:t>
            </a:r>
            <a:r>
              <a:rPr lang="pt-BR" sz="3733" dirty="0" err="1"/>
              <a:t>Price</a:t>
            </a:r>
            <a:r>
              <a:rPr lang="pt-BR" sz="3733" dirty="0"/>
              <a:t> ou Francês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35363" y="1316765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800,00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880,00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252,38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172,38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627,62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627,62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62,76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690,39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252,38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189,61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62,76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438,01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3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438,01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43,80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481,81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252,38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208,58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43,80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229,43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4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229,43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22,94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252,38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252,38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229,43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22,94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      </a:t>
                      </a:r>
                      <a:r>
                        <a:rPr lang="pt-BR" sz="2700" u="none" strike="noStrike" dirty="0" smtClean="0">
                          <a:effectLst/>
                        </a:rPr>
                        <a:t>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b="1" u="none" strike="noStrike" dirty="0">
                          <a:effectLst/>
                        </a:rPr>
                        <a:t>Totais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>
                          <a:effectLst/>
                        </a:rPr>
                        <a:t>  </a:t>
                      </a:r>
                      <a:r>
                        <a:rPr lang="pt-BR" sz="2700" b="1" u="none" strike="noStrike" dirty="0" smtClean="0">
                          <a:effectLst/>
                        </a:rPr>
                        <a:t>209,50 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700" b="1" u="none" strike="noStrike" dirty="0">
                          <a:effectLst/>
                        </a:rPr>
                        <a:t> 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 smtClean="0">
                          <a:effectLst/>
                        </a:rPr>
                        <a:t>1.009,52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>
                          <a:effectLst/>
                        </a:rPr>
                        <a:t>  800,00 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>
                          <a:effectLst/>
                        </a:rPr>
                        <a:t>  </a:t>
                      </a:r>
                      <a:r>
                        <a:rPr lang="pt-BR" sz="2700" b="1" u="none" strike="noStrike" dirty="0" smtClean="0">
                          <a:effectLst/>
                        </a:rPr>
                        <a:t>209,50 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700" u="none" strike="noStrike" dirty="0">
                          <a:effectLst/>
                        </a:rPr>
                        <a:t> 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2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de Amortizações Constantes (SAC)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57250" y="1815307"/>
            <a:ext cx="104627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O valor de cada prestação é calculado pela fórmula abaixo: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887755" y="2948947"/>
            <a:ext cx="28803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 dirty="0" err="1">
                <a:solidFill>
                  <a:schemeClr val="tx1"/>
                </a:solidFill>
                <a:latin typeface="+mn-lt"/>
              </a:rPr>
              <a:t>PMT</a:t>
            </a:r>
            <a:r>
              <a:rPr lang="pt-BR" altLang="pt-BR" b="1" baseline="-25000" dirty="0" err="1">
                <a:solidFill>
                  <a:schemeClr val="tx1"/>
                </a:solidFill>
              </a:rPr>
              <a:t>i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 =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327916" y="2718563"/>
            <a:ext cx="4879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1"/>
                </a:solidFill>
                <a:latin typeface="+mn-lt"/>
              </a:rPr>
              <a:t>P </a:t>
            </a:r>
            <a:endParaRPr lang="pt-BR" altLang="pt-B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V="1">
            <a:off x="5269993" y="3262657"/>
            <a:ext cx="518079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667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5334130" y="3101479"/>
            <a:ext cx="5698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1"/>
                </a:solidFill>
                <a:latin typeface="+mn-lt"/>
              </a:rPr>
              <a:t>n</a:t>
            </a:r>
            <a:endParaRPr lang="pt-BR" altLang="pt-B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3896816" y="3965575"/>
            <a:ext cx="594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1"/>
                </a:solidFill>
                <a:latin typeface="+mn-lt"/>
              </a:rPr>
              <a:t>PMT</a:t>
            </a:r>
            <a:r>
              <a:rPr lang="pt-BR" altLang="pt-BR" b="1" baseline="-25000" dirty="0">
                <a:solidFill>
                  <a:schemeClr val="tx1"/>
                </a:solidFill>
                <a:latin typeface="+mn-lt"/>
              </a:rPr>
              <a:t>1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 =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5300005" y="3773553"/>
            <a:ext cx="8920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1"/>
                </a:solidFill>
                <a:latin typeface="+mn-lt"/>
              </a:rPr>
              <a:t>800 </a:t>
            </a:r>
            <a:endParaRPr lang="pt-BR" altLang="pt-B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>
            <a:off x="5271190" y="4306305"/>
            <a:ext cx="871111" cy="230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667"/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5470952" y="4197086"/>
            <a:ext cx="5290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1"/>
                </a:solidFill>
                <a:latin typeface="+mn-lt"/>
              </a:rPr>
              <a:t>4</a:t>
            </a:r>
            <a:endParaRPr lang="pt-BR" altLang="pt-B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4075255" y="5331918"/>
            <a:ext cx="594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1"/>
                </a:solidFill>
                <a:latin typeface="+mn-lt"/>
              </a:rPr>
              <a:t>PMT</a:t>
            </a:r>
            <a:r>
              <a:rPr lang="pt-BR" altLang="pt-BR" b="1" baseline="-25000" dirty="0">
                <a:solidFill>
                  <a:schemeClr val="tx1"/>
                </a:solidFill>
              </a:rPr>
              <a:t>1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 =  280,00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848351" y="2938438"/>
            <a:ext cx="1350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1"/>
                </a:solidFill>
                <a:latin typeface="+mn-lt"/>
              </a:rPr>
              <a:t>+ j</a:t>
            </a:r>
            <a:r>
              <a:rPr lang="pt-BR" altLang="pt-BR" b="1" baseline="-25000" dirty="0">
                <a:solidFill>
                  <a:schemeClr val="tx1"/>
                </a:solidFill>
                <a:latin typeface="+mn-lt"/>
              </a:rPr>
              <a:t>i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218461" y="4019733"/>
            <a:ext cx="24320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1"/>
                </a:solidFill>
                <a:latin typeface="+mn-lt"/>
              </a:rPr>
              <a:t>+ 800 </a:t>
            </a:r>
            <a:r>
              <a:rPr lang="pt-BR" altLang="pt-BR" b="1" dirty="0">
                <a:solidFill>
                  <a:schemeClr val="tx1"/>
                </a:solidFill>
                <a:latin typeface="+mn-lt"/>
                <a:sym typeface="Symbol"/>
              </a:rPr>
              <a:t> 0,10</a:t>
            </a:r>
            <a:endParaRPr lang="pt-BR" altLang="pt-BR" b="1" baseline="-25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363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/>
      <p:bldP spid="19" grpId="0"/>
      <p:bldP spid="20" grpId="0"/>
      <p:bldP spid="21" grpId="0" animBg="1"/>
      <p:bldP spid="22" grpId="0"/>
      <p:bldP spid="23" grpId="0"/>
      <p:bldP spid="13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de Amortizações Constantes (SAC)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35363" y="1316765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800,00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880,00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280,00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 smtClean="0">
                          <a:effectLst/>
                        </a:rPr>
                        <a:t>  200,00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600,00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29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de Amortizações Constantes (SAC)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35363" y="1317208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800,00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880,00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280,00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smtClean="0">
                          <a:effectLst/>
                        </a:rPr>
                        <a:t>  200,00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600,00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600,00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60,00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660,00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260,00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smtClean="0">
                          <a:effectLst/>
                        </a:rPr>
                        <a:t>  200,00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60,00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400,00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86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de Amortizações Constantes (SAC)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35363" y="1316765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800,00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880,00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280,00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smtClean="0">
                          <a:effectLst/>
                        </a:rPr>
                        <a:t>  200,00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600,00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600,00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60,00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660,00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260,00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smtClean="0">
                          <a:effectLst/>
                        </a:rPr>
                        <a:t>  200,00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60,00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400,00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3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400,00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40,00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440,00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240,00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smtClean="0">
                          <a:effectLst/>
                        </a:rPr>
                        <a:t>  200,00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40,00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200,00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4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200,00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20,00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220,00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220,00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 smtClean="0">
                          <a:effectLst/>
                        </a:rPr>
                        <a:t>  200,00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20,00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      </a:t>
                      </a:r>
                      <a:r>
                        <a:rPr lang="pt-BR" sz="2700" u="none" strike="noStrike" dirty="0" smtClean="0">
                          <a:effectLst/>
                        </a:rPr>
                        <a:t>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b="1" u="none" strike="noStrike" dirty="0">
                          <a:effectLst/>
                        </a:rPr>
                        <a:t>Totais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>
                          <a:effectLst/>
                        </a:rPr>
                        <a:t>  </a:t>
                      </a:r>
                      <a:r>
                        <a:rPr lang="pt-BR" sz="2700" b="1" u="none" strike="noStrike" dirty="0" smtClean="0">
                          <a:effectLst/>
                        </a:rPr>
                        <a:t>200,00 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700" b="1" u="none" strike="noStrike" dirty="0">
                          <a:effectLst/>
                        </a:rPr>
                        <a:t> 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 smtClean="0">
                          <a:effectLst/>
                        </a:rPr>
                        <a:t>1.000,00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>
                          <a:effectLst/>
                        </a:rPr>
                        <a:t>  800,00 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>
                          <a:effectLst/>
                        </a:rPr>
                        <a:t>  </a:t>
                      </a:r>
                      <a:r>
                        <a:rPr lang="pt-BR" sz="2700" b="1" u="none" strike="noStrike" dirty="0" smtClean="0">
                          <a:effectLst/>
                        </a:rPr>
                        <a:t>200,00 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700" u="none" strike="noStrike" dirty="0">
                          <a:effectLst/>
                        </a:rPr>
                        <a:t> 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98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Misto (SAM)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57250" y="1815307"/>
            <a:ext cx="104627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O valor de cada prestação é calculado pela fórmula abaixo: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960950" y="2785732"/>
            <a:ext cx="67224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b="1" dirty="0" err="1">
                <a:solidFill>
                  <a:schemeClr val="tx1"/>
                </a:solidFill>
                <a:latin typeface="+mn-lt"/>
              </a:rPr>
              <a:t>PGTO</a:t>
            </a:r>
            <a:r>
              <a:rPr lang="pt-BR" altLang="pt-BR" b="1" baseline="-25000" dirty="0" err="1">
                <a:solidFill>
                  <a:schemeClr val="tx1"/>
                </a:solidFill>
                <a:latin typeface="+mn-lt"/>
              </a:rPr>
              <a:t>i</a:t>
            </a:r>
            <a:r>
              <a:rPr lang="pt-BR" altLang="pt-BR" dirty="0">
                <a:solidFill>
                  <a:schemeClr val="tx1"/>
                </a:solidFill>
                <a:latin typeface="+mn-lt"/>
              </a:rPr>
              <a:t> = </a:t>
            </a:r>
            <a:r>
              <a:rPr lang="pt-BR" altLang="pt-BR" dirty="0" err="1">
                <a:solidFill>
                  <a:schemeClr val="tx1"/>
                </a:solidFill>
                <a:latin typeface="+mn-lt"/>
              </a:rPr>
              <a:t>p×</a:t>
            </a:r>
            <a:r>
              <a:rPr lang="pt-BR" altLang="pt-BR" b="1" dirty="0" err="1">
                <a:solidFill>
                  <a:schemeClr val="tx1"/>
                </a:solidFill>
                <a:latin typeface="+mn-lt"/>
              </a:rPr>
              <a:t>PMT</a:t>
            </a:r>
            <a:r>
              <a:rPr lang="pt-BR" altLang="pt-BR" b="1" baseline="30000" dirty="0" err="1">
                <a:solidFill>
                  <a:schemeClr val="tx1"/>
                </a:solidFill>
                <a:latin typeface="+mn-lt"/>
              </a:rPr>
              <a:t>price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 + </a:t>
            </a:r>
            <a:r>
              <a:rPr lang="pt-BR" altLang="pt-BR" dirty="0">
                <a:solidFill>
                  <a:schemeClr val="tx1"/>
                </a:solidFill>
                <a:latin typeface="+mn-lt"/>
              </a:rPr>
              <a:t>(1-p)×</a:t>
            </a:r>
            <a:r>
              <a:rPr lang="pt-BR" altLang="pt-BR" b="1" dirty="0" err="1">
                <a:solidFill>
                  <a:schemeClr val="tx1"/>
                </a:solidFill>
                <a:latin typeface="+mn-lt"/>
              </a:rPr>
              <a:t>PGTO</a:t>
            </a:r>
            <a:r>
              <a:rPr lang="pt-BR" altLang="pt-BR" b="1" baseline="-25000" dirty="0" err="1">
                <a:solidFill>
                  <a:schemeClr val="tx1"/>
                </a:solidFill>
                <a:latin typeface="+mn-lt"/>
              </a:rPr>
              <a:t>i</a:t>
            </a:r>
            <a:r>
              <a:rPr lang="pt-BR" altLang="pt-BR" b="1" baseline="30000" dirty="0" err="1">
                <a:solidFill>
                  <a:schemeClr val="tx1"/>
                </a:solidFill>
                <a:latin typeface="+mn-lt"/>
              </a:rPr>
              <a:t>SAC</a:t>
            </a:r>
            <a:endParaRPr lang="pt-BR" altLang="pt-BR" baseline="-25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859175" y="3750207"/>
            <a:ext cx="104627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Por exemplo, se p = 50%: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962875" y="4570161"/>
            <a:ext cx="67224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PGTO</a:t>
            </a:r>
            <a:r>
              <a:rPr lang="pt-BR" altLang="pt-BR" b="1" baseline="-25000" dirty="0">
                <a:solidFill>
                  <a:schemeClr val="tx1"/>
                </a:solidFill>
                <a:latin typeface="+mn-lt"/>
              </a:rPr>
              <a:t>1</a:t>
            </a:r>
            <a:r>
              <a:rPr lang="pt-BR" altLang="pt-BR" dirty="0">
                <a:solidFill>
                  <a:schemeClr val="tx1"/>
                </a:solidFill>
                <a:latin typeface="+mn-lt"/>
              </a:rPr>
              <a:t> = 0,5×</a:t>
            </a:r>
            <a:r>
              <a:rPr lang="pt-BR" b="1" dirty="0">
                <a:solidFill>
                  <a:schemeClr val="tx1"/>
                </a:solidFill>
                <a:latin typeface="+mn-lt"/>
              </a:rPr>
              <a:t>252,38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 + </a:t>
            </a:r>
            <a:r>
              <a:rPr lang="pt-BR" altLang="pt-BR" dirty="0">
                <a:solidFill>
                  <a:schemeClr val="tx1"/>
                </a:solidFill>
                <a:latin typeface="+mn-lt"/>
              </a:rPr>
              <a:t>0,5 ×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280,00</a:t>
            </a:r>
            <a:endParaRPr lang="pt-BR" altLang="pt-BR" baseline="-25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962875" y="5646607"/>
            <a:ext cx="67224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PGTO</a:t>
            </a:r>
            <a:r>
              <a:rPr lang="pt-BR" altLang="pt-BR" b="1" baseline="-25000" dirty="0">
                <a:solidFill>
                  <a:schemeClr val="tx1"/>
                </a:solidFill>
                <a:latin typeface="+mn-lt"/>
              </a:rPr>
              <a:t>1</a:t>
            </a:r>
            <a:r>
              <a:rPr lang="pt-BR" altLang="pt-BR" dirty="0">
                <a:solidFill>
                  <a:schemeClr val="tx1"/>
                </a:solidFill>
                <a:latin typeface="+mn-lt"/>
              </a:rPr>
              <a:t> = </a:t>
            </a:r>
            <a:r>
              <a:rPr lang="pt-BR" b="1" dirty="0">
                <a:solidFill>
                  <a:schemeClr val="tx1"/>
                </a:solidFill>
                <a:latin typeface="+mn-lt"/>
              </a:rPr>
              <a:t>266,19</a:t>
            </a:r>
            <a:endParaRPr lang="pt-BR" altLang="pt-BR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866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3" grpId="0"/>
      <p:bldP spid="14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Misto (SAM)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35363" y="1316765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800,00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880,00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266,19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186,19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613,81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86861" y="6021288"/>
            <a:ext cx="686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C00000"/>
                </a:solidFill>
              </a:rPr>
              <a:t>* Considerando 50% </a:t>
            </a:r>
            <a:r>
              <a:rPr lang="pt-BR" dirty="0" err="1">
                <a:solidFill>
                  <a:srgbClr val="C00000"/>
                </a:solidFill>
              </a:rPr>
              <a:t>Price</a:t>
            </a:r>
            <a:r>
              <a:rPr lang="pt-BR" dirty="0">
                <a:solidFill>
                  <a:srgbClr val="C00000"/>
                </a:solidFill>
              </a:rPr>
              <a:t> e 50% SAC</a:t>
            </a:r>
          </a:p>
        </p:txBody>
      </p:sp>
    </p:spTree>
    <p:extLst>
      <p:ext uri="{BB962C8B-B14F-4D97-AF65-F5344CB8AC3E}">
        <p14:creationId xmlns:p14="http://schemas.microsoft.com/office/powerpoint/2010/main" val="62797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Sistemas </a:t>
            </a:r>
            <a:r>
              <a:rPr lang="pt-BR" dirty="0"/>
              <a:t>de Amortização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556728" y="1028733"/>
            <a:ext cx="11203901" cy="435133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t-BR" sz="3733" dirty="0"/>
              <a:t>Amortizar = eliminar uma dívida</a:t>
            </a:r>
          </a:p>
          <a:p>
            <a:r>
              <a:rPr lang="pt-BR" sz="3733" dirty="0"/>
              <a:t>Sistema de amortização = formas de pagar a dívida</a:t>
            </a:r>
          </a:p>
          <a:p>
            <a:pPr lvl="1"/>
            <a:r>
              <a:rPr lang="pt-BR" sz="3733" dirty="0"/>
              <a:t>Sistema Americano com pagamento de juros no final</a:t>
            </a:r>
          </a:p>
          <a:p>
            <a:pPr lvl="1"/>
            <a:r>
              <a:rPr lang="pt-BR" sz="3733" dirty="0"/>
              <a:t>Sistema Americano com pagamento periódico de juros</a:t>
            </a:r>
          </a:p>
          <a:p>
            <a:pPr lvl="1"/>
            <a:r>
              <a:rPr lang="pt-BR" sz="3733" dirty="0"/>
              <a:t>Sistema </a:t>
            </a:r>
            <a:r>
              <a:rPr lang="pt-BR" sz="3733" dirty="0" err="1"/>
              <a:t>Price</a:t>
            </a:r>
            <a:r>
              <a:rPr lang="pt-BR" sz="3733" dirty="0"/>
              <a:t> ou Francês</a:t>
            </a:r>
          </a:p>
          <a:p>
            <a:pPr lvl="1"/>
            <a:r>
              <a:rPr lang="pt-BR" sz="3733" dirty="0"/>
              <a:t>Sistema de Amortizações Constantes (SAC)</a:t>
            </a:r>
          </a:p>
          <a:p>
            <a:pPr lvl="1"/>
            <a:r>
              <a:rPr lang="pt-BR" sz="3733" dirty="0"/>
              <a:t>Sistema Misto (SAM)</a:t>
            </a:r>
          </a:p>
          <a:p>
            <a:pPr lvl="1"/>
            <a:r>
              <a:rPr lang="pt-BR" sz="3733" dirty="0"/>
              <a:t>Sistema de Amortizações Crescentes (SACRE)</a:t>
            </a:r>
          </a:p>
        </p:txBody>
      </p:sp>
    </p:spTree>
    <p:extLst>
      <p:ext uri="{BB962C8B-B14F-4D97-AF65-F5344CB8AC3E}">
        <p14:creationId xmlns:p14="http://schemas.microsoft.com/office/powerpoint/2010/main" val="300678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Misto (SAM)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35363" y="1316765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800,00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266,19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186,19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613,81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613,81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61,38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675,19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 256,19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194,81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61,38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419,00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35361" y="6021288"/>
            <a:ext cx="686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C00000"/>
                </a:solidFill>
              </a:rPr>
              <a:t>* Considerando 50% </a:t>
            </a:r>
            <a:r>
              <a:rPr lang="pt-BR" dirty="0" err="1">
                <a:solidFill>
                  <a:srgbClr val="C00000"/>
                </a:solidFill>
              </a:rPr>
              <a:t>Price</a:t>
            </a:r>
            <a:r>
              <a:rPr lang="pt-BR" dirty="0">
                <a:solidFill>
                  <a:srgbClr val="C00000"/>
                </a:solidFill>
              </a:rPr>
              <a:t> e 50% SAC</a:t>
            </a:r>
          </a:p>
        </p:txBody>
      </p:sp>
    </p:spTree>
    <p:extLst>
      <p:ext uri="{BB962C8B-B14F-4D97-AF65-F5344CB8AC3E}">
        <p14:creationId xmlns:p14="http://schemas.microsoft.com/office/powerpoint/2010/main" val="202645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Misto (SAM)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35363" y="1316765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800,00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266,19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186,19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613,81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613,81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61,38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675,19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 256,19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194,81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61,38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419,00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3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419,00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41,90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460,90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 246,19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204,29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41,90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214,72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35361" y="6021288"/>
            <a:ext cx="686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C00000"/>
                </a:solidFill>
              </a:rPr>
              <a:t>* Considerando 50% </a:t>
            </a:r>
            <a:r>
              <a:rPr lang="pt-BR" dirty="0" err="1">
                <a:solidFill>
                  <a:srgbClr val="C00000"/>
                </a:solidFill>
              </a:rPr>
              <a:t>Price</a:t>
            </a:r>
            <a:r>
              <a:rPr lang="pt-BR" dirty="0">
                <a:solidFill>
                  <a:srgbClr val="C00000"/>
                </a:solidFill>
              </a:rPr>
              <a:t> e 50% SAC</a:t>
            </a:r>
          </a:p>
        </p:txBody>
      </p:sp>
    </p:spTree>
    <p:extLst>
      <p:ext uri="{BB962C8B-B14F-4D97-AF65-F5344CB8AC3E}">
        <p14:creationId xmlns:p14="http://schemas.microsoft.com/office/powerpoint/2010/main" val="402136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Misto (SAM)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35363" y="1316765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800,00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880,00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266,19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186,19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613,81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613,81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61,38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675,19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256,19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194,81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61,38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419,00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3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419,00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41,90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460,90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246,19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204,29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41,90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214,72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4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214,72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21,47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236,19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236,19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214,72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21,47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     </a:t>
                      </a:r>
                      <a:r>
                        <a:rPr lang="pt-BR" sz="2700" u="none" strike="noStrike" dirty="0" smtClean="0">
                          <a:effectLst/>
                        </a:rPr>
                        <a:t>0  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b="1" u="none" strike="noStrike" dirty="0">
                          <a:effectLst/>
                        </a:rPr>
                        <a:t>Totais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>
                          <a:effectLst/>
                        </a:rPr>
                        <a:t>  </a:t>
                      </a:r>
                      <a:r>
                        <a:rPr lang="pt-BR" sz="2700" b="1" u="none" strike="noStrike" dirty="0" smtClean="0">
                          <a:effectLst/>
                        </a:rPr>
                        <a:t>204,75 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700" b="1" u="none" strike="noStrike">
                          <a:effectLst/>
                        </a:rPr>
                        <a:t> </a:t>
                      </a:r>
                      <a:endParaRPr lang="pt-BR" sz="27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 smtClean="0">
                          <a:effectLst/>
                        </a:rPr>
                        <a:t>1.004,75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>
                          <a:effectLst/>
                        </a:rPr>
                        <a:t>  800,00 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>
                          <a:effectLst/>
                        </a:rPr>
                        <a:t>  </a:t>
                      </a:r>
                      <a:r>
                        <a:rPr lang="pt-BR" sz="2700" b="1" u="none" strike="noStrike" dirty="0" smtClean="0">
                          <a:effectLst/>
                        </a:rPr>
                        <a:t>204,75 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700" u="none" strike="noStrike" dirty="0">
                          <a:effectLst/>
                        </a:rPr>
                        <a:t> 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39350" y="6021288"/>
            <a:ext cx="686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C00000"/>
                </a:solidFill>
              </a:rPr>
              <a:t>* Considerando 50% </a:t>
            </a:r>
            <a:r>
              <a:rPr lang="pt-BR" dirty="0" err="1">
                <a:solidFill>
                  <a:srgbClr val="C00000"/>
                </a:solidFill>
              </a:rPr>
              <a:t>Price</a:t>
            </a:r>
            <a:r>
              <a:rPr lang="pt-BR" dirty="0">
                <a:solidFill>
                  <a:srgbClr val="C00000"/>
                </a:solidFill>
              </a:rPr>
              <a:t> e 50% SAC</a:t>
            </a:r>
          </a:p>
        </p:txBody>
      </p:sp>
    </p:spTree>
    <p:extLst>
      <p:ext uri="{BB962C8B-B14F-4D97-AF65-F5344CB8AC3E}">
        <p14:creationId xmlns:p14="http://schemas.microsoft.com/office/powerpoint/2010/main" val="137176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Misto (SAM)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35360" y="1316765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800,00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266,19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186,19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613,81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613,81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61,38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675,19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256,19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194,81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61,38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419,00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3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419,00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41,90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460,90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246,19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204,29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41,90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214,72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4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214,72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21,47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236,19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236,19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214,72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21,47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     </a:t>
                      </a:r>
                      <a:r>
                        <a:rPr lang="pt-BR" sz="2700" u="none" strike="noStrike" dirty="0" smtClean="0">
                          <a:effectLst/>
                        </a:rPr>
                        <a:t>0  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b="1" u="none" strike="noStrike" dirty="0">
                          <a:effectLst/>
                        </a:rPr>
                        <a:t>Totais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>
                          <a:effectLst/>
                        </a:rPr>
                        <a:t>  </a:t>
                      </a:r>
                      <a:r>
                        <a:rPr lang="pt-BR" sz="2700" b="1" u="none" strike="noStrike" dirty="0" smtClean="0">
                          <a:effectLst/>
                        </a:rPr>
                        <a:t>204,75 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700" b="1" u="none" strike="noStrike" dirty="0">
                          <a:effectLst/>
                        </a:rPr>
                        <a:t> 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 smtClean="0">
                          <a:effectLst/>
                        </a:rPr>
                        <a:t>1.004,75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>
                          <a:effectLst/>
                        </a:rPr>
                        <a:t>  800,00 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>
                          <a:effectLst/>
                        </a:rPr>
                        <a:t>  </a:t>
                      </a:r>
                      <a:r>
                        <a:rPr lang="pt-BR" sz="2700" b="1" u="none" strike="noStrike" dirty="0" smtClean="0">
                          <a:effectLst/>
                        </a:rPr>
                        <a:t>204,75 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700" u="none" strike="noStrike" dirty="0">
                          <a:effectLst/>
                        </a:rPr>
                        <a:t> 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6734" y="6032575"/>
            <a:ext cx="686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C00000"/>
                </a:solidFill>
              </a:rPr>
              <a:t>* Considerando 50% </a:t>
            </a:r>
            <a:r>
              <a:rPr lang="pt-BR" dirty="0" err="1">
                <a:solidFill>
                  <a:srgbClr val="C00000"/>
                </a:solidFill>
              </a:rPr>
              <a:t>Price</a:t>
            </a:r>
            <a:r>
              <a:rPr lang="pt-BR" dirty="0">
                <a:solidFill>
                  <a:srgbClr val="C00000"/>
                </a:solidFill>
              </a:rPr>
              <a:t> e 50% SAC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30633" y="6405331"/>
            <a:ext cx="1194525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000" dirty="0"/>
              <a:t>Exercício: Atribua pesos diferentes para </a:t>
            </a:r>
            <a:r>
              <a:rPr lang="pt-BR" sz="2000" dirty="0" err="1"/>
              <a:t>Price</a:t>
            </a:r>
            <a:r>
              <a:rPr lang="pt-BR" sz="2000" dirty="0"/>
              <a:t> e SAC e refaça a Tabela acima considerando os novos dados obtidos.</a:t>
            </a:r>
          </a:p>
        </p:txBody>
      </p:sp>
    </p:spTree>
    <p:extLst>
      <p:ext uri="{BB962C8B-B14F-4D97-AF65-F5344CB8AC3E}">
        <p14:creationId xmlns:p14="http://schemas.microsoft.com/office/powerpoint/2010/main" val="213203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/>
              <a:t>Sistema de Amortizações Crescentes (SACRE)</a:t>
            </a:r>
            <a:endParaRPr lang="pt-BR" sz="21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57250" y="1815308"/>
            <a:ext cx="10462791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É uma adaptação do Sistema </a:t>
            </a:r>
            <a:r>
              <a:rPr lang="pt-BR" altLang="pt-BR" sz="2800" dirty="0" err="1">
                <a:solidFill>
                  <a:schemeClr val="tx1"/>
                </a:solidFill>
                <a:latin typeface="+mn-lt"/>
              </a:rPr>
              <a:t>Price</a:t>
            </a: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e do SAC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Ocorre correção monetária das parcelas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Primeira prestação é calculada pelo SAC e repete-se nos 11 meses seguintes.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A cada 12 meses a prestação é recalculada</a:t>
            </a:r>
          </a:p>
          <a:p>
            <a:pPr algn="just">
              <a:spcBef>
                <a:spcPct val="50000"/>
              </a:spcBef>
            </a:pPr>
            <a:endParaRPr lang="pt-BR" altLang="pt-BR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702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38" indent="-514338">
              <a:buAutoNum type="alphaLcParenR"/>
            </a:pPr>
            <a:r>
              <a:rPr lang="pt-BR" dirty="0" smtClean="0"/>
              <a:t>Construa um quadro de amortização de uma dívida de $ 50.000 resgatada pelo Sistema </a:t>
            </a:r>
            <a:r>
              <a:rPr lang="pt-BR" dirty="0" err="1" smtClean="0"/>
              <a:t>Price</a:t>
            </a:r>
            <a:r>
              <a:rPr lang="pt-BR" dirty="0" smtClean="0"/>
              <a:t> em cinco prestações a juros de 10% ao período.</a:t>
            </a:r>
          </a:p>
          <a:p>
            <a:pPr marL="0" indent="0">
              <a:buNone/>
            </a:pPr>
            <a:endParaRPr lang="pt-BR" dirty="0" smtClean="0"/>
          </a:p>
          <a:p>
            <a:pPr marL="514338" indent="-514338">
              <a:buFont typeface="+mj-lt"/>
              <a:buAutoNum type="alphaLcParenR" startAt="2"/>
            </a:pPr>
            <a:r>
              <a:rPr lang="pt-BR" dirty="0" smtClean="0"/>
              <a:t>Construa um quadro de amortização com os dados do item a, no sistema SAC.</a:t>
            </a:r>
          </a:p>
          <a:p>
            <a:pPr marL="514338" indent="-514338">
              <a:buAutoNum type="alphaLcParenR" startAt="2"/>
            </a:pPr>
            <a:endParaRPr lang="pt-BR" dirty="0" smtClean="0"/>
          </a:p>
          <a:p>
            <a:pPr marL="514338" indent="-514338">
              <a:buAutoNum type="alphaLcParenR" startAt="2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994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815414" y="2468894"/>
            <a:ext cx="10369549" cy="31679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400" b="1" dirty="0"/>
              <a:t>Exercícios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xmlns="" id="{990B6CCB-2168-4D22-A799-153367031C24}"/>
              </a:ext>
            </a:extLst>
          </p:cNvPr>
          <p:cNvCxnSpPr/>
          <p:nvPr/>
        </p:nvCxnSpPr>
        <p:spPr>
          <a:xfrm>
            <a:off x="0" y="6289705"/>
            <a:ext cx="12192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CEC94421-7A57-4C96-A2B2-BF5905BA77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151" y="6249949"/>
            <a:ext cx="1626109" cy="64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37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815413" y="1316766"/>
            <a:ext cx="10465163" cy="4320117"/>
          </a:xfrm>
        </p:spPr>
        <p:txBody>
          <a:bodyPr>
            <a:noAutofit/>
          </a:bodyPr>
          <a:lstStyle/>
          <a:p>
            <a:pPr marL="476239" indent="-476239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733" b="1" dirty="0"/>
              <a:t>1. Um banco concede um financiamento de R$ 660.000,00 para ser liquidado em 8 pagamentos mensais pelo sistema SAC. A operação é realizada com uma carência de 3 meses, sendo somente os juros pagos neste período. Para uma taxa efetiva de juros de 2,5% ao mês, elaborar a planilha de desembolsos deste financiamento.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xmlns="" id="{990B6CCB-2168-4D22-A799-153367031C24}"/>
              </a:ext>
            </a:extLst>
          </p:cNvPr>
          <p:cNvCxnSpPr/>
          <p:nvPr/>
        </p:nvCxnSpPr>
        <p:spPr>
          <a:xfrm>
            <a:off x="0" y="6289705"/>
            <a:ext cx="12192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CEC94421-7A57-4C96-A2B2-BF5905BA77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151" y="6249949"/>
            <a:ext cx="1626109" cy="64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90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815413" y="1124744"/>
            <a:ext cx="10465163" cy="4320117"/>
          </a:xfrm>
        </p:spPr>
        <p:txBody>
          <a:bodyPr>
            <a:noAutofit/>
          </a:bodyPr>
          <a:lstStyle/>
          <a:p>
            <a:pPr marL="476239" indent="-476239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733" b="1" dirty="0"/>
              <a:t>2. Um equipamento no valor de R$ 1.200.000,00 está sendo financiado por um banco pelo prazo de 8 anos. A taxa de juros contratada é de 15% ao ano, e as amortizações anuais são efetuadas pelo sistema de prestação constante (Francês). O banco concede ainda uma carência de 2 anos para início dos pagamentos, sendo os juros cobrados neste intervalo de tempo. Elaborar a planilha financeira deste financiamento.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xmlns="" id="{990B6CCB-2168-4D22-A799-153367031C24}"/>
              </a:ext>
            </a:extLst>
          </p:cNvPr>
          <p:cNvCxnSpPr/>
          <p:nvPr/>
        </p:nvCxnSpPr>
        <p:spPr>
          <a:xfrm>
            <a:off x="0" y="6289705"/>
            <a:ext cx="12192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CEC94421-7A57-4C96-A2B2-BF5905BA77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151" y="6249949"/>
            <a:ext cx="1626109" cy="64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27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815413" y="1124744"/>
            <a:ext cx="10465163" cy="4320117"/>
          </a:xfrm>
        </p:spPr>
        <p:txBody>
          <a:bodyPr>
            <a:noAutofit/>
          </a:bodyPr>
          <a:lstStyle/>
          <a:p>
            <a:pPr marL="476239" indent="-476239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733" b="1" dirty="0"/>
              <a:t>3. Um empréstimo no valor de R$ 5.000.000,00 foi concedido a uma empresa para ser devolvido no prazo de 24 meses. A taxa de juros cobrada trimestralmente é de 3,6% e as amortizações são efetuadas pelo sistema americano com pagamento </a:t>
            </a:r>
            <a:r>
              <a:rPr lang="pt-BR" sz="3733" b="1" dirty="0" smtClean="0"/>
              <a:t>periódico de juros. </a:t>
            </a:r>
            <a:r>
              <a:rPr lang="pt-BR" sz="3733" b="1" dirty="0"/>
              <a:t>Elaborar a planilha financeira deste empréstimo.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xmlns="" id="{990B6CCB-2168-4D22-A799-153367031C24}"/>
              </a:ext>
            </a:extLst>
          </p:cNvPr>
          <p:cNvCxnSpPr/>
          <p:nvPr/>
        </p:nvCxnSpPr>
        <p:spPr>
          <a:xfrm>
            <a:off x="0" y="6289705"/>
            <a:ext cx="12192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CEC94421-7A57-4C96-A2B2-BF5905BA77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151" y="6249949"/>
            <a:ext cx="1626109" cy="64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17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Sistemas de Amortização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6179" y="1796819"/>
            <a:ext cx="10922429" cy="4351339"/>
          </a:xfrm>
        </p:spPr>
        <p:txBody>
          <a:bodyPr>
            <a:normAutofit/>
          </a:bodyPr>
          <a:lstStyle/>
          <a:p>
            <a:r>
              <a:rPr lang="pt-BR" sz="4267" dirty="0"/>
              <a:t>Amortizar uma dívida de R$ 800,00, em 4 anos, a uma taxa de juros compostos de 10% ao ano.</a:t>
            </a:r>
          </a:p>
        </p:txBody>
      </p:sp>
    </p:spTree>
    <p:extLst>
      <p:ext uri="{BB962C8B-B14F-4D97-AF65-F5344CB8AC3E}">
        <p14:creationId xmlns:p14="http://schemas.microsoft.com/office/powerpoint/2010/main" val="84141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335360" y="932723"/>
            <a:ext cx="11713301" cy="4320117"/>
          </a:xfrm>
        </p:spPr>
        <p:txBody>
          <a:bodyPr>
            <a:noAutofit/>
          </a:bodyPr>
          <a:lstStyle/>
          <a:p>
            <a:pPr marL="476239" indent="-476239">
              <a:buNone/>
            </a:pPr>
            <a:r>
              <a:rPr lang="pt-BR" sz="3733" b="1" dirty="0"/>
              <a:t>4. Uma instituição empresta R$ 850.000,00 a uma empresa para serem devolvidos em prestações quadrimestrais, pelo sistema americano com pagamento </a:t>
            </a:r>
            <a:r>
              <a:rPr lang="pt-BR" sz="3733" b="1" dirty="0" smtClean="0"/>
              <a:t>periódico </a:t>
            </a:r>
            <a:r>
              <a:rPr lang="pt-BR" sz="3733" b="1" dirty="0"/>
              <a:t>de juros, </a:t>
            </a:r>
            <a:r>
              <a:rPr lang="pt-BR" sz="3733" b="1" dirty="0"/>
              <a:t>em 4 anos. A taxa de juros cobrada a cada quadrimestre é de 8,5%. Pede-se</a:t>
            </a:r>
            <a:endParaRPr lang="pt-BR" sz="3733" dirty="0"/>
          </a:p>
          <a:p>
            <a:pPr marL="685783" indent="-685783">
              <a:buFont typeface="+mj-lt"/>
              <a:buAutoNum type="alphaLcParenR"/>
            </a:pPr>
            <a:r>
              <a:rPr lang="pt-BR" sz="3733" b="1" dirty="0"/>
              <a:t>Elaborar a planilha financeira do empréstimo pelo SAA</a:t>
            </a:r>
          </a:p>
          <a:p>
            <a:pPr marL="685783" indent="-685783">
              <a:buFont typeface="+mj-lt"/>
              <a:buAutoNum type="alphaLcParenR"/>
            </a:pPr>
            <a:r>
              <a:rPr lang="pt-BR" sz="3733" b="1" dirty="0"/>
              <a:t>Sendo de 4% a. q. a taxa de aplicação, determinar os depósitos quadrimestrais para constituição de um fundo de amortização</a:t>
            </a:r>
            <a:endParaRPr lang="pt-BR" sz="3733" dirty="0"/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xmlns="" id="{990B6CCB-2168-4D22-A799-153367031C24}"/>
              </a:ext>
            </a:extLst>
          </p:cNvPr>
          <p:cNvCxnSpPr/>
          <p:nvPr/>
        </p:nvCxnSpPr>
        <p:spPr>
          <a:xfrm>
            <a:off x="0" y="6289705"/>
            <a:ext cx="12192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CEC94421-7A57-4C96-A2B2-BF5905BA77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151" y="6249949"/>
            <a:ext cx="1626109" cy="64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36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815413" y="932723"/>
            <a:ext cx="10465163" cy="4320117"/>
          </a:xfrm>
        </p:spPr>
        <p:txBody>
          <a:bodyPr>
            <a:noAutofit/>
          </a:bodyPr>
          <a:lstStyle/>
          <a:p>
            <a:pPr marL="476239" indent="-476239">
              <a:buNone/>
            </a:pPr>
            <a:r>
              <a:rPr lang="pt-BR" sz="3200" b="1" dirty="0"/>
              <a:t>5. </a:t>
            </a:r>
            <a:r>
              <a:rPr lang="pt-BR" sz="2933" b="1" dirty="0"/>
              <a:t>Um banco concede um empréstimo de R$ 480.000,00 para ser amortizado de acordo com as seguintes condições:</a:t>
            </a:r>
          </a:p>
          <a:p>
            <a:pPr marL="476239" indent="-476239">
              <a:buNone/>
            </a:pPr>
            <a:r>
              <a:rPr lang="pt-BR" sz="2933" b="1" dirty="0"/>
              <a:t>	</a:t>
            </a:r>
          </a:p>
          <a:p>
            <a:pPr marL="476239" indent="-476239">
              <a:buNone/>
            </a:pPr>
            <a:endParaRPr lang="pt-BR" sz="2933" b="1" dirty="0"/>
          </a:p>
          <a:p>
            <a:pPr marL="476239" indent="-476239">
              <a:buNone/>
            </a:pPr>
            <a:endParaRPr lang="pt-BR" sz="2933" b="1" dirty="0"/>
          </a:p>
          <a:p>
            <a:pPr marL="476239" indent="-476239">
              <a:buNone/>
            </a:pPr>
            <a:endParaRPr lang="pt-BR" sz="2400" b="1" dirty="0"/>
          </a:p>
          <a:p>
            <a:pPr marL="476239" indent="-476239">
              <a:buNone/>
            </a:pPr>
            <a:endParaRPr lang="pt-BR" sz="2400" b="1" dirty="0"/>
          </a:p>
          <a:p>
            <a:pPr marL="476239" indent="-476239">
              <a:buNone/>
            </a:pPr>
            <a:endParaRPr lang="pt-BR" sz="2933" b="1" dirty="0"/>
          </a:p>
          <a:p>
            <a:pPr marL="476239" indent="-476239">
              <a:buNone/>
            </a:pPr>
            <a:r>
              <a:rPr lang="pt-BR" sz="2933" b="1" dirty="0"/>
              <a:t>	O empréstimo é realizado com uma carência de um semestre. Sendo de 8% a taxa de juros paga semestralmente, determinar os desembolsos periódicos exigidos por este empréstimo.</a:t>
            </a:r>
            <a:endParaRPr lang="pt-BR" sz="2933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3215680" y="1988840"/>
          <a:ext cx="5760640" cy="2870202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717737"/>
                <a:gridCol w="3042903"/>
              </a:tblGrid>
              <a:tr h="4783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900" dirty="0">
                          <a:effectLst/>
                        </a:rPr>
                        <a:t>1 semestre</a:t>
                      </a:r>
                      <a:endParaRPr lang="pt-BR" sz="2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900" dirty="0" smtClean="0">
                          <a:effectLst/>
                        </a:rPr>
                        <a:t>R$   30.000,00</a:t>
                      </a:r>
                      <a:endParaRPr lang="pt-BR" sz="2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/>
                </a:tc>
              </a:tr>
              <a:tr h="4783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900">
                          <a:effectLst/>
                        </a:rPr>
                        <a:t>2 semestre</a:t>
                      </a:r>
                      <a:endParaRPr lang="pt-B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900" b="1" dirty="0" smtClean="0">
                          <a:effectLst/>
                        </a:rPr>
                        <a:t>R$   50.000,00</a:t>
                      </a:r>
                      <a:endParaRPr lang="pt-BR" sz="2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/>
                </a:tc>
              </a:tr>
              <a:tr h="4783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900">
                          <a:effectLst/>
                        </a:rPr>
                        <a:t>3 semestre</a:t>
                      </a:r>
                      <a:endParaRPr lang="pt-B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900" b="1" dirty="0" smtClean="0">
                          <a:effectLst/>
                        </a:rPr>
                        <a:t>R$   70.000,00</a:t>
                      </a:r>
                      <a:endParaRPr lang="pt-BR" sz="2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/>
                </a:tc>
              </a:tr>
              <a:tr h="4783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900">
                          <a:effectLst/>
                        </a:rPr>
                        <a:t>4 semestre</a:t>
                      </a:r>
                      <a:endParaRPr lang="pt-B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900" b="1" dirty="0" smtClean="0">
                          <a:effectLst/>
                        </a:rPr>
                        <a:t>R$   90.000,00</a:t>
                      </a:r>
                      <a:endParaRPr lang="pt-BR" sz="2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/>
                </a:tc>
              </a:tr>
              <a:tr h="4783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900">
                          <a:effectLst/>
                        </a:rPr>
                        <a:t>5 semestre</a:t>
                      </a:r>
                      <a:endParaRPr lang="pt-B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900" b="1" dirty="0" smtClean="0">
                          <a:effectLst/>
                        </a:rPr>
                        <a:t>R$ 110.000,00</a:t>
                      </a:r>
                      <a:endParaRPr lang="pt-BR" sz="2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/>
                </a:tc>
              </a:tr>
              <a:tr h="4783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900">
                          <a:effectLst/>
                        </a:rPr>
                        <a:t>6 semestre</a:t>
                      </a:r>
                      <a:endParaRPr lang="pt-B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900" b="1" dirty="0" smtClean="0">
                          <a:effectLst/>
                        </a:rPr>
                        <a:t>R$ 130.000,00</a:t>
                      </a:r>
                      <a:endParaRPr lang="pt-BR" sz="2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/>
                </a:tc>
              </a:tr>
            </a:tbl>
          </a:graphicData>
        </a:graphic>
      </p:graphicFrame>
      <p:cxnSp>
        <p:nvCxnSpPr>
          <p:cNvPr id="5" name="Conector reto 4">
            <a:extLst>
              <a:ext uri="{FF2B5EF4-FFF2-40B4-BE49-F238E27FC236}">
                <a16:creationId xmlns:a16="http://schemas.microsoft.com/office/drawing/2014/main" xmlns="" id="{990B6CCB-2168-4D22-A799-153367031C24}"/>
              </a:ext>
            </a:extLst>
          </p:cNvPr>
          <p:cNvCxnSpPr/>
          <p:nvPr/>
        </p:nvCxnSpPr>
        <p:spPr>
          <a:xfrm>
            <a:off x="0" y="6289705"/>
            <a:ext cx="12192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CEC94421-7A57-4C96-A2B2-BF5905BA77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151" y="6249949"/>
            <a:ext cx="1626109" cy="64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5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815413" y="1221118"/>
            <a:ext cx="10465163" cy="4320117"/>
          </a:xfrm>
        </p:spPr>
        <p:txBody>
          <a:bodyPr>
            <a:noAutofit/>
          </a:bodyPr>
          <a:lstStyle/>
          <a:p>
            <a:pPr marL="476239" indent="-476239">
              <a:buNone/>
            </a:pPr>
            <a:r>
              <a:rPr lang="pt-BR" sz="3733" b="1" dirty="0"/>
              <a:t>6. Um imóvel é colocado a venda por R$ 60.000,00 de entrada mais seis prestações trimestrais de R$ 24.000,00 cada. Sendo de 2,5% a.m. a taxa corrente de juros, determinar a base de valor a vista do imóvel.</a:t>
            </a:r>
            <a:endParaRPr lang="pt-BR" sz="3733" dirty="0"/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xmlns="" id="{990B6CCB-2168-4D22-A799-153367031C24}"/>
              </a:ext>
            </a:extLst>
          </p:cNvPr>
          <p:cNvCxnSpPr/>
          <p:nvPr/>
        </p:nvCxnSpPr>
        <p:spPr>
          <a:xfrm>
            <a:off x="0" y="6289705"/>
            <a:ext cx="12192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CEC94421-7A57-4C96-A2B2-BF5905BA77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151" y="6249949"/>
            <a:ext cx="1626109" cy="64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3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815413" y="1221118"/>
            <a:ext cx="10465163" cy="4320117"/>
          </a:xfrm>
        </p:spPr>
        <p:txBody>
          <a:bodyPr>
            <a:noAutofit/>
          </a:bodyPr>
          <a:lstStyle/>
          <a:p>
            <a:pPr marL="476239" indent="-476239">
              <a:buNone/>
            </a:pPr>
            <a:r>
              <a:rPr lang="pt-BR" sz="3733" b="1" dirty="0"/>
              <a:t>7. Um financiamento no valor de R$ 240.000,00 deve ser saldado em 30 prestações mensais pelo sistema SAC. A taxa de juros contratada é de 4% ao mês. Determinar o saldo devedor, os juros e a prestação referentes ao 19º mês.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xmlns="" id="{990B6CCB-2168-4D22-A799-153367031C24}"/>
              </a:ext>
            </a:extLst>
          </p:cNvPr>
          <p:cNvCxnSpPr/>
          <p:nvPr/>
        </p:nvCxnSpPr>
        <p:spPr>
          <a:xfrm>
            <a:off x="0" y="6289705"/>
            <a:ext cx="12192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CEC94421-7A57-4C96-A2B2-BF5905BA77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151" y="6249949"/>
            <a:ext cx="1626109" cy="64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51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Americano com pagamento de juros no final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239352" y="1316765"/>
          <a:ext cx="11617288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 smtClean="0"/>
                    </a:p>
                    <a:p>
                      <a:pPr algn="ctr"/>
                      <a:endParaRPr lang="pt-BR" sz="2700" dirty="0" smtClean="0"/>
                    </a:p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pt-BR" sz="27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baseline="-25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baseline="-25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45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Americano com pagamento de juros no final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239349" y="1316765"/>
          <a:ext cx="11617288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 smtClean="0"/>
                    </a:p>
                    <a:p>
                      <a:pPr algn="ctr"/>
                      <a:endParaRPr lang="pt-BR" sz="2700" dirty="0" smtClean="0"/>
                    </a:p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baseline="-25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954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Americano com pagamento de juros no final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239352" y="1317208"/>
          <a:ext cx="11617288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12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Americano com pagamento de juros no final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239352" y="1316765"/>
          <a:ext cx="11617288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6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Americano com pagamento de juros no final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239352" y="1316765"/>
          <a:ext cx="11617288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07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2519</Words>
  <Application>Microsoft Office PowerPoint</Application>
  <PresentationFormat>Widescreen</PresentationFormat>
  <Paragraphs>1048</Paragraphs>
  <Slides>43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9" baseType="lpstr">
      <vt:lpstr>Arial</vt:lpstr>
      <vt:lpstr>Calibri</vt:lpstr>
      <vt:lpstr>Calibri Light</vt:lpstr>
      <vt:lpstr>Symbol</vt:lpstr>
      <vt:lpstr>Times New Roman</vt:lpstr>
      <vt:lpstr>Tema do Office</vt:lpstr>
      <vt:lpstr>Apresentação do PowerPoint</vt:lpstr>
      <vt:lpstr>Sistemas de Amortização</vt:lpstr>
      <vt:lpstr>Sistemas de Amortização</vt:lpstr>
      <vt:lpstr>Sistemas de Amortização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periódico de juros  Amortizar uma dívida de R$ 800,00, em 4 anos, a uma taxa de juros compostos de 10% ao ano. </vt:lpstr>
      <vt:lpstr>Sistema Americano com pagamento periódico de juros  Amortizar uma dívida de R$ 800,00, em 4 anos, a uma taxa de juros compostos de 10% ao ano. </vt:lpstr>
      <vt:lpstr>Sistema Americano com pagamento periódico de juros  Amortizar uma dívida de R$ 800,00, em 4 anos, a uma taxa de juros compostos de 10% ao ano. </vt:lpstr>
      <vt:lpstr>Sistema Price ou Francês  Amortizar uma dívida de R$ 800,00, em 4 anos, a uma taxa de juros compostos de 10% ao ano. </vt:lpstr>
      <vt:lpstr>Sistema Price ou Francês  Amortizar uma dívida de R$ 800,00, em 4 anos, a uma taxa de juros compostos de 10% ao ano. </vt:lpstr>
      <vt:lpstr>Sistema Price ou Francês  Amortizar uma dívida de R$ 800,00, em 4 anos, a uma taxa de juros compostos de 10% ao ano. </vt:lpstr>
      <vt:lpstr>Sistema Price ou Francês  Amortizar uma dívida de R$ 800,00, em 4 anos, a uma taxa de juros compostos de 10% ao ano. </vt:lpstr>
      <vt:lpstr>Sistema Price ou Francês  Amortizar uma dívida de R$ 800,00, em 4 anos, a uma taxa de juros compostos de 10% ao ano. </vt:lpstr>
      <vt:lpstr>Sistema Price ou Francês  Amortizar uma dívida de R$ 800,00, em 4 anos, a uma taxa de juros compostos de 10% ao ano. </vt:lpstr>
      <vt:lpstr>Sistema Price ou Francês  Amortizar uma dívida de R$ 800,00, em 4 anos, a uma taxa de juros compostos de 10% ao ano. </vt:lpstr>
      <vt:lpstr>Sistema de Amortizações Constantes (SAC)  Amortizar uma dívida de R$ 800,00, em 4 anos, a uma taxa de juros compostos de 10% ao ano. </vt:lpstr>
      <vt:lpstr>Sistema de Amortizações Constantes (SAC)  Amortizar uma dívida de R$ 800,00, em 4 anos, a uma taxa de juros compostos de 10% ao ano. </vt:lpstr>
      <vt:lpstr>Sistema de Amortizações Constantes (SAC)  Amortizar uma dívida de R$ 800,00, em 4 anos, a uma taxa de juros compostos de 10% ao ano. </vt:lpstr>
      <vt:lpstr>Sistema de Amortizações Constantes (SAC)  Amortizar uma dívida de R$ 800,00, em 4 anos, a uma taxa de juros compostos de 10% ao ano. </vt:lpstr>
      <vt:lpstr>Sistema Misto (SAM)  Amortizar uma dívida de R$ 800,00, em 4 anos, a uma taxa de juros compostos de 10% ao ano. </vt:lpstr>
      <vt:lpstr>Sistema Misto (SAM)  Amortizar uma dívida de R$ 800,00, em 4 anos, a uma taxa de juros compostos de 10% ao ano. </vt:lpstr>
      <vt:lpstr>Sistema Misto (SAM)  Amortizar uma dívida de R$ 800,00, em 4 anos, a uma taxa de juros compostos de 10% ao ano. </vt:lpstr>
      <vt:lpstr>Sistema Misto (SAM)  Amortizar uma dívida de R$ 800,00, em 4 anos, a uma taxa de juros compostos de 10% ao ano. </vt:lpstr>
      <vt:lpstr>Sistema Misto (SAM)  Amortizar uma dívida de R$ 800,00, em 4 anos, a uma taxa de juros compostos de 10% ao ano. </vt:lpstr>
      <vt:lpstr>Sistema Misto (SAM)  Amortizar uma dívida de R$ 800,00, em 4 anos, a uma taxa de juros compostos de 10% ao ano. </vt:lpstr>
      <vt:lpstr>Sistema de Amortizações Crescentes (SACRE)</vt:lpstr>
      <vt:lpstr>Exercícios</vt:lpstr>
      <vt:lpstr>Apresentação do PowerPoint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CORDEIRO DOS SANTOS</dc:creator>
  <cp:lastModifiedBy>USP</cp:lastModifiedBy>
  <cp:revision>19</cp:revision>
  <dcterms:created xsi:type="dcterms:W3CDTF">2018-11-19T16:16:56Z</dcterms:created>
  <dcterms:modified xsi:type="dcterms:W3CDTF">2020-05-10T00:53:05Z</dcterms:modified>
</cp:coreProperties>
</file>