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8" r:id="rId3"/>
    <p:sldId id="279" r:id="rId4"/>
    <p:sldId id="280" r:id="rId5"/>
    <p:sldId id="272" r:id="rId6"/>
    <p:sldId id="273" r:id="rId7"/>
    <p:sldId id="257" r:id="rId8"/>
    <p:sldId id="271" r:id="rId9"/>
    <p:sldId id="258" r:id="rId10"/>
    <p:sldId id="259" r:id="rId11"/>
    <p:sldId id="265" r:id="rId12"/>
    <p:sldId id="262" r:id="rId13"/>
    <p:sldId id="260" r:id="rId14"/>
    <p:sldId id="261" r:id="rId15"/>
    <p:sldId id="263" r:id="rId16"/>
    <p:sldId id="264" r:id="rId17"/>
    <p:sldId id="268" r:id="rId18"/>
    <p:sldId id="266" r:id="rId19"/>
    <p:sldId id="267" r:id="rId20"/>
    <p:sldId id="270" r:id="rId21"/>
    <p:sldId id="269" r:id="rId22"/>
    <p:sldId id="275" r:id="rId23"/>
    <p:sldId id="27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69E5B0B-CA71-4E3B-9F88-C17055EA60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EB9175-FFED-43A6-8B9B-317C8468B666}" type="datetimeFigureOut">
              <a:rPr lang="pt-BR" smtClean="0"/>
              <a:pPr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543800" cy="2593975"/>
          </a:xfrm>
        </p:spPr>
        <p:txBody>
          <a:bodyPr/>
          <a:lstStyle/>
          <a:p>
            <a:pPr algn="ctr"/>
            <a:r>
              <a:rPr lang="pt-BR" dirty="0" smtClean="0"/>
              <a:t>Difração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6461760" cy="1570856"/>
          </a:xfrm>
        </p:spPr>
        <p:txBody>
          <a:bodyPr>
            <a:noAutofit/>
          </a:bodyPr>
          <a:lstStyle/>
          <a:p>
            <a:r>
              <a:rPr lang="pt-BR" sz="1400" b="1" dirty="0" smtClean="0"/>
              <a:t>Óptica </a:t>
            </a:r>
            <a:r>
              <a:rPr lang="pt-BR" sz="1400" b="1" dirty="0"/>
              <a:t>Física: Teoria, Experimentos e Aplicações</a:t>
            </a:r>
          </a:p>
          <a:p>
            <a:r>
              <a:rPr lang="pt-BR" sz="1400" b="1" dirty="0"/>
              <a:t>Professores: </a:t>
            </a:r>
            <a:r>
              <a:rPr lang="pt-BR" sz="1400" b="1" dirty="0" err="1"/>
              <a:t>Mikiya</a:t>
            </a:r>
            <a:r>
              <a:rPr lang="pt-BR" sz="1400" b="1" dirty="0"/>
              <a:t> </a:t>
            </a:r>
            <a:r>
              <a:rPr lang="pt-BR" sz="1400" b="1" dirty="0" err="1"/>
              <a:t>Muramatsu</a:t>
            </a:r>
            <a:r>
              <a:rPr lang="pt-BR" sz="1400" b="1" dirty="0"/>
              <a:t> e Anne </a:t>
            </a:r>
            <a:r>
              <a:rPr lang="pt-BR" sz="1400" b="1" dirty="0" err="1"/>
              <a:t>Scarinci</a:t>
            </a:r>
            <a:endParaRPr lang="pt-BR" sz="1400" b="1" dirty="0"/>
          </a:p>
          <a:p>
            <a:r>
              <a:rPr lang="pt-BR" sz="1400" b="1" dirty="0"/>
              <a:t>Aluno: Fabiano </a:t>
            </a:r>
            <a:r>
              <a:rPr lang="pt-BR" sz="1400" b="1" dirty="0" err="1"/>
              <a:t>Kirschner</a:t>
            </a:r>
            <a:r>
              <a:rPr lang="pt-BR" sz="1400" b="1" dirty="0"/>
              <a:t> Leite 		NUSP: 9755371</a:t>
            </a:r>
          </a:p>
          <a:p>
            <a:r>
              <a:rPr lang="pt-BR" sz="1400" b="1" dirty="0"/>
              <a:t>Aluno: Renato </a:t>
            </a:r>
            <a:r>
              <a:rPr lang="pt-BR" sz="1400" b="1" dirty="0" err="1"/>
              <a:t>Balarini</a:t>
            </a:r>
            <a:r>
              <a:rPr lang="pt-BR" sz="1400" b="1" dirty="0"/>
              <a:t> Ferreira 		NUSP: 9755516</a:t>
            </a:r>
          </a:p>
          <a:p>
            <a:endParaRPr lang="pt-BR" sz="1400" b="1" dirty="0"/>
          </a:p>
        </p:txBody>
      </p:sp>
      <p:pic>
        <p:nvPicPr>
          <p:cNvPr id="6" name="Imagem 5" descr="C:\Users\Flkirschner\Documents\Fabiano Kirschner\IF USP\disciplinas\logo_ifusp_low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45224"/>
            <a:ext cx="172819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difração l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363"/>
            <a:ext cx="8136904" cy="16840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pt-BR" sz="3200" dirty="0" smtClean="0"/>
          </a:p>
          <a:p>
            <a:pPr marL="114300" indent="0" algn="just">
              <a:buNone/>
            </a:pPr>
            <a:endParaRPr lang="pt-BR" sz="3200" dirty="0" smtClean="0"/>
          </a:p>
          <a:p>
            <a:pPr algn="just"/>
            <a:r>
              <a:rPr lang="pt-BR" sz="3200" dirty="0" smtClean="0"/>
              <a:t>Neste experimento serão realizadas micro medidas através da luz difratada, decorrente da incidência da luz do laser em obstáculos, tais como: a distância (d) entre as ranhuras de um CD e de um DVD.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Algumas questões:</a:t>
            </a:r>
          </a:p>
          <a:p>
            <a:pPr lvl="1">
              <a:buNone/>
            </a:pPr>
            <a:r>
              <a:rPr lang="pt-BR" dirty="0" smtClean="0"/>
              <a:t>1. Você sabe qual a diferença entre um CD (</a:t>
            </a:r>
            <a:r>
              <a:rPr lang="pt-BR" dirty="0" err="1" smtClean="0"/>
              <a:t>compact</a:t>
            </a:r>
            <a:r>
              <a:rPr lang="pt-BR" dirty="0" smtClean="0"/>
              <a:t> </a:t>
            </a:r>
            <a:r>
              <a:rPr lang="pt-BR" dirty="0" err="1" smtClean="0"/>
              <a:t>disc</a:t>
            </a:r>
            <a:r>
              <a:rPr lang="pt-BR" dirty="0" smtClean="0"/>
              <a:t>)  e um DVD (digital </a:t>
            </a:r>
            <a:r>
              <a:rPr lang="pt-BR" dirty="0" err="1" smtClean="0"/>
              <a:t>versatile</a:t>
            </a:r>
            <a:r>
              <a:rPr lang="pt-BR" dirty="0" smtClean="0"/>
              <a:t> </a:t>
            </a:r>
            <a:r>
              <a:rPr lang="pt-BR" dirty="0" err="1" smtClean="0"/>
              <a:t>disc</a:t>
            </a:r>
            <a:r>
              <a:rPr lang="pt-BR" dirty="0" smtClean="0"/>
              <a:t>)?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2. A distância entre as ranhuras é maior no CD ou no DVD? Quantas vezes maior ou menor?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3. Qual a relação entre a quantidade de ranhuras por mm no CD e no DVD?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4. Por que o CD e o DVD conseguem armazenar mais informações no CD e no DVD do que o antigo disco LP (</a:t>
            </a:r>
            <a:r>
              <a:rPr lang="pt-BR" dirty="0" err="1" smtClean="0"/>
              <a:t>long</a:t>
            </a:r>
            <a:r>
              <a:rPr lang="pt-BR" dirty="0" smtClean="0"/>
              <a:t> play)?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1ª etapa: a diferença (visual) entre o CD e o DVD.</a:t>
            </a:r>
          </a:p>
          <a:p>
            <a:endParaRPr lang="pt-BR" dirty="0"/>
          </a:p>
        </p:txBody>
      </p:sp>
      <p:pic>
        <p:nvPicPr>
          <p:cNvPr id="4" name="Imagem 3" descr="C:\Users\RENATO 1\Desktop\02figur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4429156" cy="38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2ª etapa: o cálculo da espessura das ranhuras.</a:t>
            </a:r>
          </a:p>
          <a:p>
            <a:endParaRPr lang="pt-BR" dirty="0"/>
          </a:p>
        </p:txBody>
      </p:sp>
      <p:pic>
        <p:nvPicPr>
          <p:cNvPr id="7" name="Espaço Reservado para Conteúdo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4857784" cy="3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pic>
        <p:nvPicPr>
          <p:cNvPr id="5" name="Espaço Reservado para Conteúdo 4" descr="02figur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5572164" cy="3777178"/>
          </a:xfrm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445224"/>
            <a:ext cx="200575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equações:</a:t>
            </a:r>
          </a:p>
          <a:p>
            <a:pPr lvl="1"/>
            <a:r>
              <a:rPr lang="pt-BR" dirty="0" smtClean="0"/>
              <a:t>Distância das ranhuras:</a:t>
            </a:r>
          </a:p>
          <a:p>
            <a:pPr lvl="2"/>
            <a:r>
              <a:rPr lang="pt-BR" dirty="0" smtClean="0"/>
              <a:t>d .  </a:t>
            </a:r>
            <a:r>
              <a:rPr lang="pt-BR" dirty="0" err="1" smtClean="0"/>
              <a:t>sen</a:t>
            </a:r>
            <a:r>
              <a:rPr lang="pt-BR" dirty="0" smtClean="0"/>
              <a:t> (θ) = m . </a:t>
            </a:r>
            <a:r>
              <a:rPr lang="el-GR" dirty="0" smtClean="0"/>
              <a:t>Λ</a:t>
            </a:r>
            <a:endParaRPr lang="pt-BR" dirty="0" smtClean="0"/>
          </a:p>
          <a:p>
            <a:pPr lvl="2"/>
            <a:endParaRPr lang="pt-BR" dirty="0" smtClean="0"/>
          </a:p>
          <a:p>
            <a:pPr lvl="2"/>
            <a:r>
              <a:rPr lang="pt-BR" dirty="0" err="1" smtClean="0"/>
              <a:t>Sen</a:t>
            </a:r>
            <a:r>
              <a:rPr lang="pt-BR" dirty="0" smtClean="0"/>
              <a:t> (θ) = </a:t>
            </a:r>
          </a:p>
          <a:p>
            <a:pPr lvl="3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Número de ranhuras (n) por milímetro:</a:t>
            </a:r>
          </a:p>
          <a:p>
            <a:pPr lvl="2"/>
            <a:r>
              <a:rPr lang="pt-BR" dirty="0" smtClean="0"/>
              <a:t>n = 1 / d</a:t>
            </a:r>
          </a:p>
          <a:p>
            <a:pPr lvl="2"/>
            <a:endParaRPr lang="pt-BR" dirty="0" smtClean="0"/>
          </a:p>
          <a:p>
            <a:pPr lvl="2">
              <a:buNone/>
            </a:pPr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996952"/>
            <a:ext cx="1143008" cy="750632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4078"/>
            <a:ext cx="2878455" cy="217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Discussões:</a:t>
            </a:r>
          </a:p>
          <a:p>
            <a:pPr marL="971550" lvl="1" indent="-514350">
              <a:buAutoNum type="arabicPeriod"/>
            </a:pPr>
            <a:r>
              <a:rPr lang="pt-BR" dirty="0" smtClean="0"/>
              <a:t>A diferença entre um CD e um DVD. </a:t>
            </a:r>
          </a:p>
        </p:txBody>
      </p:sp>
      <p:pic>
        <p:nvPicPr>
          <p:cNvPr id="5" name="Imagem 4" descr="n0g5hF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3214710" cy="3214710"/>
          </a:xfrm>
          <a:prstGeom prst="rect">
            <a:avLst/>
          </a:prstGeom>
        </p:spPr>
      </p:pic>
      <p:pic>
        <p:nvPicPr>
          <p:cNvPr id="6" name="Imagem 5" descr="A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928934"/>
            <a:ext cx="3991439" cy="314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Discussão: Diferença entre as ranhuras</a:t>
            </a:r>
          </a:p>
          <a:p>
            <a:endParaRPr lang="pt-BR" dirty="0"/>
          </a:p>
        </p:txBody>
      </p:sp>
      <p:pic>
        <p:nvPicPr>
          <p:cNvPr id="5" name="Imagem 4" descr="34-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428868"/>
            <a:ext cx="7143800" cy="427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</a:p>
          <a:p>
            <a:pPr lvl="1"/>
            <a:r>
              <a:rPr lang="pt-BR" dirty="0" smtClean="0"/>
              <a:t>2. E a distância entre as ranhuras? Qual a relação?</a:t>
            </a:r>
          </a:p>
          <a:p>
            <a:pPr lvl="1"/>
            <a:r>
              <a:rPr lang="pt-BR" dirty="0" smtClean="0"/>
              <a:t>CD: aprox. </a:t>
            </a:r>
            <a:r>
              <a:rPr lang="el-GR" dirty="0" smtClean="0"/>
              <a:t>1,2 μ</a:t>
            </a:r>
            <a:r>
              <a:rPr lang="pt-BR" dirty="0" smtClean="0"/>
              <a:t>m</a:t>
            </a:r>
          </a:p>
          <a:p>
            <a:pPr lvl="1"/>
            <a:r>
              <a:rPr lang="pt-BR" dirty="0" smtClean="0"/>
              <a:t>DVD: aprox. </a:t>
            </a:r>
            <a:r>
              <a:rPr lang="el-GR" dirty="0" smtClean="0"/>
              <a:t>0,5 μ</a:t>
            </a:r>
            <a:r>
              <a:rPr lang="pt-BR" dirty="0" smtClean="0"/>
              <a:t>m</a:t>
            </a:r>
          </a:p>
          <a:p>
            <a:pPr lvl="1"/>
            <a:r>
              <a:rPr lang="pt-BR" dirty="0" smtClean="0"/>
              <a:t>relação: aprox. 0,42</a:t>
            </a:r>
          </a:p>
          <a:p>
            <a:pPr lvl="1"/>
            <a:r>
              <a:rPr lang="pt-BR" dirty="0" smtClean="0"/>
              <a:t>3. Quantidade de ranhuras por mm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figura_i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857760"/>
            <a:ext cx="601775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</a:p>
          <a:p>
            <a:pPr lvl="1"/>
            <a:r>
              <a:rPr lang="pt-BR" dirty="0" smtClean="0"/>
              <a:t>4. Por que o CD e o DVD conseguem armazenar mais informações no CD e no DVD do que o antigo disco LP?</a:t>
            </a:r>
          </a:p>
          <a:p>
            <a:pPr lvl="1"/>
            <a:r>
              <a:rPr lang="pt-BR" dirty="0" smtClean="0"/>
              <a:t>9 ranhuras ⁄ mm</a:t>
            </a:r>
          </a:p>
          <a:p>
            <a:endParaRPr lang="pt-BR" dirty="0"/>
          </a:p>
        </p:txBody>
      </p:sp>
      <p:pic>
        <p:nvPicPr>
          <p:cNvPr id="4" name="Imagem 3" descr="2016-02-02-1454429971-642573-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214686"/>
            <a:ext cx="364331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02234"/>
          </a:xfrm>
        </p:spPr>
        <p:txBody>
          <a:bodyPr/>
          <a:lstStyle/>
          <a:p>
            <a:pPr algn="just"/>
            <a:r>
              <a:rPr lang="pt-BR" sz="4000" dirty="0" smtClean="0"/>
              <a:t>Séc. XVII – Difração no surgimento da teoria ondulatória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97991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Francisco Maria Grimaldi (1618-1663)</a:t>
            </a:r>
            <a:endParaRPr lang="pt-BR" sz="3200" dirty="0"/>
          </a:p>
        </p:txBody>
      </p:sp>
      <p:pic>
        <p:nvPicPr>
          <p:cNvPr id="1026" name="Picture 2" descr="Resultado de imagem para physico mathesis de lumine Grima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5"/>
            <a:ext cx="2448271" cy="34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465313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Physicomathesis</a:t>
            </a:r>
            <a:r>
              <a:rPr lang="pt-BR" dirty="0" smtClean="0"/>
              <a:t> de </a:t>
            </a:r>
            <a:r>
              <a:rPr lang="pt-BR" dirty="0" err="1" smtClean="0"/>
              <a:t>Lumine</a:t>
            </a:r>
            <a:r>
              <a:rPr lang="pt-BR" dirty="0" smtClean="0"/>
              <a:t>, </a:t>
            </a:r>
            <a:r>
              <a:rPr lang="pt-BR" dirty="0" err="1" smtClean="0"/>
              <a:t>Coloribus</a:t>
            </a:r>
            <a:r>
              <a:rPr lang="pt-BR" dirty="0" smtClean="0"/>
              <a:t> et </a:t>
            </a:r>
            <a:r>
              <a:rPr lang="pt-BR" dirty="0" err="1" smtClean="0"/>
              <a:t>Iride</a:t>
            </a:r>
            <a:r>
              <a:rPr lang="pt-BR" dirty="0" smtClean="0"/>
              <a:t> 1665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600" dirty="0" smtClean="0"/>
          </a:p>
          <a:p>
            <a:endParaRPr lang="pt-BR" sz="3600" dirty="0"/>
          </a:p>
          <a:p>
            <a:r>
              <a:rPr lang="pt-BR" sz="3600" dirty="0" smtClean="0"/>
              <a:t>E agora, qual a diferença entre o CD e o DVD?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Espectroscópio</a:t>
            </a:r>
            <a:endParaRPr lang="pt-BR" dirty="0"/>
          </a:p>
        </p:txBody>
      </p:sp>
      <p:pic>
        <p:nvPicPr>
          <p:cNvPr id="2051" name="Picture 3" descr="C:\Users\Flkirschner\Downloads\IMG_20160920_211445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5853901" cy="32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grade de difr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5052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4" y="1600200"/>
            <a:ext cx="4347972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FRAGNITO, H. L.; COSTA, A. C. </a:t>
            </a:r>
            <a:r>
              <a:rPr lang="pt-BR" b="1" dirty="0"/>
              <a:t>Difração da luz por fendas</a:t>
            </a:r>
            <a:r>
              <a:rPr lang="pt-BR" dirty="0"/>
              <a:t>. </a:t>
            </a:r>
            <a:r>
              <a:rPr lang="pt-BR" dirty="0" err="1"/>
              <a:t>Unicampi</a:t>
            </a:r>
            <a:r>
              <a:rPr lang="pt-BR" dirty="0"/>
              <a:t> IFGW. Março de 2010.</a:t>
            </a:r>
          </a:p>
          <a:p>
            <a:r>
              <a:rPr lang="pt-BR" dirty="0"/>
              <a:t>HALLIDAY, RESNICK, WALKER; </a:t>
            </a:r>
            <a:r>
              <a:rPr lang="pt-BR" b="1" dirty="0"/>
              <a:t>Fundamentos da Física</a:t>
            </a:r>
            <a:r>
              <a:rPr lang="pt-BR" dirty="0"/>
              <a:t>, Vol. 4, 8ª Edição, LTC, 2009.</a:t>
            </a:r>
          </a:p>
          <a:p>
            <a:r>
              <a:rPr lang="en-US" dirty="0"/>
              <a:t>HECHT, E.; ZAJAC, A. </a:t>
            </a:r>
            <a:r>
              <a:rPr lang="en-US" b="1" dirty="0"/>
              <a:t>Optics. </a:t>
            </a:r>
            <a:r>
              <a:rPr lang="en-US" dirty="0"/>
              <a:t>[s.1.]: Addison Wesley, 1969.</a:t>
            </a:r>
            <a:endParaRPr lang="pt-BR" dirty="0"/>
          </a:p>
          <a:p>
            <a:r>
              <a:rPr lang="en-US" dirty="0"/>
              <a:t>KALINOWSKI, H. J.; DUMMER, O. S.; GIFFORN, E. (or.). </a:t>
            </a:r>
            <a:r>
              <a:rPr lang="pt-BR" b="1" dirty="0"/>
              <a:t>Redes de difração fotográficas. </a:t>
            </a:r>
            <a:r>
              <a:rPr lang="pt-BR" dirty="0"/>
              <a:t>Curitiba, 1969. (trabalho apresentado na Feira de Ciências do Paraná, dez.1969.)</a:t>
            </a:r>
          </a:p>
          <a:p>
            <a:r>
              <a:rPr lang="pt-BR" dirty="0"/>
              <a:t>MOURA, L. Boa música aprimora tecnologia de injeção. </a:t>
            </a:r>
            <a:r>
              <a:rPr lang="pt-BR" b="1" dirty="0"/>
              <a:t>Plástico Moderno, </a:t>
            </a:r>
            <a:r>
              <a:rPr lang="pt-BR" dirty="0"/>
              <a:t>p. 8-18,jun. 1988.</a:t>
            </a:r>
          </a:p>
          <a:p>
            <a:r>
              <a:rPr lang="pt-BR" dirty="0"/>
              <a:t>SEARS, ZEMANSKY, Física, Vol2, 10ª Edição, Pearson, 2003.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difração onda circula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9552"/>
            <a:ext cx="4932502" cy="493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Ressurgimento sec. XIX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 smtClean="0"/>
              <a:t>Thomas Young (1773-1829)</a:t>
            </a:r>
          </a:p>
          <a:p>
            <a:pPr lvl="1"/>
            <a:r>
              <a:rPr lang="pt-BR" sz="3000" dirty="0"/>
              <a:t>1801 – Princípio de superposição e </a:t>
            </a:r>
            <a:r>
              <a:rPr lang="pt-BR" sz="3000" dirty="0" smtClean="0"/>
              <a:t>interferência </a:t>
            </a:r>
            <a:r>
              <a:rPr lang="pt-BR" sz="3000" dirty="0"/>
              <a:t>em filmes finos</a:t>
            </a:r>
          </a:p>
          <a:p>
            <a:pPr lvl="1"/>
            <a:endParaRPr lang="pt-BR" sz="3000" dirty="0" smtClean="0"/>
          </a:p>
          <a:p>
            <a:pPr marL="342900" lvl="1">
              <a:buClr>
                <a:schemeClr val="accent1"/>
              </a:buClr>
            </a:pPr>
            <a:r>
              <a:rPr lang="pt-BR" sz="3200" dirty="0" smtClean="0"/>
              <a:t>Augustin Jean Fresnel (1788-1827)</a:t>
            </a:r>
          </a:p>
          <a:p>
            <a:pPr marL="708660" lvl="2">
              <a:buClr>
                <a:schemeClr val="accent1"/>
              </a:buClr>
            </a:pPr>
            <a:r>
              <a:rPr lang="pt-BR" sz="2800" dirty="0" smtClean="0"/>
              <a:t>Concurso Academia Francesa de Ciências em 1819 </a:t>
            </a:r>
          </a:p>
          <a:p>
            <a:pPr marL="708660" lvl="2">
              <a:buClr>
                <a:schemeClr val="accent1"/>
              </a:buClr>
            </a:pPr>
            <a:r>
              <a:rPr lang="pt-BR" sz="3200" dirty="0" smtClean="0"/>
              <a:t>Princípio Huygens-Fresnel</a:t>
            </a:r>
          </a:p>
          <a:p>
            <a:pPr marL="708660" lvl="2">
              <a:buClr>
                <a:schemeClr val="accent1"/>
              </a:buClr>
            </a:pPr>
            <a:r>
              <a:rPr lang="pt-BR" sz="3200" dirty="0" smtClean="0"/>
              <a:t>Gustav Robert </a:t>
            </a:r>
            <a:r>
              <a:rPr lang="pt-BR" sz="3200" dirty="0" err="1" smtClean="0"/>
              <a:t>Kirchhoff</a:t>
            </a:r>
            <a:r>
              <a:rPr lang="pt-BR" sz="3200" dirty="0" smtClean="0"/>
              <a:t> (1824-1887)</a:t>
            </a:r>
          </a:p>
          <a:p>
            <a:endParaRPr lang="pt-BR" sz="3200" dirty="0" smtClean="0"/>
          </a:p>
          <a:p>
            <a:pPr lvl="1"/>
            <a:endParaRPr lang="pt-BR" sz="3000" dirty="0" smtClean="0"/>
          </a:p>
          <a:p>
            <a:pPr lvl="1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1670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6673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0100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Difração (Fenda Simples)</a:t>
            </a:r>
            <a:endParaRPr lang="pt-BR" dirty="0"/>
          </a:p>
        </p:txBody>
      </p:sp>
      <p:pic>
        <p:nvPicPr>
          <p:cNvPr id="4" name="Imagem 3" descr="C:\Users\Flkirschner\Desktop\fenda simpl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2"/>
          <a:stretch/>
        </p:blipFill>
        <p:spPr bwMode="auto">
          <a:xfrm>
            <a:off x="395536" y="1484784"/>
            <a:ext cx="7920880" cy="2930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3688715" cy="164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Difração (Dupla Fenda)</a:t>
            </a:r>
            <a:br>
              <a:rPr lang="pt-BR" dirty="0" smtClean="0"/>
            </a:br>
            <a:r>
              <a:rPr lang="pt-BR" dirty="0" smtClean="0"/>
              <a:t>Young</a:t>
            </a:r>
            <a:endParaRPr lang="pt-BR" dirty="0"/>
          </a:p>
        </p:txBody>
      </p:sp>
      <p:pic>
        <p:nvPicPr>
          <p:cNvPr id="4" name="Imagem 3" descr="C:\Users\Flkirschner\Desktop\dupla fend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36" b="28779"/>
          <a:stretch/>
        </p:blipFill>
        <p:spPr bwMode="auto">
          <a:xfrm>
            <a:off x="107504" y="1555363"/>
            <a:ext cx="8344256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19760"/>
            <a:ext cx="401510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7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difração no Ensino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SOM.</a:t>
            </a:r>
          </a:p>
          <a:p>
            <a:endParaRPr lang="pt-BR" dirty="0"/>
          </a:p>
        </p:txBody>
      </p:sp>
      <p:pic>
        <p:nvPicPr>
          <p:cNvPr id="4" name="Imagem 3" descr="Diffraction-Water-Wav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212229"/>
            <a:ext cx="3686204" cy="1860168"/>
          </a:xfrm>
          <a:prstGeom prst="rect">
            <a:avLst/>
          </a:prstGeom>
        </p:spPr>
      </p:pic>
      <p:pic>
        <p:nvPicPr>
          <p:cNvPr id="5" name="Imagem 4" descr="fig_10__redesenhad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4429156" cy="317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difração no Ensino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Ondas eletromagnéticas – associadas a interferência. </a:t>
            </a:r>
          </a:p>
          <a:p>
            <a:endParaRPr lang="pt-BR" dirty="0"/>
          </a:p>
        </p:txBody>
      </p:sp>
      <p:pic>
        <p:nvPicPr>
          <p:cNvPr id="4" name="Imagem 3" descr="Image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3071810"/>
            <a:ext cx="3050555" cy="2847979"/>
          </a:xfrm>
          <a:prstGeom prst="rect">
            <a:avLst/>
          </a:prstGeom>
        </p:spPr>
      </p:pic>
      <p:pic>
        <p:nvPicPr>
          <p:cNvPr id="5" name="Imagem 4" descr="double-slit-experiment-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14554"/>
            <a:ext cx="3871527" cy="2663816"/>
          </a:xfrm>
          <a:prstGeom prst="rect">
            <a:avLst/>
          </a:prstGeom>
        </p:spPr>
      </p:pic>
      <p:pic>
        <p:nvPicPr>
          <p:cNvPr id="6" name="Imagem 5" descr="dif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5000636"/>
            <a:ext cx="4000528" cy="161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experimento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Medida das distâncias das ranhuras do CD e do DVD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9" name="Imagem 8" descr="cddvdblue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3810000" cy="2381250"/>
          </a:xfrm>
          <a:prstGeom prst="rect">
            <a:avLst/>
          </a:prstGeom>
        </p:spPr>
      </p:pic>
      <p:pic>
        <p:nvPicPr>
          <p:cNvPr id="10" name="Imagem 9" descr="0,,38346942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13" y="2924944"/>
            <a:ext cx="4435211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2947</TotalTime>
  <Words>584</Words>
  <Application>Microsoft Office PowerPoint</Application>
  <PresentationFormat>Apresentação na tela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Adjacência</vt:lpstr>
      <vt:lpstr>Difração</vt:lpstr>
      <vt:lpstr>Séc. XVII – Difração no surgimento da teoria ondulatória</vt:lpstr>
      <vt:lpstr>Ressurgimento sec. XIX</vt:lpstr>
      <vt:lpstr>Apresentação do PowerPoint</vt:lpstr>
      <vt:lpstr>Difração (Fenda Simples)</vt:lpstr>
      <vt:lpstr>Difração (Dupla Fenda) Young</vt:lpstr>
      <vt:lpstr>A difração no Ensino Médio</vt:lpstr>
      <vt:lpstr>A difração no Ensino Médio</vt:lpstr>
      <vt:lpstr>O experimento</vt:lpstr>
      <vt:lpstr>O experimento</vt:lpstr>
      <vt:lpstr>O experimento</vt:lpstr>
      <vt:lpstr>O experimento</vt:lpstr>
      <vt:lpstr>O experimento</vt:lpstr>
      <vt:lpstr>O experimento</vt:lpstr>
      <vt:lpstr>O experimento</vt:lpstr>
      <vt:lpstr>O experimento</vt:lpstr>
      <vt:lpstr>O experimento</vt:lpstr>
      <vt:lpstr>O experimento</vt:lpstr>
      <vt:lpstr>O experimento</vt:lpstr>
      <vt:lpstr>O experimento</vt:lpstr>
      <vt:lpstr>Espectroscópio</vt:lpstr>
      <vt:lpstr>OBRIGADO!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DIFRAÇÃO</dc:title>
  <dc:creator>RENATO 1</dc:creator>
  <cp:lastModifiedBy>Flkirschner</cp:lastModifiedBy>
  <cp:revision>27</cp:revision>
  <dcterms:created xsi:type="dcterms:W3CDTF">2016-09-17T00:27:22Z</dcterms:created>
  <dcterms:modified xsi:type="dcterms:W3CDTF">2016-09-28T16:42:44Z</dcterms:modified>
</cp:coreProperties>
</file>