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738" r:id="rId2"/>
    <p:sldId id="1736" r:id="rId3"/>
    <p:sldId id="1698" r:id="rId4"/>
    <p:sldId id="1706" r:id="rId5"/>
    <p:sldId id="1776" r:id="rId6"/>
    <p:sldId id="1777" r:id="rId7"/>
    <p:sldId id="1632" r:id="rId8"/>
    <p:sldId id="1627" r:id="rId9"/>
    <p:sldId id="1318" r:id="rId10"/>
    <p:sldId id="1325" r:id="rId11"/>
    <p:sldId id="1319" r:id="rId12"/>
    <p:sldId id="1595" r:id="rId13"/>
    <p:sldId id="1770" r:id="rId14"/>
    <p:sldId id="282" r:id="rId15"/>
    <p:sldId id="479" r:id="rId16"/>
    <p:sldId id="1320" r:id="rId17"/>
    <p:sldId id="1621" r:id="rId18"/>
    <p:sldId id="1622" r:id="rId19"/>
    <p:sldId id="1650" r:id="rId20"/>
    <p:sldId id="1608" r:id="rId21"/>
    <p:sldId id="1321" r:id="rId22"/>
    <p:sldId id="1737" r:id="rId23"/>
    <p:sldId id="1498" r:id="rId24"/>
    <p:sldId id="543" r:id="rId25"/>
    <p:sldId id="524" r:id="rId26"/>
    <p:sldId id="624" r:id="rId27"/>
    <p:sldId id="545" r:id="rId28"/>
    <p:sldId id="1477" r:id="rId29"/>
    <p:sldId id="1478" r:id="rId30"/>
    <p:sldId id="1663" r:id="rId31"/>
    <p:sldId id="1664" r:id="rId32"/>
    <p:sldId id="1680" r:id="rId33"/>
    <p:sldId id="1480" r:id="rId34"/>
    <p:sldId id="1481" r:id="rId35"/>
    <p:sldId id="1482" r:id="rId36"/>
    <p:sldId id="1483" r:id="rId37"/>
    <p:sldId id="1484" r:id="rId38"/>
    <p:sldId id="1485" r:id="rId39"/>
    <p:sldId id="1486" r:id="rId40"/>
    <p:sldId id="1487" r:id="rId41"/>
    <p:sldId id="1488" r:id="rId42"/>
    <p:sldId id="1489" r:id="rId43"/>
    <p:sldId id="1490" r:id="rId44"/>
    <p:sldId id="1491" r:id="rId45"/>
    <p:sldId id="1492" r:id="rId46"/>
    <p:sldId id="1493" r:id="rId47"/>
    <p:sldId id="1494" r:id="rId48"/>
    <p:sldId id="540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jannuzzi\a2018\Brasil-pobreza-1992-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jannuzzi\aa2018\mob-cargaf-resum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aCie%20Rugged:MDS:1%20-%20Demandas:2015:2015-07-07%20-%20EA4%20-%20Pronatec%20-%20Lan&#231;amento%20Cadernos%2024:2015-07-07%20-%20Pronatec%20-%20Slides%2010,%2011,%2012%20e%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37407885693782E-2"/>
          <c:y val="1.29153855768029E-2"/>
          <c:w val="0.92336997225473638"/>
          <c:h val="0.7899639840305320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'dados %'!$D$2</c:f>
              <c:strCache>
                <c:ptCount val="1"/>
                <c:pt idx="0">
                  <c:v>Pop extrema pobreza</c:v>
                </c:pt>
              </c:strCache>
            </c:strRef>
          </c:tx>
          <c:spPr>
            <a:ln w="22225" cmpd="sng">
              <a:solidFill>
                <a:srgbClr val="FF0000"/>
              </a:solidFill>
              <a:prstDash val="sysDash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4F5-40A3-B384-4548A6B369F7}"/>
                </c:ext>
              </c:extLst>
            </c:dLbl>
            <c:dLbl>
              <c:idx val="1"/>
              <c:layout>
                <c:manualLayout>
                  <c:x val="-2.2285514558491051E-2"/>
                  <c:y val="5.3077942918582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5-40A3-B384-4548A6B369F7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4F5-40A3-B384-4548A6B369F7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4F5-40A3-B384-4548A6B36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'dados %'!$B$3:$B$25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xVal>
          <c:yVal>
            <c:numRef>
              <c:f>'dados %'!$D$3:$D$25</c:f>
              <c:numCache>
                <c:formatCode>0.0</c:formatCode>
                <c:ptCount val="23"/>
                <c:pt idx="0">
                  <c:v>13.5</c:v>
                </c:pt>
                <c:pt idx="1">
                  <c:v>13.4</c:v>
                </c:pt>
                <c:pt idx="2">
                  <c:v>8.6</c:v>
                </c:pt>
                <c:pt idx="3">
                  <c:v>9.3000000000000007</c:v>
                </c:pt>
                <c:pt idx="4">
                  <c:v>8.8000000000000007</c:v>
                </c:pt>
                <c:pt idx="5">
                  <c:v>8.1</c:v>
                </c:pt>
                <c:pt idx="6">
                  <c:v>8.4</c:v>
                </c:pt>
                <c:pt idx="7">
                  <c:v>9</c:v>
                </c:pt>
                <c:pt idx="8">
                  <c:v>8.3000000000000007</c:v>
                </c:pt>
                <c:pt idx="9">
                  <c:v>8.1999999999999993</c:v>
                </c:pt>
                <c:pt idx="10">
                  <c:v>7.1</c:v>
                </c:pt>
                <c:pt idx="11">
                  <c:v>6.5</c:v>
                </c:pt>
                <c:pt idx="12">
                  <c:v>5.3</c:v>
                </c:pt>
                <c:pt idx="13">
                  <c:v>4.9000000000000004</c:v>
                </c:pt>
                <c:pt idx="14">
                  <c:v>4.2</c:v>
                </c:pt>
                <c:pt idx="15">
                  <c:v>4</c:v>
                </c:pt>
                <c:pt idx="16">
                  <c:v>3.7</c:v>
                </c:pt>
                <c:pt idx="17">
                  <c:v>2.9</c:v>
                </c:pt>
                <c:pt idx="18">
                  <c:v>3.1</c:v>
                </c:pt>
                <c:pt idx="19">
                  <c:v>2.5</c:v>
                </c:pt>
                <c:pt idx="20">
                  <c:v>3.1</c:v>
                </c:pt>
                <c:pt idx="21">
                  <c:v>4.9000000000000004</c:v>
                </c:pt>
                <c:pt idx="22">
                  <c:v>5.7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F5-40A3-B384-4548A6B369F7}"/>
            </c:ext>
          </c:extLst>
        </c:ser>
        <c:ser>
          <c:idx val="0"/>
          <c:order val="1"/>
          <c:tx>
            <c:strRef>
              <c:f>'dados %'!$G$2</c:f>
              <c:strCache>
                <c:ptCount val="1"/>
                <c:pt idx="0">
                  <c:v>Pop pobre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c:spP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F5-40A3-B384-4548A6B369F7}"/>
                </c:ext>
              </c:extLst>
            </c:dLbl>
            <c:dLbl>
              <c:idx val="1"/>
              <c:layout>
                <c:manualLayout>
                  <c:x val="-2.0340318442389059E-2"/>
                  <c:y val="-2.804665639143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5-40A3-B384-4548A6B369F7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4F5-40A3-B384-4548A6B369F7}"/>
                </c:ext>
              </c:extLst>
            </c:dLbl>
            <c:dLbl>
              <c:idx val="22"/>
              <c:layout>
                <c:manualLayout>
                  <c:x val="-1.9019475642835822E-16"/>
                  <c:y val="-7.572493985309465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F5-40A3-B384-4548A6B369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'dados %'!$B$3:$B$25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xVal>
          <c:yVal>
            <c:numRef>
              <c:f>'dados %'!$G$3:$G$25</c:f>
              <c:numCache>
                <c:formatCode>0.0</c:formatCode>
                <c:ptCount val="23"/>
                <c:pt idx="0">
                  <c:v>31.1</c:v>
                </c:pt>
                <c:pt idx="1">
                  <c:v>30.8</c:v>
                </c:pt>
                <c:pt idx="2">
                  <c:v>22.9</c:v>
                </c:pt>
                <c:pt idx="3">
                  <c:v>23.3</c:v>
                </c:pt>
                <c:pt idx="4">
                  <c:v>23</c:v>
                </c:pt>
                <c:pt idx="5">
                  <c:v>21.9</c:v>
                </c:pt>
                <c:pt idx="6">
                  <c:v>23.2</c:v>
                </c:pt>
                <c:pt idx="7">
                  <c:v>23.5</c:v>
                </c:pt>
                <c:pt idx="8">
                  <c:v>23.4</c:v>
                </c:pt>
                <c:pt idx="9">
                  <c:v>23.6</c:v>
                </c:pt>
                <c:pt idx="10">
                  <c:v>21.5</c:v>
                </c:pt>
                <c:pt idx="11">
                  <c:v>20.3</c:v>
                </c:pt>
                <c:pt idx="12">
                  <c:v>16.3</c:v>
                </c:pt>
                <c:pt idx="13">
                  <c:v>15.1</c:v>
                </c:pt>
                <c:pt idx="14">
                  <c:v>13.3</c:v>
                </c:pt>
                <c:pt idx="15">
                  <c:v>12.2</c:v>
                </c:pt>
                <c:pt idx="16">
                  <c:v>10.199999999999999</c:v>
                </c:pt>
                <c:pt idx="17">
                  <c:v>8</c:v>
                </c:pt>
                <c:pt idx="18">
                  <c:v>7.8</c:v>
                </c:pt>
                <c:pt idx="19">
                  <c:v>7</c:v>
                </c:pt>
                <c:pt idx="20">
                  <c:v>8.3000000000000007</c:v>
                </c:pt>
                <c:pt idx="21">
                  <c:v>10.5</c:v>
                </c:pt>
                <c:pt idx="22">
                  <c:v>11.1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F5-40A3-B384-4548A6B3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7135360"/>
        <c:axId val="-107130464"/>
      </c:scatterChart>
      <c:valAx>
        <c:axId val="-107135360"/>
        <c:scaling>
          <c:orientation val="minMax"/>
          <c:max val="2017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pt-BR"/>
          </a:p>
        </c:txPr>
        <c:crossAx val="-107130464"/>
        <c:crosses val="autoZero"/>
        <c:crossBetween val="midCat"/>
        <c:majorUnit val="1"/>
      </c:valAx>
      <c:valAx>
        <c:axId val="-1071304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-107135360"/>
        <c:crosses val="autoZero"/>
        <c:crossBetween val="midCat"/>
      </c:valAx>
      <c:spPr>
        <a:noFill/>
      </c:spPr>
    </c:plotArea>
    <c:legend>
      <c:legendPos val="b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1870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plan2!$B$2:$B$12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A-4B8A-ADE8-A2B2F38AC2BB}"/>
            </c:ext>
          </c:extLst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1913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plan2!$C$2:$C$12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A-4B8A-ADE8-A2B2F38AC2BB}"/>
            </c:ext>
          </c:extLst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1937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plan2!$D$2:$D$12</c:f>
              <c:numCache>
                <c:formatCode>General</c:formatCode>
                <c:ptCount val="3"/>
                <c:pt idx="0">
                  <c:v>24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A-4B8A-ADE8-A2B2F38AC2BB}"/>
            </c:ext>
          </c:extLst>
        </c:ser>
        <c:ser>
          <c:idx val="3"/>
          <c:order val="3"/>
          <c:tx>
            <c:strRef>
              <c:f>plan2!$E$1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plan2!$E$2:$E$12</c:f>
              <c:numCache>
                <c:formatCode>General</c:formatCode>
                <c:ptCount val="3"/>
                <c:pt idx="0">
                  <c:v>28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A-4B8A-ADE8-A2B2F38AC2BB}"/>
            </c:ext>
          </c:extLst>
        </c:ser>
        <c:ser>
          <c:idx val="4"/>
          <c:order val="4"/>
          <c:tx>
            <c:strRef>
              <c:f>plan2!$F$1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plan2!$F$2:$F$12</c:f>
              <c:numCache>
                <c:formatCode>General</c:formatCode>
                <c:ptCount val="3"/>
                <c:pt idx="0">
                  <c:v>42</c:v>
                </c:pt>
                <c:pt idx="1">
                  <c:v>25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1A-4B8A-ADE8-A2B2F38AC2BB}"/>
            </c:ext>
          </c:extLst>
        </c:ser>
        <c:ser>
          <c:idx val="5"/>
          <c:order val="5"/>
          <c:tx>
            <c:strRef>
              <c:f>plan2!$G$1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plan2!$G$2:$G$12</c:f>
              <c:numCache>
                <c:formatCode>General</c:formatCode>
                <c:ptCount val="3"/>
                <c:pt idx="0">
                  <c:v>43</c:v>
                </c:pt>
                <c:pt idx="1">
                  <c:v>32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1A-4B8A-ADE8-A2B2F38AC2BB}"/>
            </c:ext>
          </c:extLst>
        </c:ser>
        <c:ser>
          <c:idx val="6"/>
          <c:order val="6"/>
          <c:tx>
            <c:strRef>
              <c:f>plan2!$H$1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plan2!$H$2:$H$12</c:f>
              <c:numCache>
                <c:formatCode>General</c:formatCode>
                <c:ptCount val="3"/>
                <c:pt idx="0">
                  <c:v>44</c:v>
                </c:pt>
                <c:pt idx="1">
                  <c:v>39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1A-4B8A-ADE8-A2B2F38AC2BB}"/>
            </c:ext>
          </c:extLst>
        </c:ser>
        <c:ser>
          <c:idx val="7"/>
          <c:order val="7"/>
          <c:tx>
            <c:strRef>
              <c:f>plan2!$I$1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plan2!$I$2:$I$12</c:f>
              <c:numCache>
                <c:formatCode>General</c:formatCode>
                <c:ptCount val="3"/>
                <c:pt idx="0">
                  <c:v>44</c:v>
                </c:pt>
                <c:pt idx="1">
                  <c:v>40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A-4B8A-ADE8-A2B2F38AC2BB}"/>
            </c:ext>
          </c:extLst>
        </c:ser>
        <c:ser>
          <c:idx val="8"/>
          <c:order val="8"/>
          <c:tx>
            <c:strRef>
              <c:f>plan2!$J$1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plan2!$J$2:$J$12</c:f>
              <c:numCache>
                <c:formatCode>General</c:formatCode>
                <c:ptCount val="3"/>
                <c:pt idx="0">
                  <c:v>46</c:v>
                </c:pt>
                <c:pt idx="1">
                  <c:v>43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A-4B8A-ADE8-A2B2F38AC2BB}"/>
            </c:ext>
          </c:extLst>
        </c:ser>
        <c:ser>
          <c:idx val="9"/>
          <c:order val="9"/>
          <c:tx>
            <c:strRef>
              <c:f>plan2!$K$1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plan2!$A$2:$A$12</c:f>
              <c:strCache>
                <c:ptCount val="3"/>
                <c:pt idx="0">
                  <c:v>Média (P.Desenv)</c:v>
                </c:pt>
                <c:pt idx="1">
                  <c:v>Portugal</c:v>
                </c:pt>
                <c:pt idx="2">
                  <c:v>Brasil</c:v>
                </c:pt>
              </c:strCache>
            </c:strRef>
          </c:cat>
          <c:val>
            <c:numRef>
              <c:f>plan2!$K$2:$K$12</c:f>
              <c:numCache>
                <c:formatCode>General</c:formatCode>
                <c:ptCount val="3"/>
                <c:pt idx="0">
                  <c:v>45</c:v>
                </c:pt>
                <c:pt idx="1">
                  <c:v>42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1A-4B8A-ADE8-A2B2F38AC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777280"/>
        <c:axId val="133778816"/>
      </c:barChart>
      <c:catAx>
        <c:axId val="1337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778816"/>
        <c:crosses val="autoZero"/>
        <c:auto val="1"/>
        <c:lblAlgn val="ctr"/>
        <c:lblOffset val="100"/>
        <c:noMultiLvlLbl val="0"/>
      </c:catAx>
      <c:valAx>
        <c:axId val="1337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77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85366627514999E-2"/>
          <c:y val="3.1619316236732309E-2"/>
          <c:w val="0.8992885279185171"/>
          <c:h val="0.9133933057034809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269-4D2A-9805-9FFE0F99BA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Dados!$C$11:$D$14</c:f>
              <c:multiLvlStrCache>
                <c:ptCount val="4"/>
                <c:lvl>
                  <c:pt idx="0">
                    <c:v>Total de matrículas</c:v>
                  </c:pt>
                  <c:pt idx="1">
                    <c:v>Indivíduos não inscritos no CadÚnico</c:v>
                  </c:pt>
                  <c:pt idx="2">
                    <c:v>Indivíduos apenas inscritos no CadÚnico</c:v>
                  </c:pt>
                  <c:pt idx="3">
                    <c:v>Beneficiários do Bolsa Família</c:v>
                  </c:pt>
                </c:lvl>
                <c:lvl>
                  <c:pt idx="0">
                    <c:v>Taxa de conclusão</c:v>
                  </c:pt>
                </c:lvl>
              </c:multiLvlStrCache>
            </c:multiLvlStrRef>
          </c:cat>
          <c:val>
            <c:numRef>
              <c:f>Dados!$E$11:$E$14</c:f>
              <c:numCache>
                <c:formatCode>_-* #,##0.0_-;\-* #,##0.0_-;_-* "-"??_-;_-@_-</c:formatCode>
                <c:ptCount val="4"/>
                <c:pt idx="0">
                  <c:v>79</c:v>
                </c:pt>
                <c:pt idx="1">
                  <c:v>76.5</c:v>
                </c:pt>
                <c:pt idx="2">
                  <c:v>79.3</c:v>
                </c:pt>
                <c:pt idx="3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9-4D2A-9805-9FFE0F99B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56288"/>
        <c:axId val="194557824"/>
      </c:barChart>
      <c:catAx>
        <c:axId val="194556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pt-BR"/>
          </a:p>
        </c:txPr>
        <c:crossAx val="194557824"/>
        <c:crosses val="autoZero"/>
        <c:auto val="1"/>
        <c:lblAlgn val="ctr"/>
        <c:lblOffset val="100"/>
        <c:noMultiLvlLbl val="0"/>
      </c:catAx>
      <c:valAx>
        <c:axId val="194557824"/>
        <c:scaling>
          <c:orientation val="minMax"/>
          <c:max val="85"/>
          <c:min val="65"/>
        </c:scaling>
        <c:delete val="0"/>
        <c:axPos val="b"/>
        <c:numFmt formatCode="_-* #,##0.0_-;\-* #,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945562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0.42744</cdr:x>
      <cdr:y>0.19059</cdr:y>
    </cdr:from>
    <cdr:to>
      <cdr:x>0.49018</cdr:x>
      <cdr:y>0.34153</cdr:y>
    </cdr:to>
    <cdr:sp macro="" textlink="">
      <cdr:nvSpPr>
        <cdr:cNvPr id="2" name="CaixaDeTexto 14">
          <a:extLst xmlns:a="http://schemas.openxmlformats.org/drawingml/2006/main">
            <a:ext uri="{FF2B5EF4-FFF2-40B4-BE49-F238E27FC236}">
              <a16:creationId xmlns:a16="http://schemas.microsoft.com/office/drawing/2014/main" id="{51D998A1-C6E6-4FBF-BFD5-2F8D04C9D6D7}"/>
            </a:ext>
          </a:extLst>
        </cdr:cNvPr>
        <cdr:cNvSpPr txBox="1"/>
      </cdr:nvSpPr>
      <cdr:spPr>
        <a:xfrm xmlns:a="http://schemas.openxmlformats.org/drawingml/2006/main">
          <a:off x="4469293" y="816177"/>
          <a:ext cx="65598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/>
            <a:t>40 anos</a:t>
          </a:r>
        </a:p>
      </cdr:txBody>
    </cdr:sp>
  </cdr:relSizeAnchor>
  <cdr:relSizeAnchor xmlns:cdr="http://schemas.openxmlformats.org/drawingml/2006/chartDrawing">
    <cdr:from>
      <cdr:x>0.79006</cdr:x>
      <cdr:y>0.11759</cdr:y>
    </cdr:from>
    <cdr:to>
      <cdr:x>0.8528</cdr:x>
      <cdr:y>0.26852</cdr:y>
    </cdr:to>
    <cdr:sp macro="" textlink="">
      <cdr:nvSpPr>
        <cdr:cNvPr id="3" name="CaixaDeTexto 14">
          <a:extLst xmlns:a="http://schemas.openxmlformats.org/drawingml/2006/main">
            <a:ext uri="{FF2B5EF4-FFF2-40B4-BE49-F238E27FC236}">
              <a16:creationId xmlns:a16="http://schemas.microsoft.com/office/drawing/2014/main" id="{51D998A1-C6E6-4FBF-BFD5-2F8D04C9D6D7}"/>
            </a:ext>
          </a:extLst>
        </cdr:cNvPr>
        <cdr:cNvSpPr txBox="1"/>
      </cdr:nvSpPr>
      <cdr:spPr>
        <a:xfrm xmlns:a="http://schemas.openxmlformats.org/drawingml/2006/main">
          <a:off x="8260882" y="503535"/>
          <a:ext cx="65598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/>
            <a:t>20 anos</a:t>
          </a:r>
        </a:p>
      </cdr:txBody>
    </cdr:sp>
  </cdr:relSizeAnchor>
  <cdr:relSizeAnchor xmlns:cdr="http://schemas.openxmlformats.org/drawingml/2006/chartDrawing">
    <cdr:from>
      <cdr:x>0.74441</cdr:x>
      <cdr:y>0.44479</cdr:y>
    </cdr:from>
    <cdr:to>
      <cdr:x>0.86268</cdr:x>
      <cdr:y>0.59572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603CE58D-BF8F-474E-85C2-E80C77FABCA6}"/>
            </a:ext>
          </a:extLst>
        </cdr:cNvPr>
        <cdr:cNvSpPr txBox="1"/>
      </cdr:nvSpPr>
      <cdr:spPr>
        <a:xfrm xmlns:a="http://schemas.openxmlformats.org/drawingml/2006/main">
          <a:off x="7783568" y="1904686"/>
          <a:ext cx="123661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/>
            <a:t>Fim da Ditadura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98266-7B6F-45C2-A2CB-851859D2FAE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AC2A2-B338-4342-9935-1B938273A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59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pt-BR" dirty="0"/>
              <a:t>[anunciar as unidades que compõem a disciplina]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FEFC9-9C3A-485F-B211-CC0F9F92750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69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pt-BR" dirty="0"/>
              <a:t>[anunciar as unidades que compõem a disciplina]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FEFC9-9C3A-485F-B211-CC0F9F9275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BB9453BF-84DD-4C84-BF80-0DE755BDF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5887DFC4-3046-4871-9801-3516550C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69146A0F-AC95-48DF-9EC2-78A7D792B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B94EE7-6E8B-4B27-A374-2C5343C65CC7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774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pt-BR" dirty="0"/>
              <a:t>[anunciar as unidades que compõem a disciplina]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FEFC9-9C3A-485F-B211-CC0F9F92750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18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pt-BR" dirty="0"/>
              <a:t>[anunciar as unidades que compõem a disciplina]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FEFC9-9C3A-485F-B211-CC0F9F92750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48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5d78a5b79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5d78a5b79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83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45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318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A81E5-48D8-48AD-91CE-288E3F068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59B89-6676-4A1F-B781-0C56FDC46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C5433-3EED-4895-88E9-48C70EFA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ED9316-C675-41B8-B3D1-EBF5E34A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E3553E-1B09-4F16-9B6A-B74605A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0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1071E-9EB5-43B8-AC21-6E261FF5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B9B59E-B83F-4E46-972D-67D9DF437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6E2D94-7FF8-4C21-AEAC-FAF24D9A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98CD2-45AC-4E18-B3D7-6B001F38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3A34C6-5DE7-4E6D-8A87-0C15E610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430931-227A-46DE-AE6B-0791A8BF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395B58-E9D2-4D26-BAF3-ED619118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C19691-3FAE-408E-A572-EFE2F0EA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89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5696664"/>
            <a:ext cx="3900937" cy="11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87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15CB13-8EF2-4912-8CB0-4C4593C7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A07043-3D22-4D89-B0DC-118EA0106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27295-93FC-4505-844C-6C05676B4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418B-05D9-4378-A19A-40C224D4BB2B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68AE5-2520-4D27-B23A-E0AB0BCFD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99B60C-5396-4A82-A436-ADBB1EB06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1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~/media/Files/Publications/fiscal-monitor/2018/April/pdf/fm1801.ashx?la=en" TargetMode="External"/><Relationship Id="rId2" Type="http://schemas.openxmlformats.org/officeDocument/2006/relationships/hyperlink" Target="http://www.imf.org/external/datamapper/rev@FPP/USA/FRA/JPN/GBR/SWE/ESP/ITA/ZAF/IND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rive.google.com/drive/folders/0B0rv-8MCU4JdaWM1ZnFMakg5d00?usp=shari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desenvolvimentoemdebate.ie.ufrj.br/pdf/dd_v_4_1_Paulo-Jannuzzi.pdf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upoatomoealinea.com.br/indicadores-sociais-no-brasil-conceitos-fontes-de-dados-e-aplicacoes.html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s://drive.google.com/drive/folders/0B0rv-8MCU4JdaWM1ZnFMakg5d00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01B66-23C1-4F84-A8CA-B721F6259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0788" y="6456017"/>
            <a:ext cx="2501194" cy="401983"/>
          </a:xfrm>
        </p:spPr>
        <p:txBody>
          <a:bodyPr>
            <a:normAutofit fontScale="90000"/>
          </a:bodyPr>
          <a:lstStyle/>
          <a:p>
            <a:b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pt-BR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sz="3200" dirty="0"/>
            </a:br>
            <a:r>
              <a:rPr lang="pt-BR" sz="2700" dirty="0"/>
              <a:t>Paulo Jannuzzi</a:t>
            </a:r>
            <a:br>
              <a:rPr lang="pt-BR" sz="2700" dirty="0"/>
            </a:br>
            <a:br>
              <a:rPr lang="pt-BR" sz="2700" dirty="0"/>
            </a:b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7670E8-A0EA-44AE-84F4-15BF8EB0E906}"/>
              </a:ext>
            </a:extLst>
          </p:cNvPr>
          <p:cNvSpPr txBox="1"/>
          <p:nvPr/>
        </p:nvSpPr>
        <p:spPr>
          <a:xfrm>
            <a:off x="6540865" y="741679"/>
            <a:ext cx="5523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small" dirty="0"/>
              <a:t>Revisitando a experiência SAGI/MDS à luz do que se passou e do que aprendi sobre avaliação desde o </a:t>
            </a:r>
          </a:p>
          <a:p>
            <a:pPr algn="ctr"/>
            <a:r>
              <a:rPr lang="pt-BR" sz="3600" b="1" cap="small" dirty="0" err="1"/>
              <a:t>Golpimpeachment</a:t>
            </a:r>
            <a:r>
              <a:rPr lang="pt-BR" sz="3600" b="1" cap="small" dirty="0"/>
              <a:t> de maio 2016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F55042-9580-4229-BFB4-1AE3ED7B4648}"/>
              </a:ext>
            </a:extLst>
          </p:cNvPr>
          <p:cNvSpPr txBox="1"/>
          <p:nvPr/>
        </p:nvSpPr>
        <p:spPr>
          <a:xfrm>
            <a:off x="1028611" y="5557050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Família beneficiária de Programas Públicos, inscrita  no Cadastro Único de Programas Sociais.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2DB284-D8B3-4045-9985-D84E2B23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57" y="741679"/>
            <a:ext cx="5690508" cy="45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284A42-B61B-4CF2-9E85-243C3687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308092"/>
            <a:ext cx="11165487" cy="65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0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48B8B-27F9-4D48-835A-4F6F4587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24353"/>
            <a:ext cx="10515600" cy="621497"/>
          </a:xfrm>
        </p:spPr>
        <p:txBody>
          <a:bodyPr>
            <a:normAutofit/>
          </a:bodyPr>
          <a:lstStyle/>
          <a:p>
            <a:pPr algn="ctr"/>
            <a:r>
              <a:rPr lang="pt-BR" sz="3200" b="1" cap="all" dirty="0"/>
              <a:t>Arquitetura da Politica Pública no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46CC0F-83E7-405B-A0CF-F35989604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568998"/>
            <a:ext cx="10806545" cy="62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98474" y="115888"/>
            <a:ext cx="12093526" cy="12248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</a:rPr>
              <a:t>Cenários futuros das Políticas Públicas</a:t>
            </a:r>
            <a:b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  <a:t>PNUD projetava a necessidade de expansão da Carga Fiscal para +40% até 2030 para atingimento metas ODS</a:t>
            </a:r>
            <a:b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  <a:t>FMI projetou redução da Carga Fiscal para 29% em 2023, como consequência do Teto de Gastos e Baixo crescimento</a:t>
            </a:r>
            <a:b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  <a:t>Carga Fiscal do Setor Público em alguns países (%PIB)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0330" y="5880338"/>
            <a:ext cx="10999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Dados 1870-2002 Fiscal </a:t>
            </a:r>
            <a:r>
              <a:rPr lang="pt-BR" sz="1600" dirty="0" err="1"/>
              <a:t>Prudence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Profligacy</a:t>
            </a:r>
            <a:r>
              <a:rPr lang="pt-BR" sz="1600" dirty="0"/>
              <a:t> </a:t>
            </a:r>
            <a:r>
              <a:rPr lang="pt-BR" sz="1600" dirty="0" err="1"/>
              <a:t>database</a:t>
            </a:r>
            <a:r>
              <a:rPr lang="pt-BR" sz="1600" dirty="0"/>
              <a:t> </a:t>
            </a:r>
            <a:r>
              <a:rPr lang="pt-BR" sz="1100" dirty="0">
                <a:hlinkClick r:id="rId2"/>
              </a:rPr>
              <a:t>http://www.imf.org/external/datamapper/rev@FPP/USA/FRA/JPN/GBR/SWE/ESP/ITA/ZAF/IND</a:t>
            </a:r>
            <a:r>
              <a:rPr lang="pt-BR" sz="1100" dirty="0"/>
              <a:t> </a:t>
            </a:r>
          </a:p>
          <a:p>
            <a:r>
              <a:rPr lang="pt-BR" sz="1100" dirty="0"/>
              <a:t>          </a:t>
            </a:r>
            <a:r>
              <a:rPr lang="pt-BR" sz="1600" dirty="0"/>
              <a:t>2009-2016: IMF Fiscal Monitor Tabela A13 em </a:t>
            </a:r>
            <a:r>
              <a:rPr lang="pt-BR" sz="1050" dirty="0">
                <a:hlinkClick r:id="rId3"/>
              </a:rPr>
              <a:t>http://www.imf.org/~/media/Files/Publications/fiscal-monitor/2018/April/pdf/fm1801.ashx?la=en</a:t>
            </a:r>
            <a:r>
              <a:rPr lang="pt-BR" sz="1050" dirty="0"/>
              <a:t> </a:t>
            </a:r>
            <a:endParaRPr lang="pt-BR" sz="1600" dirty="0"/>
          </a:p>
          <a:p>
            <a:r>
              <a:rPr lang="pt-BR" sz="1600" dirty="0"/>
              <a:t>  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07674FF-F9CC-4188-A864-AD5338412D1E}"/>
              </a:ext>
            </a:extLst>
          </p:cNvPr>
          <p:cNvCxnSpPr/>
          <p:nvPr/>
        </p:nvCxnSpPr>
        <p:spPr>
          <a:xfrm flipV="1">
            <a:off x="1623393" y="2329069"/>
            <a:ext cx="927652" cy="10999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C3AF92A-31C5-4C5D-8E91-BFC35BBB6F20}"/>
              </a:ext>
            </a:extLst>
          </p:cNvPr>
          <p:cNvCxnSpPr/>
          <p:nvPr/>
        </p:nvCxnSpPr>
        <p:spPr>
          <a:xfrm flipV="1">
            <a:off x="5502966" y="2510621"/>
            <a:ext cx="927652" cy="10999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E0C2796-AFC3-4CD5-9C9B-B8AF6E495C1F}"/>
              </a:ext>
            </a:extLst>
          </p:cNvPr>
          <p:cNvCxnSpPr>
            <a:cxnSpLocks/>
          </p:cNvCxnSpPr>
          <p:nvPr/>
        </p:nvCxnSpPr>
        <p:spPr>
          <a:xfrm flipV="1">
            <a:off x="9223513" y="2932610"/>
            <a:ext cx="373993" cy="8697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D110352-5BF5-43BE-8B50-A408AD4DCBFA}"/>
              </a:ext>
            </a:extLst>
          </p:cNvPr>
          <p:cNvGraphicFramePr>
            <a:graphicFrameLocks/>
          </p:cNvGraphicFramePr>
          <p:nvPr/>
        </p:nvGraphicFramePr>
        <p:xfrm>
          <a:off x="821636" y="1598078"/>
          <a:ext cx="10455964" cy="428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D998A1-C6E6-4FBF-BFD5-2F8D04C9D6D7}"/>
              </a:ext>
            </a:extLst>
          </p:cNvPr>
          <p:cNvSpPr txBox="1"/>
          <p:nvPr/>
        </p:nvSpPr>
        <p:spPr>
          <a:xfrm>
            <a:off x="1623393" y="2329069"/>
            <a:ext cx="65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100 anos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3CE58D-BF8F-474E-85C2-E80C77FABCA6}"/>
              </a:ext>
            </a:extLst>
          </p:cNvPr>
          <p:cNvSpPr txBox="1"/>
          <p:nvPr/>
        </p:nvSpPr>
        <p:spPr>
          <a:xfrm>
            <a:off x="4945522" y="3502765"/>
            <a:ext cx="123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Queda de Salazar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3FA5636-EB46-49CC-B8E8-67625542A73A}"/>
              </a:ext>
            </a:extLst>
          </p:cNvPr>
          <p:cNvCxnSpPr>
            <a:cxnSpLocks/>
          </p:cNvCxnSpPr>
          <p:nvPr/>
        </p:nvCxnSpPr>
        <p:spPr>
          <a:xfrm flipV="1">
            <a:off x="10233074" y="2270185"/>
            <a:ext cx="982394" cy="10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573B9B3-F184-49AE-9D91-64F92C83F980}"/>
              </a:ext>
            </a:extLst>
          </p:cNvPr>
          <p:cNvCxnSpPr/>
          <p:nvPr/>
        </p:nvCxnSpPr>
        <p:spPr>
          <a:xfrm>
            <a:off x="10309274" y="2375095"/>
            <a:ext cx="829994" cy="42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3B9AD0-60B7-4EBD-A954-D1CAA98DF25A}"/>
              </a:ext>
            </a:extLst>
          </p:cNvPr>
          <p:cNvSpPr txBox="1"/>
          <p:nvPr/>
        </p:nvSpPr>
        <p:spPr>
          <a:xfrm>
            <a:off x="11195439" y="2150795"/>
            <a:ext cx="82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PNUD</a:t>
            </a:r>
          </a:p>
          <a:p>
            <a:endParaRPr lang="pt-BR" b="1" dirty="0"/>
          </a:p>
          <a:p>
            <a:r>
              <a:rPr lang="pt-BR" b="1" dirty="0"/>
              <a:t>FMI</a:t>
            </a:r>
          </a:p>
        </p:txBody>
      </p:sp>
    </p:spTree>
    <p:extLst>
      <p:ext uri="{BB962C8B-B14F-4D97-AF65-F5344CB8AC3E}">
        <p14:creationId xmlns:p14="http://schemas.microsoft.com/office/powerpoint/2010/main" val="355577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AC7680AA-FA1F-44A5-B765-BE4C83E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300" b="1">
                <a:solidFill>
                  <a:srgbClr val="595959"/>
                </a:solidFill>
                <a:ea typeface="MS PGothic" panose="020B0600070205080204" pitchFamily="34" charset="-128"/>
              </a:rPr>
              <a:t> </a:t>
            </a:r>
            <a:endParaRPr lang="pt-BR" altLang="pt-BR" sz="3300" b="1">
              <a:solidFill>
                <a:srgbClr val="948A54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3768D2-476D-405B-84EC-0AF09CFE57ED}"/>
              </a:ext>
            </a:extLst>
          </p:cNvPr>
          <p:cNvSpPr txBox="1"/>
          <p:nvPr/>
        </p:nvSpPr>
        <p:spPr>
          <a:xfrm>
            <a:off x="422032" y="0"/>
            <a:ext cx="11379444" cy="6912649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bg2">
                    <a:lumMod val="50000"/>
                  </a:schemeClr>
                </a:solidFill>
              </a:rPr>
              <a:t>Breve existência das Políticas Públicas no Brasil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b="1" cap="all" dirty="0">
              <a:solidFill>
                <a:schemeClr val="bg2">
                  <a:lumMod val="50000"/>
                </a:schemeClr>
              </a:solidFill>
              <a:latin typeface="+mj-lt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>
                <a:ea typeface="MS PGothic" pitchFamily="34" charset="-128"/>
              </a:rPr>
              <a:t>Enquanto os países centrais constituíram suas Políticas Públicas em mais de 80 anos, o Brasil sequer teve metade do tempo para tanto.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>
                <a:ea typeface="MS PGothic" pitchFamily="34" charset="-128"/>
              </a:rPr>
              <a:t>Políticas Públicas provocaram mudanças expressivas em uma geração. </a:t>
            </a:r>
            <a:r>
              <a:rPr lang="pt-BR" sz="2000" dirty="0" err="1">
                <a:ea typeface="MS PGothic" pitchFamily="34" charset="-128"/>
              </a:rPr>
              <a:t>Ex</a:t>
            </a:r>
            <a:r>
              <a:rPr lang="pt-BR" sz="2000" dirty="0">
                <a:ea typeface="MS PGothic" pitchFamily="34" charset="-128"/>
              </a:rPr>
              <a:t>: filho do servente de pedreiro pode se tornar técnico em edificação; filha da empregada chegou na universidade (Filme “A que horas ela volta?”).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>
                <a:ea typeface="MS PGothic" pitchFamily="34" charset="-128"/>
              </a:rPr>
              <a:t>Uma parte muito expressiva das Políticas e programas sociais foram efetivamente criados nos últimos 25 anos, após a Constituição de 1988, estando pois em diferentes estágios de maturidade institucional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>
                <a:ea typeface="MS PGothic" pitchFamily="34" charset="-128"/>
              </a:rPr>
              <a:t>Políticas de Assistência Social existem há menos de 15 anos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>
                <a:ea typeface="MS PGothic" pitchFamily="34" charset="-128"/>
              </a:rPr>
              <a:t>Políticas Ambientais e no âmbito da Cultura são ainda mais recentes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>
                <a:ea typeface="MS PGothic" pitchFamily="34" charset="-128"/>
              </a:rPr>
              <a:t>A rapidez na estruturação das políticas acabou gerando muita fragmentação, sobreposição e </a:t>
            </a:r>
            <a:r>
              <a:rPr lang="pt-BR" sz="2000" dirty="0" err="1">
                <a:ea typeface="MS PGothic" pitchFamily="34" charset="-128"/>
              </a:rPr>
              <a:t>disfuncionalidades</a:t>
            </a:r>
            <a:r>
              <a:rPr lang="pt-BR" sz="2000" dirty="0">
                <a:ea typeface="MS PGothic" pitchFamily="34" charset="-128"/>
              </a:rPr>
              <a:t> </a:t>
            </a:r>
            <a:r>
              <a:rPr lang="pt-BR" sz="2000" dirty="0" err="1">
                <a:ea typeface="MS PGothic" pitchFamily="34" charset="-128"/>
              </a:rPr>
              <a:t>intersetoriais</a:t>
            </a:r>
            <a:r>
              <a:rPr lang="pt-BR" sz="2000" dirty="0">
                <a:ea typeface="MS PGothic" pitchFamily="34" charset="-128"/>
              </a:rPr>
              <a:t> e </a:t>
            </a:r>
            <a:r>
              <a:rPr lang="pt-BR" sz="2000" dirty="0" err="1">
                <a:ea typeface="MS PGothic" pitchFamily="34" charset="-128"/>
              </a:rPr>
              <a:t>interfederativas</a:t>
            </a:r>
            <a:endParaRPr lang="pt-BR" sz="2000" dirty="0">
              <a:ea typeface="MS PGothic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pt-BR" sz="2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2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79035-2DBF-4D04-81B6-FC4618DE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3143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Gráfico ilustrativo da maturação dos efeitos de Programas Sociais  ao longo da implementação  </a:t>
            </a:r>
            <a:endParaRPr lang="pt-BR" sz="24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22C7BC5-CB96-4161-9524-08111660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53" y="1345476"/>
            <a:ext cx="1744625" cy="1671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800" dirty="0"/>
              <a:t>Efeitos positivos dos projetos, medidos em avaliações realizadas em diferentes momentos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F129A2D-5FDF-4D09-B03B-E24B2E13899B}"/>
              </a:ext>
            </a:extLst>
          </p:cNvPr>
          <p:cNvCxnSpPr/>
          <p:nvPr/>
        </p:nvCxnSpPr>
        <p:spPr>
          <a:xfrm flipV="1">
            <a:off x="2116183" y="1184365"/>
            <a:ext cx="0" cy="45850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042E8D5-5F81-445F-9E99-F39C20485A68}"/>
              </a:ext>
            </a:extLst>
          </p:cNvPr>
          <p:cNvCxnSpPr>
            <a:cxnSpLocks/>
          </p:cNvCxnSpPr>
          <p:nvPr/>
        </p:nvCxnSpPr>
        <p:spPr>
          <a:xfrm flipV="1">
            <a:off x="1328058" y="5246913"/>
            <a:ext cx="760693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7E914B5E-3619-41BE-82D6-D4B260282004}"/>
              </a:ext>
            </a:extLst>
          </p:cNvPr>
          <p:cNvSpPr txBox="1">
            <a:spLocks/>
          </p:cNvSpPr>
          <p:nvPr/>
        </p:nvSpPr>
        <p:spPr>
          <a:xfrm>
            <a:off x="3749040" y="5488576"/>
            <a:ext cx="4987833" cy="56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dirty="0"/>
              <a:t>Tempo de implementação do projetos sociais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ECB1F84-2693-4CC7-946E-69B64F3E8E05}"/>
              </a:ext>
            </a:extLst>
          </p:cNvPr>
          <p:cNvCxnSpPr>
            <a:cxnSpLocks/>
          </p:cNvCxnSpPr>
          <p:nvPr/>
        </p:nvCxnSpPr>
        <p:spPr>
          <a:xfrm>
            <a:off x="2144486" y="4580709"/>
            <a:ext cx="514308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2E81A69-9D1F-4792-8BA8-BE50985A4B46}"/>
              </a:ext>
            </a:extLst>
          </p:cNvPr>
          <p:cNvCxnSpPr>
            <a:cxnSpLocks/>
          </p:cNvCxnSpPr>
          <p:nvPr/>
        </p:nvCxnSpPr>
        <p:spPr>
          <a:xfrm flipV="1">
            <a:off x="2664998" y="1986343"/>
            <a:ext cx="849086" cy="258211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7649CF-8D78-4E5C-A721-12DB2F257FD7}"/>
              </a:ext>
            </a:extLst>
          </p:cNvPr>
          <p:cNvCxnSpPr>
            <a:cxnSpLocks/>
          </p:cNvCxnSpPr>
          <p:nvPr/>
        </p:nvCxnSpPr>
        <p:spPr>
          <a:xfrm>
            <a:off x="3514084" y="2020367"/>
            <a:ext cx="27822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F9BF674-8665-469C-B524-1FE5230DBD70}"/>
              </a:ext>
            </a:extLst>
          </p:cNvPr>
          <p:cNvCxnSpPr>
            <a:cxnSpLocks/>
          </p:cNvCxnSpPr>
          <p:nvPr/>
        </p:nvCxnSpPr>
        <p:spPr>
          <a:xfrm flipV="1">
            <a:off x="5715000" y="2758186"/>
            <a:ext cx="3682568" cy="709984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D3E9FDC-5E98-4794-B298-B3C23F61F1DF}"/>
              </a:ext>
            </a:extLst>
          </p:cNvPr>
          <p:cNvCxnSpPr>
            <a:cxnSpLocks/>
          </p:cNvCxnSpPr>
          <p:nvPr/>
        </p:nvCxnSpPr>
        <p:spPr>
          <a:xfrm flipV="1">
            <a:off x="3820886" y="3458392"/>
            <a:ext cx="1894114" cy="1201783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A6421A4-FED8-48C2-AB87-AB4C8679C45C}"/>
              </a:ext>
            </a:extLst>
          </p:cNvPr>
          <p:cNvCxnSpPr>
            <a:cxnSpLocks/>
          </p:cNvCxnSpPr>
          <p:nvPr/>
        </p:nvCxnSpPr>
        <p:spPr>
          <a:xfrm>
            <a:off x="6766560" y="1484769"/>
            <a:ext cx="205086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523431A-6F76-4B5A-A57D-C9727A70F662}"/>
              </a:ext>
            </a:extLst>
          </p:cNvPr>
          <p:cNvCxnSpPr>
            <a:cxnSpLocks/>
          </p:cNvCxnSpPr>
          <p:nvPr/>
        </p:nvCxnSpPr>
        <p:spPr>
          <a:xfrm flipH="1">
            <a:off x="6296297" y="1480436"/>
            <a:ext cx="470263" cy="53993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ço Reservado para Conteúdo 4">
            <a:extLst>
              <a:ext uri="{FF2B5EF4-FFF2-40B4-BE49-F238E27FC236}">
                <a16:creationId xmlns:a16="http://schemas.microsoft.com/office/drawing/2014/main" id="{881E36FF-6FD2-40B0-A536-9A0CD683F204}"/>
              </a:ext>
            </a:extLst>
          </p:cNvPr>
          <p:cNvSpPr txBox="1">
            <a:spLocks/>
          </p:cNvSpPr>
          <p:nvPr/>
        </p:nvSpPr>
        <p:spPr>
          <a:xfrm>
            <a:off x="8363495" y="781623"/>
            <a:ext cx="1785254" cy="561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900" dirty="0"/>
              <a:t>Projeto</a:t>
            </a:r>
            <a:r>
              <a:rPr lang="pt-BR" sz="1800" dirty="0"/>
              <a:t> de Atenção à Saúde infantil</a:t>
            </a:r>
          </a:p>
        </p:txBody>
      </p:sp>
      <p:sp>
        <p:nvSpPr>
          <p:cNvPr id="30" name="Espaço Reservado para Conteúdo 4">
            <a:extLst>
              <a:ext uri="{FF2B5EF4-FFF2-40B4-BE49-F238E27FC236}">
                <a16:creationId xmlns:a16="http://schemas.microsoft.com/office/drawing/2014/main" id="{9F12C09F-9581-4CFA-9D9B-FE2559DDF25E}"/>
              </a:ext>
            </a:extLst>
          </p:cNvPr>
          <p:cNvSpPr txBox="1">
            <a:spLocks/>
          </p:cNvSpPr>
          <p:nvPr/>
        </p:nvSpPr>
        <p:spPr>
          <a:xfrm>
            <a:off x="9563178" y="2225225"/>
            <a:ext cx="2360691" cy="89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/>
              <a:t>Projeto de Melhora de Desempenho Educacional de crianças de 6 a 9 anos</a:t>
            </a:r>
          </a:p>
        </p:txBody>
      </p:sp>
      <p:sp>
        <p:nvSpPr>
          <p:cNvPr id="31" name="Espaço Reservado para Conteúdo 4">
            <a:extLst>
              <a:ext uri="{FF2B5EF4-FFF2-40B4-BE49-F238E27FC236}">
                <a16:creationId xmlns:a16="http://schemas.microsoft.com/office/drawing/2014/main" id="{321EDEB0-1D1E-40A1-A5E7-11711EE298D4}"/>
              </a:ext>
            </a:extLst>
          </p:cNvPr>
          <p:cNvSpPr txBox="1">
            <a:spLocks/>
          </p:cNvSpPr>
          <p:nvPr/>
        </p:nvSpPr>
        <p:spPr>
          <a:xfrm>
            <a:off x="9523197" y="3017342"/>
            <a:ext cx="3016496" cy="1127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/>
              <a:t>Projeto de Melhora de Desempenho Educacional de crianças de 6 a 9 anos de baixa renda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64B799D-B70E-4C56-A580-FF95AF4C8A74}"/>
              </a:ext>
            </a:extLst>
          </p:cNvPr>
          <p:cNvCxnSpPr>
            <a:cxnSpLocks/>
          </p:cNvCxnSpPr>
          <p:nvPr/>
        </p:nvCxnSpPr>
        <p:spPr>
          <a:xfrm>
            <a:off x="2116178" y="4691745"/>
            <a:ext cx="1632862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84887A7D-77C4-4050-AD03-9713C02FC5A4}"/>
              </a:ext>
            </a:extLst>
          </p:cNvPr>
          <p:cNvCxnSpPr>
            <a:cxnSpLocks/>
          </p:cNvCxnSpPr>
          <p:nvPr/>
        </p:nvCxnSpPr>
        <p:spPr>
          <a:xfrm>
            <a:off x="2142308" y="3861777"/>
            <a:ext cx="293918" cy="228902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Conector: Curvo 44">
            <a:extLst>
              <a:ext uri="{FF2B5EF4-FFF2-40B4-BE49-F238E27FC236}">
                <a16:creationId xmlns:a16="http://schemas.microsoft.com/office/drawing/2014/main" id="{06578C6D-6C8A-4F9F-AF97-157F7E9CF351}"/>
              </a:ext>
            </a:extLst>
          </p:cNvPr>
          <p:cNvCxnSpPr>
            <a:cxnSpLocks/>
          </p:cNvCxnSpPr>
          <p:nvPr/>
        </p:nvCxnSpPr>
        <p:spPr>
          <a:xfrm>
            <a:off x="2087881" y="4911636"/>
            <a:ext cx="844728" cy="180167"/>
          </a:xfrm>
          <a:prstGeom prst="curvedConnector3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: Curvo 46">
            <a:extLst>
              <a:ext uri="{FF2B5EF4-FFF2-40B4-BE49-F238E27FC236}">
                <a16:creationId xmlns:a16="http://schemas.microsoft.com/office/drawing/2014/main" id="{F5EDBAE6-05AA-48ED-9568-07CB16EE8D76}"/>
              </a:ext>
            </a:extLst>
          </p:cNvPr>
          <p:cNvCxnSpPr>
            <a:cxnSpLocks/>
          </p:cNvCxnSpPr>
          <p:nvPr/>
        </p:nvCxnSpPr>
        <p:spPr>
          <a:xfrm flipV="1">
            <a:off x="2932609" y="4901837"/>
            <a:ext cx="888277" cy="189966"/>
          </a:xfrm>
          <a:prstGeom prst="curvedConnector3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ector: Curvo 49">
            <a:extLst>
              <a:ext uri="{FF2B5EF4-FFF2-40B4-BE49-F238E27FC236}">
                <a16:creationId xmlns:a16="http://schemas.microsoft.com/office/drawing/2014/main" id="{8AA1B533-2EE1-41F6-AC7A-FFE5AC21F11C}"/>
              </a:ext>
            </a:extLst>
          </p:cNvPr>
          <p:cNvCxnSpPr>
            <a:cxnSpLocks/>
          </p:cNvCxnSpPr>
          <p:nvPr/>
        </p:nvCxnSpPr>
        <p:spPr>
          <a:xfrm flipV="1">
            <a:off x="3783336" y="4863460"/>
            <a:ext cx="1586589" cy="32368"/>
          </a:xfrm>
          <a:prstGeom prst="curvedConnector3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ector: Curvo 51">
            <a:extLst>
              <a:ext uri="{FF2B5EF4-FFF2-40B4-BE49-F238E27FC236}">
                <a16:creationId xmlns:a16="http://schemas.microsoft.com/office/drawing/2014/main" id="{D8D9DB9E-F5B0-43B9-86FB-A899870A5DBB}"/>
              </a:ext>
            </a:extLst>
          </p:cNvPr>
          <p:cNvCxnSpPr>
            <a:cxnSpLocks/>
          </p:cNvCxnSpPr>
          <p:nvPr/>
        </p:nvCxnSpPr>
        <p:spPr>
          <a:xfrm flipV="1">
            <a:off x="5373191" y="3461623"/>
            <a:ext cx="4121329" cy="1392586"/>
          </a:xfrm>
          <a:prstGeom prst="curvedConnector3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DCB4C486-5E57-4261-B1F4-1BCFF773D47D}"/>
              </a:ext>
            </a:extLst>
          </p:cNvPr>
          <p:cNvCxnSpPr>
            <a:cxnSpLocks/>
          </p:cNvCxnSpPr>
          <p:nvPr/>
        </p:nvCxnSpPr>
        <p:spPr>
          <a:xfrm flipV="1">
            <a:off x="2968701" y="3735268"/>
            <a:ext cx="386275" cy="365811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1A23688F-990E-4421-9A02-EA5723B0B1FA}"/>
              </a:ext>
            </a:extLst>
          </p:cNvPr>
          <p:cNvCxnSpPr>
            <a:cxnSpLocks/>
          </p:cNvCxnSpPr>
          <p:nvPr/>
        </p:nvCxnSpPr>
        <p:spPr>
          <a:xfrm>
            <a:off x="3377151" y="3731385"/>
            <a:ext cx="318623" cy="47103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B758DA76-7930-41FE-B4BA-B1C550675306}"/>
              </a:ext>
            </a:extLst>
          </p:cNvPr>
          <p:cNvCxnSpPr>
            <a:cxnSpLocks/>
          </p:cNvCxnSpPr>
          <p:nvPr/>
        </p:nvCxnSpPr>
        <p:spPr>
          <a:xfrm flipV="1">
            <a:off x="3691513" y="3516260"/>
            <a:ext cx="958866" cy="624322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6A10C1E4-1708-442C-B41B-5A22D9D82F62}"/>
              </a:ext>
            </a:extLst>
          </p:cNvPr>
          <p:cNvCxnSpPr>
            <a:cxnSpLocks/>
          </p:cNvCxnSpPr>
          <p:nvPr/>
        </p:nvCxnSpPr>
        <p:spPr>
          <a:xfrm flipV="1">
            <a:off x="4619436" y="3107307"/>
            <a:ext cx="1188093" cy="443532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B077C47A-6131-4ED2-AC55-92069D3B689B}"/>
              </a:ext>
            </a:extLst>
          </p:cNvPr>
          <p:cNvCxnSpPr>
            <a:cxnSpLocks/>
          </p:cNvCxnSpPr>
          <p:nvPr/>
        </p:nvCxnSpPr>
        <p:spPr>
          <a:xfrm flipV="1">
            <a:off x="5807529" y="2303434"/>
            <a:ext cx="3237997" cy="803872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4EBD8D86-5AB4-4AF2-A89B-5C58E56E43F9}"/>
              </a:ext>
            </a:extLst>
          </p:cNvPr>
          <p:cNvCxnSpPr>
            <a:cxnSpLocks/>
          </p:cNvCxnSpPr>
          <p:nvPr/>
        </p:nvCxnSpPr>
        <p:spPr>
          <a:xfrm>
            <a:off x="2501700" y="4090679"/>
            <a:ext cx="522518" cy="1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3" name="Espaço Reservado para Conteúdo 4">
            <a:extLst>
              <a:ext uri="{FF2B5EF4-FFF2-40B4-BE49-F238E27FC236}">
                <a16:creationId xmlns:a16="http://schemas.microsoft.com/office/drawing/2014/main" id="{31359F3E-D6AF-4E5E-B47A-BCA240DAA9F1}"/>
              </a:ext>
            </a:extLst>
          </p:cNvPr>
          <p:cNvSpPr txBox="1">
            <a:spLocks/>
          </p:cNvSpPr>
          <p:nvPr/>
        </p:nvSpPr>
        <p:spPr>
          <a:xfrm>
            <a:off x="8895806" y="1568289"/>
            <a:ext cx="2050867" cy="56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/>
              <a:t>Projeto de Atenção à Saúde  do Trabalhador </a:t>
            </a:r>
          </a:p>
        </p:txBody>
      </p:sp>
      <p:sp>
        <p:nvSpPr>
          <p:cNvPr id="82" name="Forma Livre: Forma 81">
            <a:extLst>
              <a:ext uri="{FF2B5EF4-FFF2-40B4-BE49-F238E27FC236}">
                <a16:creationId xmlns:a16="http://schemas.microsoft.com/office/drawing/2014/main" id="{12A7C452-5DFB-415A-84FE-990BF20A3816}"/>
              </a:ext>
            </a:extLst>
          </p:cNvPr>
          <p:cNvSpPr/>
          <p:nvPr/>
        </p:nvSpPr>
        <p:spPr>
          <a:xfrm>
            <a:off x="2138289" y="4106519"/>
            <a:ext cx="7221610" cy="902777"/>
          </a:xfrm>
          <a:custGeom>
            <a:avLst/>
            <a:gdLst>
              <a:gd name="connsiteX0" fmla="*/ 0 w 7221610"/>
              <a:gd name="connsiteY0" fmla="*/ 718699 h 902777"/>
              <a:gd name="connsiteX1" fmla="*/ 2082019 w 7221610"/>
              <a:gd name="connsiteY1" fmla="*/ 887512 h 902777"/>
              <a:gd name="connsiteX2" fmla="*/ 2391508 w 7221610"/>
              <a:gd name="connsiteY2" fmla="*/ 606158 h 902777"/>
              <a:gd name="connsiteX3" fmla="*/ 2658794 w 7221610"/>
              <a:gd name="connsiteY3" fmla="*/ 479549 h 902777"/>
              <a:gd name="connsiteX4" fmla="*/ 3094893 w 7221610"/>
              <a:gd name="connsiteY4" fmla="*/ 901579 h 902777"/>
              <a:gd name="connsiteX5" fmla="*/ 3699803 w 7221610"/>
              <a:gd name="connsiteY5" fmla="*/ 324804 h 902777"/>
              <a:gd name="connsiteX6" fmla="*/ 4501662 w 7221610"/>
              <a:gd name="connsiteY6" fmla="*/ 746835 h 902777"/>
              <a:gd name="connsiteX7" fmla="*/ 5430129 w 7221610"/>
              <a:gd name="connsiteY7" fmla="*/ 226330 h 902777"/>
              <a:gd name="connsiteX8" fmla="*/ 6555545 w 7221610"/>
              <a:gd name="connsiteY8" fmla="*/ 113789 h 902777"/>
              <a:gd name="connsiteX9" fmla="*/ 7005711 w 7221610"/>
              <a:gd name="connsiteY9" fmla="*/ 43450 h 902777"/>
              <a:gd name="connsiteX10" fmla="*/ 7202659 w 7221610"/>
              <a:gd name="connsiteY10" fmla="*/ 1247 h 902777"/>
              <a:gd name="connsiteX11" fmla="*/ 7202659 w 7221610"/>
              <a:gd name="connsiteY11" fmla="*/ 15315 h 90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1610" h="902777">
                <a:moveTo>
                  <a:pt x="0" y="718699"/>
                </a:moveTo>
                <a:cubicBezTo>
                  <a:pt x="841717" y="812484"/>
                  <a:pt x="1683434" y="906269"/>
                  <a:pt x="2082019" y="887512"/>
                </a:cubicBezTo>
                <a:cubicBezTo>
                  <a:pt x="2480604" y="868755"/>
                  <a:pt x="2295379" y="674152"/>
                  <a:pt x="2391508" y="606158"/>
                </a:cubicBezTo>
                <a:cubicBezTo>
                  <a:pt x="2487637" y="538164"/>
                  <a:pt x="2541563" y="430312"/>
                  <a:pt x="2658794" y="479549"/>
                </a:cubicBezTo>
                <a:cubicBezTo>
                  <a:pt x="2776025" y="528786"/>
                  <a:pt x="2921392" y="927370"/>
                  <a:pt x="3094893" y="901579"/>
                </a:cubicBezTo>
                <a:cubicBezTo>
                  <a:pt x="3268394" y="875788"/>
                  <a:pt x="3465342" y="350595"/>
                  <a:pt x="3699803" y="324804"/>
                </a:cubicBezTo>
                <a:cubicBezTo>
                  <a:pt x="3934264" y="299013"/>
                  <a:pt x="4213274" y="763247"/>
                  <a:pt x="4501662" y="746835"/>
                </a:cubicBezTo>
                <a:cubicBezTo>
                  <a:pt x="4790050" y="730423"/>
                  <a:pt x="5087815" y="331838"/>
                  <a:pt x="5430129" y="226330"/>
                </a:cubicBezTo>
                <a:cubicBezTo>
                  <a:pt x="5772443" y="120822"/>
                  <a:pt x="6292948" y="144269"/>
                  <a:pt x="6555545" y="113789"/>
                </a:cubicBezTo>
                <a:cubicBezTo>
                  <a:pt x="6818142" y="83309"/>
                  <a:pt x="6897859" y="62207"/>
                  <a:pt x="7005711" y="43450"/>
                </a:cubicBezTo>
                <a:cubicBezTo>
                  <a:pt x="7113563" y="24693"/>
                  <a:pt x="7169834" y="5936"/>
                  <a:pt x="7202659" y="1247"/>
                </a:cubicBezTo>
                <a:cubicBezTo>
                  <a:pt x="7235484" y="-3442"/>
                  <a:pt x="7219071" y="5936"/>
                  <a:pt x="7202659" y="15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Espaço Reservado para Conteúdo 4">
            <a:extLst>
              <a:ext uri="{FF2B5EF4-FFF2-40B4-BE49-F238E27FC236}">
                <a16:creationId xmlns:a16="http://schemas.microsoft.com/office/drawing/2014/main" id="{9ADA765E-BF9F-4034-AA42-D8AEE3B87BC8}"/>
              </a:ext>
            </a:extLst>
          </p:cNvPr>
          <p:cNvSpPr txBox="1">
            <a:spLocks/>
          </p:cNvSpPr>
          <p:nvPr/>
        </p:nvSpPr>
        <p:spPr>
          <a:xfrm>
            <a:off x="9354507" y="3976228"/>
            <a:ext cx="2372861" cy="1127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/>
              <a:t>Projeto de Qualificação Profissional para Trabalhadores de baixa qualificação</a:t>
            </a:r>
          </a:p>
        </p:txBody>
      </p:sp>
    </p:spTree>
    <p:extLst>
      <p:ext uri="{BB962C8B-B14F-4D97-AF65-F5344CB8AC3E}">
        <p14:creationId xmlns:p14="http://schemas.microsoft.com/office/powerpoint/2010/main" val="287501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21" y="1550506"/>
            <a:ext cx="9411197" cy="458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7565" y="232535"/>
            <a:ext cx="11595652" cy="647700"/>
          </a:xfrm>
          <a:noFill/>
        </p:spPr>
        <p:txBody>
          <a:bodyPr lIns="91440" tIns="45720" rIns="91440" bIns="4572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0" dirty="0">
                <a:solidFill>
                  <a:schemeClr val="tx1"/>
                </a:solidFill>
              </a:rPr>
              <a:t>Avaliação de Implementação em perspectiva sistêmica: </a:t>
            </a:r>
          </a:p>
          <a:p>
            <a:pPr algn="ctr" eaLnBrk="1" hangingPunct="1"/>
            <a:r>
              <a:rPr lang="pt-BR" altLang="pt-BR" sz="2400" b="0" dirty="0">
                <a:solidFill>
                  <a:schemeClr val="tx1"/>
                </a:solidFill>
              </a:rPr>
              <a:t>Foco na identificação dos problemas críticos de implementação de políticas e programas</a:t>
            </a:r>
          </a:p>
        </p:txBody>
      </p:sp>
    </p:spTree>
    <p:extLst>
      <p:ext uri="{BB962C8B-B14F-4D97-AF65-F5344CB8AC3E}">
        <p14:creationId xmlns:p14="http://schemas.microsoft.com/office/powerpoint/2010/main" val="30671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48B8B-27F9-4D48-835A-4F6F4587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24353"/>
            <a:ext cx="10515600" cy="621497"/>
          </a:xfrm>
        </p:spPr>
        <p:txBody>
          <a:bodyPr>
            <a:normAutofit/>
          </a:bodyPr>
          <a:lstStyle/>
          <a:p>
            <a:pPr algn="ctr"/>
            <a:r>
              <a:rPr lang="pt-BR" sz="3200" b="1" cap="all" dirty="0"/>
              <a:t>Triangulação como princípio metodológico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0AA72F-6C73-4870-AEBE-02F33140F6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775855"/>
            <a:ext cx="9753600" cy="58327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4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3A2C21A-B447-4967-BD0F-4E1E9B95B221}"/>
              </a:ext>
            </a:extLst>
          </p:cNvPr>
          <p:cNvCxnSpPr/>
          <p:nvPr/>
        </p:nvCxnSpPr>
        <p:spPr>
          <a:xfrm>
            <a:off x="1589649" y="5289452"/>
            <a:ext cx="8525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72D1120-F163-42E4-B3A1-9125038B69CE}"/>
              </a:ext>
            </a:extLst>
          </p:cNvPr>
          <p:cNvCxnSpPr/>
          <p:nvPr/>
        </p:nvCxnSpPr>
        <p:spPr>
          <a:xfrm flipV="1">
            <a:off x="1828800" y="984738"/>
            <a:ext cx="0" cy="493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55C62C8A-0D77-4C98-AA45-07B86DDAE5AA}"/>
              </a:ext>
            </a:extLst>
          </p:cNvPr>
          <p:cNvSpPr/>
          <p:nvPr/>
        </p:nvSpPr>
        <p:spPr>
          <a:xfrm>
            <a:off x="2096086" y="3882683"/>
            <a:ext cx="858129" cy="675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DEAA19E-5B4A-4830-82EF-CC2E231F7A21}"/>
              </a:ext>
            </a:extLst>
          </p:cNvPr>
          <p:cNvCxnSpPr/>
          <p:nvPr/>
        </p:nvCxnSpPr>
        <p:spPr>
          <a:xfrm>
            <a:off x="3052689" y="4248443"/>
            <a:ext cx="1209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6D7FFBE-F2A5-4D5E-8307-BA9988CCCE58}"/>
              </a:ext>
            </a:extLst>
          </p:cNvPr>
          <p:cNvSpPr/>
          <p:nvPr/>
        </p:nvSpPr>
        <p:spPr>
          <a:xfrm>
            <a:off x="4501662" y="3784209"/>
            <a:ext cx="562704" cy="3657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60C2646-A3B4-4877-A8C3-31589AB52A51}"/>
              </a:ext>
            </a:extLst>
          </p:cNvPr>
          <p:cNvSpPr/>
          <p:nvPr/>
        </p:nvSpPr>
        <p:spPr>
          <a:xfrm>
            <a:off x="4501659" y="4149953"/>
            <a:ext cx="562704" cy="3657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A459FBA-C2DD-4ABE-8875-1C5BADB04B45}"/>
              </a:ext>
            </a:extLst>
          </p:cNvPr>
          <p:cNvCxnSpPr>
            <a:cxnSpLocks/>
          </p:cNvCxnSpPr>
          <p:nvPr/>
        </p:nvCxnSpPr>
        <p:spPr>
          <a:xfrm flipV="1">
            <a:off x="5064366" y="2799469"/>
            <a:ext cx="2419646" cy="136456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5073C92-9A08-4014-A67E-F443313100F7}"/>
              </a:ext>
            </a:extLst>
          </p:cNvPr>
          <p:cNvCxnSpPr>
            <a:cxnSpLocks/>
          </p:cNvCxnSpPr>
          <p:nvPr/>
        </p:nvCxnSpPr>
        <p:spPr>
          <a:xfrm flipV="1">
            <a:off x="5064363" y="3742010"/>
            <a:ext cx="2419649" cy="450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C5B9489-8917-46BD-9A6D-801503BFC73D}"/>
              </a:ext>
            </a:extLst>
          </p:cNvPr>
          <p:cNvSpPr txBox="1"/>
          <p:nvPr/>
        </p:nvSpPr>
        <p:spPr>
          <a:xfrm>
            <a:off x="5015134" y="2954972"/>
            <a:ext cx="191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Beneficiários do Programa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89C8CC3A-B8D5-4BEA-8E2D-F8A1A6C05F5E}"/>
              </a:ext>
            </a:extLst>
          </p:cNvPr>
          <p:cNvSpPr/>
          <p:nvPr/>
        </p:nvSpPr>
        <p:spPr>
          <a:xfrm rot="10800000">
            <a:off x="7596554" y="2799469"/>
            <a:ext cx="225083" cy="942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06A07DE-662F-423D-B063-4B4A20E86397}"/>
              </a:ext>
            </a:extLst>
          </p:cNvPr>
          <p:cNvSpPr txBox="1"/>
          <p:nvPr/>
        </p:nvSpPr>
        <p:spPr>
          <a:xfrm>
            <a:off x="7976367" y="2878945"/>
            <a:ext cx="205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Efeito do programa = M1 – M0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3CF6F43B-181C-4615-A9CC-20636E19E737}"/>
              </a:ext>
            </a:extLst>
          </p:cNvPr>
          <p:cNvSpPr txBox="1">
            <a:spLocks noChangeArrowheads="1"/>
          </p:cNvSpPr>
          <p:nvPr/>
        </p:nvSpPr>
        <p:spPr>
          <a:xfrm>
            <a:off x="1157296" y="986254"/>
            <a:ext cx="10986045" cy="647700"/>
          </a:xfrm>
          <a:noFill/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000" dirty="0">
                <a:solidFill>
                  <a:schemeClr val="tx1"/>
                </a:solidFill>
              </a:rPr>
              <a:t>Modelo Experimental clássico de Avaliação de Impacto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DC1A91-D068-4E3D-85D1-5B44BEB81FD3}"/>
              </a:ext>
            </a:extLst>
          </p:cNvPr>
          <p:cNvSpPr txBox="1"/>
          <p:nvPr/>
        </p:nvSpPr>
        <p:spPr>
          <a:xfrm>
            <a:off x="1997613" y="2878945"/>
            <a:ext cx="191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Público-alvo potencial de um Programa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52F7E8F-CE21-4EE6-B445-04FAC4FB1205}"/>
              </a:ext>
            </a:extLst>
          </p:cNvPr>
          <p:cNvSpPr txBox="1"/>
          <p:nvPr/>
        </p:nvSpPr>
        <p:spPr>
          <a:xfrm>
            <a:off x="5214435" y="4379955"/>
            <a:ext cx="191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Beneficiários do Programa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68F4A5-5B46-4BE2-85DD-2AB9425D4FEB}"/>
              </a:ext>
            </a:extLst>
          </p:cNvPr>
          <p:cNvCxnSpPr/>
          <p:nvPr/>
        </p:nvCxnSpPr>
        <p:spPr>
          <a:xfrm>
            <a:off x="4783011" y="5148745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B187D80-8F93-45F0-8103-4E4A43832A69}"/>
              </a:ext>
            </a:extLst>
          </p:cNvPr>
          <p:cNvCxnSpPr/>
          <p:nvPr/>
        </p:nvCxnSpPr>
        <p:spPr>
          <a:xfrm>
            <a:off x="7484012" y="5136960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BC8624-7665-43A1-817D-4CCD820FC550}"/>
              </a:ext>
            </a:extLst>
          </p:cNvPr>
          <p:cNvSpPr txBox="1"/>
          <p:nvPr/>
        </p:nvSpPr>
        <p:spPr>
          <a:xfrm>
            <a:off x="4623591" y="5690035"/>
            <a:ext cx="335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T0                                               T1   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DBB1B9-846C-4DEA-A83C-AC401209D547}"/>
              </a:ext>
            </a:extLst>
          </p:cNvPr>
          <p:cNvSpPr txBox="1"/>
          <p:nvPr/>
        </p:nvSpPr>
        <p:spPr>
          <a:xfrm>
            <a:off x="3134744" y="3727912"/>
            <a:ext cx="1209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Assignação</a:t>
            </a:r>
            <a:r>
              <a:rPr lang="pt-BR" sz="1600" dirty="0"/>
              <a:t> aleatória ou </a:t>
            </a:r>
            <a:r>
              <a:rPr lang="pt-BR" sz="1600" dirty="0" err="1"/>
              <a:t>pseudo-aleatória</a:t>
            </a:r>
            <a:endParaRPr lang="pt-BR" sz="1600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582BD172-1651-4743-9893-D867309EA2E2}"/>
              </a:ext>
            </a:extLst>
          </p:cNvPr>
          <p:cNvCxnSpPr/>
          <p:nvPr/>
        </p:nvCxnSpPr>
        <p:spPr>
          <a:xfrm>
            <a:off x="1659988" y="4248443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3062A11-F159-46BE-BF71-75CEC85C38D4}"/>
              </a:ext>
            </a:extLst>
          </p:cNvPr>
          <p:cNvCxnSpPr/>
          <p:nvPr/>
        </p:nvCxnSpPr>
        <p:spPr>
          <a:xfrm>
            <a:off x="1695156" y="2799469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9867F07-9F07-4069-AB2A-DADAAA4F2591}"/>
              </a:ext>
            </a:extLst>
          </p:cNvPr>
          <p:cNvSpPr txBox="1"/>
          <p:nvPr/>
        </p:nvSpPr>
        <p:spPr>
          <a:xfrm>
            <a:off x="1226214" y="2669478"/>
            <a:ext cx="602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M1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FBA7D93-16E3-48D3-A9C4-F7C869A0554B}"/>
              </a:ext>
            </a:extLst>
          </p:cNvPr>
          <p:cNvSpPr txBox="1"/>
          <p:nvPr/>
        </p:nvSpPr>
        <p:spPr>
          <a:xfrm rot="16200000">
            <a:off x="-249250" y="3051543"/>
            <a:ext cx="244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Impacto do Programa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02D850-22B7-4B25-A5A6-F91FFB63DE5C}"/>
              </a:ext>
            </a:extLst>
          </p:cNvPr>
          <p:cNvSpPr txBox="1"/>
          <p:nvPr/>
        </p:nvSpPr>
        <p:spPr>
          <a:xfrm>
            <a:off x="3910817" y="6102526"/>
            <a:ext cx="469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Tempo decorrido de exposição ao Programa</a:t>
            </a:r>
          </a:p>
        </p:txBody>
      </p:sp>
    </p:spTree>
    <p:extLst>
      <p:ext uri="{BB962C8B-B14F-4D97-AF65-F5344CB8AC3E}">
        <p14:creationId xmlns:p14="http://schemas.microsoft.com/office/powerpoint/2010/main" val="1743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3A2C21A-B447-4967-BD0F-4E1E9B95B221}"/>
              </a:ext>
            </a:extLst>
          </p:cNvPr>
          <p:cNvCxnSpPr/>
          <p:nvPr/>
        </p:nvCxnSpPr>
        <p:spPr>
          <a:xfrm>
            <a:off x="1589649" y="5289452"/>
            <a:ext cx="8525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72D1120-F163-42E4-B3A1-9125038B69CE}"/>
              </a:ext>
            </a:extLst>
          </p:cNvPr>
          <p:cNvCxnSpPr/>
          <p:nvPr/>
        </p:nvCxnSpPr>
        <p:spPr>
          <a:xfrm flipV="1">
            <a:off x="1828799" y="936941"/>
            <a:ext cx="0" cy="493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55C62C8A-0D77-4C98-AA45-07B86DDAE5AA}"/>
              </a:ext>
            </a:extLst>
          </p:cNvPr>
          <p:cNvSpPr/>
          <p:nvPr/>
        </p:nvSpPr>
        <p:spPr>
          <a:xfrm>
            <a:off x="2096086" y="3882683"/>
            <a:ext cx="858129" cy="675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DEAA19E-5B4A-4830-82EF-CC2E231F7A21}"/>
              </a:ext>
            </a:extLst>
          </p:cNvPr>
          <p:cNvCxnSpPr/>
          <p:nvPr/>
        </p:nvCxnSpPr>
        <p:spPr>
          <a:xfrm>
            <a:off x="3052689" y="4248443"/>
            <a:ext cx="1209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6D7FFBE-F2A5-4D5E-8307-BA9988CCCE58}"/>
              </a:ext>
            </a:extLst>
          </p:cNvPr>
          <p:cNvSpPr/>
          <p:nvPr/>
        </p:nvSpPr>
        <p:spPr>
          <a:xfrm>
            <a:off x="4501662" y="3784209"/>
            <a:ext cx="562704" cy="3657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60C2646-A3B4-4877-A8C3-31589AB52A51}"/>
              </a:ext>
            </a:extLst>
          </p:cNvPr>
          <p:cNvSpPr/>
          <p:nvPr/>
        </p:nvSpPr>
        <p:spPr>
          <a:xfrm>
            <a:off x="4501659" y="4149953"/>
            <a:ext cx="562704" cy="3657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A459FBA-C2DD-4ABE-8875-1C5BADB04B45}"/>
              </a:ext>
            </a:extLst>
          </p:cNvPr>
          <p:cNvCxnSpPr>
            <a:cxnSpLocks/>
            <a:stCxn id="28" idx="2"/>
            <a:endCxn id="17" idx="2"/>
          </p:cNvCxnSpPr>
          <p:nvPr/>
        </p:nvCxnSpPr>
        <p:spPr>
          <a:xfrm flipV="1">
            <a:off x="6462692" y="3016468"/>
            <a:ext cx="1043470" cy="8540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5073C92-9A08-4014-A67E-F443313100F7}"/>
              </a:ext>
            </a:extLst>
          </p:cNvPr>
          <p:cNvCxnSpPr>
            <a:cxnSpLocks/>
          </p:cNvCxnSpPr>
          <p:nvPr/>
        </p:nvCxnSpPr>
        <p:spPr>
          <a:xfrm flipV="1">
            <a:off x="5064363" y="3285494"/>
            <a:ext cx="4837541" cy="90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C5B9489-8917-46BD-9A6D-801503BFC73D}"/>
              </a:ext>
            </a:extLst>
          </p:cNvPr>
          <p:cNvSpPr txBox="1"/>
          <p:nvPr/>
        </p:nvSpPr>
        <p:spPr>
          <a:xfrm>
            <a:off x="4250789" y="2915638"/>
            <a:ext cx="144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Beneficiários do Programa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89C8CC3A-B8D5-4BEA-8E2D-F8A1A6C05F5E}"/>
              </a:ext>
            </a:extLst>
          </p:cNvPr>
          <p:cNvSpPr/>
          <p:nvPr/>
        </p:nvSpPr>
        <p:spPr>
          <a:xfrm rot="10800000">
            <a:off x="7388927" y="3016468"/>
            <a:ext cx="234471" cy="725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06A07DE-662F-423D-B063-4B4A20E86397}"/>
              </a:ext>
            </a:extLst>
          </p:cNvPr>
          <p:cNvSpPr txBox="1"/>
          <p:nvPr/>
        </p:nvSpPr>
        <p:spPr>
          <a:xfrm>
            <a:off x="7169173" y="2364111"/>
            <a:ext cx="191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Efeito Máximo     </a:t>
            </a:r>
          </a:p>
          <a:p>
            <a:r>
              <a:rPr lang="pt-BR" dirty="0"/>
              <a:t>     (B4-N4)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DC1A91-D068-4E3D-85D1-5B44BEB81FD3}"/>
              </a:ext>
            </a:extLst>
          </p:cNvPr>
          <p:cNvSpPr txBox="1"/>
          <p:nvPr/>
        </p:nvSpPr>
        <p:spPr>
          <a:xfrm>
            <a:off x="1997613" y="2878945"/>
            <a:ext cx="162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Público-alvo potencial de um Programa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52F7E8F-CE21-4EE6-B445-04FAC4FB1205}"/>
              </a:ext>
            </a:extLst>
          </p:cNvPr>
          <p:cNvSpPr txBox="1"/>
          <p:nvPr/>
        </p:nvSpPr>
        <p:spPr>
          <a:xfrm>
            <a:off x="4107761" y="4670221"/>
            <a:ext cx="191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Não Beneficiários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68F4A5-5B46-4BE2-85DD-2AB9425D4FEB}"/>
              </a:ext>
            </a:extLst>
          </p:cNvPr>
          <p:cNvCxnSpPr/>
          <p:nvPr/>
        </p:nvCxnSpPr>
        <p:spPr>
          <a:xfrm>
            <a:off x="4783011" y="5148745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B187D80-8F93-45F0-8103-4E4A43832A69}"/>
              </a:ext>
            </a:extLst>
          </p:cNvPr>
          <p:cNvCxnSpPr/>
          <p:nvPr/>
        </p:nvCxnSpPr>
        <p:spPr>
          <a:xfrm>
            <a:off x="7484012" y="5136960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BC8624-7665-43A1-817D-4CCD820FC550}"/>
              </a:ext>
            </a:extLst>
          </p:cNvPr>
          <p:cNvSpPr txBox="1"/>
          <p:nvPr/>
        </p:nvSpPr>
        <p:spPr>
          <a:xfrm>
            <a:off x="4623590" y="5690035"/>
            <a:ext cx="549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T0             T1           T2              T3           T4                        T5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DBB1B9-846C-4DEA-A83C-AC401209D547}"/>
              </a:ext>
            </a:extLst>
          </p:cNvPr>
          <p:cNvSpPr txBox="1"/>
          <p:nvPr/>
        </p:nvSpPr>
        <p:spPr>
          <a:xfrm>
            <a:off x="3134744" y="3727912"/>
            <a:ext cx="1209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Assignação</a:t>
            </a:r>
            <a:r>
              <a:rPr lang="pt-BR" sz="1600" dirty="0"/>
              <a:t> aleatória ou </a:t>
            </a:r>
            <a:r>
              <a:rPr lang="pt-BR" sz="1600" dirty="0" err="1"/>
              <a:t>pseudo-aleatória</a:t>
            </a:r>
            <a:endParaRPr lang="pt-BR" sz="1600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582BD172-1651-4743-9893-D867309EA2E2}"/>
              </a:ext>
            </a:extLst>
          </p:cNvPr>
          <p:cNvCxnSpPr/>
          <p:nvPr/>
        </p:nvCxnSpPr>
        <p:spPr>
          <a:xfrm>
            <a:off x="1659988" y="4248443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3062A11-F159-46BE-BF71-75CEC85C38D4}"/>
              </a:ext>
            </a:extLst>
          </p:cNvPr>
          <p:cNvCxnSpPr/>
          <p:nvPr/>
        </p:nvCxnSpPr>
        <p:spPr>
          <a:xfrm>
            <a:off x="1695156" y="2799469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9867F07-9F07-4069-AB2A-DADAAA4F2591}"/>
              </a:ext>
            </a:extLst>
          </p:cNvPr>
          <p:cNvSpPr txBox="1"/>
          <p:nvPr/>
        </p:nvSpPr>
        <p:spPr>
          <a:xfrm>
            <a:off x="1119988" y="2516624"/>
            <a:ext cx="6025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B4</a:t>
            </a:r>
          </a:p>
          <a:p>
            <a:endParaRPr lang="pt-BR" dirty="0"/>
          </a:p>
          <a:p>
            <a:r>
              <a:rPr lang="pt-BR" dirty="0"/>
              <a:t>B3</a:t>
            </a:r>
          </a:p>
          <a:p>
            <a:r>
              <a:rPr lang="pt-BR" dirty="0"/>
              <a:t>N4</a:t>
            </a:r>
          </a:p>
          <a:p>
            <a:r>
              <a:rPr lang="pt-BR" dirty="0"/>
              <a:t>N3</a:t>
            </a:r>
          </a:p>
          <a:p>
            <a:r>
              <a:rPr lang="pt-BR" dirty="0"/>
              <a:t>N2</a:t>
            </a:r>
          </a:p>
          <a:p>
            <a:r>
              <a:rPr lang="pt-BR" dirty="0"/>
              <a:t>N1</a:t>
            </a:r>
          </a:p>
          <a:p>
            <a:endParaRPr lang="pt-BR" dirty="0"/>
          </a:p>
          <a:p>
            <a:r>
              <a:rPr lang="pt-BR" dirty="0"/>
              <a:t>B1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FBA7D93-16E3-48D3-A9C4-F7C869A0554B}"/>
              </a:ext>
            </a:extLst>
          </p:cNvPr>
          <p:cNvSpPr txBox="1"/>
          <p:nvPr/>
        </p:nvSpPr>
        <p:spPr>
          <a:xfrm rot="16200000">
            <a:off x="-249250" y="3051543"/>
            <a:ext cx="244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Impacto do Programa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02D850-22B7-4B25-A5A6-F91FFB63DE5C}"/>
              </a:ext>
            </a:extLst>
          </p:cNvPr>
          <p:cNvSpPr txBox="1"/>
          <p:nvPr/>
        </p:nvSpPr>
        <p:spPr>
          <a:xfrm>
            <a:off x="3910817" y="6102526"/>
            <a:ext cx="469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Tempo decorrido de exposição ao Programa</a:t>
            </a:r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AC3CCC8A-B5FF-4996-98CB-630046F38131}"/>
              </a:ext>
            </a:extLst>
          </p:cNvPr>
          <p:cNvSpPr/>
          <p:nvPr/>
        </p:nvSpPr>
        <p:spPr>
          <a:xfrm rot="10800000">
            <a:off x="6439833" y="3870515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35FEB4D7-B1B5-4BCB-9DD9-9A350CE4361A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668536" y="3893374"/>
            <a:ext cx="771297" cy="6349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0760B68B-B84B-4561-8E4A-8F80724CB5FC}"/>
              </a:ext>
            </a:extLst>
          </p:cNvPr>
          <p:cNvSpPr/>
          <p:nvPr/>
        </p:nvSpPr>
        <p:spPr>
          <a:xfrm>
            <a:off x="5592333" y="4094524"/>
            <a:ext cx="191462" cy="42117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302382C1-BB3A-4245-8902-4363418F4810}"/>
              </a:ext>
            </a:extLst>
          </p:cNvPr>
          <p:cNvCxnSpPr>
            <a:cxnSpLocks/>
          </p:cNvCxnSpPr>
          <p:nvPr/>
        </p:nvCxnSpPr>
        <p:spPr>
          <a:xfrm>
            <a:off x="5064363" y="4184321"/>
            <a:ext cx="640071" cy="35405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ACA7C06-9255-4E0B-BDF9-32FEEC2D6A9B}"/>
              </a:ext>
            </a:extLst>
          </p:cNvPr>
          <p:cNvSpPr txBox="1"/>
          <p:nvPr/>
        </p:nvSpPr>
        <p:spPr>
          <a:xfrm>
            <a:off x="6047666" y="3258211"/>
            <a:ext cx="102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Efeito nulo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929254A-56BB-4985-8A04-6BAA039A0357}"/>
              </a:ext>
            </a:extLst>
          </p:cNvPr>
          <p:cNvSpPr txBox="1"/>
          <p:nvPr/>
        </p:nvSpPr>
        <p:spPr>
          <a:xfrm>
            <a:off x="5703115" y="4338734"/>
            <a:ext cx="16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Efeito negativo</a:t>
            </a:r>
          </a:p>
          <a:p>
            <a:r>
              <a:rPr lang="pt-BR" dirty="0"/>
              <a:t>       (B1-N1)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0DD1B8D-FD35-483E-925C-6943E2278BAA}"/>
              </a:ext>
            </a:extLst>
          </p:cNvPr>
          <p:cNvCxnSpPr/>
          <p:nvPr/>
        </p:nvCxnSpPr>
        <p:spPr>
          <a:xfrm>
            <a:off x="5703114" y="5136959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664D1D0-57CF-4AF3-9715-E17B5DC3A786}"/>
              </a:ext>
            </a:extLst>
          </p:cNvPr>
          <p:cNvCxnSpPr/>
          <p:nvPr/>
        </p:nvCxnSpPr>
        <p:spPr>
          <a:xfrm>
            <a:off x="6485553" y="5104197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F79D895-3DA6-49D8-8B43-37FD66AAD231}"/>
              </a:ext>
            </a:extLst>
          </p:cNvPr>
          <p:cNvCxnSpPr/>
          <p:nvPr/>
        </p:nvCxnSpPr>
        <p:spPr>
          <a:xfrm>
            <a:off x="1675277" y="4801764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24ABAB24-0515-4039-A06E-D49CBC55981E}"/>
              </a:ext>
            </a:extLst>
          </p:cNvPr>
          <p:cNvCxnSpPr>
            <a:cxnSpLocks/>
          </p:cNvCxnSpPr>
          <p:nvPr/>
        </p:nvCxnSpPr>
        <p:spPr>
          <a:xfrm>
            <a:off x="1659987" y="3727912"/>
            <a:ext cx="267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88FDFFF-702E-4C32-AEE9-2074F4EE34DF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7506162" y="3054073"/>
            <a:ext cx="851157" cy="26075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DA9CF1F0-AAFE-4F55-B3BA-27203A8C0E53}"/>
              </a:ext>
            </a:extLst>
          </p:cNvPr>
          <p:cNvSpPr/>
          <p:nvPr/>
        </p:nvSpPr>
        <p:spPr>
          <a:xfrm rot="10800000">
            <a:off x="8240084" y="3314828"/>
            <a:ext cx="234471" cy="263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0A6B4E95-20C4-4B18-944B-8262FBB603ED}"/>
              </a:ext>
            </a:extLst>
          </p:cNvPr>
          <p:cNvCxnSpPr/>
          <p:nvPr/>
        </p:nvCxnSpPr>
        <p:spPr>
          <a:xfrm>
            <a:off x="8243244" y="5076224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A903A37-9521-4D37-85BA-8649264EDF9F}"/>
              </a:ext>
            </a:extLst>
          </p:cNvPr>
          <p:cNvSpPr txBox="1"/>
          <p:nvPr/>
        </p:nvSpPr>
        <p:spPr>
          <a:xfrm>
            <a:off x="7944049" y="3655279"/>
            <a:ext cx="1369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Efeito pós-implantação</a:t>
            </a:r>
          </a:p>
          <a:p>
            <a:r>
              <a:rPr lang="pt-BR" dirty="0"/>
              <a:t>(B3-N3)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7D839254-A6B4-489A-8B3D-C7EBF81CBC47}"/>
              </a:ext>
            </a:extLst>
          </p:cNvPr>
          <p:cNvCxnSpPr/>
          <p:nvPr/>
        </p:nvCxnSpPr>
        <p:spPr>
          <a:xfrm>
            <a:off x="1675277" y="3209109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22D57D48-8116-432E-AE8A-7F6325D181E6}"/>
              </a:ext>
            </a:extLst>
          </p:cNvPr>
          <p:cNvCxnSpPr/>
          <p:nvPr/>
        </p:nvCxnSpPr>
        <p:spPr>
          <a:xfrm>
            <a:off x="1659988" y="3501497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885A83B-AAFE-41A9-B396-F650AD7D2906}"/>
              </a:ext>
            </a:extLst>
          </p:cNvPr>
          <p:cNvCxnSpPr>
            <a:cxnSpLocks/>
          </p:cNvCxnSpPr>
          <p:nvPr/>
        </p:nvCxnSpPr>
        <p:spPr>
          <a:xfrm>
            <a:off x="1695155" y="3916235"/>
            <a:ext cx="232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9EBCE1D-E3D1-44FC-BEBE-D998AF8CAE0C}"/>
              </a:ext>
            </a:extLst>
          </p:cNvPr>
          <p:cNvCxnSpPr/>
          <p:nvPr/>
        </p:nvCxnSpPr>
        <p:spPr>
          <a:xfrm>
            <a:off x="1812388" y="4400843"/>
            <a:ext cx="267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5C705DCA-65A8-4FB6-AB08-CD0B1BC38A59}"/>
              </a:ext>
            </a:extLst>
          </p:cNvPr>
          <p:cNvCxnSpPr>
            <a:cxnSpLocks/>
          </p:cNvCxnSpPr>
          <p:nvPr/>
        </p:nvCxnSpPr>
        <p:spPr>
          <a:xfrm flipV="1">
            <a:off x="8343198" y="2999523"/>
            <a:ext cx="1441471" cy="2859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: para Baixo 52">
            <a:extLst>
              <a:ext uri="{FF2B5EF4-FFF2-40B4-BE49-F238E27FC236}">
                <a16:creationId xmlns:a16="http://schemas.microsoft.com/office/drawing/2014/main" id="{8EB9CD7D-5563-438E-A4D2-CE3F49AE90A9}"/>
              </a:ext>
            </a:extLst>
          </p:cNvPr>
          <p:cNvSpPr/>
          <p:nvPr/>
        </p:nvSpPr>
        <p:spPr>
          <a:xfrm rot="10800000">
            <a:off x="9613344" y="3026724"/>
            <a:ext cx="234471" cy="263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C377811-DF43-4131-B5B3-8C2F7F865F14}"/>
              </a:ext>
            </a:extLst>
          </p:cNvPr>
          <p:cNvSpPr txBox="1"/>
          <p:nvPr/>
        </p:nvSpPr>
        <p:spPr>
          <a:xfrm>
            <a:off x="9259305" y="2295136"/>
            <a:ext cx="105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Impacto efetivo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EA9A169E-CF3A-44F3-9F50-41CAEBD70775}"/>
              </a:ext>
            </a:extLst>
          </p:cNvPr>
          <p:cNvCxnSpPr/>
          <p:nvPr/>
        </p:nvCxnSpPr>
        <p:spPr>
          <a:xfrm>
            <a:off x="9724345" y="5097936"/>
            <a:ext cx="0" cy="42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>
            <a:extLst>
              <a:ext uri="{FF2B5EF4-FFF2-40B4-BE49-F238E27FC236}">
                <a16:creationId xmlns:a16="http://schemas.microsoft.com/office/drawing/2014/main" id="{BA5626BF-4803-4F99-9B4B-799E3BFCEE4B}"/>
              </a:ext>
            </a:extLst>
          </p:cNvPr>
          <p:cNvSpPr txBox="1">
            <a:spLocks noChangeArrowheads="1"/>
          </p:cNvSpPr>
          <p:nvPr/>
        </p:nvSpPr>
        <p:spPr>
          <a:xfrm>
            <a:off x="2632319" y="879282"/>
            <a:ext cx="8704216" cy="647700"/>
          </a:xfrm>
          <a:noFill/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dirty="0">
                <a:solidFill>
                  <a:schemeClr val="tx1"/>
                </a:solidFill>
              </a:rPr>
              <a:t>Modelo elegante, com problemas éticos e operacionais não triviais e subentende uma realidade menos complexa e caprichosa que efetivamente é</a:t>
            </a:r>
          </a:p>
        </p:txBody>
      </p:sp>
    </p:spTree>
    <p:extLst>
      <p:ext uri="{BB962C8B-B14F-4D97-AF65-F5344CB8AC3E}">
        <p14:creationId xmlns:p14="http://schemas.microsoft.com/office/powerpoint/2010/main" val="18757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A47DF3-E881-4B69-A82D-CC508138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2" y="106017"/>
            <a:ext cx="10933043" cy="6361044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400" dirty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400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sz="2400" dirty="0"/>
          </a:p>
          <a:p>
            <a:pPr lvl="1" algn="just">
              <a:defRPr/>
            </a:pPr>
            <a:r>
              <a:rPr lang="pt-BR" dirty="0"/>
              <a:t>A assertiva “dados e fatos falam por si” ainda é partilhada com vigor em determinadas comunidades epistêmicas  de Monitoramento e Avaliação (M&amp;A);</a:t>
            </a:r>
          </a:p>
          <a:p>
            <a:pPr algn="just">
              <a:defRPr/>
            </a:pPr>
            <a:endParaRPr lang="pt-BR" sz="2400" dirty="0"/>
          </a:p>
          <a:p>
            <a:pPr lvl="1" algn="just">
              <a:defRPr/>
            </a:pPr>
            <a:r>
              <a:rPr lang="pt-BR" dirty="0"/>
              <a:t>Neutralidade política dos avaliadores e do conhecimento técnico produzido</a:t>
            </a:r>
          </a:p>
          <a:p>
            <a:pPr algn="just">
              <a:defRPr/>
            </a:pPr>
            <a:endParaRPr lang="pt-BR" sz="2400" dirty="0"/>
          </a:p>
          <a:p>
            <a:pPr lvl="1" algn="just">
              <a:defRPr/>
            </a:pPr>
            <a:r>
              <a:rPr lang="pt-BR" dirty="0"/>
              <a:t>Objetividade absoluta – e não social/e construída- da técnica e dos resultados</a:t>
            </a:r>
          </a:p>
          <a:p>
            <a:pPr algn="just">
              <a:defRPr/>
            </a:pPr>
            <a:endParaRPr lang="pt-BR" sz="2400" dirty="0"/>
          </a:p>
          <a:p>
            <a:pPr lvl="1" algn="just">
              <a:defRPr/>
            </a:pPr>
            <a:r>
              <a:rPr lang="pt-BR" dirty="0"/>
              <a:t>Superioridade técnica da abordagem quantitativa (</a:t>
            </a:r>
            <a:r>
              <a:rPr lang="pt-BR" dirty="0" err="1"/>
              <a:t>matematização</a:t>
            </a:r>
            <a:r>
              <a:rPr lang="pt-BR" dirty="0"/>
              <a:t>, elegância, validade interna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lvl="1" algn="just">
              <a:defRPr/>
            </a:pPr>
            <a:endParaRPr lang="pt-BR" dirty="0"/>
          </a:p>
          <a:p>
            <a:pPr lvl="1" algn="just">
              <a:defRPr/>
            </a:pPr>
            <a:r>
              <a:rPr lang="pt-BR" dirty="0"/>
              <a:t>Acreditam que existe um método padrão-ouro de avaliação de Políticas Públicas, assim como um método universal na Ciência.</a:t>
            </a:r>
          </a:p>
          <a:p>
            <a:pPr algn="just">
              <a:defRPr/>
            </a:pPr>
            <a:endParaRPr lang="pt-BR" sz="2400" dirty="0"/>
          </a:p>
          <a:p>
            <a:pPr lvl="1" algn="just">
              <a:defRPr/>
            </a:pPr>
            <a:endParaRPr lang="pt-BR" dirty="0"/>
          </a:p>
          <a:p>
            <a:pPr algn="just">
              <a:defRPr/>
            </a:pPr>
            <a:endParaRPr lang="pt-BR" sz="2400" dirty="0"/>
          </a:p>
          <a:p>
            <a:pPr marL="914400" lvl="1" indent="-457200" algn="just">
              <a:buFontTx/>
              <a:buAutoNum type="arabicParenR"/>
              <a:defRPr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AFAAF9-94B8-4856-A8DD-3DC9FE1D94EF}"/>
              </a:ext>
            </a:extLst>
          </p:cNvPr>
          <p:cNvSpPr txBox="1"/>
          <p:nvPr/>
        </p:nvSpPr>
        <p:spPr>
          <a:xfrm>
            <a:off x="728526" y="459210"/>
            <a:ext cx="1093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Avaliação de Políticas Públicas é um campo de disputas epistemológicas</a:t>
            </a:r>
          </a:p>
        </p:txBody>
      </p:sp>
    </p:spTree>
    <p:extLst>
      <p:ext uri="{BB962C8B-B14F-4D97-AF65-F5344CB8AC3E}">
        <p14:creationId xmlns:p14="http://schemas.microsoft.com/office/powerpoint/2010/main" val="155647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D98313-C836-479F-81D9-1AA7C94D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2" y="0"/>
            <a:ext cx="11661913" cy="6519049"/>
          </a:xfrm>
        </p:spPr>
        <p:txBody>
          <a:bodyPr>
            <a:noAutofit/>
          </a:bodyPr>
          <a:lstStyle/>
          <a:p>
            <a:pPr algn="just" fontAlgn="base"/>
            <a:r>
              <a:rPr lang="pt-BR" sz="1800" b="0" i="0" dirty="0">
                <a:solidFill>
                  <a:srgbClr val="462907"/>
                </a:solidFill>
                <a:effectLst/>
              </a:rPr>
              <a:t>No decorrer do ano de 2015, cinquenta pedidos de </a:t>
            </a:r>
            <a:r>
              <a:rPr lang="pt-BR" sz="1800" b="0" i="1" dirty="0">
                <a:solidFill>
                  <a:srgbClr val="462907"/>
                </a:solidFill>
                <a:effectLst/>
              </a:rPr>
              <a:t>impeachment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 foram protocolados na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Câmara dos Deputados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 contra Dilma Rousseff. </a:t>
            </a:r>
          </a:p>
          <a:p>
            <a:pPr algn="just" fontAlgn="base"/>
            <a:r>
              <a:rPr lang="pt-BR" sz="1800" b="0" i="0" dirty="0">
                <a:solidFill>
                  <a:srgbClr val="462907"/>
                </a:solidFill>
                <a:effectLst/>
              </a:rPr>
              <a:t>A maior parte desses pedidos foi arquivada por falta de material probatório e argumentos. Entretanto, um deles foi acolhido pelo então presidente da Câmara, o deputado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Eduardo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Cunha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, em 2 de setembro de 2016. Esse pedido foi elaborado e protocolado em outubro do mesmo ano pelos juristas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 Janaína Conceição Paschoal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,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Miguel </a:t>
            </a:r>
            <a:r>
              <a:rPr lang="pt-BR" sz="1800" b="1" i="0" dirty="0" err="1">
                <a:solidFill>
                  <a:srgbClr val="462907"/>
                </a:solidFill>
                <a:effectLst/>
              </a:rPr>
              <a:t>Reale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 Jr.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 e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Hélio Bicudo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. O pedido estava ainda subscrito por três líderes de movimentos sociais que ajudaram a articular as grandes manifestações de ruas do ano de 2015: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Kim </a:t>
            </a:r>
            <a:r>
              <a:rPr lang="pt-BR" sz="1800" b="1" i="0" dirty="0" err="1">
                <a:solidFill>
                  <a:srgbClr val="462907"/>
                </a:solidFill>
                <a:effectLst/>
              </a:rPr>
              <a:t>Patroca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 </a:t>
            </a:r>
            <a:r>
              <a:rPr lang="pt-BR" sz="1800" b="1" i="0" dirty="0" err="1">
                <a:solidFill>
                  <a:srgbClr val="462907"/>
                </a:solidFill>
                <a:effectLst/>
              </a:rPr>
              <a:t>Kataguiri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 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(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Movimento Brasil Livre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),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Rogério </a:t>
            </a:r>
            <a:r>
              <a:rPr lang="pt-BR" sz="1800" b="1" i="0" dirty="0" err="1">
                <a:solidFill>
                  <a:srgbClr val="462907"/>
                </a:solidFill>
                <a:effectLst/>
              </a:rPr>
              <a:t>Chequer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 (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Vem Pra Rua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) e 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Carla Zambelli Salgado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 (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Movimento Contra a Corrupção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).</a:t>
            </a:r>
          </a:p>
          <a:p>
            <a:r>
              <a:rPr lang="pt-BR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de maio: Votação no Senado sobre processo de admissibilidade do processo de impeachment, concretizado em 31 de agosto de 2016. 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Segundo a denúncia, Dilma teria ordenado a edição de créditos suplementares sem a autorização do Senado, bem como realizado operação de crédito com instituição financeira controlada pela União.</a:t>
            </a:r>
          </a:p>
          <a:p>
            <a:r>
              <a:rPr lang="pt-BR" sz="1800" b="1" i="0" dirty="0">
                <a:solidFill>
                  <a:srgbClr val="462907"/>
                </a:solidFill>
                <a:effectLst/>
              </a:rPr>
              <a:t>Emenda Constitucional 95/2016 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– Lei do Teto de Gastos Federais aprovada em dezembro de 2016, </a:t>
            </a:r>
            <a:r>
              <a:rPr lang="pt-BR" sz="1800" b="1" dirty="0">
                <a:solidFill>
                  <a:srgbClr val="462907"/>
                </a:solidFill>
              </a:rPr>
              <a:t>Reforma Trabalhista </a:t>
            </a:r>
            <a:r>
              <a:rPr lang="pt-BR" sz="1800" dirty="0">
                <a:solidFill>
                  <a:srgbClr val="462907"/>
                </a:solidFill>
              </a:rPr>
              <a:t>– 13 de julho de 2017, </a:t>
            </a:r>
            <a:r>
              <a:rPr lang="pt-BR" sz="1800" b="1" i="0" dirty="0">
                <a:solidFill>
                  <a:srgbClr val="462907"/>
                </a:solidFill>
                <a:effectLst/>
              </a:rPr>
              <a:t>Desmonte da Petrobrás  </a:t>
            </a:r>
            <a:r>
              <a:rPr lang="pt-BR" sz="1800" b="0" i="0" dirty="0">
                <a:solidFill>
                  <a:srgbClr val="462907"/>
                </a:solidFill>
                <a:effectLst/>
              </a:rPr>
              <a:t>- 2018</a:t>
            </a:r>
          </a:p>
          <a:p>
            <a:r>
              <a:rPr lang="pt-BR" sz="1800" dirty="0">
                <a:solidFill>
                  <a:srgbClr val="462907"/>
                </a:solidFill>
              </a:rPr>
              <a:t>Julgamento do ex-presidente Lula pelo então juiz federal </a:t>
            </a:r>
            <a:r>
              <a:rPr lang="pt-BR" sz="1800" b="1" dirty="0">
                <a:solidFill>
                  <a:srgbClr val="462907"/>
                </a:solidFill>
              </a:rPr>
              <a:t>Sérgio Moro</a:t>
            </a:r>
            <a:r>
              <a:rPr lang="pt-BR" sz="1800" dirty="0">
                <a:solidFill>
                  <a:srgbClr val="462907"/>
                </a:solidFill>
              </a:rPr>
              <a:t> e Força-tarefa da </a:t>
            </a:r>
            <a:r>
              <a:rPr lang="pt-BR" sz="1800" b="1" dirty="0">
                <a:solidFill>
                  <a:srgbClr val="462907"/>
                </a:solidFill>
              </a:rPr>
              <a:t>Lava Jato</a:t>
            </a:r>
            <a:r>
              <a:rPr lang="pt-BR" sz="1800" dirty="0">
                <a:solidFill>
                  <a:srgbClr val="462907"/>
                </a:solidFill>
              </a:rPr>
              <a:t> (</a:t>
            </a:r>
            <a:r>
              <a:rPr lang="pt-BR" sz="1800" b="1" dirty="0" err="1">
                <a:solidFill>
                  <a:srgbClr val="462907"/>
                </a:solidFill>
              </a:rPr>
              <a:t>Dalagnol</a:t>
            </a:r>
            <a:r>
              <a:rPr lang="pt-BR" sz="1800" dirty="0">
                <a:solidFill>
                  <a:srgbClr val="462907"/>
                </a:solidFill>
              </a:rPr>
              <a:t> e cia.) leva-o a ser preso pela Política Federal dia 7 de abril de 2018</a:t>
            </a:r>
          </a:p>
          <a:p>
            <a:r>
              <a:rPr lang="pt-BR" sz="1800" b="1" dirty="0">
                <a:solidFill>
                  <a:srgbClr val="462907"/>
                </a:solidFill>
              </a:rPr>
              <a:t>Jair Bolsonaro </a:t>
            </a:r>
            <a:r>
              <a:rPr lang="pt-BR" sz="1800" dirty="0">
                <a:solidFill>
                  <a:srgbClr val="462907"/>
                </a:solidFill>
              </a:rPr>
              <a:t>é eleito em 2º turno com 57,7 milhões de votos, contra 47,0 milhões de Fernando Haddad, 11 milhões de voto brancos/nulos e 31,4 milhões de abstenções.</a:t>
            </a:r>
          </a:p>
          <a:p>
            <a:r>
              <a:rPr lang="pt-BR" sz="1800" dirty="0">
                <a:solidFill>
                  <a:srgbClr val="462907"/>
                </a:solidFill>
              </a:rPr>
              <a:t>1º de janeiro de 2019 tem início o governo ultraliberal de </a:t>
            </a:r>
            <a:r>
              <a:rPr lang="pt-BR" sz="1800" b="1" dirty="0">
                <a:solidFill>
                  <a:srgbClr val="462907"/>
                </a:solidFill>
              </a:rPr>
              <a:t>Paulo Guedes </a:t>
            </a:r>
          </a:p>
          <a:p>
            <a:r>
              <a:rPr lang="pt-BR" sz="1800" dirty="0">
                <a:solidFill>
                  <a:srgbClr val="462907"/>
                </a:solidFill>
              </a:rPr>
              <a:t>Primeiro óbito atribuído oficialmente ao </a:t>
            </a:r>
            <a:r>
              <a:rPr lang="pt-BR" sz="1800" b="1" dirty="0">
                <a:solidFill>
                  <a:srgbClr val="462907"/>
                </a:solidFill>
              </a:rPr>
              <a:t>Covid</a:t>
            </a:r>
            <a:r>
              <a:rPr lang="pt-BR" sz="1800" dirty="0">
                <a:solidFill>
                  <a:srgbClr val="462907"/>
                </a:solidFill>
              </a:rPr>
              <a:t> no Brasil - 25 de fevereiro de 2020 </a:t>
            </a:r>
          </a:p>
          <a:p>
            <a:r>
              <a:rPr lang="pt-BR" sz="1800" dirty="0">
                <a:solidFill>
                  <a:srgbClr val="462907"/>
                </a:solidFill>
              </a:rPr>
              <a:t>56 pedidos de impeachment de Bolsonaro até 20 de novembro de 2020, por mais de </a:t>
            </a:r>
            <a:r>
              <a:rPr lang="pt-BR" sz="1800" b="1" dirty="0">
                <a:solidFill>
                  <a:srgbClr val="462907"/>
                </a:solidFill>
              </a:rPr>
              <a:t>10 crimes de responsabilidade cometidos.</a:t>
            </a:r>
            <a:endParaRPr lang="pt-BR" sz="1800" dirty="0">
              <a:solidFill>
                <a:srgbClr val="462907"/>
              </a:solidFill>
            </a:endParaRPr>
          </a:p>
          <a:p>
            <a:r>
              <a:rPr lang="pt-BR" sz="1800" dirty="0">
                <a:solidFill>
                  <a:srgbClr val="462907"/>
                </a:solidFill>
              </a:rPr>
              <a:t>178.995 óbitos por </a:t>
            </a:r>
            <a:r>
              <a:rPr lang="pt-BR" sz="1800" b="1" dirty="0">
                <a:solidFill>
                  <a:srgbClr val="462907"/>
                </a:solidFill>
              </a:rPr>
              <a:t>Covid </a:t>
            </a:r>
            <a:r>
              <a:rPr lang="pt-BR" sz="1800" dirty="0">
                <a:solidFill>
                  <a:srgbClr val="462907"/>
                </a:solidFill>
              </a:rPr>
              <a:t>reconhecidos oficialmente em 10 de dezembro de 2020</a:t>
            </a:r>
          </a:p>
          <a:p>
            <a:endParaRPr lang="pt-BR" sz="1800" dirty="0">
              <a:solidFill>
                <a:srgbClr val="462907"/>
              </a:solidFill>
            </a:endParaRPr>
          </a:p>
          <a:p>
            <a:endParaRPr lang="pt-B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1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2">
            <a:extLst>
              <a:ext uri="{FF2B5EF4-FFF2-40B4-BE49-F238E27FC236}">
                <a16:creationId xmlns:a16="http://schemas.microsoft.com/office/drawing/2014/main" id="{5FFD97D2-4332-4DF3-87C1-A24140124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72529"/>
            <a:ext cx="10753578" cy="4404434"/>
          </a:xfrm>
        </p:spPr>
        <p:txBody>
          <a:bodyPr>
            <a:normAutofit/>
          </a:bodyPr>
          <a:lstStyle/>
          <a:p>
            <a:r>
              <a:rPr lang="pt-BR" altLang="pt-BR" dirty="0"/>
              <a:t>Avaliações não são neutras, tal como o desenho das Políticas</a:t>
            </a:r>
          </a:p>
          <a:p>
            <a:endParaRPr lang="pt-BR" altLang="pt-BR" dirty="0"/>
          </a:p>
          <a:p>
            <a:r>
              <a:rPr lang="pt-BR" altLang="pt-BR" dirty="0"/>
              <a:t>A perspectiva avaliativa, as questões a serem avaliadas, os métodos e indicadores escolhidos revelam  visões de mundo, concepções de Estado e de natureza de Políticas Públicas</a:t>
            </a:r>
          </a:p>
          <a:p>
            <a:endParaRPr lang="pt-BR" altLang="pt-BR" dirty="0"/>
          </a:p>
          <a:p>
            <a:r>
              <a:rPr lang="pt-BR" altLang="pt-BR" dirty="0"/>
              <a:t>Assim, os resultados de avaliações dependem dos valores ou critérios orientadores do processo !!</a:t>
            </a:r>
            <a:endParaRPr lang="pt-BR" altLang="pt-BR" sz="1800" dirty="0"/>
          </a:p>
          <a:p>
            <a:endParaRPr lang="pt-BR" altLang="pt-BR" sz="1800" dirty="0"/>
          </a:p>
        </p:txBody>
      </p:sp>
      <p:sp>
        <p:nvSpPr>
          <p:cNvPr id="7171" name="Título 1">
            <a:extLst>
              <a:ext uri="{FF2B5EF4-FFF2-40B4-BE49-F238E27FC236}">
                <a16:creationId xmlns:a16="http://schemas.microsoft.com/office/drawing/2014/main" id="{DC9E91D3-9261-49C4-8246-D67C44940CD6}"/>
              </a:ext>
            </a:extLst>
          </p:cNvPr>
          <p:cNvSpPr txBox="1">
            <a:spLocks/>
          </p:cNvSpPr>
          <p:nvPr/>
        </p:nvSpPr>
        <p:spPr bwMode="auto">
          <a:xfrm>
            <a:off x="420688" y="500063"/>
            <a:ext cx="117713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5367AF-9BA7-489F-A51E-4B5EEC7748F5}"/>
              </a:ext>
            </a:extLst>
          </p:cNvPr>
          <p:cNvSpPr txBox="1"/>
          <p:nvPr/>
        </p:nvSpPr>
        <p:spPr>
          <a:xfrm>
            <a:off x="712519" y="479722"/>
            <a:ext cx="10260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Avaliação de Políticas Públicas é um campo de disputas de valores políticos e visões de mundo </a:t>
            </a:r>
          </a:p>
        </p:txBody>
      </p:sp>
    </p:spTree>
    <p:extLst>
      <p:ext uri="{BB962C8B-B14F-4D97-AF65-F5344CB8AC3E}">
        <p14:creationId xmlns:p14="http://schemas.microsoft.com/office/powerpoint/2010/main" val="322531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48B8B-27F9-4D48-835A-4F6F4587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24353"/>
            <a:ext cx="10515600" cy="621497"/>
          </a:xfrm>
        </p:spPr>
        <p:txBody>
          <a:bodyPr>
            <a:normAutofit/>
          </a:bodyPr>
          <a:lstStyle/>
          <a:p>
            <a:pPr algn="ctr"/>
            <a:r>
              <a:rPr lang="pt-BR" sz="3200" b="1" cap="all" dirty="0"/>
              <a:t>Avaliações assentadas em Valores públicos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54BB6A-4336-40DA-B9CB-B101F0AA2B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75164" y="645850"/>
            <a:ext cx="8035635" cy="596276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3652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16AD1BA-B3C4-41C6-BF94-E08041677921}"/>
              </a:ext>
            </a:extLst>
          </p:cNvPr>
          <p:cNvSpPr txBox="1">
            <a:spLocks/>
          </p:cNvSpPr>
          <p:nvPr/>
        </p:nvSpPr>
        <p:spPr>
          <a:xfrm>
            <a:off x="1059873" y="-770947"/>
            <a:ext cx="978823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CRITÉRIOS DE AVALIAÇÃO DA POLÍTICA PÚBLICA</a:t>
            </a:r>
          </a:p>
        </p:txBody>
      </p:sp>
      <p:sp>
        <p:nvSpPr>
          <p:cNvPr id="3" name="Pentágono 2">
            <a:extLst>
              <a:ext uri="{FF2B5EF4-FFF2-40B4-BE49-F238E27FC236}">
                <a16:creationId xmlns:a16="http://schemas.microsoft.com/office/drawing/2014/main" id="{F525EE24-8E94-4F13-8E07-558A9BA7B624}"/>
              </a:ext>
            </a:extLst>
          </p:cNvPr>
          <p:cNvSpPr/>
          <p:nvPr/>
        </p:nvSpPr>
        <p:spPr>
          <a:xfrm>
            <a:off x="4246418" y="2308408"/>
            <a:ext cx="3948545" cy="2937164"/>
          </a:xfrm>
          <a:prstGeom prst="pen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Processo Alternativo 3">
            <a:extLst>
              <a:ext uri="{FF2B5EF4-FFF2-40B4-BE49-F238E27FC236}">
                <a16:creationId xmlns:a16="http://schemas.microsoft.com/office/drawing/2014/main" id="{2A2606D5-DE25-4B76-A868-77F2537B9B02}"/>
              </a:ext>
            </a:extLst>
          </p:cNvPr>
          <p:cNvSpPr/>
          <p:nvPr/>
        </p:nvSpPr>
        <p:spPr>
          <a:xfrm>
            <a:off x="4765962" y="1032381"/>
            <a:ext cx="3228109" cy="1011381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DDCF0C-8E0E-4EB4-B155-64D3DFE6401B}"/>
              </a:ext>
            </a:extLst>
          </p:cNvPr>
          <p:cNvSpPr txBox="1"/>
          <p:nvPr/>
        </p:nvSpPr>
        <p:spPr>
          <a:xfrm>
            <a:off x="5423194" y="1308647"/>
            <a:ext cx="191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Relevância</a:t>
            </a:r>
          </a:p>
        </p:txBody>
      </p:sp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9BB06F3D-C92B-4B5A-952D-0AB82DEA6C6D}"/>
              </a:ext>
            </a:extLst>
          </p:cNvPr>
          <p:cNvSpPr/>
          <p:nvPr/>
        </p:nvSpPr>
        <p:spPr>
          <a:xfrm>
            <a:off x="8298871" y="2765609"/>
            <a:ext cx="3228109" cy="101138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036B553-D38C-421B-8B30-ACCCAD125893}"/>
              </a:ext>
            </a:extLst>
          </p:cNvPr>
          <p:cNvSpPr txBox="1"/>
          <p:nvPr/>
        </p:nvSpPr>
        <p:spPr>
          <a:xfrm>
            <a:off x="9080796" y="3009689"/>
            <a:ext cx="191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Eficácia</a:t>
            </a:r>
          </a:p>
        </p:txBody>
      </p:sp>
      <p:sp>
        <p:nvSpPr>
          <p:cNvPr id="12" name="Fluxograma: Processo Alternativo 11">
            <a:extLst>
              <a:ext uri="{FF2B5EF4-FFF2-40B4-BE49-F238E27FC236}">
                <a16:creationId xmlns:a16="http://schemas.microsoft.com/office/drawing/2014/main" id="{161C0FCD-C38F-468A-8B0E-5EE6CC5A496A}"/>
              </a:ext>
            </a:extLst>
          </p:cNvPr>
          <p:cNvSpPr/>
          <p:nvPr/>
        </p:nvSpPr>
        <p:spPr>
          <a:xfrm>
            <a:off x="914401" y="2971192"/>
            <a:ext cx="3228109" cy="101138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1EEB78-2E72-4DD9-9BE2-788F3ABD0B4E}"/>
              </a:ext>
            </a:extLst>
          </p:cNvPr>
          <p:cNvSpPr txBox="1"/>
          <p:nvPr/>
        </p:nvSpPr>
        <p:spPr>
          <a:xfrm>
            <a:off x="1571633" y="3173708"/>
            <a:ext cx="191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Efetividade</a:t>
            </a:r>
          </a:p>
        </p:txBody>
      </p:sp>
      <p:sp>
        <p:nvSpPr>
          <p:cNvPr id="16" name="Fluxograma: Processo Alternativo 15">
            <a:extLst>
              <a:ext uri="{FF2B5EF4-FFF2-40B4-BE49-F238E27FC236}">
                <a16:creationId xmlns:a16="http://schemas.microsoft.com/office/drawing/2014/main" id="{CF4E3666-2CBD-436A-AB7E-453716B3A32E}"/>
              </a:ext>
            </a:extLst>
          </p:cNvPr>
          <p:cNvSpPr/>
          <p:nvPr/>
        </p:nvSpPr>
        <p:spPr>
          <a:xfrm>
            <a:off x="7024254" y="5415078"/>
            <a:ext cx="3228109" cy="10113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645ECB-579F-49D4-937C-42B6255252DE}"/>
              </a:ext>
            </a:extLst>
          </p:cNvPr>
          <p:cNvSpPr txBox="1"/>
          <p:nvPr/>
        </p:nvSpPr>
        <p:spPr>
          <a:xfrm>
            <a:off x="7536011" y="5659158"/>
            <a:ext cx="191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Eficiência</a:t>
            </a:r>
          </a:p>
        </p:txBody>
      </p:sp>
      <p:sp>
        <p:nvSpPr>
          <p:cNvPr id="20" name="Fluxograma: Processo Alternativo 19">
            <a:extLst>
              <a:ext uri="{FF2B5EF4-FFF2-40B4-BE49-F238E27FC236}">
                <a16:creationId xmlns:a16="http://schemas.microsoft.com/office/drawing/2014/main" id="{5900DBC2-EAE8-4AEE-B74B-2BB191832F66}"/>
              </a:ext>
            </a:extLst>
          </p:cNvPr>
          <p:cNvSpPr/>
          <p:nvPr/>
        </p:nvSpPr>
        <p:spPr>
          <a:xfrm>
            <a:off x="1366618" y="5448088"/>
            <a:ext cx="3948545" cy="101138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5EBA73-696B-47BB-B695-BD04E5DA273C}"/>
              </a:ext>
            </a:extLst>
          </p:cNvPr>
          <p:cNvSpPr txBox="1"/>
          <p:nvPr/>
        </p:nvSpPr>
        <p:spPr>
          <a:xfrm>
            <a:off x="1939637" y="5612107"/>
            <a:ext cx="280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Sustentabilidade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2">
            <a:extLst>
              <a:ext uri="{FF2B5EF4-FFF2-40B4-BE49-F238E27FC236}">
                <a16:creationId xmlns:a16="http://schemas.microsoft.com/office/drawing/2014/main" id="{5FFD97D2-4332-4DF3-87C1-A24140124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09272"/>
            <a:ext cx="10753578" cy="506769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2400" b="1" dirty="0"/>
              <a:t>Critérios de avaliação “DAC/OCDE” para avaliação do mérito de politicas, programas e projetos sociais </a:t>
            </a:r>
          </a:p>
          <a:p>
            <a:pPr marL="0" indent="0">
              <a:buNone/>
            </a:pPr>
            <a:r>
              <a:rPr lang="pt-BR" sz="2400" b="1" dirty="0"/>
              <a:t>Relevância</a:t>
            </a:r>
            <a:r>
              <a:rPr lang="pt-BR" sz="2400" dirty="0"/>
              <a:t> de um programa ou projeto está associado ao grau de pertinência do mesmo às demandas públicas prioritárias, isto é, sua aderência à agenda de prioridades políticas de uma determinada sociedade. </a:t>
            </a:r>
          </a:p>
          <a:p>
            <a:pPr marL="0" indent="0">
              <a:buNone/>
            </a:pPr>
            <a:r>
              <a:rPr lang="pt-BR" sz="2400" b="1" dirty="0"/>
              <a:t>Eficácia</a:t>
            </a:r>
            <a:r>
              <a:rPr lang="pt-BR" sz="2400" dirty="0"/>
              <a:t> de um programa ou projeto é um atributo relacionado ao grau de cumprimento dos objetivos do mesmo ou de atendimento da demanda motivadora do programa. </a:t>
            </a:r>
          </a:p>
          <a:p>
            <a:pPr marL="0" indent="0">
              <a:buNone/>
            </a:pPr>
            <a:r>
              <a:rPr lang="pt-BR" sz="2400" b="1" dirty="0"/>
              <a:t>Eficiência </a:t>
            </a:r>
            <a:r>
              <a:rPr lang="pt-BR" sz="2400" dirty="0"/>
              <a:t> está associado à qualidade e preocupação de como os recursos são utilizados na produção dos resultados do programa. </a:t>
            </a:r>
          </a:p>
          <a:p>
            <a:pPr marL="0" indent="0">
              <a:buNone/>
            </a:pPr>
            <a:r>
              <a:rPr lang="pt-BR" sz="2400" b="1" dirty="0"/>
              <a:t>Efetividade</a:t>
            </a:r>
            <a:r>
              <a:rPr lang="pt-BR" sz="2400" dirty="0"/>
              <a:t> ou Impacto diz respeito aos efeitos de médio e longo prazo sobre os beneficiários e sociedade – positivos ou não- direta ou indiretamente atribuíveis ao programa ou projeto.</a:t>
            </a:r>
          </a:p>
          <a:p>
            <a:pPr marL="0" indent="0">
              <a:buNone/>
            </a:pPr>
            <a:r>
              <a:rPr lang="pt-BR" sz="2400" b="1" dirty="0"/>
              <a:t>Sustentabilidade</a:t>
            </a:r>
            <a:r>
              <a:rPr lang="pt-BR" sz="2400" dirty="0"/>
              <a:t> refere-se à capacidade do programa ou projeto em gerar mudanças permanentes na realidade em que atuaram. </a:t>
            </a:r>
          </a:p>
        </p:txBody>
      </p:sp>
      <p:sp>
        <p:nvSpPr>
          <p:cNvPr id="7171" name="Título 1">
            <a:extLst>
              <a:ext uri="{FF2B5EF4-FFF2-40B4-BE49-F238E27FC236}">
                <a16:creationId xmlns:a16="http://schemas.microsoft.com/office/drawing/2014/main" id="{DC9E91D3-9261-49C4-8246-D67C44940CD6}"/>
              </a:ext>
            </a:extLst>
          </p:cNvPr>
          <p:cNvSpPr txBox="1">
            <a:spLocks/>
          </p:cNvSpPr>
          <p:nvPr/>
        </p:nvSpPr>
        <p:spPr bwMode="auto">
          <a:xfrm>
            <a:off x="420688" y="500063"/>
            <a:ext cx="117713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64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60" y="1112896"/>
            <a:ext cx="7818487" cy="463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Rot="1" noChangeArrowheads="1"/>
          </p:cNvSpPr>
          <p:nvPr/>
        </p:nvSpPr>
        <p:spPr bwMode="auto">
          <a:xfrm>
            <a:off x="371061" y="164745"/>
            <a:ext cx="1089328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 defTabSz="912703"/>
            <a:r>
              <a:rPr lang="en-US" sz="2800" dirty="0">
                <a:solidFill>
                  <a:prstClr val="black"/>
                </a:solidFill>
                <a:latin typeface="+mj-lt"/>
              </a:rPr>
              <a:t>As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perspectivas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politico-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institucionais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da Avaliação </a:t>
            </a:r>
            <a:endParaRPr lang="en-US" sz="4000" dirty="0">
              <a:solidFill>
                <a:srgbClr val="948A54"/>
              </a:solidFill>
              <a:latin typeface="+mj-lt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7D2E5FE-1470-4AA8-89BE-52A8CEA2FAF1}"/>
              </a:ext>
            </a:extLst>
          </p:cNvPr>
          <p:cNvSpPr/>
          <p:nvPr/>
        </p:nvSpPr>
        <p:spPr>
          <a:xfrm>
            <a:off x="7053943" y="741008"/>
            <a:ext cx="2673004" cy="2028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765620A-F08A-471E-A16E-7A92867C3AE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113183" y="260350"/>
            <a:ext cx="1046562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 defTabSz="912703"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Avaliação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Sistêmica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requer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estruturação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atividades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um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ciclo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complexo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de 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produção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e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apropriação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da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informação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e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conhecimento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por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todos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envolvidos</a:t>
            </a:r>
            <a:endParaRPr lang="en-US" sz="3600" dirty="0">
              <a:solidFill>
                <a:srgbClr val="948A54"/>
              </a:solidFill>
              <a:latin typeface="+mj-lt"/>
            </a:endParaRP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2394FC8C-5476-4409-9548-37B6D62D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38250"/>
            <a:ext cx="97123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82" y="1008575"/>
            <a:ext cx="9752359" cy="57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24359" y="1918078"/>
            <a:ext cx="2071883" cy="602087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Avaliações de demanda social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84623" y="1480607"/>
            <a:ext cx="2165421" cy="879086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Avaliações Diagnósticas e Desenho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466941" y="4591513"/>
            <a:ext cx="2165421" cy="879086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Avaliação de Implementação ou Processo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1461" y="5998905"/>
            <a:ext cx="2303226" cy="602087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Avaliação de Resultados e Impactos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24359" y="4591513"/>
            <a:ext cx="2071883" cy="602087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Avaliação de Custo-efetividade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2FDB484-8682-4DCA-9504-81F55F7B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826" y="-1273"/>
            <a:ext cx="9263269" cy="84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r>
              <a:rPr lang="pt-BR" altLang="pt-BR" sz="2000" b="1" dirty="0">
                <a:solidFill>
                  <a:srgbClr val="000000"/>
                </a:solidFill>
                <a:latin typeface="+mj-lt"/>
              </a:rPr>
              <a:t>Políticas e Programas demandam insumos informacionais diferentes ao longo do ciclo de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2149827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Rot="1" noChangeArrowheads="1"/>
          </p:cNvSpPr>
          <p:nvPr/>
        </p:nvSpPr>
        <p:spPr bwMode="auto">
          <a:xfrm>
            <a:off x="410817" y="260351"/>
            <a:ext cx="115293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 defTabSz="912703"/>
            <a:r>
              <a:rPr lang="en-US" sz="2400" dirty="0">
                <a:solidFill>
                  <a:prstClr val="black"/>
                </a:solidFill>
                <a:latin typeface="+mj-lt"/>
              </a:rPr>
              <a:t>A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experiência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de Avaliação </a:t>
            </a:r>
            <a:r>
              <a:rPr lang="en-US" sz="2400" dirty="0" err="1">
                <a:solidFill>
                  <a:prstClr val="black"/>
                </a:solidFill>
                <a:latin typeface="+mj-lt"/>
              </a:rPr>
              <a:t>Sistêmica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 da SAGI/MDS </a:t>
            </a:r>
            <a:endParaRPr lang="en-US" sz="3600" dirty="0">
              <a:solidFill>
                <a:srgbClr val="948A54"/>
              </a:solidFill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DFE422-C8A6-44DA-9B67-2D897E03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3" y="2055213"/>
            <a:ext cx="9490387" cy="3231586"/>
          </a:xfrm>
          <a:prstGeom prst="rect">
            <a:avLst/>
          </a:prstGeom>
        </p:spPr>
      </p:pic>
      <p:pic>
        <p:nvPicPr>
          <p:cNvPr id="4" name="Imagem 7">
            <a:extLst>
              <a:ext uri="{FF2B5EF4-FFF2-40B4-BE49-F238E27FC236}">
                <a16:creationId xmlns:a16="http://schemas.microsoft.com/office/drawing/2014/main" id="{2525D059-8DF7-482C-BD8F-40A761F4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19" y="2055213"/>
            <a:ext cx="1763248" cy="22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id="{90369EA2-C7D1-40F8-B91F-8C73868B9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5182" y="5110149"/>
            <a:ext cx="2122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4"/>
              </a:rPr>
              <a:t>https://drive.google.com/drive/folders/0B0rv-8MCU4JdaWM1ZnFMakg5d00?usp=sharing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D1DC4BE0-A24B-4C45-A43C-59965DEE3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900" y="4463818"/>
            <a:ext cx="2122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err="1"/>
              <a:t>Fund</a:t>
            </a:r>
            <a:r>
              <a:rPr lang="pt-BR" altLang="pt-BR" sz="1800" dirty="0"/>
              <a:t> Perseu </a:t>
            </a:r>
            <a:r>
              <a:rPr lang="pt-BR" altLang="pt-BR" sz="1800" dirty="0" err="1"/>
              <a:t>Abramo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479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05789" y="1323055"/>
            <a:ext cx="2909200" cy="4977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Shape 55"/>
          <p:cNvSpPr/>
          <p:nvPr/>
        </p:nvSpPr>
        <p:spPr>
          <a:xfrm>
            <a:off x="4414333" y="1400855"/>
            <a:ext cx="2909200" cy="4977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Shape 56"/>
          <p:cNvSpPr/>
          <p:nvPr/>
        </p:nvSpPr>
        <p:spPr>
          <a:xfrm>
            <a:off x="8181333" y="1446479"/>
            <a:ext cx="2909200" cy="4977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Shape 57"/>
          <p:cNvSpPr txBox="1"/>
          <p:nvPr/>
        </p:nvSpPr>
        <p:spPr>
          <a:xfrm>
            <a:off x="569428" y="1395633"/>
            <a:ext cx="2626305" cy="288033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pt-BR" sz="2400" b="1" dirty="0"/>
              <a:t>Pronatec</a:t>
            </a:r>
          </a:p>
          <a:p>
            <a:pPr algn="ctr"/>
            <a:r>
              <a:rPr lang="pt-BR" altLang="pt-BR" sz="2400" b="1" dirty="0"/>
              <a:t>5 iniciativas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Expansão da Rede Federal de Educação Profissional, Científica e Tecnológica;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Brasil Profissionalizado;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Rede </a:t>
            </a:r>
            <a:r>
              <a:rPr lang="pt-BR" dirty="0" err="1"/>
              <a:t>e-Tec</a:t>
            </a:r>
            <a:r>
              <a:rPr lang="pt-BR" dirty="0"/>
              <a:t> Brasil;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Acordo de Gratuidade com o Sistema 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Bolsa-Formação.</a:t>
            </a:r>
            <a:endParaRPr lang="pt-BR" b="1" dirty="0">
              <a:latin typeface="Times New Roman" panose="02020603050405020304" pitchFamily="18" charset="0"/>
            </a:endParaRPr>
          </a:p>
          <a:p>
            <a:pPr algn="ctr"/>
            <a:r>
              <a:rPr lang="pt-BR" alt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sz="2400" b="1" dirty="0"/>
          </a:p>
        </p:txBody>
      </p:sp>
      <p:sp>
        <p:nvSpPr>
          <p:cNvPr id="58" name="Shape 58"/>
          <p:cNvSpPr txBox="1"/>
          <p:nvPr/>
        </p:nvSpPr>
        <p:spPr>
          <a:xfrm>
            <a:off x="4629133" y="1451469"/>
            <a:ext cx="2118800" cy="55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/>
              <a:t>Objetivo</a:t>
            </a:r>
            <a:r>
              <a:rPr lang="pt-BR" sz="2400" b="1" dirty="0"/>
              <a:t>s</a:t>
            </a:r>
            <a:endParaRPr lang="en" sz="2400" b="1" dirty="0"/>
          </a:p>
        </p:txBody>
      </p:sp>
      <p:sp>
        <p:nvSpPr>
          <p:cNvPr id="59" name="Shape 59"/>
          <p:cNvSpPr txBox="1"/>
          <p:nvPr/>
        </p:nvSpPr>
        <p:spPr>
          <a:xfrm>
            <a:off x="4053533" y="2236533"/>
            <a:ext cx="3270000" cy="237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Char char="❖"/>
            </a:pPr>
            <a:r>
              <a:rPr lang="pt-BR" dirty="0"/>
              <a:t>expandir, interiorizar e democratizar a oferta de EPT</a:t>
            </a:r>
          </a:p>
          <a:p>
            <a:pPr marL="609585" indent="-304792">
              <a:buChar char="❖"/>
            </a:pPr>
            <a:r>
              <a:rPr lang="pt-BR" dirty="0"/>
              <a:t>Melhoria da qualidade do ensino médio </a:t>
            </a:r>
          </a:p>
          <a:p>
            <a:pPr marL="609585" indent="-304792">
              <a:buChar char="❖"/>
            </a:pPr>
            <a:r>
              <a:rPr lang="pt-BR" dirty="0"/>
              <a:t>ampliar as oportunidades educacionais aos trabalhadores</a:t>
            </a:r>
          </a:p>
          <a:p>
            <a:pPr marL="609585" indent="-304792">
              <a:buChar char="❖"/>
            </a:pPr>
            <a:r>
              <a:rPr lang="pt-BR" dirty="0"/>
              <a:t>inclusão social</a:t>
            </a:r>
          </a:p>
          <a:p>
            <a:pPr marL="609585" indent="-304792">
              <a:buChar char="❖"/>
            </a:pPr>
            <a:r>
              <a:rPr lang="pt-BR" dirty="0"/>
              <a:t>aumento da produtividade e competitividade da economia</a:t>
            </a:r>
            <a:endParaRPr lang="en" dirty="0"/>
          </a:p>
        </p:txBody>
      </p:sp>
      <p:sp>
        <p:nvSpPr>
          <p:cNvPr id="61" name="Shape 61"/>
          <p:cNvSpPr txBox="1"/>
          <p:nvPr/>
        </p:nvSpPr>
        <p:spPr>
          <a:xfrm>
            <a:off x="8656343" y="1307660"/>
            <a:ext cx="2242267" cy="55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b="1" dirty="0"/>
              <a:t>Público Alvo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181333" y="1771924"/>
            <a:ext cx="3050744" cy="75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estudantes do ensino médio,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Beneficiários do Bolsa Família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Homens e mulheres de baixa renda inscritos no Cadastro </a:t>
            </a:r>
            <a:r>
              <a:rPr lang="pt-BR" dirty="0" err="1"/>
              <a:t>Unico</a:t>
            </a:r>
            <a:r>
              <a:rPr lang="pt-BR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trabalhadores desempregados,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pessoas com deficiência,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populações do campo,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trabalhadores de setores específicos conforme projetos </a:t>
            </a:r>
            <a:r>
              <a:rPr lang="pt-BR" dirty="0" err="1"/>
              <a:t>desenv</a:t>
            </a:r>
            <a:r>
              <a:rPr lang="pt-BR" dirty="0"/>
              <a:t>. local</a:t>
            </a:r>
            <a:endParaRPr lang="en" sz="2400" dirty="0"/>
          </a:p>
        </p:txBody>
      </p:sp>
      <p:sp>
        <p:nvSpPr>
          <p:cNvPr id="63" name="Shape 63"/>
          <p:cNvSpPr txBox="1"/>
          <p:nvPr/>
        </p:nvSpPr>
        <p:spPr>
          <a:xfrm>
            <a:off x="8181333" y="2976533"/>
            <a:ext cx="2615000" cy="89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9A6702A-54F5-4BCE-8304-FF134CD00E88}"/>
              </a:ext>
            </a:extLst>
          </p:cNvPr>
          <p:cNvSpPr txBox="1">
            <a:spLocks noChangeArrowheads="1"/>
          </p:cNvSpPr>
          <p:nvPr/>
        </p:nvSpPr>
        <p:spPr>
          <a:xfrm>
            <a:off x="887896" y="188640"/>
            <a:ext cx="11158330" cy="647700"/>
          </a:xfrm>
          <a:noFill/>
          <a:ln>
            <a:noFill/>
          </a:ln>
        </p:spPr>
        <p:txBody>
          <a:bodyPr lIns="91440" tIns="45720" rIns="91440" bIns="4572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tx1"/>
                </a:solidFill>
              </a:rPr>
              <a:t>Um Caso concreto de aplicação de diferentes metodologias</a:t>
            </a:r>
          </a:p>
          <a:p>
            <a:pPr algn="ctr" eaLnBrk="1" hangingPunct="1"/>
            <a:r>
              <a:rPr lang="pt-BR" altLang="pt-BR" sz="2400" dirty="0">
                <a:solidFill>
                  <a:schemeClr val="tx1"/>
                </a:solidFill>
              </a:rPr>
              <a:t>Avaliação Sistêmica: Pronatec – </a:t>
            </a:r>
            <a:r>
              <a:rPr lang="pt-BR" altLang="pt-BR" sz="2400" dirty="0" err="1">
                <a:solidFill>
                  <a:schemeClr val="tx1"/>
                </a:solidFill>
              </a:rPr>
              <a:t>Prog</a:t>
            </a:r>
            <a:r>
              <a:rPr lang="pt-BR" altLang="pt-BR" sz="2400" dirty="0">
                <a:solidFill>
                  <a:schemeClr val="tx1"/>
                </a:solidFill>
              </a:rPr>
              <a:t> Nacional de Acesso ao Ensino Técnico e Emprego</a:t>
            </a:r>
            <a:r>
              <a:rPr lang="pt-BR" altLang="pt-B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929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80683" y="3368275"/>
            <a:ext cx="2085200" cy="3077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Shape 70"/>
          <p:cNvSpPr/>
          <p:nvPr/>
        </p:nvSpPr>
        <p:spPr>
          <a:xfrm>
            <a:off x="2607967" y="454033"/>
            <a:ext cx="2085200" cy="6205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Shape 71"/>
          <p:cNvSpPr/>
          <p:nvPr/>
        </p:nvSpPr>
        <p:spPr>
          <a:xfrm>
            <a:off x="5037423" y="368902"/>
            <a:ext cx="2085200" cy="467794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2" name="Shape 72"/>
          <p:cNvSpPr/>
          <p:nvPr/>
        </p:nvSpPr>
        <p:spPr>
          <a:xfrm>
            <a:off x="7555457" y="511145"/>
            <a:ext cx="2085200" cy="467794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73" name="Shape 73"/>
          <p:cNvSpPr/>
          <p:nvPr/>
        </p:nvSpPr>
        <p:spPr>
          <a:xfrm>
            <a:off x="9944267" y="454033"/>
            <a:ext cx="2085200" cy="6205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Shape 74"/>
          <p:cNvSpPr txBox="1"/>
          <p:nvPr/>
        </p:nvSpPr>
        <p:spPr>
          <a:xfrm>
            <a:off x="153076" y="85264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    Contexto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-241875" y="1080074"/>
            <a:ext cx="2932751" cy="18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pt-BR" dirty="0"/>
              <a:t>-</a:t>
            </a:r>
            <a:r>
              <a:rPr lang="pt-BR" sz="1600" dirty="0"/>
              <a:t>Participantes com baixa escolaridade</a:t>
            </a:r>
          </a:p>
          <a:p>
            <a:pPr marL="304792"/>
            <a:r>
              <a:rPr lang="pt-BR" sz="1600" dirty="0"/>
              <a:t>-Parte deles sem </a:t>
            </a:r>
            <a:r>
              <a:rPr lang="pt-BR" sz="1600" dirty="0" err="1"/>
              <a:t>exp</a:t>
            </a:r>
            <a:r>
              <a:rPr lang="pt-BR" sz="1600" dirty="0"/>
              <a:t> de trabalho</a:t>
            </a:r>
          </a:p>
          <a:p>
            <a:pPr marL="304792"/>
            <a:r>
              <a:rPr lang="pt-BR" sz="1600" dirty="0"/>
              <a:t>-Oferta em todo o território nacional, em </a:t>
            </a:r>
            <a:r>
              <a:rPr lang="pt-BR" sz="1600" dirty="0" err="1"/>
              <a:t>peq</a:t>
            </a:r>
            <a:r>
              <a:rPr lang="pt-BR" sz="1600" dirty="0"/>
              <a:t>/</a:t>
            </a:r>
            <a:r>
              <a:rPr lang="pt-BR" sz="1600" dirty="0" err="1"/>
              <a:t>méd</a:t>
            </a:r>
            <a:r>
              <a:rPr lang="pt-BR" sz="1600" dirty="0"/>
              <a:t>/grande município</a:t>
            </a:r>
            <a:endParaRPr lang="en" sz="1600" dirty="0"/>
          </a:p>
          <a:p>
            <a:pPr marL="304792"/>
            <a:endParaRPr lang="en" sz="2000" dirty="0"/>
          </a:p>
        </p:txBody>
      </p:sp>
      <p:sp>
        <p:nvSpPr>
          <p:cNvPr id="76" name="Shape 76"/>
          <p:cNvSpPr txBox="1"/>
          <p:nvPr/>
        </p:nvSpPr>
        <p:spPr>
          <a:xfrm>
            <a:off x="175580" y="3312833"/>
            <a:ext cx="20120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/>
              <a:t>Recursos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-84690" y="3658184"/>
            <a:ext cx="2568415" cy="244604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en" sz="2000" dirty="0"/>
              <a:t>-</a:t>
            </a:r>
            <a:r>
              <a:rPr lang="pt-BR" dirty="0"/>
              <a:t>Capital político</a:t>
            </a:r>
            <a:endParaRPr lang="en" dirty="0"/>
          </a:p>
          <a:p>
            <a:pPr marL="304792"/>
            <a:r>
              <a:rPr lang="en" dirty="0"/>
              <a:t>-</a:t>
            </a:r>
            <a:r>
              <a:rPr lang="pt-BR" dirty="0"/>
              <a:t>SETEC/MEC</a:t>
            </a:r>
            <a:endParaRPr lang="en" sz="2000" dirty="0"/>
          </a:p>
          <a:p>
            <a:pPr marL="304792"/>
            <a:r>
              <a:rPr lang="en" sz="2000" dirty="0"/>
              <a:t>-</a:t>
            </a:r>
            <a:r>
              <a:rPr lang="pt-BR" dirty="0"/>
              <a:t>Rede do </a:t>
            </a:r>
            <a:r>
              <a:rPr lang="pt-BR" dirty="0" err="1"/>
              <a:t>IFCTs</a:t>
            </a:r>
            <a:r>
              <a:rPr lang="pt-BR" dirty="0"/>
              <a:t> </a:t>
            </a:r>
          </a:p>
          <a:p>
            <a:pPr marL="304792"/>
            <a:r>
              <a:rPr lang="pt-BR" dirty="0"/>
              <a:t>-Sistema S</a:t>
            </a:r>
          </a:p>
          <a:p>
            <a:pPr marL="647692" indent="-342900">
              <a:buFontTx/>
              <a:buChar char="-"/>
            </a:pPr>
            <a:r>
              <a:rPr lang="pt-BR" dirty="0"/>
              <a:t>Orçamento “blindado”</a:t>
            </a:r>
          </a:p>
          <a:p>
            <a:pPr marL="647692" indent="-342900">
              <a:buFontTx/>
              <a:buChar char="-"/>
            </a:pPr>
            <a:r>
              <a:rPr lang="pt-BR" dirty="0"/>
              <a:t>Aprendizagem anterior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746976" y="356425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Atividades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407316" y="558910"/>
            <a:ext cx="2640133" cy="611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203195">
              <a:buSzPct val="100000"/>
            </a:pPr>
            <a:r>
              <a:rPr lang="pt-BR" sz="2400" dirty="0"/>
              <a:t>-</a:t>
            </a:r>
            <a:r>
              <a:rPr lang="pt-BR" dirty="0"/>
              <a:t>Adesão do Município ao programa</a:t>
            </a:r>
          </a:p>
          <a:p>
            <a:pPr marL="203195">
              <a:buSzPct val="100000"/>
            </a:pPr>
            <a:r>
              <a:rPr lang="pt-BR" dirty="0"/>
              <a:t>-Definição da demanda de cursos pelo município</a:t>
            </a:r>
          </a:p>
          <a:p>
            <a:pPr marL="203195">
              <a:buSzPct val="100000"/>
            </a:pPr>
            <a:r>
              <a:rPr lang="pt-BR" dirty="0"/>
              <a:t>-Pactuação da oferta com MEC</a:t>
            </a:r>
          </a:p>
          <a:p>
            <a:pPr marL="203195">
              <a:buSzPct val="100000"/>
            </a:pPr>
            <a:r>
              <a:rPr lang="pt-BR" dirty="0"/>
              <a:t>-Acerto da oferta com Sistema S/</a:t>
            </a:r>
            <a:r>
              <a:rPr lang="pt-BR" dirty="0" err="1"/>
              <a:t>IFCTs</a:t>
            </a:r>
            <a:endParaRPr lang="pt-BR" dirty="0"/>
          </a:p>
          <a:p>
            <a:pPr marL="203195">
              <a:buSzPct val="100000"/>
            </a:pPr>
            <a:r>
              <a:rPr lang="pt-BR" dirty="0"/>
              <a:t>-Divulgação da oferta nos CRAS e Rede SUAS</a:t>
            </a:r>
          </a:p>
          <a:p>
            <a:pPr marL="203195">
              <a:buSzPct val="100000"/>
            </a:pPr>
            <a:r>
              <a:rPr lang="pt-BR" dirty="0"/>
              <a:t>-Pré-matrícula nos cursos</a:t>
            </a:r>
          </a:p>
          <a:p>
            <a:pPr marL="203195">
              <a:buSzPct val="100000"/>
            </a:pPr>
            <a:r>
              <a:rPr lang="pt-BR" dirty="0"/>
              <a:t>-Confirmação e informação para alunos</a:t>
            </a:r>
          </a:p>
          <a:p>
            <a:pPr marL="203195">
              <a:buSzPct val="100000"/>
            </a:pPr>
            <a:r>
              <a:rPr lang="pt-BR" dirty="0"/>
              <a:t>-Transporte e lanche para alunos</a:t>
            </a:r>
            <a:endParaRPr dirty="0"/>
          </a:p>
        </p:txBody>
      </p:sp>
      <p:sp>
        <p:nvSpPr>
          <p:cNvPr id="80" name="Shape 80"/>
          <p:cNvSpPr txBox="1"/>
          <p:nvPr/>
        </p:nvSpPr>
        <p:spPr>
          <a:xfrm>
            <a:off x="5435267" y="45403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/>
              <a:t>Produtos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694856" y="1364629"/>
            <a:ext cx="2613807" cy="386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en" dirty="0"/>
              <a:t>-</a:t>
            </a:r>
            <a:r>
              <a:rPr lang="pt-BR" dirty="0"/>
              <a:t>Vagas nos cursos</a:t>
            </a:r>
          </a:p>
          <a:p>
            <a:pPr marL="304792"/>
            <a:endParaRPr lang="pt-BR" dirty="0"/>
          </a:p>
          <a:p>
            <a:pPr marL="304792"/>
            <a:r>
              <a:rPr lang="pt-BR" dirty="0"/>
              <a:t>-Inscrição no Mais Emprego</a:t>
            </a:r>
          </a:p>
          <a:p>
            <a:pPr marL="304792"/>
            <a:endParaRPr lang="pt-BR" dirty="0"/>
          </a:p>
          <a:p>
            <a:pPr marL="304792"/>
            <a:r>
              <a:rPr lang="pt-BR" dirty="0"/>
              <a:t>-Informações sobre Microcrédito e outros programas</a:t>
            </a:r>
            <a:endParaRPr lang="en" dirty="0"/>
          </a:p>
        </p:txBody>
      </p:sp>
      <p:sp>
        <p:nvSpPr>
          <p:cNvPr id="82" name="Shape 82"/>
          <p:cNvSpPr txBox="1"/>
          <p:nvPr/>
        </p:nvSpPr>
        <p:spPr>
          <a:xfrm>
            <a:off x="7756833" y="45403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Resultados</a:t>
            </a:r>
            <a:endParaRPr lang="en" sz="2400" b="1" dirty="0"/>
          </a:p>
        </p:txBody>
      </p:sp>
      <p:sp>
        <p:nvSpPr>
          <p:cNvPr id="83" name="Shape 83"/>
          <p:cNvSpPr txBox="1"/>
          <p:nvPr/>
        </p:nvSpPr>
        <p:spPr>
          <a:xfrm>
            <a:off x="7323219" y="1146374"/>
            <a:ext cx="2283200" cy="253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pt-BR" dirty="0"/>
              <a:t>-Trabalhadores qualificados em todo o país</a:t>
            </a:r>
          </a:p>
          <a:p>
            <a:pPr marL="304792"/>
            <a:endParaRPr lang="pt-BR" dirty="0"/>
          </a:p>
          <a:p>
            <a:pPr marL="304792"/>
            <a:r>
              <a:rPr lang="pt-BR" dirty="0"/>
              <a:t>-Trabalhadores com maior conhecimento sobre politicas ativas de Trabalho e fomento à produção</a:t>
            </a:r>
          </a:p>
          <a:p>
            <a:pPr marL="304792"/>
            <a:endParaRPr lang="en" dirty="0"/>
          </a:p>
        </p:txBody>
      </p:sp>
      <p:sp>
        <p:nvSpPr>
          <p:cNvPr id="84" name="Shape 84"/>
          <p:cNvSpPr txBox="1"/>
          <p:nvPr/>
        </p:nvSpPr>
        <p:spPr>
          <a:xfrm>
            <a:off x="10073267" y="55503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 b="1" dirty="0"/>
              <a:t>Impactos</a:t>
            </a:r>
            <a:endParaRPr lang="en" sz="2400" b="1" dirty="0"/>
          </a:p>
        </p:txBody>
      </p:sp>
      <p:sp>
        <p:nvSpPr>
          <p:cNvPr id="85" name="Shape 85"/>
          <p:cNvSpPr txBox="1"/>
          <p:nvPr/>
        </p:nvSpPr>
        <p:spPr>
          <a:xfrm>
            <a:off x="9476763" y="1009033"/>
            <a:ext cx="2840671" cy="509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47692" indent="-342900">
              <a:buFontTx/>
              <a:buChar char="-"/>
            </a:pPr>
            <a:r>
              <a:rPr lang="pt-BR" dirty="0"/>
              <a:t>Inserção no mercado de trabalho</a:t>
            </a:r>
          </a:p>
          <a:p>
            <a:pPr marL="647692" indent="-342900">
              <a:buFontTx/>
              <a:buChar char="-"/>
            </a:pPr>
            <a:r>
              <a:rPr lang="pt-BR" dirty="0"/>
              <a:t>Ascensão no emprego ou ao emprego formal</a:t>
            </a:r>
          </a:p>
          <a:p>
            <a:pPr marL="647692" indent="-342900">
              <a:buFontTx/>
              <a:buChar char="-"/>
            </a:pPr>
            <a:r>
              <a:rPr lang="pt-BR" dirty="0"/>
              <a:t>Aumento da renda</a:t>
            </a:r>
          </a:p>
          <a:p>
            <a:pPr marL="647692" indent="-342900">
              <a:buFontTx/>
              <a:buChar char="-"/>
            </a:pPr>
            <a:r>
              <a:rPr lang="pt-BR" dirty="0"/>
              <a:t>Volta ao sistema escolar (básico, técnico ou superior)</a:t>
            </a:r>
          </a:p>
          <a:p>
            <a:pPr marL="647692" indent="-342900">
              <a:buFontTx/>
              <a:buChar char="-"/>
            </a:pPr>
            <a:r>
              <a:rPr lang="pt-BR" dirty="0"/>
              <a:t>Rompimento com ciclo intergeracional de pobreza  </a:t>
            </a:r>
            <a:endParaRPr lang="en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CDB20C54-D1C6-4FE5-89D2-18914DCD8861}"/>
              </a:ext>
            </a:extLst>
          </p:cNvPr>
          <p:cNvSpPr/>
          <p:nvPr/>
        </p:nvSpPr>
        <p:spPr>
          <a:xfrm>
            <a:off x="4749946" y="3196225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CEC42E2D-354E-44B1-9A17-5FAB06F0EBEC}"/>
              </a:ext>
            </a:extLst>
          </p:cNvPr>
          <p:cNvSpPr/>
          <p:nvPr/>
        </p:nvSpPr>
        <p:spPr>
          <a:xfrm>
            <a:off x="2274353" y="3695514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5E962905-4BD0-45A1-B979-7BC84430A674}"/>
              </a:ext>
            </a:extLst>
          </p:cNvPr>
          <p:cNvSpPr/>
          <p:nvPr/>
        </p:nvSpPr>
        <p:spPr>
          <a:xfrm>
            <a:off x="7211357" y="2827450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0DE6618F-8953-4CAB-A3CE-8B13D6493999}"/>
              </a:ext>
            </a:extLst>
          </p:cNvPr>
          <p:cNvSpPr/>
          <p:nvPr/>
        </p:nvSpPr>
        <p:spPr>
          <a:xfrm>
            <a:off x="9653842" y="3235765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4" name="Shape 57">
            <a:extLst>
              <a:ext uri="{FF2B5EF4-FFF2-40B4-BE49-F238E27FC236}">
                <a16:creationId xmlns:a16="http://schemas.microsoft.com/office/drawing/2014/main" id="{12CB9CC3-6991-4E3B-A7BE-AB65AA3B36DC}"/>
              </a:ext>
            </a:extLst>
          </p:cNvPr>
          <p:cNvSpPr txBox="1"/>
          <p:nvPr/>
        </p:nvSpPr>
        <p:spPr>
          <a:xfrm>
            <a:off x="-99586" y="-97647"/>
            <a:ext cx="12631827" cy="4540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pt-BR" sz="2133" b="1" u="sng" dirty="0"/>
              <a:t>Mapa de Processos e Resultados do Pronatec – Bolsa Formação – Brasil Sem Miséria</a:t>
            </a:r>
            <a:r>
              <a:rPr lang="en" sz="2133" b="1" u="sng" dirty="0"/>
              <a:t> </a:t>
            </a:r>
            <a:endParaRPr sz="2400" u="sng" dirty="0"/>
          </a:p>
        </p:txBody>
      </p:sp>
      <p:sp>
        <p:nvSpPr>
          <p:cNvPr id="25" name="Shape 75">
            <a:extLst>
              <a:ext uri="{FF2B5EF4-FFF2-40B4-BE49-F238E27FC236}">
                <a16:creationId xmlns:a16="http://schemas.microsoft.com/office/drawing/2014/main" id="{CF52EDF1-21AD-4C04-B065-69F57CBDF255}"/>
              </a:ext>
            </a:extLst>
          </p:cNvPr>
          <p:cNvSpPr txBox="1"/>
          <p:nvPr/>
        </p:nvSpPr>
        <p:spPr>
          <a:xfrm>
            <a:off x="4749953" y="5189092"/>
            <a:ext cx="2932751" cy="18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endParaRPr lang="en" dirty="0"/>
          </a:p>
          <a:p>
            <a:pPr marL="304792"/>
            <a:r>
              <a:rPr lang="pt-BR" dirty="0"/>
              <a:t>- Articulação efetiva com MTE nos municípios</a:t>
            </a:r>
            <a:endParaRPr lang="en" dirty="0"/>
          </a:p>
          <a:p>
            <a:pPr marL="609585" indent="-304792">
              <a:buChar char="●"/>
            </a:pPr>
            <a:endParaRPr lang="en" dirty="0"/>
          </a:p>
        </p:txBody>
      </p:sp>
      <p:sp>
        <p:nvSpPr>
          <p:cNvPr id="26" name="Shape 74">
            <a:extLst>
              <a:ext uri="{FF2B5EF4-FFF2-40B4-BE49-F238E27FC236}">
                <a16:creationId xmlns:a16="http://schemas.microsoft.com/office/drawing/2014/main" id="{663A4186-419D-42A6-A30B-84CAC2F13E4E}"/>
              </a:ext>
            </a:extLst>
          </p:cNvPr>
          <p:cNvSpPr txBox="1"/>
          <p:nvPr/>
        </p:nvSpPr>
        <p:spPr>
          <a:xfrm>
            <a:off x="5118628" y="5127065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Pressuposto</a:t>
            </a:r>
          </a:p>
        </p:txBody>
      </p:sp>
      <p:sp>
        <p:nvSpPr>
          <p:cNvPr id="27" name="Shape 74">
            <a:extLst>
              <a:ext uri="{FF2B5EF4-FFF2-40B4-BE49-F238E27FC236}">
                <a16:creationId xmlns:a16="http://schemas.microsoft.com/office/drawing/2014/main" id="{7AC8B11C-E731-4087-8606-BF30EB7C6E15}"/>
              </a:ext>
            </a:extLst>
          </p:cNvPr>
          <p:cNvSpPr txBox="1"/>
          <p:nvPr/>
        </p:nvSpPr>
        <p:spPr>
          <a:xfrm>
            <a:off x="7791737" y="5095984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Pressuposto</a:t>
            </a:r>
          </a:p>
        </p:txBody>
      </p:sp>
      <p:sp>
        <p:nvSpPr>
          <p:cNvPr id="29" name="Shape 75">
            <a:extLst>
              <a:ext uri="{FF2B5EF4-FFF2-40B4-BE49-F238E27FC236}">
                <a16:creationId xmlns:a16="http://schemas.microsoft.com/office/drawing/2014/main" id="{36E27F95-7BBB-4BED-8808-1C1EC4695341}"/>
              </a:ext>
            </a:extLst>
          </p:cNvPr>
          <p:cNvSpPr txBox="1"/>
          <p:nvPr/>
        </p:nvSpPr>
        <p:spPr>
          <a:xfrm>
            <a:off x="7264590" y="5307242"/>
            <a:ext cx="2736301" cy="18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endParaRPr lang="en" sz="2000" dirty="0"/>
          </a:p>
          <a:p>
            <a:pPr marL="304792"/>
            <a:r>
              <a:rPr lang="pt-BR" sz="2000" dirty="0"/>
              <a:t>- </a:t>
            </a:r>
            <a:r>
              <a:rPr lang="pt-BR" dirty="0"/>
              <a:t>Oferta de empregos e cursos pelo país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429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>
            <a:extLst>
              <a:ext uri="{FF2B5EF4-FFF2-40B4-BE49-F238E27FC236}">
                <a16:creationId xmlns:a16="http://schemas.microsoft.com/office/drawing/2014/main" id="{DC9E91D3-9261-49C4-8246-D67C44940CD6}"/>
              </a:ext>
            </a:extLst>
          </p:cNvPr>
          <p:cNvSpPr txBox="1">
            <a:spLocks/>
          </p:cNvSpPr>
          <p:nvPr/>
        </p:nvSpPr>
        <p:spPr bwMode="auto">
          <a:xfrm>
            <a:off x="420688" y="500063"/>
            <a:ext cx="117713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8F3C55-E335-41F2-92D7-2978B9BC3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31" y="341312"/>
            <a:ext cx="9024937" cy="60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36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9A153-11E3-4139-8684-8B91B6C7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9701"/>
            <a:ext cx="11360800" cy="7636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Plano de Avaliação Sistêmica - Pronatec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F36331-459C-41BC-A0D3-F9BC73A4D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579"/>
            <a:ext cx="3529557" cy="48908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1C3CE-72D4-4AAA-95F2-652920C8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27" y="684376"/>
            <a:ext cx="6697073" cy="6173624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1643861E-D589-46D0-88CC-6BE394C3FE06}"/>
              </a:ext>
            </a:extLst>
          </p:cNvPr>
          <p:cNvSpPr/>
          <p:nvPr/>
        </p:nvSpPr>
        <p:spPr>
          <a:xfrm>
            <a:off x="4219303" y="50553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080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9A153-11E3-4139-8684-8B91B6C7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9701"/>
            <a:ext cx="11360800" cy="7636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Plano de Avaliação Sistêmica - Pronatec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F36331-459C-41BC-A0D3-F9BC73A4D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" y="1343407"/>
            <a:ext cx="3529557" cy="48908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693A87D-BC1B-41A6-B51D-1D58609C0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087920"/>
            <a:ext cx="7183499" cy="5770079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1B731265-58DE-432D-953D-AEC8394FE2F6}"/>
              </a:ext>
            </a:extLst>
          </p:cNvPr>
          <p:cNvSpPr/>
          <p:nvPr/>
        </p:nvSpPr>
        <p:spPr>
          <a:xfrm>
            <a:off x="3978293" y="16851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13312EF-02E2-4AD1-8A47-888E5A7168C0}"/>
              </a:ext>
            </a:extLst>
          </p:cNvPr>
          <p:cNvSpPr/>
          <p:nvPr/>
        </p:nvSpPr>
        <p:spPr>
          <a:xfrm>
            <a:off x="3952167" y="37173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B40BCD1-689E-4071-8681-6CDCB1B5C10E}"/>
              </a:ext>
            </a:extLst>
          </p:cNvPr>
          <p:cNvSpPr/>
          <p:nvPr/>
        </p:nvSpPr>
        <p:spPr>
          <a:xfrm>
            <a:off x="3952167" y="57036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167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80683" y="3368275"/>
            <a:ext cx="2085200" cy="3077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Shape 70"/>
          <p:cNvSpPr/>
          <p:nvPr/>
        </p:nvSpPr>
        <p:spPr>
          <a:xfrm>
            <a:off x="2607967" y="454033"/>
            <a:ext cx="2085200" cy="6205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Shape 71"/>
          <p:cNvSpPr/>
          <p:nvPr/>
        </p:nvSpPr>
        <p:spPr>
          <a:xfrm>
            <a:off x="5037423" y="368902"/>
            <a:ext cx="2085200" cy="467794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2" name="Shape 72"/>
          <p:cNvSpPr/>
          <p:nvPr/>
        </p:nvSpPr>
        <p:spPr>
          <a:xfrm>
            <a:off x="7555457" y="511145"/>
            <a:ext cx="2085200" cy="467794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73" name="Shape 73"/>
          <p:cNvSpPr/>
          <p:nvPr/>
        </p:nvSpPr>
        <p:spPr>
          <a:xfrm>
            <a:off x="9944267" y="454033"/>
            <a:ext cx="2085200" cy="6205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Shape 74"/>
          <p:cNvSpPr txBox="1"/>
          <p:nvPr/>
        </p:nvSpPr>
        <p:spPr>
          <a:xfrm>
            <a:off x="153076" y="85264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    Contexto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-241875" y="1080074"/>
            <a:ext cx="2932751" cy="18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pt-BR" dirty="0"/>
              <a:t>-</a:t>
            </a:r>
            <a:r>
              <a:rPr lang="pt-BR" sz="1600" dirty="0"/>
              <a:t>Participantes com baixa escolaridade</a:t>
            </a:r>
          </a:p>
          <a:p>
            <a:pPr marL="304792"/>
            <a:r>
              <a:rPr lang="pt-BR" sz="1600" dirty="0"/>
              <a:t>-Parte deles sem </a:t>
            </a:r>
            <a:r>
              <a:rPr lang="pt-BR" sz="1600" dirty="0" err="1"/>
              <a:t>exp</a:t>
            </a:r>
            <a:r>
              <a:rPr lang="pt-BR" sz="1600" dirty="0"/>
              <a:t> de trabalho</a:t>
            </a:r>
          </a:p>
          <a:p>
            <a:pPr marL="304792"/>
            <a:r>
              <a:rPr lang="pt-BR" sz="1600" dirty="0"/>
              <a:t>-Oferta em todo o território nacional, em </a:t>
            </a:r>
            <a:r>
              <a:rPr lang="pt-BR" sz="1600" dirty="0" err="1"/>
              <a:t>peq</a:t>
            </a:r>
            <a:r>
              <a:rPr lang="pt-BR" sz="1600" dirty="0"/>
              <a:t>/</a:t>
            </a:r>
            <a:r>
              <a:rPr lang="pt-BR" sz="1600" dirty="0" err="1"/>
              <a:t>méd</a:t>
            </a:r>
            <a:r>
              <a:rPr lang="pt-BR" sz="1600" dirty="0"/>
              <a:t>/grande município</a:t>
            </a:r>
            <a:endParaRPr lang="en" sz="1600" dirty="0"/>
          </a:p>
          <a:p>
            <a:pPr marL="304792"/>
            <a:endParaRPr lang="en" sz="2000" dirty="0"/>
          </a:p>
        </p:txBody>
      </p:sp>
      <p:sp>
        <p:nvSpPr>
          <p:cNvPr id="76" name="Shape 76"/>
          <p:cNvSpPr txBox="1"/>
          <p:nvPr/>
        </p:nvSpPr>
        <p:spPr>
          <a:xfrm>
            <a:off x="175580" y="3312833"/>
            <a:ext cx="20120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dirty="0"/>
              <a:t>Recursos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-84690" y="3658184"/>
            <a:ext cx="2568415" cy="244604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en" sz="2000" dirty="0"/>
              <a:t>-</a:t>
            </a:r>
            <a:r>
              <a:rPr lang="pt-BR" dirty="0"/>
              <a:t>Capital político</a:t>
            </a:r>
            <a:endParaRPr lang="en" dirty="0"/>
          </a:p>
          <a:p>
            <a:pPr marL="304792"/>
            <a:r>
              <a:rPr lang="en" dirty="0"/>
              <a:t>-</a:t>
            </a:r>
            <a:r>
              <a:rPr lang="pt-BR" dirty="0"/>
              <a:t>SETEC/MEC</a:t>
            </a:r>
            <a:endParaRPr lang="en" sz="2000" dirty="0"/>
          </a:p>
          <a:p>
            <a:pPr marL="304792"/>
            <a:r>
              <a:rPr lang="en" sz="2000" dirty="0"/>
              <a:t>-</a:t>
            </a:r>
            <a:r>
              <a:rPr lang="pt-BR" dirty="0"/>
              <a:t>Rede do </a:t>
            </a:r>
            <a:r>
              <a:rPr lang="pt-BR" dirty="0" err="1"/>
              <a:t>IFCTs</a:t>
            </a:r>
            <a:r>
              <a:rPr lang="pt-BR" dirty="0"/>
              <a:t> </a:t>
            </a:r>
          </a:p>
          <a:p>
            <a:pPr marL="304792"/>
            <a:r>
              <a:rPr lang="pt-BR" dirty="0"/>
              <a:t>-Sistema S</a:t>
            </a:r>
          </a:p>
          <a:p>
            <a:pPr marL="647692" indent="-342900">
              <a:buFontTx/>
              <a:buChar char="-"/>
            </a:pPr>
            <a:r>
              <a:rPr lang="pt-BR" dirty="0"/>
              <a:t>Orçamento “blindado”</a:t>
            </a:r>
          </a:p>
          <a:p>
            <a:pPr marL="647692" indent="-342900">
              <a:buFontTx/>
              <a:buChar char="-"/>
            </a:pPr>
            <a:r>
              <a:rPr lang="pt-BR" dirty="0"/>
              <a:t>Aprendizagem anterior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746976" y="356425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Atividades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407316" y="558910"/>
            <a:ext cx="2348477" cy="611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203195">
              <a:buSzPct val="100000"/>
            </a:pPr>
            <a:r>
              <a:rPr lang="pt-BR" sz="2400" dirty="0"/>
              <a:t>-</a:t>
            </a:r>
            <a:r>
              <a:rPr lang="pt-BR" dirty="0"/>
              <a:t>Adesão do Município ao programa</a:t>
            </a:r>
          </a:p>
          <a:p>
            <a:pPr marL="203195">
              <a:buSzPct val="100000"/>
            </a:pPr>
            <a:r>
              <a:rPr lang="pt-BR" dirty="0"/>
              <a:t>-Definição da demanda de cursos pelo município</a:t>
            </a:r>
          </a:p>
          <a:p>
            <a:pPr marL="203195">
              <a:buSzPct val="100000"/>
            </a:pPr>
            <a:r>
              <a:rPr lang="pt-BR" dirty="0"/>
              <a:t>-Pactuação da oferta com MEC</a:t>
            </a:r>
          </a:p>
          <a:p>
            <a:pPr marL="203195">
              <a:buSzPct val="100000"/>
            </a:pPr>
            <a:r>
              <a:rPr lang="pt-BR" dirty="0"/>
              <a:t>-Acerto da oferta com Sistema S/</a:t>
            </a:r>
            <a:r>
              <a:rPr lang="pt-BR" dirty="0" err="1"/>
              <a:t>IFCTs</a:t>
            </a:r>
            <a:endParaRPr lang="pt-BR" dirty="0"/>
          </a:p>
          <a:p>
            <a:pPr marL="203195">
              <a:buSzPct val="100000"/>
            </a:pPr>
            <a:r>
              <a:rPr lang="pt-BR" dirty="0"/>
              <a:t>-Divulgação da oferta nos CRAS e Rede SUAS</a:t>
            </a:r>
          </a:p>
          <a:p>
            <a:pPr marL="203195">
              <a:buSzPct val="100000"/>
            </a:pPr>
            <a:r>
              <a:rPr lang="pt-BR" dirty="0"/>
              <a:t>-Pré-matrícula nos cursos</a:t>
            </a:r>
          </a:p>
          <a:p>
            <a:pPr marL="203195">
              <a:buSzPct val="100000"/>
            </a:pPr>
            <a:r>
              <a:rPr lang="pt-BR" dirty="0"/>
              <a:t>-Confirmação e informação para alunos</a:t>
            </a:r>
          </a:p>
          <a:p>
            <a:pPr marL="203195">
              <a:buSzPct val="100000"/>
            </a:pPr>
            <a:r>
              <a:rPr lang="pt-BR" dirty="0"/>
              <a:t>-Transporte e lanche para alunos</a:t>
            </a:r>
            <a:endParaRPr dirty="0"/>
          </a:p>
        </p:txBody>
      </p:sp>
      <p:sp>
        <p:nvSpPr>
          <p:cNvPr id="80" name="Shape 80"/>
          <p:cNvSpPr txBox="1"/>
          <p:nvPr/>
        </p:nvSpPr>
        <p:spPr>
          <a:xfrm>
            <a:off x="5435267" y="45403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/>
              <a:t>Produtos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694856" y="1364629"/>
            <a:ext cx="2613807" cy="386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en" dirty="0"/>
              <a:t>-</a:t>
            </a:r>
            <a:r>
              <a:rPr lang="pt-BR" dirty="0"/>
              <a:t>Vagas nos cursos</a:t>
            </a:r>
          </a:p>
          <a:p>
            <a:pPr marL="304792"/>
            <a:endParaRPr lang="pt-BR" dirty="0"/>
          </a:p>
          <a:p>
            <a:pPr marL="304792"/>
            <a:r>
              <a:rPr lang="pt-BR" dirty="0"/>
              <a:t>-Inscrição no Mais Emprego</a:t>
            </a:r>
          </a:p>
          <a:p>
            <a:pPr marL="304792"/>
            <a:endParaRPr lang="pt-BR" dirty="0"/>
          </a:p>
          <a:p>
            <a:pPr marL="304792"/>
            <a:r>
              <a:rPr lang="pt-BR" dirty="0"/>
              <a:t>-Informações sobre Microcrédito e outros programas</a:t>
            </a:r>
            <a:endParaRPr lang="en" dirty="0"/>
          </a:p>
        </p:txBody>
      </p:sp>
      <p:sp>
        <p:nvSpPr>
          <p:cNvPr id="82" name="Shape 82"/>
          <p:cNvSpPr txBox="1"/>
          <p:nvPr/>
        </p:nvSpPr>
        <p:spPr>
          <a:xfrm>
            <a:off x="7756833" y="45403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Resultados</a:t>
            </a:r>
            <a:endParaRPr lang="en" sz="2400" b="1" dirty="0"/>
          </a:p>
        </p:txBody>
      </p:sp>
      <p:sp>
        <p:nvSpPr>
          <p:cNvPr id="83" name="Shape 83"/>
          <p:cNvSpPr txBox="1"/>
          <p:nvPr/>
        </p:nvSpPr>
        <p:spPr>
          <a:xfrm>
            <a:off x="7323219" y="1146374"/>
            <a:ext cx="2283200" cy="253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r>
              <a:rPr lang="pt-BR" dirty="0"/>
              <a:t>-Trabalhadores qualificados em todo o país</a:t>
            </a:r>
          </a:p>
          <a:p>
            <a:pPr marL="304792"/>
            <a:endParaRPr lang="pt-BR" dirty="0"/>
          </a:p>
          <a:p>
            <a:pPr marL="304792"/>
            <a:r>
              <a:rPr lang="pt-BR" dirty="0"/>
              <a:t>-Trabalhadores com maior conhecimento sobre politicas ativas de Trabalho e fomento à produção</a:t>
            </a:r>
          </a:p>
          <a:p>
            <a:pPr marL="304792"/>
            <a:endParaRPr lang="en" dirty="0"/>
          </a:p>
        </p:txBody>
      </p:sp>
      <p:sp>
        <p:nvSpPr>
          <p:cNvPr id="84" name="Shape 84"/>
          <p:cNvSpPr txBox="1"/>
          <p:nvPr/>
        </p:nvSpPr>
        <p:spPr>
          <a:xfrm>
            <a:off x="10073267" y="555033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 b="1" dirty="0"/>
              <a:t>Impactos</a:t>
            </a:r>
            <a:endParaRPr lang="en" sz="2400" b="1" dirty="0"/>
          </a:p>
        </p:txBody>
      </p:sp>
      <p:sp>
        <p:nvSpPr>
          <p:cNvPr id="85" name="Shape 85"/>
          <p:cNvSpPr txBox="1"/>
          <p:nvPr/>
        </p:nvSpPr>
        <p:spPr>
          <a:xfrm>
            <a:off x="9476764" y="1009033"/>
            <a:ext cx="2534554" cy="509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47692" indent="-342900">
              <a:buFontTx/>
              <a:buChar char="-"/>
            </a:pPr>
            <a:r>
              <a:rPr lang="pt-BR" dirty="0"/>
              <a:t>Inserção no mercado de trabalho</a:t>
            </a:r>
          </a:p>
          <a:p>
            <a:pPr marL="647692" indent="-342900">
              <a:buFontTx/>
              <a:buChar char="-"/>
            </a:pPr>
            <a:r>
              <a:rPr lang="pt-BR" dirty="0"/>
              <a:t>Ascensão no emprego ou ao emprego formal</a:t>
            </a:r>
          </a:p>
          <a:p>
            <a:pPr marL="647692" indent="-342900">
              <a:buFontTx/>
              <a:buChar char="-"/>
            </a:pPr>
            <a:r>
              <a:rPr lang="pt-BR" dirty="0"/>
              <a:t>Aumento da renda</a:t>
            </a:r>
          </a:p>
          <a:p>
            <a:pPr marL="647692" indent="-342900">
              <a:buFontTx/>
              <a:buChar char="-"/>
            </a:pPr>
            <a:r>
              <a:rPr lang="pt-BR" dirty="0"/>
              <a:t>Volta ao sistema escolar (básico, técnico ou superior)</a:t>
            </a:r>
          </a:p>
          <a:p>
            <a:pPr marL="647692" indent="-342900">
              <a:buFontTx/>
              <a:buChar char="-"/>
            </a:pPr>
            <a:r>
              <a:rPr lang="pt-BR" dirty="0"/>
              <a:t>Rompimento com ciclo intergeracional de pobreza  </a:t>
            </a:r>
            <a:endParaRPr lang="en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CDB20C54-D1C6-4FE5-89D2-18914DCD8861}"/>
              </a:ext>
            </a:extLst>
          </p:cNvPr>
          <p:cNvSpPr/>
          <p:nvPr/>
        </p:nvSpPr>
        <p:spPr>
          <a:xfrm>
            <a:off x="4749946" y="3196225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CEC42E2D-354E-44B1-9A17-5FAB06F0EBEC}"/>
              </a:ext>
            </a:extLst>
          </p:cNvPr>
          <p:cNvSpPr/>
          <p:nvPr/>
        </p:nvSpPr>
        <p:spPr>
          <a:xfrm>
            <a:off x="2274353" y="3695514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5E962905-4BD0-45A1-B979-7BC84430A674}"/>
              </a:ext>
            </a:extLst>
          </p:cNvPr>
          <p:cNvSpPr/>
          <p:nvPr/>
        </p:nvSpPr>
        <p:spPr>
          <a:xfrm>
            <a:off x="7211357" y="2827450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0DE6618F-8953-4CAB-A3CE-8B13D6493999}"/>
              </a:ext>
            </a:extLst>
          </p:cNvPr>
          <p:cNvSpPr/>
          <p:nvPr/>
        </p:nvSpPr>
        <p:spPr>
          <a:xfrm>
            <a:off x="9653842" y="3235765"/>
            <a:ext cx="347049" cy="385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4" name="Shape 57">
            <a:extLst>
              <a:ext uri="{FF2B5EF4-FFF2-40B4-BE49-F238E27FC236}">
                <a16:creationId xmlns:a16="http://schemas.microsoft.com/office/drawing/2014/main" id="{12CB9CC3-6991-4E3B-A7BE-AB65AA3B36DC}"/>
              </a:ext>
            </a:extLst>
          </p:cNvPr>
          <p:cNvSpPr txBox="1"/>
          <p:nvPr/>
        </p:nvSpPr>
        <p:spPr>
          <a:xfrm>
            <a:off x="-99586" y="-97647"/>
            <a:ext cx="12631827" cy="4540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pt-BR" sz="2133" b="1" u="sng" dirty="0"/>
              <a:t>Mapa de Processos e Resultados do Pronatec – Bolsa Formação – Brasil Sem Miséria</a:t>
            </a:r>
            <a:r>
              <a:rPr lang="en" sz="2133" b="1" u="sng" dirty="0"/>
              <a:t> </a:t>
            </a:r>
            <a:endParaRPr sz="2400" u="sng" dirty="0"/>
          </a:p>
        </p:txBody>
      </p:sp>
      <p:sp>
        <p:nvSpPr>
          <p:cNvPr id="25" name="Shape 75">
            <a:extLst>
              <a:ext uri="{FF2B5EF4-FFF2-40B4-BE49-F238E27FC236}">
                <a16:creationId xmlns:a16="http://schemas.microsoft.com/office/drawing/2014/main" id="{CF52EDF1-21AD-4C04-B065-69F57CBDF255}"/>
              </a:ext>
            </a:extLst>
          </p:cNvPr>
          <p:cNvSpPr txBox="1"/>
          <p:nvPr/>
        </p:nvSpPr>
        <p:spPr>
          <a:xfrm>
            <a:off x="4749953" y="5189092"/>
            <a:ext cx="2932751" cy="18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endParaRPr lang="en" dirty="0"/>
          </a:p>
          <a:p>
            <a:pPr marL="304792"/>
            <a:r>
              <a:rPr lang="pt-BR" dirty="0"/>
              <a:t>- Articulação efetiva com MTE nos municípios</a:t>
            </a:r>
            <a:endParaRPr lang="en" dirty="0"/>
          </a:p>
          <a:p>
            <a:pPr marL="609585" indent="-304792">
              <a:buChar char="●"/>
            </a:pPr>
            <a:endParaRPr lang="en" dirty="0"/>
          </a:p>
        </p:txBody>
      </p:sp>
      <p:sp>
        <p:nvSpPr>
          <p:cNvPr id="26" name="Shape 74">
            <a:extLst>
              <a:ext uri="{FF2B5EF4-FFF2-40B4-BE49-F238E27FC236}">
                <a16:creationId xmlns:a16="http://schemas.microsoft.com/office/drawing/2014/main" id="{663A4186-419D-42A6-A30B-84CAC2F13E4E}"/>
              </a:ext>
            </a:extLst>
          </p:cNvPr>
          <p:cNvSpPr txBox="1"/>
          <p:nvPr/>
        </p:nvSpPr>
        <p:spPr>
          <a:xfrm>
            <a:off x="5118628" y="5127065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Pressuposto</a:t>
            </a:r>
          </a:p>
        </p:txBody>
      </p:sp>
      <p:sp>
        <p:nvSpPr>
          <p:cNvPr id="27" name="Shape 74">
            <a:extLst>
              <a:ext uri="{FF2B5EF4-FFF2-40B4-BE49-F238E27FC236}">
                <a16:creationId xmlns:a16="http://schemas.microsoft.com/office/drawing/2014/main" id="{7AC8B11C-E731-4087-8606-BF30EB7C6E15}"/>
              </a:ext>
            </a:extLst>
          </p:cNvPr>
          <p:cNvSpPr txBox="1"/>
          <p:nvPr/>
        </p:nvSpPr>
        <p:spPr>
          <a:xfrm>
            <a:off x="7791737" y="5095984"/>
            <a:ext cx="1827200" cy="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b="1" dirty="0"/>
              <a:t>Pressuposto</a:t>
            </a:r>
          </a:p>
        </p:txBody>
      </p:sp>
      <p:sp>
        <p:nvSpPr>
          <p:cNvPr id="29" name="Shape 75">
            <a:extLst>
              <a:ext uri="{FF2B5EF4-FFF2-40B4-BE49-F238E27FC236}">
                <a16:creationId xmlns:a16="http://schemas.microsoft.com/office/drawing/2014/main" id="{36E27F95-7BBB-4BED-8808-1C1EC4695341}"/>
              </a:ext>
            </a:extLst>
          </p:cNvPr>
          <p:cNvSpPr txBox="1"/>
          <p:nvPr/>
        </p:nvSpPr>
        <p:spPr>
          <a:xfrm>
            <a:off x="7264590" y="5307242"/>
            <a:ext cx="2736301" cy="18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2"/>
            <a:endParaRPr lang="en" sz="2000" dirty="0"/>
          </a:p>
          <a:p>
            <a:pPr marL="304792"/>
            <a:r>
              <a:rPr lang="pt-BR" sz="2000" dirty="0"/>
              <a:t>- </a:t>
            </a:r>
            <a:r>
              <a:rPr lang="pt-BR" dirty="0"/>
              <a:t>Oferta de empregos e cursos pelo país</a:t>
            </a:r>
            <a:endParaRPr lang="en" sz="20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049093B-8789-4D45-AA03-725201BB2180}"/>
              </a:ext>
            </a:extLst>
          </p:cNvPr>
          <p:cNvSpPr/>
          <p:nvPr/>
        </p:nvSpPr>
        <p:spPr>
          <a:xfrm>
            <a:off x="605676" y="1364628"/>
            <a:ext cx="1368081" cy="9600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Diagnóstico do publico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35CCED1-D2BD-4B6D-8148-95FBFA39C522}"/>
              </a:ext>
            </a:extLst>
          </p:cNvPr>
          <p:cNvSpPr/>
          <p:nvPr/>
        </p:nvSpPr>
        <p:spPr>
          <a:xfrm>
            <a:off x="8334104" y="1247300"/>
            <a:ext cx="1631884" cy="9600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Aval Conclusão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3FF02EE-95FD-4D53-8BB4-632C1A59A53B}"/>
              </a:ext>
            </a:extLst>
          </p:cNvPr>
          <p:cNvSpPr/>
          <p:nvPr/>
        </p:nvSpPr>
        <p:spPr>
          <a:xfrm>
            <a:off x="10468394" y="3389029"/>
            <a:ext cx="1631884" cy="9600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Aval </a:t>
            </a:r>
            <a:r>
              <a:rPr lang="pt-BR" dirty="0" err="1"/>
              <a:t>Emprega-bilidade</a:t>
            </a:r>
            <a:endParaRPr lang="pt-BR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008F992-DFDD-4601-85A8-BFFF68B3D1E5}"/>
              </a:ext>
            </a:extLst>
          </p:cNvPr>
          <p:cNvSpPr/>
          <p:nvPr/>
        </p:nvSpPr>
        <p:spPr>
          <a:xfrm>
            <a:off x="4098084" y="2024694"/>
            <a:ext cx="1631884" cy="9600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Aval Condições de oferta</a:t>
            </a:r>
          </a:p>
        </p:txBody>
      </p:sp>
    </p:spTree>
    <p:extLst>
      <p:ext uri="{BB962C8B-B14F-4D97-AF65-F5344CB8AC3E}">
        <p14:creationId xmlns:p14="http://schemas.microsoft.com/office/powerpoint/2010/main" val="30542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86678" y="2123245"/>
          <a:ext cx="10296939" cy="210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454">
                  <a:extLst>
                    <a:ext uri="{9D8B030D-6E8A-4147-A177-3AD203B41FA5}">
                      <a16:colId xmlns:a16="http://schemas.microsoft.com/office/drawing/2014/main" val="4216068857"/>
                    </a:ext>
                  </a:extLst>
                </a:gridCol>
                <a:gridCol w="3639435">
                  <a:extLst>
                    <a:ext uri="{9D8B030D-6E8A-4147-A177-3AD203B41FA5}">
                      <a16:colId xmlns:a16="http://schemas.microsoft.com/office/drawing/2014/main" val="1599968882"/>
                    </a:ext>
                  </a:extLst>
                </a:gridCol>
                <a:gridCol w="3846050">
                  <a:extLst>
                    <a:ext uri="{9D8B030D-6E8A-4147-A177-3AD203B41FA5}">
                      <a16:colId xmlns:a16="http://schemas.microsoft.com/office/drawing/2014/main" val="2966468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de avaliação</a:t>
                      </a:r>
                      <a:endParaRPr lang="pt-BR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endParaRPr lang="pt-BR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investigada </a:t>
                      </a:r>
                      <a:endParaRPr lang="pt-BR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931748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de Avaliação de Ações em Desenvolvimento Social de 2012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SAGI (2014)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amostral 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6 mil domicílios no país, com dois módulos, realizados em maio e dezembro de 2012.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do acesso a programas de qualificação profissional e outros programas públicos associados, além da trajetória ocupacional.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3609985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1E90564F-4952-4290-8FC8-8633726FFC4A}"/>
              </a:ext>
            </a:extLst>
          </p:cNvPr>
          <p:cNvSpPr/>
          <p:nvPr/>
        </p:nvSpPr>
        <p:spPr>
          <a:xfrm>
            <a:off x="1919289" y="1647296"/>
            <a:ext cx="82296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b="1" dirty="0"/>
              <a:t>Levantamento de demandas sociais e Diagnósticos de Públicos-Alvo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766364-C2E5-4E9F-9C9E-8CDC8E18D038}"/>
              </a:ext>
            </a:extLst>
          </p:cNvPr>
          <p:cNvSpPr txBox="1">
            <a:spLocks noChangeArrowheads="1"/>
          </p:cNvSpPr>
          <p:nvPr/>
        </p:nvSpPr>
        <p:spPr>
          <a:xfrm>
            <a:off x="887896" y="188640"/>
            <a:ext cx="11158330" cy="647700"/>
          </a:xfrm>
          <a:noFill/>
          <a:ln>
            <a:noFill/>
          </a:ln>
        </p:spPr>
        <p:txBody>
          <a:bodyPr lIns="91440" tIns="45720" rIns="91440" bIns="4572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tx1"/>
                </a:solidFill>
              </a:rPr>
              <a:t>Um Caso concreto de Avaliação Sistêmica: Pronatec – </a:t>
            </a:r>
            <a:r>
              <a:rPr lang="pt-BR" altLang="pt-BR" sz="2000" dirty="0" err="1">
                <a:solidFill>
                  <a:schemeClr val="tx1"/>
                </a:solidFill>
              </a:rPr>
              <a:t>Prog</a:t>
            </a:r>
            <a:r>
              <a:rPr lang="pt-BR" altLang="pt-BR" sz="2000" dirty="0">
                <a:solidFill>
                  <a:schemeClr val="tx1"/>
                </a:solidFill>
              </a:rPr>
              <a:t> Nacional de Acesso ao Ensino Técnico e Emprego</a:t>
            </a:r>
            <a:r>
              <a:rPr lang="pt-BR" alt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54864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13801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937" y="1429860"/>
            <a:ext cx="5086671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Metodologia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Pesquisa amostral contratada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Mais de 6 mil domicílios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Representativa por região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err="1">
                <a:latin typeface="+mj-lt"/>
              </a:rPr>
              <a:t>Multi-temática</a:t>
            </a:r>
            <a:r>
              <a:rPr lang="pt-BR" dirty="0">
                <a:latin typeface="+mj-lt"/>
              </a:rPr>
              <a:t>, mas com ênfase em trajetória ocupacional e inclusão produtiva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7936" y="13637"/>
            <a:ext cx="112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latin typeface="+mj-lt"/>
              </a:rPr>
              <a:t>Avaliação Diagnóstica: </a:t>
            </a:r>
            <a:r>
              <a:rPr lang="pt-BR" sz="2000" dirty="0"/>
              <a:t>Estudo de Demanda de Qualificação Profissional e Outras ações de Inclusão Produtiva em 2012</a:t>
            </a:r>
          </a:p>
          <a:p>
            <a:pPr lvl="1" algn="ctr"/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45F61D-6B0E-490D-A722-95428439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1825"/>
            <a:ext cx="4495800" cy="3686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46E07B-7C91-46E1-9E91-D36DC2F5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4" y="1658649"/>
            <a:ext cx="7248525" cy="18919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611F2F-CC31-41EC-9E7D-C92B4C01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696" y="3480359"/>
            <a:ext cx="7184891" cy="32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65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13801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16364" r="16525" b="38442"/>
          <a:stretch/>
        </p:blipFill>
        <p:spPr bwMode="auto">
          <a:xfrm>
            <a:off x="6015038" y="1532986"/>
            <a:ext cx="5629070" cy="40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8149" y="1473073"/>
            <a:ext cx="553688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Alguns resultados</a:t>
            </a:r>
          </a:p>
          <a:p>
            <a:endParaRPr lang="pt-BR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30% dos entrevistados disseram ter feito um curso de qualificação ao longo da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Entre os mais pobres (ED2),  somente 12% haviam feito algum curso de qualificação em sua vida, a larga maioria pagando do próprio bolso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81% dos que fizeram curso há até 3 anos disseram que a qualificação foi importante para sua vida profissional (emprego, contatos </a:t>
            </a:r>
            <a:r>
              <a:rPr lang="pt-BR" sz="2000" dirty="0" err="1">
                <a:latin typeface="+mj-lt"/>
              </a:rPr>
              <a:t>etc</a:t>
            </a:r>
            <a:r>
              <a:rPr lang="pt-BR" sz="20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Parcela reduzida dos entrevistado havia procurado o SINE em busca de emprego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1061" y="52625"/>
            <a:ext cx="1081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latin typeface="+mj-lt"/>
              </a:rPr>
              <a:t>Avaliação Diagnóstica: </a:t>
            </a:r>
            <a:r>
              <a:rPr lang="pt-BR" sz="2000" dirty="0"/>
              <a:t>Estudo de Demanda de Qualificação Profissional e Outras ações de Inclusão Produtiva em 2012</a:t>
            </a:r>
          </a:p>
          <a:p>
            <a:pPr lvl="1" algn="ctr"/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D01F63-A016-444D-B826-6ACE22464400}"/>
              </a:ext>
            </a:extLst>
          </p:cNvPr>
          <p:cNvSpPr txBox="1"/>
          <p:nvPr/>
        </p:nvSpPr>
        <p:spPr>
          <a:xfrm>
            <a:off x="9258713" y="4254362"/>
            <a:ext cx="79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12%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BF4661-3A69-4C3A-9F1E-C21870B78967}"/>
              </a:ext>
            </a:extLst>
          </p:cNvPr>
          <p:cNvSpPr/>
          <p:nvPr/>
        </p:nvSpPr>
        <p:spPr>
          <a:xfrm>
            <a:off x="6587883" y="345741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2733355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85825" y="2246936"/>
          <a:ext cx="10588487" cy="245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061">
                  <a:extLst>
                    <a:ext uri="{9D8B030D-6E8A-4147-A177-3AD203B41FA5}">
                      <a16:colId xmlns:a16="http://schemas.microsoft.com/office/drawing/2014/main" val="4216068857"/>
                    </a:ext>
                  </a:extLst>
                </a:gridCol>
                <a:gridCol w="3572311">
                  <a:extLst>
                    <a:ext uri="{9D8B030D-6E8A-4147-A177-3AD203B41FA5}">
                      <a16:colId xmlns:a16="http://schemas.microsoft.com/office/drawing/2014/main" val="1599968882"/>
                    </a:ext>
                  </a:extLst>
                </a:gridCol>
                <a:gridCol w="3775115">
                  <a:extLst>
                    <a:ext uri="{9D8B030D-6E8A-4147-A177-3AD203B41FA5}">
                      <a16:colId xmlns:a16="http://schemas.microsoft.com/office/drawing/2014/main" val="2966468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de avaliação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investigada 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931748"/>
                  </a:ext>
                </a:extLst>
              </a:tr>
              <a:tr h="1682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 de Inclusão Produtiva no Censo Suas 2011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Martignoni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(2011)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Levantamento censitário 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 Internet na quase totalidade dos municípios (97%)s, acerca da oferta de cursos de qualificação e outras iniciativas de Inclusão Produtiva.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de capacidade de implementação e gestão de ações em Inclusão Produtiva pela Assistência Social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763966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4F6EFAAF-D0E0-4AD0-A5FE-C7FF39C6DEFD}"/>
              </a:ext>
            </a:extLst>
          </p:cNvPr>
          <p:cNvSpPr/>
          <p:nvPr/>
        </p:nvSpPr>
        <p:spPr>
          <a:xfrm>
            <a:off x="2901398" y="1677085"/>
            <a:ext cx="777985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2. Prospecção de Experiências e Desenho de Programas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97629EE-E0A7-42F8-B3F5-C6039F0CA36A}"/>
              </a:ext>
            </a:extLst>
          </p:cNvPr>
          <p:cNvSpPr txBox="1">
            <a:spLocks noChangeArrowheads="1"/>
          </p:cNvSpPr>
          <p:nvPr/>
        </p:nvSpPr>
        <p:spPr>
          <a:xfrm>
            <a:off x="887896" y="188640"/>
            <a:ext cx="11158330" cy="647700"/>
          </a:xfrm>
          <a:noFill/>
          <a:ln>
            <a:noFill/>
          </a:ln>
        </p:spPr>
        <p:txBody>
          <a:bodyPr lIns="91440" tIns="45720" rIns="91440" bIns="4572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tx1"/>
                </a:solidFill>
              </a:rPr>
              <a:t>Um Caso concreto de Avaliação Sistêmica: Pronatec – </a:t>
            </a:r>
            <a:r>
              <a:rPr lang="pt-BR" altLang="pt-BR" sz="2000" dirty="0" err="1">
                <a:solidFill>
                  <a:schemeClr val="tx1"/>
                </a:solidFill>
              </a:rPr>
              <a:t>Prog</a:t>
            </a:r>
            <a:r>
              <a:rPr lang="pt-BR" altLang="pt-BR" sz="2000" dirty="0">
                <a:solidFill>
                  <a:schemeClr val="tx1"/>
                </a:solidFill>
              </a:rPr>
              <a:t> Nacional de Acesso ao Ensino Técnico e Emprego</a:t>
            </a:r>
            <a:r>
              <a:rPr lang="pt-BR" alt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748218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3249CC-ED71-41A0-BEEE-F13AF531265A}"/>
              </a:ext>
            </a:extLst>
          </p:cNvPr>
          <p:cNvSpPr txBox="1"/>
          <p:nvPr/>
        </p:nvSpPr>
        <p:spPr>
          <a:xfrm>
            <a:off x="478149" y="1473073"/>
            <a:ext cx="553688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Apontamentos</a:t>
            </a:r>
          </a:p>
          <a:p>
            <a:endParaRPr lang="pt-BR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O Censo SUAS é realizado pelo MDS desde 2007 e tem como finalidade fazer uma radiografia sobre a estrutura e funcionamento dos equipamentos atrelados a assistência social, avaliar os recursos humanos e indagar sobre os serviços e programas em andamento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80% dos municípios têm alguma ação voltada para a inclusão produtiva, especialmente Cursos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Oferta de cursos centrada em Artesanato, Cozinheiros, Doceiros, Padeiros </a:t>
            </a:r>
            <a:r>
              <a:rPr lang="pt-BR" dirty="0" err="1">
                <a:latin typeface="+mj-lt"/>
              </a:rPr>
              <a:t>etc</a:t>
            </a:r>
            <a:endParaRPr lang="pt-BR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Cursos ofertados pelo município e Sistema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5380B0-C878-49D3-A7C0-B49AD616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591" y="1174042"/>
            <a:ext cx="3013800" cy="57642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16372A-B161-4B4E-AA61-BCD879CD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334" y="1174042"/>
            <a:ext cx="1631106" cy="55104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4818A37-7865-449F-B7E8-6DC78C601B28}"/>
              </a:ext>
            </a:extLst>
          </p:cNvPr>
          <p:cNvSpPr txBox="1"/>
          <p:nvPr/>
        </p:nvSpPr>
        <p:spPr>
          <a:xfrm>
            <a:off x="265043" y="89280"/>
            <a:ext cx="1129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400" b="1" dirty="0">
                <a:latin typeface="+mj-lt"/>
              </a:rPr>
              <a:t>Avaliação Desenho: </a:t>
            </a:r>
            <a:r>
              <a:rPr lang="pt-BR" sz="2400" dirty="0"/>
              <a:t> Levantamento da oferta de programas de inclusão produtiva pelas Secretaria Municipais de 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1085701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61263" y="1657908"/>
          <a:ext cx="10745650" cy="176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62">
                  <a:extLst>
                    <a:ext uri="{9D8B030D-6E8A-4147-A177-3AD203B41FA5}">
                      <a16:colId xmlns:a16="http://schemas.microsoft.com/office/drawing/2014/main" val="4216068857"/>
                    </a:ext>
                  </a:extLst>
                </a:gridCol>
                <a:gridCol w="4577133">
                  <a:extLst>
                    <a:ext uri="{9D8B030D-6E8A-4147-A177-3AD203B41FA5}">
                      <a16:colId xmlns:a16="http://schemas.microsoft.com/office/drawing/2014/main" val="1599968882"/>
                    </a:ext>
                  </a:extLst>
                </a:gridCol>
                <a:gridCol w="3657955">
                  <a:extLst>
                    <a:ext uri="{9D8B030D-6E8A-4147-A177-3AD203B41FA5}">
                      <a16:colId xmlns:a16="http://schemas.microsoft.com/office/drawing/2014/main" val="2966468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de avaliação</a:t>
                      </a:r>
                      <a:endParaRPr lang="pt-BR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endParaRPr lang="pt-BR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investigada </a:t>
                      </a:r>
                      <a:endParaRPr lang="pt-BR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931748"/>
                  </a:ext>
                </a:extLst>
              </a:tr>
              <a:tr h="13933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Qualitativa do </a:t>
                      </a:r>
                      <a:r>
                        <a:rPr lang="pt-BR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Pronatec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em 2013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VARELLA et al (2015)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u="sng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qualitativa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12 municípios, envolvendo Grupo Focal com concluintes e desistentes e Entrevistas com diretor de centro de formação e agente municipal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de implementação da qualidade da oferta em sala de aula e da atuação dos agentes locais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763966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4F6EFAAF-D0E0-4AD0-A5FE-C7FF39C6DEFD}"/>
              </a:ext>
            </a:extLst>
          </p:cNvPr>
          <p:cNvSpPr/>
          <p:nvPr/>
        </p:nvSpPr>
        <p:spPr>
          <a:xfrm>
            <a:off x="3033712" y="1257798"/>
            <a:ext cx="726757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3. Avaliações de Implementação de ações do Programa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54797E-8CE3-469C-ABFC-491C5C22C693}"/>
              </a:ext>
            </a:extLst>
          </p:cNvPr>
          <p:cNvSpPr txBox="1">
            <a:spLocks noChangeArrowheads="1"/>
          </p:cNvSpPr>
          <p:nvPr/>
        </p:nvSpPr>
        <p:spPr>
          <a:xfrm>
            <a:off x="887896" y="188640"/>
            <a:ext cx="11158330" cy="647700"/>
          </a:xfrm>
          <a:noFill/>
          <a:ln>
            <a:noFill/>
          </a:ln>
        </p:spPr>
        <p:txBody>
          <a:bodyPr lIns="91440" tIns="45720" rIns="91440" bIns="4572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tx1"/>
                </a:solidFill>
              </a:rPr>
              <a:t>Um Caso concreto de Avaliação Sistêmica: Pronatec – </a:t>
            </a:r>
            <a:r>
              <a:rPr lang="pt-BR" altLang="pt-BR" sz="2000" dirty="0" err="1">
                <a:solidFill>
                  <a:schemeClr val="tx1"/>
                </a:solidFill>
              </a:rPr>
              <a:t>Prog</a:t>
            </a:r>
            <a:r>
              <a:rPr lang="pt-BR" altLang="pt-BR" sz="2000" dirty="0">
                <a:solidFill>
                  <a:schemeClr val="tx1"/>
                </a:solidFill>
              </a:rPr>
              <a:t> Nacional de Acesso ao Ensino Técnico e Emprego</a:t>
            </a:r>
            <a:r>
              <a:rPr lang="pt-BR" alt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327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3813" y="170253"/>
            <a:ext cx="11728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latin typeface="+mj-lt"/>
              </a:rPr>
              <a:t>Avaliação de Implementação: Pesquisa Qualitativa em alguns municípios com egressos e desistentes do programa 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410817" y="1370582"/>
            <a:ext cx="564708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</a:rPr>
              <a:t>Metodologia</a:t>
            </a:r>
          </a:p>
          <a:p>
            <a:endParaRPr lang="pt-BR" b="1" dirty="0">
              <a:latin typeface="+mj-lt"/>
            </a:endParaRPr>
          </a:p>
          <a:p>
            <a:r>
              <a:rPr lang="pt-BR" dirty="0"/>
              <a:t>Estratégia qualitativa, com equipe interna e consultores</a:t>
            </a:r>
          </a:p>
          <a:p>
            <a:endParaRPr lang="pt-BR" dirty="0"/>
          </a:p>
          <a:p>
            <a:r>
              <a:rPr lang="pt-BR" dirty="0"/>
              <a:t>Amostra intencional: 12 Municípios dentre quase 900 que já tinham turmas concluídas, nas 5 regiões, com diferentes portes, 6 deles com equipe ACESSUAS Trabalho  </a:t>
            </a:r>
          </a:p>
          <a:p>
            <a:endParaRPr lang="pt-BR" dirty="0"/>
          </a:p>
          <a:p>
            <a:r>
              <a:rPr lang="pt-BR" dirty="0"/>
              <a:t>18 Grupos focais com egressos e desistentes (148 pessoas)</a:t>
            </a:r>
          </a:p>
          <a:p>
            <a:endParaRPr lang="pt-BR" dirty="0"/>
          </a:p>
          <a:p>
            <a:r>
              <a:rPr lang="pt-BR" dirty="0"/>
              <a:t>24 Entrevistas com gestores municipais e diretores dos centros de formação</a:t>
            </a:r>
          </a:p>
          <a:p>
            <a:endParaRPr lang="pt-BR" dirty="0"/>
          </a:p>
          <a:p>
            <a:r>
              <a:rPr lang="pt-BR" dirty="0"/>
              <a:t>Visitas aos CRAS, Escolas, Prefeituras</a:t>
            </a:r>
          </a:p>
          <a:p>
            <a:endParaRPr lang="pt-BR" dirty="0"/>
          </a:p>
          <a:p>
            <a:r>
              <a:rPr lang="pt-BR" dirty="0"/>
              <a:t>5 dias no município</a:t>
            </a:r>
            <a:endParaRPr lang="pt-BR" b="1" dirty="0"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1" y="3220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pt-BR" altLang="pt-BR">
                <a:latin typeface="Arial" charset="0"/>
                <a:cs typeface="Arial" charset="0"/>
              </a:rPr>
            </a:br>
            <a:endParaRPr lang="pt-BR" altLang="pt-BR">
              <a:latin typeface="Arial" charset="0"/>
              <a:cs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1EAC32-95FF-453F-AFE4-8197B2B5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890" y="1165833"/>
            <a:ext cx="5222710" cy="56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74C9C82-C92F-4022-8375-7E1008BBDC85}"/>
              </a:ext>
            </a:extLst>
          </p:cNvPr>
          <p:cNvGraphicFramePr>
            <a:graphicFrameLocks noGrp="1"/>
          </p:cNvGraphicFramePr>
          <p:nvPr/>
        </p:nvGraphicFramePr>
        <p:xfrm>
          <a:off x="790451" y="1530627"/>
          <a:ext cx="9793357" cy="532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996DDEFE-CF89-4923-878F-591E382A5D3F}"/>
              </a:ext>
            </a:extLst>
          </p:cNvPr>
          <p:cNvSpPr txBox="1">
            <a:spLocks/>
          </p:cNvSpPr>
          <p:nvPr/>
        </p:nvSpPr>
        <p:spPr>
          <a:xfrm>
            <a:off x="650735" y="12118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/>
              <a:t>Pobreza e Extrema Pobreza </a:t>
            </a:r>
            <a:br>
              <a:rPr lang="pt-BR" sz="1800" b="1" dirty="0"/>
            </a:br>
            <a:r>
              <a:rPr lang="pt-BR" sz="1800" b="1" dirty="0"/>
              <a:t>Brasil 1992 a 2017 (%)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5E1F0C8-F71C-4C84-A980-3E9A3839CC86}"/>
              </a:ext>
            </a:extLst>
          </p:cNvPr>
          <p:cNvCxnSpPr>
            <a:cxnSpLocks/>
          </p:cNvCxnSpPr>
          <p:nvPr/>
        </p:nvCxnSpPr>
        <p:spPr>
          <a:xfrm flipH="1">
            <a:off x="8070574" y="4499929"/>
            <a:ext cx="2319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07D2E199-3D31-41C6-808A-172190156D30}"/>
              </a:ext>
            </a:extLst>
          </p:cNvPr>
          <p:cNvSpPr txBox="1">
            <a:spLocks/>
          </p:cNvSpPr>
          <p:nvPr/>
        </p:nvSpPr>
        <p:spPr>
          <a:xfrm>
            <a:off x="637840" y="85355"/>
            <a:ext cx="1091631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cap="small" dirty="0"/>
              <a:t>A pobreza e extrema pobreza voltaram aos níveis da década passada...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3E02353-0B7D-4673-9635-484E9B45512F}"/>
              </a:ext>
            </a:extLst>
          </p:cNvPr>
          <p:cNvCxnSpPr>
            <a:cxnSpLocks/>
          </p:cNvCxnSpPr>
          <p:nvPr/>
        </p:nvCxnSpPr>
        <p:spPr>
          <a:xfrm flipH="1">
            <a:off x="6573078" y="5142660"/>
            <a:ext cx="3816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58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5287" y="78233"/>
            <a:ext cx="1121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latin typeface="+mj-lt"/>
              </a:rPr>
              <a:t>Avaliação de Implementação do </a:t>
            </a:r>
            <a:r>
              <a:rPr lang="pt-BR" sz="2000" b="1" dirty="0" err="1">
                <a:latin typeface="+mj-lt"/>
              </a:rPr>
              <a:t>Pronatec</a:t>
            </a:r>
            <a:r>
              <a:rPr lang="pt-BR" sz="2000" b="1" dirty="0">
                <a:latin typeface="+mj-lt"/>
              </a:rPr>
              <a:t>: Pesquisa Qualitativa em alguns municípios com egressos e desistentes do programa 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636104" y="1370582"/>
            <a:ext cx="109330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</a:rPr>
              <a:t>Problemas na adequação da oferta</a:t>
            </a:r>
            <a:endParaRPr lang="pt-BR" b="1" dirty="0">
              <a:latin typeface="+mj-lt"/>
            </a:endParaRPr>
          </a:p>
          <a:p>
            <a:r>
              <a:rPr lang="pt-BR" dirty="0">
                <a:latin typeface="+mj-lt"/>
              </a:rPr>
              <a:t>“... as unidades ofertantes têm, em maior ou menor medida, se adaptado ao </a:t>
            </a:r>
            <a:r>
              <a:rPr lang="pt-BR" dirty="0" err="1">
                <a:latin typeface="+mj-lt"/>
              </a:rPr>
              <a:t>Pronatec</a:t>
            </a:r>
            <a:r>
              <a:rPr lang="pt-BR" dirty="0">
                <a:latin typeface="+mj-lt"/>
              </a:rPr>
              <a:t>/BSM. As unidades ofertantes com menor expressão tendem a ser mais flexíveis na relação com os interlocutores municipais. .....atendendo com maior frequência às suas demandas de aberturas de cursos, turmas e flexibilidade de horários..... </a:t>
            </a:r>
          </a:p>
          <a:p>
            <a:endParaRPr lang="pt-BR" dirty="0"/>
          </a:p>
          <a:p>
            <a:r>
              <a:rPr lang="pt-BR" dirty="0">
                <a:latin typeface="+mj-lt"/>
              </a:rPr>
              <a:t>O SENAI e, em menor grau, o SENAC, tendem a ser mais resistentes às demandas dos gestores, às mudanças solicitadas em termos de estrutura, horários e especialmente às regras e padrões de condutas impostos aos alunos do Pronatec/BSM... </a:t>
            </a:r>
          </a:p>
          <a:p>
            <a:endParaRPr lang="pt-BR" dirty="0">
              <a:latin typeface="+mj-lt"/>
            </a:endParaRPr>
          </a:p>
          <a:p>
            <a:r>
              <a:rPr lang="pt-BR" sz="2000" b="1" dirty="0">
                <a:latin typeface="+mj-lt"/>
              </a:rPr>
              <a:t>Problemas de evasão</a:t>
            </a:r>
          </a:p>
          <a:p>
            <a:endParaRPr lang="pt-BR" sz="2000" b="1" dirty="0">
              <a:latin typeface="+mj-lt"/>
            </a:endParaRPr>
          </a:p>
          <a:p>
            <a:r>
              <a:rPr lang="pt-BR" dirty="0"/>
              <a:t>“... há dificuldades para evitar a evasão dos cursos do Pronatec/BSM daqueles que são</a:t>
            </a:r>
          </a:p>
          <a:p>
            <a:r>
              <a:rPr lang="pt-BR" dirty="0"/>
              <a:t>os responsáveis pelo sustento das famílias e mais ainda para possibilitar o ingresso</a:t>
            </a:r>
          </a:p>
          <a:p>
            <a:r>
              <a:rPr lang="pt-BR" dirty="0"/>
              <a:t>das mulheres ao mercado formal de trabalho, o que depende não só de políticas de</a:t>
            </a:r>
          </a:p>
          <a:p>
            <a:r>
              <a:rPr lang="pt-BR" dirty="0"/>
              <a:t>transferência de renda, mas também da universalização do acesso às creches e também</a:t>
            </a:r>
          </a:p>
          <a:p>
            <a:r>
              <a:rPr lang="pt-BR" dirty="0"/>
              <a:t>uma mudança na cultura organizacional das unidades ofertantes”. </a:t>
            </a:r>
            <a:endParaRPr lang="pt-BR" b="1" dirty="0">
              <a:latin typeface="+mj-lt"/>
            </a:endParaRPr>
          </a:p>
          <a:p>
            <a:endParaRPr lang="pt-BR" b="1" dirty="0"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1" y="3220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pt-BR" altLang="pt-BR">
                <a:latin typeface="Arial" charset="0"/>
                <a:cs typeface="Arial" charset="0"/>
              </a:rPr>
            </a:br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54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00075" y="2109326"/>
          <a:ext cx="11158538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703">
                  <a:extLst>
                    <a:ext uri="{9D8B030D-6E8A-4147-A177-3AD203B41FA5}">
                      <a16:colId xmlns:a16="http://schemas.microsoft.com/office/drawing/2014/main" val="4216068857"/>
                    </a:ext>
                  </a:extLst>
                </a:gridCol>
                <a:gridCol w="3943966">
                  <a:extLst>
                    <a:ext uri="{9D8B030D-6E8A-4147-A177-3AD203B41FA5}">
                      <a16:colId xmlns:a16="http://schemas.microsoft.com/office/drawing/2014/main" val="1599968882"/>
                    </a:ext>
                  </a:extLst>
                </a:gridCol>
                <a:gridCol w="4167869">
                  <a:extLst>
                    <a:ext uri="{9D8B030D-6E8A-4147-A177-3AD203B41FA5}">
                      <a16:colId xmlns:a16="http://schemas.microsoft.com/office/drawing/2014/main" val="2966468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de avaliação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investigada 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931748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Estudo de Acesso, Adequação da oferta e Desempenho em 2014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SOUSA et al 2015)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Estudo descritivo 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 base na integração de registros dos alunos do </a:t>
                      </a:r>
                      <a:r>
                        <a:rPr lang="pt-BR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Pronatec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BSM com Cadastro Único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de resultados do programa quanto à cobertura, adequação ao mercado, equidade no acesso e desempenho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75007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FCEBFBEC-4893-4478-B37B-77F25EE9076A}"/>
              </a:ext>
            </a:extLst>
          </p:cNvPr>
          <p:cNvSpPr/>
          <p:nvPr/>
        </p:nvSpPr>
        <p:spPr>
          <a:xfrm>
            <a:off x="2881313" y="1480616"/>
            <a:ext cx="726757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4. Avaliações de resultados e impactos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6B5CFED-B697-4BE0-A01E-AEED534EE7D0}"/>
              </a:ext>
            </a:extLst>
          </p:cNvPr>
          <p:cNvSpPr txBox="1">
            <a:spLocks noChangeArrowheads="1"/>
          </p:cNvSpPr>
          <p:nvPr/>
        </p:nvSpPr>
        <p:spPr>
          <a:xfrm>
            <a:off x="887896" y="188640"/>
            <a:ext cx="11158330" cy="647700"/>
          </a:xfrm>
          <a:noFill/>
          <a:ln>
            <a:noFill/>
          </a:ln>
        </p:spPr>
        <p:txBody>
          <a:bodyPr lIns="91440" tIns="45720" rIns="91440" bIns="4572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tx1"/>
                </a:solidFill>
              </a:rPr>
              <a:t>Um Caso concreto de Avaliação Sistêmica: Pronatec – </a:t>
            </a:r>
            <a:r>
              <a:rPr lang="pt-BR" altLang="pt-BR" sz="2000" dirty="0" err="1">
                <a:solidFill>
                  <a:schemeClr val="tx1"/>
                </a:solidFill>
              </a:rPr>
              <a:t>Prog</a:t>
            </a:r>
            <a:r>
              <a:rPr lang="pt-BR" altLang="pt-BR" sz="2000" dirty="0">
                <a:solidFill>
                  <a:schemeClr val="tx1"/>
                </a:solidFill>
              </a:rPr>
              <a:t> Nacional de Acesso ao Ensino Técnico e Emprego</a:t>
            </a:r>
            <a:r>
              <a:rPr lang="pt-BR" alt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076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06BDCC2-DD2A-4A9B-A701-C67A8965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32" y="2256816"/>
            <a:ext cx="8256968" cy="313980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98BB8B9-CEE3-4F03-A8D3-A313772441EA}"/>
              </a:ext>
            </a:extLst>
          </p:cNvPr>
          <p:cNvSpPr/>
          <p:nvPr/>
        </p:nvSpPr>
        <p:spPr>
          <a:xfrm>
            <a:off x="275926" y="2256816"/>
            <a:ext cx="44146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</a:rPr>
              <a:t>Metodologia</a:t>
            </a:r>
          </a:p>
          <a:p>
            <a:endParaRPr lang="pt-BR" b="1" dirty="0">
              <a:latin typeface="+mj-lt"/>
            </a:endParaRPr>
          </a:p>
          <a:p>
            <a:r>
              <a:rPr lang="pt-BR" dirty="0"/>
              <a:t>Estudo com integração de registros administrativos com </a:t>
            </a:r>
            <a:r>
              <a:rPr lang="pt-BR" dirty="0" err="1"/>
              <a:t>Sistec</a:t>
            </a:r>
            <a:r>
              <a:rPr lang="pt-BR" dirty="0"/>
              <a:t>, Cadastro Único e Folha de </a:t>
            </a:r>
            <a:r>
              <a:rPr lang="pt-BR" dirty="0" err="1"/>
              <a:t>Pagto</a:t>
            </a:r>
            <a:r>
              <a:rPr lang="pt-BR" dirty="0"/>
              <a:t> do Bolsa Família</a:t>
            </a:r>
          </a:p>
          <a:p>
            <a:endParaRPr lang="pt-BR" dirty="0"/>
          </a:p>
          <a:p>
            <a:r>
              <a:rPr lang="pt-BR" dirty="0"/>
              <a:t>Chave de integração: </a:t>
            </a:r>
          </a:p>
          <a:p>
            <a:r>
              <a:rPr lang="pt-BR" dirty="0"/>
              <a:t>CPF + Data </a:t>
            </a:r>
            <a:r>
              <a:rPr lang="pt-BR" dirty="0" err="1"/>
              <a:t>Nasc</a:t>
            </a:r>
            <a:endParaRPr lang="pt-BR" dirty="0"/>
          </a:p>
          <a:p>
            <a:r>
              <a:rPr lang="pt-BR" dirty="0"/>
              <a:t>Nome + Data </a:t>
            </a:r>
            <a:r>
              <a:rPr lang="pt-BR" dirty="0" err="1"/>
              <a:t>Nasc</a:t>
            </a:r>
            <a:endParaRPr lang="pt-BR" dirty="0"/>
          </a:p>
          <a:p>
            <a:endParaRPr lang="pt-BR" dirty="0"/>
          </a:p>
          <a:p>
            <a:r>
              <a:rPr lang="pt-BR" dirty="0"/>
              <a:t>Tempo de processamento: 1 a 2 dias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DF5B89-EEBE-47CC-BF30-015FE5F8D0E0}"/>
              </a:ext>
            </a:extLst>
          </p:cNvPr>
          <p:cNvSpPr txBox="1"/>
          <p:nvPr/>
        </p:nvSpPr>
        <p:spPr>
          <a:xfrm>
            <a:off x="0" y="67498"/>
            <a:ext cx="11615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200" b="1" dirty="0">
                <a:latin typeface="+mj-lt"/>
              </a:rPr>
              <a:t>Avaliação de Resultados: </a:t>
            </a:r>
            <a:r>
              <a:rPr lang="pt-B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Estudo de Acesso, Adequação da oferta e Desempenho em 2014</a:t>
            </a:r>
            <a:endParaRPr lang="pt-BR" sz="2200" b="1" dirty="0">
              <a:latin typeface="+mj-lt"/>
            </a:endParaRP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669815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7498"/>
            <a:ext cx="11615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200" b="1" dirty="0">
                <a:latin typeface="+mj-lt"/>
              </a:rPr>
              <a:t>Avaliação de Resultados: </a:t>
            </a:r>
            <a:r>
              <a:rPr lang="pt-B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Estudo de Acesso, Adequação da oferta e Desempenho em 2014</a:t>
            </a:r>
            <a:endParaRPr lang="pt-BR" sz="2200" b="1" dirty="0">
              <a:latin typeface="+mj-lt"/>
            </a:endParaRP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pt-BR" sz="22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1" y="3220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pt-BR" altLang="pt-BR">
                <a:latin typeface="Arial" charset="0"/>
                <a:cs typeface="Arial" charset="0"/>
              </a:rPr>
            </a:br>
            <a:endParaRPr lang="pt-BR" altLang="pt-BR"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1091645"/>
            <a:ext cx="4823911" cy="50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A92B10-A347-45DB-82CC-598241E07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460978"/>
            <a:ext cx="4514850" cy="26728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6954CED-39FC-4F90-B47E-11B91D8F80E4}"/>
              </a:ext>
            </a:extLst>
          </p:cNvPr>
          <p:cNvSpPr txBox="1"/>
          <p:nvPr/>
        </p:nvSpPr>
        <p:spPr>
          <a:xfrm>
            <a:off x="147938" y="4222438"/>
            <a:ext cx="526702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Capilaridade no território em curto espaço de tempo</a:t>
            </a:r>
          </a:p>
          <a:p>
            <a:endParaRPr lang="pt-BR" sz="2000" dirty="0"/>
          </a:p>
          <a:p>
            <a:r>
              <a:rPr lang="pt-BR" sz="2000" dirty="0"/>
              <a:t>Mais de 4 mil municípios com oferta</a:t>
            </a:r>
          </a:p>
          <a:p>
            <a:endParaRPr lang="pt-BR" sz="2000" dirty="0"/>
          </a:p>
          <a:p>
            <a:r>
              <a:rPr lang="pt-BR" sz="2000" dirty="0"/>
              <a:t>31% vagas NE contra 25% no Sudeste</a:t>
            </a:r>
          </a:p>
          <a:p>
            <a:endParaRPr lang="pt-BR" sz="2000" dirty="0"/>
          </a:p>
          <a:p>
            <a:r>
              <a:rPr lang="pt-BR" sz="2000" dirty="0"/>
              <a:t>25% vagas em municípios &lt; 50 mil </a:t>
            </a:r>
            <a:r>
              <a:rPr lang="pt-BR" sz="2000" dirty="0" err="1"/>
              <a:t>hab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76207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1" y="3220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pt-BR" altLang="pt-BR">
                <a:latin typeface="Arial" charset="0"/>
                <a:cs typeface="Arial" charset="0"/>
              </a:rPr>
            </a:br>
            <a:endParaRPr lang="pt-BR" altLang="pt-BR">
              <a:latin typeface="Arial" charset="0"/>
              <a:cs typeface="Arial" charset="0"/>
            </a:endParaRPr>
          </a:p>
        </p:txBody>
      </p:sp>
      <p:graphicFrame>
        <p:nvGraphicFramePr>
          <p:cNvPr id="9" name="Chart 11"/>
          <p:cNvGraphicFramePr>
            <a:graphicFrameLocks noGrp="1"/>
          </p:cNvGraphicFramePr>
          <p:nvPr/>
        </p:nvGraphicFramePr>
        <p:xfrm>
          <a:off x="5999160" y="1763917"/>
          <a:ext cx="4603057" cy="42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F63862-7510-467D-BC93-C39A09D8F4D3}"/>
              </a:ext>
            </a:extLst>
          </p:cNvPr>
          <p:cNvSpPr txBox="1"/>
          <p:nvPr/>
        </p:nvSpPr>
        <p:spPr>
          <a:xfrm>
            <a:off x="327958" y="1793440"/>
            <a:ext cx="5472767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Cobertura do Público:</a:t>
            </a:r>
          </a:p>
          <a:p>
            <a:r>
              <a:rPr lang="pt-BR" sz="2000" dirty="0"/>
              <a:t>63% Inscritos no Cadastro Único e/ou Bolsa Família</a:t>
            </a:r>
          </a:p>
          <a:p>
            <a:r>
              <a:rPr lang="pt-BR" sz="2000" dirty="0"/>
              <a:t>60% dos alunos eram mulheres</a:t>
            </a:r>
          </a:p>
          <a:p>
            <a:r>
              <a:rPr lang="pt-BR" sz="2000" dirty="0"/>
              <a:t>47% com ensino fundamental incompleto</a:t>
            </a:r>
          </a:p>
          <a:p>
            <a:endParaRPr lang="pt-BR" sz="2000" dirty="0"/>
          </a:p>
          <a:p>
            <a:r>
              <a:rPr lang="pt-BR" sz="2000" dirty="0"/>
              <a:t>Taxa de conclusão mais baixa que a média observada no passado (anos 1990)</a:t>
            </a:r>
          </a:p>
          <a:p>
            <a:endParaRPr lang="pt-BR" sz="2000" dirty="0"/>
          </a:p>
          <a:p>
            <a:r>
              <a:rPr lang="pt-BR" sz="2000" dirty="0"/>
              <a:t>Participantes do Bolsa Família com taxas de conclusão mais elevadas que a média</a:t>
            </a:r>
          </a:p>
          <a:p>
            <a:endParaRPr lang="pt-BR" sz="2000" dirty="0"/>
          </a:p>
          <a:p>
            <a:r>
              <a:rPr lang="pt-BR" sz="2000" dirty="0"/>
              <a:t>Boa adesão entre oferta e dinâmica local do mercado de trabalho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E9B2BB-F802-4930-8BDB-B087B391F231}"/>
              </a:ext>
            </a:extLst>
          </p:cNvPr>
          <p:cNvSpPr txBox="1"/>
          <p:nvPr/>
        </p:nvSpPr>
        <p:spPr>
          <a:xfrm>
            <a:off x="0" y="67498"/>
            <a:ext cx="11615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200" b="1" dirty="0">
                <a:latin typeface="+mj-lt"/>
              </a:rPr>
              <a:t>Avaliação de Resultados: </a:t>
            </a:r>
            <a:r>
              <a:rPr lang="pt-B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Estudo de Acesso, Adequação da oferta e Desempenho em 2014</a:t>
            </a:r>
            <a:endParaRPr lang="pt-BR" sz="2200" b="1" dirty="0">
              <a:latin typeface="+mj-lt"/>
            </a:endParaRP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971019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05434" y="2017546"/>
          <a:ext cx="11257308" cy="243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63">
                  <a:extLst>
                    <a:ext uri="{9D8B030D-6E8A-4147-A177-3AD203B41FA5}">
                      <a16:colId xmlns:a16="http://schemas.microsoft.com/office/drawing/2014/main" val="4216068857"/>
                    </a:ext>
                  </a:extLst>
                </a:gridCol>
                <a:gridCol w="4259668">
                  <a:extLst>
                    <a:ext uri="{9D8B030D-6E8A-4147-A177-3AD203B41FA5}">
                      <a16:colId xmlns:a16="http://schemas.microsoft.com/office/drawing/2014/main" val="1599968882"/>
                    </a:ext>
                  </a:extLst>
                </a:gridCol>
                <a:gridCol w="4366177">
                  <a:extLst>
                    <a:ext uri="{9D8B030D-6E8A-4147-A177-3AD203B41FA5}">
                      <a16:colId xmlns:a16="http://schemas.microsoft.com/office/drawing/2014/main" val="2966468642"/>
                    </a:ext>
                  </a:extLst>
                </a:gridCol>
              </a:tblGrid>
              <a:tr h="34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de avaliação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investigada </a:t>
                      </a:r>
                      <a:endParaRPr lang="pt-B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931748"/>
                  </a:ext>
                </a:extLst>
              </a:tr>
              <a:tr h="173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Efeito do Pronatec no Mercado 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LUCENA e FONSECA (2016)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Estudo com desenho </a:t>
                      </a:r>
                      <a:r>
                        <a:rPr lang="pt-BR" sz="2000" u="sng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quasi</a:t>
                      </a:r>
                      <a:r>
                        <a:rPr lang="pt-BR" sz="2000" u="sng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-experimental 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 a base integrada do Pronatec BSM, Cadastro Único, RAIS e </a:t>
                      </a:r>
                      <a:r>
                        <a:rPr lang="pt-BR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Caged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com alunos e seus “pares similares” não </a:t>
                      </a:r>
                      <a:r>
                        <a:rPr lang="pt-BR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cursantes</a:t>
                      </a: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mesma idade, sexo, cor, escolaridade e local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de impacto do programa em termos de empregabilidade formal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331158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1B0612AF-6CDA-45E0-973A-0B4AC0A327D4}"/>
              </a:ext>
            </a:extLst>
          </p:cNvPr>
          <p:cNvSpPr/>
          <p:nvPr/>
        </p:nvSpPr>
        <p:spPr>
          <a:xfrm>
            <a:off x="2881313" y="1480616"/>
            <a:ext cx="726757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4. Avaliações de resultados e impactos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2A18FB-C080-4EF8-8171-1FC5B15CF29F}"/>
              </a:ext>
            </a:extLst>
          </p:cNvPr>
          <p:cNvSpPr txBox="1">
            <a:spLocks noChangeArrowheads="1"/>
          </p:cNvSpPr>
          <p:nvPr/>
        </p:nvSpPr>
        <p:spPr>
          <a:xfrm>
            <a:off x="887896" y="188640"/>
            <a:ext cx="11158330" cy="647700"/>
          </a:xfrm>
          <a:noFill/>
          <a:ln>
            <a:noFill/>
          </a:ln>
        </p:spPr>
        <p:txBody>
          <a:bodyPr lIns="91440" tIns="45720" rIns="91440" bIns="4572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tx1"/>
                </a:solidFill>
              </a:rPr>
              <a:t>Um Caso concreto de Avaliação Sistêmica: Pronatec – </a:t>
            </a:r>
            <a:r>
              <a:rPr lang="pt-BR" altLang="pt-BR" sz="2000" dirty="0" err="1">
                <a:solidFill>
                  <a:schemeClr val="tx1"/>
                </a:solidFill>
              </a:rPr>
              <a:t>Prog</a:t>
            </a:r>
            <a:r>
              <a:rPr lang="pt-BR" altLang="pt-BR" sz="2000" dirty="0">
                <a:solidFill>
                  <a:schemeClr val="tx1"/>
                </a:solidFill>
              </a:rPr>
              <a:t> Nacional de Acesso ao Ensino Técnico e Emprego</a:t>
            </a:r>
            <a:r>
              <a:rPr lang="pt-BR" alt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537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90FEA9-C8AB-4F04-823C-383EBF3AF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4" y="1719262"/>
            <a:ext cx="5495925" cy="436245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0A045B0-98FB-4317-B6EA-60DD6029FE9E}"/>
              </a:ext>
            </a:extLst>
          </p:cNvPr>
          <p:cNvSpPr/>
          <p:nvPr/>
        </p:nvSpPr>
        <p:spPr>
          <a:xfrm>
            <a:off x="333076" y="1719262"/>
            <a:ext cx="44146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</a:rPr>
              <a:t>Metodologia</a:t>
            </a:r>
          </a:p>
          <a:p>
            <a:endParaRPr lang="pt-BR" b="1" dirty="0">
              <a:latin typeface="+mj-lt"/>
            </a:endParaRPr>
          </a:p>
          <a:p>
            <a:r>
              <a:rPr lang="pt-BR" dirty="0"/>
              <a:t>Estudo com integração de registros administrativos com </a:t>
            </a:r>
            <a:r>
              <a:rPr lang="pt-BR" dirty="0" err="1"/>
              <a:t>Sistec</a:t>
            </a:r>
            <a:r>
              <a:rPr lang="pt-BR" dirty="0"/>
              <a:t>, Cadastro Único e Folha de </a:t>
            </a:r>
            <a:r>
              <a:rPr lang="pt-BR" dirty="0" err="1"/>
              <a:t>Pagto</a:t>
            </a:r>
            <a:r>
              <a:rPr lang="pt-BR" dirty="0"/>
              <a:t> do Bolsa Família, RAIS, CAGED, MEI entre 2011 e 2014</a:t>
            </a:r>
          </a:p>
          <a:p>
            <a:endParaRPr lang="pt-BR" dirty="0"/>
          </a:p>
          <a:p>
            <a:r>
              <a:rPr lang="pt-BR" dirty="0"/>
              <a:t>Desenho </a:t>
            </a:r>
            <a:r>
              <a:rPr lang="pt-BR" dirty="0" err="1"/>
              <a:t>quasi</a:t>
            </a:r>
            <a:r>
              <a:rPr lang="pt-BR" dirty="0"/>
              <a:t>-experimental com casos e controles inscritos no Cadastro Único</a:t>
            </a:r>
          </a:p>
          <a:p>
            <a:endParaRPr lang="pt-BR" dirty="0"/>
          </a:p>
          <a:p>
            <a:r>
              <a:rPr lang="pt-BR" dirty="0"/>
              <a:t>Tratamento: 1,3 milhão de participantes no Pronatec,</a:t>
            </a:r>
          </a:p>
          <a:p>
            <a:endParaRPr lang="pt-BR" dirty="0"/>
          </a:p>
          <a:p>
            <a:r>
              <a:rPr lang="pt-BR" dirty="0"/>
              <a:t>Comparação: 1,3 milhão de não participantes, selecionados aleatoriamente dentre aqueles com igual sexo, faixa etária, cor, escolaridade e município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0C16EE-6D39-4083-AE86-278F4A2B8839}"/>
              </a:ext>
            </a:extLst>
          </p:cNvPr>
          <p:cNvSpPr txBox="1"/>
          <p:nvPr/>
        </p:nvSpPr>
        <p:spPr>
          <a:xfrm>
            <a:off x="198783" y="55899"/>
            <a:ext cx="11212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latin typeface="+mj-lt"/>
              </a:rPr>
              <a:t>Avaliação de Resultados e Impactos: Estudo </a:t>
            </a:r>
            <a:r>
              <a:rPr lang="pt-BR" sz="2000" b="1" dirty="0" err="1">
                <a:latin typeface="+mj-lt"/>
              </a:rPr>
              <a:t>Quasi</a:t>
            </a:r>
            <a:r>
              <a:rPr lang="pt-BR" sz="2000" b="1" dirty="0">
                <a:latin typeface="+mj-lt"/>
              </a:rPr>
              <a:t>-experimental de empregabilidade formal  alunos do Cadastro Único e “seus pares” não participantes 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46625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8783" y="55899"/>
            <a:ext cx="11212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latin typeface="+mj-lt"/>
              </a:rPr>
              <a:t>Avaliação de Resultados e Impactos: Estudo </a:t>
            </a:r>
            <a:r>
              <a:rPr lang="pt-BR" sz="2000" b="1" dirty="0" err="1">
                <a:latin typeface="+mj-lt"/>
              </a:rPr>
              <a:t>Quasi</a:t>
            </a:r>
            <a:r>
              <a:rPr lang="pt-BR" sz="2000" b="1" dirty="0">
                <a:latin typeface="+mj-lt"/>
              </a:rPr>
              <a:t>-experimental de empregabilidade formal  alunos do Cadastro Único e “seus pares” não participantes 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1" y="3220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pt-BR" altLang="pt-BR">
                <a:latin typeface="Arial" charset="0"/>
                <a:cs typeface="Arial" charset="0"/>
              </a:rPr>
            </a:br>
            <a:endParaRPr lang="pt-BR" altLang="pt-BR">
              <a:latin typeface="Arial" charset="0"/>
              <a:cs typeface="Arial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0161D1-574B-405C-A2A3-908441FA4AD6}"/>
              </a:ext>
            </a:extLst>
          </p:cNvPr>
          <p:cNvSpPr txBox="1"/>
          <p:nvPr/>
        </p:nvSpPr>
        <p:spPr>
          <a:xfrm>
            <a:off x="442258" y="1973641"/>
            <a:ext cx="5118685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/>
              <a:t>Resultados</a:t>
            </a:r>
          </a:p>
          <a:p>
            <a:endParaRPr lang="pt-BR" sz="2000" dirty="0"/>
          </a:p>
          <a:p>
            <a:r>
              <a:rPr lang="pt-BR" sz="2000" dirty="0"/>
              <a:t>Qual foi o resultado em termos de empregabilidade formal entre participantes e não participantes entre 2011 e 2014 ?</a:t>
            </a:r>
          </a:p>
          <a:p>
            <a:endParaRPr lang="pt-BR" sz="2000" dirty="0"/>
          </a:p>
          <a:p>
            <a:r>
              <a:rPr lang="pt-BR" sz="2000" dirty="0"/>
              <a:t>Pronatec ampliou chances de inserção no mercado formal para participantes: em 2014, participantes e não participantes do Pronatec tinham mesma taxa de formalização (26-27%)</a:t>
            </a:r>
          </a:p>
          <a:p>
            <a:endParaRPr lang="pt-BR" sz="2000" dirty="0"/>
          </a:p>
          <a:p>
            <a:r>
              <a:rPr lang="pt-BR" sz="2000" dirty="0"/>
              <a:t>Pronatec vinha com outros programas: Intermediação de Mão de Obra, Informação sobre Microcrédito, Fomento </a:t>
            </a:r>
            <a:r>
              <a:rPr lang="pt-BR" sz="2000" dirty="0" err="1"/>
              <a:t>etc</a:t>
            </a: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9D2577-60E8-4128-9D0C-95097993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1895475"/>
            <a:ext cx="6196633" cy="4376738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CAE65F15-01E0-4884-A8C8-7577E1027AC3}"/>
              </a:ext>
            </a:extLst>
          </p:cNvPr>
          <p:cNvSpPr/>
          <p:nvPr/>
        </p:nvSpPr>
        <p:spPr>
          <a:xfrm>
            <a:off x="9172575" y="2300288"/>
            <a:ext cx="1071563" cy="30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A90CD664-CB0C-4908-99EF-D04775A1B0ED}"/>
              </a:ext>
            </a:extLst>
          </p:cNvPr>
          <p:cNvSpPr/>
          <p:nvPr/>
        </p:nvSpPr>
        <p:spPr>
          <a:xfrm>
            <a:off x="9797842" y="3866467"/>
            <a:ext cx="535782" cy="220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2CAC7B-193D-418E-92CD-7A8DF80653D3}"/>
              </a:ext>
            </a:extLst>
          </p:cNvPr>
          <p:cNvSpPr txBox="1"/>
          <p:nvPr/>
        </p:nvSpPr>
        <p:spPr>
          <a:xfrm>
            <a:off x="9172575" y="1984890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12 pontos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EC0B5D-0023-487D-B006-7F3DF3236C9D}"/>
              </a:ext>
            </a:extLst>
          </p:cNvPr>
          <p:cNvSpPr txBox="1"/>
          <p:nvPr/>
        </p:nvSpPr>
        <p:spPr>
          <a:xfrm>
            <a:off x="9442881" y="3506955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5 pontos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8F304FD-78D2-4954-A6FA-0BFD237F5E6C}"/>
              </a:ext>
            </a:extLst>
          </p:cNvPr>
          <p:cNvCxnSpPr/>
          <p:nvPr/>
        </p:nvCxnSpPr>
        <p:spPr>
          <a:xfrm>
            <a:off x="10244138" y="1793440"/>
            <a:ext cx="89486" cy="447877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18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ds\Downloads\Monitoramento_nova2.jpg">
            <a:extLst>
              <a:ext uri="{FF2B5EF4-FFF2-40B4-BE49-F238E27FC236}">
                <a16:creationId xmlns:a16="http://schemas.microsoft.com/office/drawing/2014/main" id="{0ED3B3EF-8984-4F66-9334-558CCD8C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32" y="1543050"/>
            <a:ext cx="227488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aixaDeTexto 4">
            <a:extLst>
              <a:ext uri="{FF2B5EF4-FFF2-40B4-BE49-F238E27FC236}">
                <a16:creationId xmlns:a16="http://schemas.microsoft.com/office/drawing/2014/main" id="{9E260C87-47CE-4D2E-A9DB-B877AA0A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66" y="5090825"/>
            <a:ext cx="295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Desenvolvimento em Debate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n. 4(1) 2016   - IE/UFRJ</a:t>
            </a:r>
          </a:p>
        </p:txBody>
      </p:sp>
      <p:sp>
        <p:nvSpPr>
          <p:cNvPr id="5127" name="CaixaDeTexto 5">
            <a:extLst>
              <a:ext uri="{FF2B5EF4-FFF2-40B4-BE49-F238E27FC236}">
                <a16:creationId xmlns:a16="http://schemas.microsoft.com/office/drawing/2014/main" id="{6C9D7120-D10F-4218-AF2D-591B2B38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5383213"/>
            <a:ext cx="1798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Editora Alínea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5128" name="Imagem 7">
            <a:extLst>
              <a:ext uri="{FF2B5EF4-FFF2-40B4-BE49-F238E27FC236}">
                <a16:creationId xmlns:a16="http://schemas.microsoft.com/office/drawing/2014/main" id="{E04CBBFA-663D-4EDC-BCD1-1C59201B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1785938"/>
            <a:ext cx="2667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tângulo 1">
            <a:extLst>
              <a:ext uri="{FF2B5EF4-FFF2-40B4-BE49-F238E27FC236}">
                <a16:creationId xmlns:a16="http://schemas.microsoft.com/office/drawing/2014/main" id="{B457E91B-3CBA-478F-BACF-8CF6100D8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088" y="5799138"/>
            <a:ext cx="320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hlinkClick r:id="rId4"/>
              </a:rPr>
              <a:t>https://drive.google.com/drive/folders/0B0rv-8MCU4JdaWM1ZnFMakg5d00?usp=sharing</a:t>
            </a:r>
            <a:endParaRPr lang="pt-BR" altLang="pt-BR" sz="1200">
              <a:latin typeface="Arial" panose="020B0604020202020204" pitchFamily="34" charset="0"/>
            </a:endParaRPr>
          </a:p>
        </p:txBody>
      </p:sp>
      <p:pic>
        <p:nvPicPr>
          <p:cNvPr id="5130" name="Imagem 9" descr="Indicadores Sociais no Brasil: conceitos, fontes de dados e aplicações">
            <a:extLst>
              <a:ext uri="{FF2B5EF4-FFF2-40B4-BE49-F238E27FC236}">
                <a16:creationId xmlns:a16="http://schemas.microsoft.com/office/drawing/2014/main" id="{E49D099C-E955-4E7D-A7C7-0CFA3513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928813"/>
            <a:ext cx="224948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tângulo 10">
            <a:extLst>
              <a:ext uri="{FF2B5EF4-FFF2-40B4-BE49-F238E27FC236}">
                <a16:creationId xmlns:a16="http://schemas.microsoft.com/office/drawing/2014/main" id="{D632F18E-3F71-496C-8C75-9AAE6C04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915025"/>
            <a:ext cx="375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>
                <a:hlinkClick r:id="rId6"/>
              </a:rPr>
              <a:t>http://www.grupoatomoealinea.com.br/indicadores-sociais-no-brasil-conceitos-fontes-de-dados-e-aplicacoes.html</a:t>
            </a:r>
            <a:r>
              <a:rPr lang="pt-BR" altLang="pt-BR" sz="1000"/>
              <a:t> </a:t>
            </a:r>
          </a:p>
        </p:txBody>
      </p:sp>
      <p:sp>
        <p:nvSpPr>
          <p:cNvPr id="5132" name="CaixaDeTexto 1">
            <a:extLst>
              <a:ext uri="{FF2B5EF4-FFF2-40B4-BE49-F238E27FC236}">
                <a16:creationId xmlns:a16="http://schemas.microsoft.com/office/drawing/2014/main" id="{9F3B89D9-3EA6-4D36-8C2A-14A79ECC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5321300"/>
            <a:ext cx="279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Fundação Perseu Abramo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DD5463-48DA-47C7-A0B7-E0DFAF78D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18" y="1543050"/>
            <a:ext cx="2952751" cy="356790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BB6B3E06-EE3C-48E7-ABE1-4D4721CC3753}"/>
              </a:ext>
            </a:extLst>
          </p:cNvPr>
          <p:cNvSpPr txBox="1"/>
          <p:nvPr/>
        </p:nvSpPr>
        <p:spPr>
          <a:xfrm>
            <a:off x="1015999" y="210384"/>
            <a:ext cx="99849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Obrigado 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</a:t>
            </a:r>
            <a:r>
              <a:rPr lang="en-US" sz="2400" dirty="0">
                <a:latin typeface="+mn-lt"/>
              </a:rPr>
              <a:t>aulo.jannuzzi@hotmail.com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Material de </a:t>
            </a:r>
            <a:r>
              <a:rPr lang="en-US" sz="2400" dirty="0" err="1">
                <a:latin typeface="+mn-lt"/>
              </a:rPr>
              <a:t>referência</a:t>
            </a:r>
            <a:endParaRPr lang="en-US" sz="2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BD9CDA0-2BCB-4531-BFE0-70CDA28EE11C}"/>
              </a:ext>
            </a:extLst>
          </p:cNvPr>
          <p:cNvSpPr/>
          <p:nvPr/>
        </p:nvSpPr>
        <p:spPr>
          <a:xfrm>
            <a:off x="265458" y="5807002"/>
            <a:ext cx="3220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8"/>
              </a:rPr>
              <a:t>http://desenvolvimentoemdebate.ie.ufrj.br/pdf/dd_v_4_1_Paulo-Jannuzzi.pdf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75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D6CAFBD-A5FF-4868-8BA3-A31B4F1B7B8C}"/>
              </a:ext>
            </a:extLst>
          </p:cNvPr>
          <p:cNvSpPr txBox="1"/>
          <p:nvPr/>
        </p:nvSpPr>
        <p:spPr>
          <a:xfrm>
            <a:off x="1925782" y="6487832"/>
            <a:ext cx="9310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https://biblioteca.ibge.gov.br/index.php/biblioteca-catalogo?view=detalhes&amp;id=2101749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9EC714A-6280-4AA9-BC46-0DF86B31F6B5}"/>
              </a:ext>
            </a:extLst>
          </p:cNvPr>
          <p:cNvSpPr txBox="1">
            <a:spLocks/>
          </p:cNvSpPr>
          <p:nvPr/>
        </p:nvSpPr>
        <p:spPr>
          <a:xfrm>
            <a:off x="202096" y="182892"/>
            <a:ext cx="10515600" cy="5996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cap="none" dirty="0"/>
              <a:t>A fome voltou .....</a:t>
            </a:r>
            <a:r>
              <a:rPr lang="pt-BR" sz="2400" cap="none" dirty="0"/>
              <a:t> </a:t>
            </a:r>
            <a:endParaRPr lang="pt-BR" cap="none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36CC146-D758-488B-9FC4-12EF7F93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016" y="2937164"/>
            <a:ext cx="2715273" cy="38026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E2CDE7-B72E-479D-B50F-B6078CAA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7" y="958843"/>
            <a:ext cx="7768498" cy="57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9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18AF2-91F4-41D3-98E5-A02195FA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Covid retoma força no final do ano....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A48A89D-288A-4383-8644-A1B23E38A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584" y="1457740"/>
            <a:ext cx="8401645" cy="5208104"/>
          </a:xfrm>
        </p:spPr>
      </p:pic>
    </p:spTree>
    <p:extLst>
      <p:ext uri="{BB962C8B-B14F-4D97-AF65-F5344CB8AC3E}">
        <p14:creationId xmlns:p14="http://schemas.microsoft.com/office/powerpoint/2010/main" val="159815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49EBAA-AE92-466C-9D6E-F5646876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894" y="1144274"/>
            <a:ext cx="3318473" cy="463042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58CB61-3CE2-4DCD-945A-C45019BEB14D}"/>
              </a:ext>
            </a:extLst>
          </p:cNvPr>
          <p:cNvSpPr txBox="1"/>
          <p:nvPr/>
        </p:nvSpPr>
        <p:spPr>
          <a:xfrm>
            <a:off x="7085625" y="5857904"/>
            <a:ext cx="27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Revista Brasileira de Geografia: edição comemorativa de 80anos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423BF59-CCFB-4FE5-8BA7-45228F9A0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5" y="1282310"/>
            <a:ext cx="3446008" cy="48372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52ADDA-0FB9-4B42-9039-7D0DBB5F46D9}"/>
              </a:ext>
            </a:extLst>
          </p:cNvPr>
          <p:cNvSpPr txBox="1"/>
          <p:nvPr/>
        </p:nvSpPr>
        <p:spPr>
          <a:xfrm>
            <a:off x="1232256" y="6119514"/>
            <a:ext cx="27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Revista Administração Pública:</a:t>
            </a:r>
          </a:p>
          <a:p>
            <a:r>
              <a:rPr lang="pt-BR" sz="1400" dirty="0"/>
              <a:t>Set/Out 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6D12561-4767-4775-ACB0-DD4F8658B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57" y="2925360"/>
            <a:ext cx="5227525" cy="319415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0ED5F71-8E18-42E4-925A-E64D18D492C3}"/>
              </a:ext>
            </a:extLst>
          </p:cNvPr>
          <p:cNvSpPr txBox="1">
            <a:spLocks/>
          </p:cNvSpPr>
          <p:nvPr/>
        </p:nvSpPr>
        <p:spPr>
          <a:xfrm>
            <a:off x="284668" y="206924"/>
            <a:ext cx="11324492" cy="8282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cap="all" dirty="0">
                <a:solidFill>
                  <a:schemeClr val="tx1">
                    <a:lumMod val="50000"/>
                  </a:schemeClr>
                </a:solidFill>
              </a:rPr>
              <a:t>Empobrecimento no diálogo bem informado sobre Políticas Públicas: </a:t>
            </a:r>
          </a:p>
          <a:p>
            <a:pPr algn="ctr"/>
            <a:r>
              <a:rPr lang="pt-BR" sz="2400" b="1" cap="all" dirty="0" err="1">
                <a:solidFill>
                  <a:schemeClr val="tx1">
                    <a:lumMod val="50000"/>
                  </a:schemeClr>
                </a:solidFill>
              </a:rPr>
              <a:t>Midiotização</a:t>
            </a:r>
            <a:r>
              <a:rPr lang="pt-BR" sz="2400" b="1" cap="all" dirty="0">
                <a:solidFill>
                  <a:schemeClr val="tx1">
                    <a:lumMod val="50000"/>
                  </a:schemeClr>
                </a:solidFill>
              </a:rPr>
              <a:t> das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37276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DBC9B21-8447-4941-9AF7-2D3B80739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5" y="1151689"/>
            <a:ext cx="7597810" cy="191885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8C55A0B-A13D-4048-8FB7-7AD5756F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04" y="1558058"/>
            <a:ext cx="7129326" cy="15124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693E6B1-9669-438D-A7BF-FAB4B96CE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904" y="2873796"/>
            <a:ext cx="6981825" cy="14097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7E2158C-8BF8-47CA-8E53-FD8DF4CDA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18" y="4099241"/>
            <a:ext cx="7000875" cy="20669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0C7469-F5F9-4132-A7C1-D1852C0C9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805" y="5871692"/>
            <a:ext cx="6743700" cy="914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E20E81-C9A9-4778-AF18-DD3200FF0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182" y="4680266"/>
            <a:ext cx="6743700" cy="14859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F2D390D-113D-4AF4-BB4C-6739CDD64C2F}"/>
              </a:ext>
            </a:extLst>
          </p:cNvPr>
          <p:cNvSpPr txBox="1">
            <a:spLocks/>
          </p:cNvSpPr>
          <p:nvPr/>
        </p:nvSpPr>
        <p:spPr>
          <a:xfrm>
            <a:off x="191903" y="245167"/>
            <a:ext cx="11324492" cy="8282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cap="all" dirty="0">
                <a:solidFill>
                  <a:schemeClr val="tx1">
                    <a:lumMod val="50000"/>
                  </a:schemeClr>
                </a:solidFill>
              </a:rPr>
              <a:t>Negacionismo/</a:t>
            </a:r>
            <a:r>
              <a:rPr lang="pt-BR" sz="2400" b="1" cap="all" dirty="0" err="1">
                <a:solidFill>
                  <a:schemeClr val="tx1">
                    <a:lumMod val="50000"/>
                  </a:schemeClr>
                </a:solidFill>
              </a:rPr>
              <a:t>terraplanismo</a:t>
            </a:r>
            <a:endParaRPr lang="pt-BR" sz="2400" b="1" cap="al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48B8B-27F9-4D48-835A-4F6F4587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24353"/>
            <a:ext cx="10515600" cy="62149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Premissas básicas para Avaliação de Politicas Públicas da SAGI (revisitado)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A88704-442F-4A41-B091-A2D08A32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5" y="1153841"/>
            <a:ext cx="10764980" cy="480218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Avaliação como instrumento para inovação de Políticas Públicas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Arquitetura sistêmica e complexidade das Políticas Públicas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Políticas e Programas se encontram  em Implementação há uma ou duas décadas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Decisões sobre Políticas Públicas precisam estar respaldadas em um conjunto plural e diverso de evidências -&gt; Triangulação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Avaliações precisam se basear nos valores públicos fundantes de nossa sociedade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 Avaliações precisam responder aos critérios avaliativos já consensuais  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no campo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3027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3534</Words>
  <Application>Microsoft Office PowerPoint</Application>
  <PresentationFormat>Widescreen</PresentationFormat>
  <Paragraphs>456</Paragraphs>
  <Slides>48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Tema do Office</vt:lpstr>
      <vt:lpstr>      Paulo Jannuzzi  </vt:lpstr>
      <vt:lpstr>Apresentação do PowerPoint</vt:lpstr>
      <vt:lpstr>Apresentação do PowerPoint</vt:lpstr>
      <vt:lpstr>Apresentação do PowerPoint</vt:lpstr>
      <vt:lpstr>Apresentação do PowerPoint</vt:lpstr>
      <vt:lpstr>Covid retoma força no final do ano....</vt:lpstr>
      <vt:lpstr>Apresentação do PowerPoint</vt:lpstr>
      <vt:lpstr>Apresentação do PowerPoint</vt:lpstr>
      <vt:lpstr>Premissas básicas para Avaliação de Politicas Públicas da SAGI (revisitado)</vt:lpstr>
      <vt:lpstr>Apresentação do PowerPoint</vt:lpstr>
      <vt:lpstr>Arquitetura da Politica Pública no Brasil</vt:lpstr>
      <vt:lpstr>Cenários futuros das Políticas Públicas PNUD projetava a necessidade de expansão da Carga Fiscal para +40% até 2030 para atingimento metas ODS FMI projetou redução da Carga Fiscal para 29% em 2023, como consequência do Teto de Gastos e Baixo crescimento  Carga Fiscal do Setor Público em alguns países (%PIB)</vt:lpstr>
      <vt:lpstr>Apresentação do PowerPoint</vt:lpstr>
      <vt:lpstr>Gráfico ilustrativo da maturação dos efeitos de Programas Sociais  ao longo da implementação  </vt:lpstr>
      <vt:lpstr>Apresentação do PowerPoint</vt:lpstr>
      <vt:lpstr>Triangulação como princípio metodológico</vt:lpstr>
      <vt:lpstr>Apresentação do PowerPoint</vt:lpstr>
      <vt:lpstr>Apresentação do PowerPoint</vt:lpstr>
      <vt:lpstr>Apresentação do PowerPoint</vt:lpstr>
      <vt:lpstr>Apresentação do PowerPoint</vt:lpstr>
      <vt:lpstr>Avaliações assentadas em Valores públicos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de Avaliação Sistêmica - Pronatec</vt:lpstr>
      <vt:lpstr>Plano de Avaliação Sistêmica - Pronatec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jannuzzi</dc:creator>
  <cp:lastModifiedBy>paulo jannuzzi</cp:lastModifiedBy>
  <cp:revision>252</cp:revision>
  <dcterms:created xsi:type="dcterms:W3CDTF">2017-11-09T11:17:02Z</dcterms:created>
  <dcterms:modified xsi:type="dcterms:W3CDTF">2020-12-10T22:03:49Z</dcterms:modified>
</cp:coreProperties>
</file>