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Roboto Slab" panose="020B0604020202020204" charset="0"/>
      <p:regular r:id="rId30"/>
      <p:bold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Impact" panose="020B0806030902050204" pitchFamily="34" charset="0"/>
      <p:regular r:id="rId36"/>
    </p:embeddedFont>
    <p:embeddedFont>
      <p:font typeface="Nixie One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B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4294550"/>
            <a:ext cx="9144000" cy="241199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0" y="4493603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algn="ctr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algn="ctr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algn="ctr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algn="ctr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algn="ctr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algn="ctr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algn="ctr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algn="ctr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A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B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0" y="4493603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Roboto Slab"/>
              <a:buNone/>
              <a:defRPr sz="4800" b="1" i="0" u="none" strike="noStrike" cap="none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114454"/>
              </a:buClr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114454"/>
              </a:buClr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114454"/>
              </a:buClr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114454"/>
              </a:buClr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114454"/>
              </a:buClr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114454"/>
              </a:buClr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114454"/>
              </a:buClr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114454"/>
              </a:buClr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0" y="4288498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0" y="500625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4493603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0" y="1553404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Shape 130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0" y="1553404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Shape 139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457200" marR="0" lvl="1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3679387" y="1773300"/>
            <a:ext cx="2409900" cy="31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457200" marR="0" lvl="1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457200" marR="0" lvl="1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3398537" y="1599537"/>
            <a:ext cx="2346925" cy="19444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00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147" name="Shape 147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457200" marR="0" lvl="1" indent="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0" y="1553404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34743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5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584075"/>
            <a:ext cx="34743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0" y="1553404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Shape 164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299" cy="31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0" y="1553404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Shape 174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4406308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0" y="1553404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398537" y="1599537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3679387" y="1773300"/>
            <a:ext cx="2409900" cy="315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7" name="Shape 6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Produção do Operário    </a:t>
            </a:r>
            <a:r>
              <a:rPr lang="en" sz="1800"/>
              <a:t>Resumo AULA - 26.04</a:t>
            </a:r>
          </a:p>
        </p:txBody>
      </p:sp>
      <p:grpSp>
        <p:nvGrpSpPr>
          <p:cNvPr id="188" name="Shape 188"/>
          <p:cNvGrpSpPr/>
          <p:nvPr/>
        </p:nvGrpSpPr>
        <p:grpSpPr>
          <a:xfrm>
            <a:off x="753266" y="1029785"/>
            <a:ext cx="964540" cy="1011306"/>
            <a:chOff x="5961125" y="1623900"/>
            <a:chExt cx="427450" cy="448175"/>
          </a:xfrm>
        </p:grpSpPr>
        <p:sp>
          <p:nvSpPr>
            <p:cNvPr id="189" name="Shape 189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Resolução do Método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912600" cy="315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A) Fórmulação do Problema</a:t>
            </a:r>
          </a:p>
          <a:p>
            <a:pPr lvl="0">
              <a:spcBef>
                <a:spcPts val="0"/>
              </a:spcBef>
              <a:buNone/>
            </a:pPr>
            <a:endParaRPr sz="600"/>
          </a:p>
          <a:p>
            <a:pPr lvl="0">
              <a:spcBef>
                <a:spcPts val="0"/>
              </a:spcBef>
              <a:buNone/>
            </a:pPr>
            <a:r>
              <a:rPr lang="en"/>
              <a:t>B) Análise do Problema</a:t>
            </a:r>
          </a:p>
          <a:p>
            <a:pPr lvl="0">
              <a:spcBef>
                <a:spcPts val="0"/>
              </a:spcBef>
              <a:buNone/>
            </a:pPr>
            <a:endParaRPr sz="600"/>
          </a:p>
          <a:p>
            <a:pPr lvl="0">
              <a:spcBef>
                <a:spcPts val="0"/>
              </a:spcBef>
              <a:buNone/>
            </a:pPr>
            <a:r>
              <a:rPr lang="en"/>
              <a:t>C) Pesquisa de Alternativas</a:t>
            </a:r>
          </a:p>
          <a:p>
            <a:pPr lvl="0">
              <a:spcBef>
                <a:spcPts val="0"/>
              </a:spcBef>
              <a:buNone/>
            </a:pPr>
            <a:endParaRPr sz="600"/>
          </a:p>
          <a:p>
            <a:pPr lvl="0">
              <a:spcBef>
                <a:spcPts val="0"/>
              </a:spcBef>
              <a:buNone/>
            </a:pPr>
            <a:r>
              <a:rPr lang="en"/>
              <a:t>D) Avaliação de Alternativas</a:t>
            </a:r>
          </a:p>
          <a:p>
            <a:pPr lvl="0">
              <a:spcBef>
                <a:spcPts val="0"/>
              </a:spcBef>
              <a:buNone/>
            </a:pPr>
            <a:endParaRPr sz="600"/>
          </a:p>
          <a:p>
            <a:pPr lvl="0">
              <a:spcBef>
                <a:spcPts val="0"/>
              </a:spcBef>
              <a:buNone/>
            </a:pPr>
            <a:r>
              <a:rPr lang="en"/>
              <a:t>E) Escolha da Melhor Solução</a:t>
            </a:r>
          </a:p>
        </p:txBody>
      </p:sp>
      <p:cxnSp>
        <p:nvCxnSpPr>
          <p:cNvPr id="272" name="Shape 272"/>
          <p:cNvCxnSpPr/>
          <p:nvPr/>
        </p:nvCxnSpPr>
        <p:spPr>
          <a:xfrm>
            <a:off x="4816000" y="2086650"/>
            <a:ext cx="76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3" name="Shape 273"/>
          <p:cNvCxnSpPr/>
          <p:nvPr/>
        </p:nvCxnSpPr>
        <p:spPr>
          <a:xfrm>
            <a:off x="4189800" y="2663625"/>
            <a:ext cx="1354200" cy="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4" name="Shape 274"/>
          <p:cNvCxnSpPr/>
          <p:nvPr/>
        </p:nvCxnSpPr>
        <p:spPr>
          <a:xfrm>
            <a:off x="4816000" y="3221650"/>
            <a:ext cx="76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5" name="Shape 275"/>
          <p:cNvCxnSpPr/>
          <p:nvPr/>
        </p:nvCxnSpPr>
        <p:spPr>
          <a:xfrm>
            <a:off x="4816000" y="3774375"/>
            <a:ext cx="76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6" name="Shape 276"/>
          <p:cNvCxnSpPr/>
          <p:nvPr/>
        </p:nvCxnSpPr>
        <p:spPr>
          <a:xfrm rot="10800000" flipH="1">
            <a:off x="4969925" y="4294425"/>
            <a:ext cx="6831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5544000" y="1767275"/>
            <a:ext cx="3809100" cy="6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Definir qual a situação “A → B”</a:t>
            </a:r>
          </a:p>
          <a:p>
            <a:pPr lv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endParaRPr sz="1800" b="1"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5544000" y="2325875"/>
            <a:ext cx="3809100" cy="6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Restrições, Critérios, Prazos</a:t>
            </a:r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endParaRPr sz="1800" b="1"/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5580400" y="2808275"/>
            <a:ext cx="3772800" cy="6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Conhecimento, Criatividade, Concentração, Sorte e Estudo</a:t>
            </a:r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r>
              <a:rPr lang="en" sz="1800" b="1"/>
              <a:t> 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5562250" y="3456975"/>
            <a:ext cx="3809100" cy="6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+Pesquisa leva +Ótima Solução</a:t>
            </a:r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endParaRPr sz="1800" b="1"/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5656600" y="3981225"/>
            <a:ext cx="3809100" cy="6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Informações e Julgamento</a:t>
            </a:r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endParaRPr sz="1800" b="1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ctrTitle"/>
          </p:nvPr>
        </p:nvSpPr>
        <p:spPr>
          <a:xfrm>
            <a:off x="4054800" y="3742148"/>
            <a:ext cx="45057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Roboto Slab"/>
              <a:buNone/>
            </a:pPr>
            <a:r>
              <a:rPr lang="en" sz="2800" b="1" i="0" u="none" strike="noStrike" cap="none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rPr>
              <a:t>Modelos para produção, produção de Modelos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37B"/>
              </a:buClr>
              <a:buSzPct val="25000"/>
              <a:buFont typeface="Roboto Slab"/>
              <a:buNone/>
            </a:pPr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1298" y="0"/>
            <a:ext cx="5672700" cy="3742200"/>
          </a:xfrm>
          <a:prstGeom prst="rect">
            <a:avLst/>
          </a:prstGeom>
          <a:noFill/>
          <a:ln w="38100" cap="sq" cmpd="sng">
            <a:solidFill>
              <a:srgbClr val="1C405D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Slab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Taylor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5027850" y="1905225"/>
            <a:ext cx="3658200" cy="30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AutoNum type="arabicPeriod"/>
            </a:pPr>
            <a:r>
              <a:rPr lang="en"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Vadiagem sistemática dos operários;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240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AutoNum type="arabicPeriod"/>
            </a:pPr>
            <a:r>
              <a:rPr lang="en"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Falta de tempos e métodos;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240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AutoNum type="arabicPeriod"/>
            </a:pPr>
            <a:r>
              <a:rPr lang="en"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Falta de controle;</a:t>
            </a:r>
            <a:br>
              <a:rPr lang="en"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</a:br>
            <a:endParaRPr lang="en" sz="240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295" name="Shape 295"/>
          <p:cNvGrpSpPr/>
          <p:nvPr/>
        </p:nvGrpSpPr>
        <p:grpSpPr>
          <a:xfrm>
            <a:off x="371633" y="913341"/>
            <a:ext cx="316587" cy="263466"/>
            <a:chOff x="1247825" y="322750"/>
            <a:chExt cx="443400" cy="369000"/>
          </a:xfrm>
        </p:grpSpPr>
        <p:sp>
          <p:nvSpPr>
            <p:cNvPr id="296" name="Shape 296"/>
            <p:cNvSpPr/>
            <p:nvPr/>
          </p:nvSpPr>
          <p:spPr>
            <a:xfrm>
              <a:off x="1247825" y="322750"/>
              <a:ext cx="443400" cy="3690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4721" y="20796"/>
                  </a:moveTo>
                  <a:lnTo>
                    <a:pt x="92470" y="20796"/>
                  </a:lnTo>
                  <a:lnTo>
                    <a:pt x="89505" y="6138"/>
                  </a:lnTo>
                  <a:lnTo>
                    <a:pt x="89505" y="6138"/>
                  </a:lnTo>
                  <a:lnTo>
                    <a:pt x="89174" y="4951"/>
                  </a:lnTo>
                  <a:lnTo>
                    <a:pt x="88680" y="3764"/>
                  </a:lnTo>
                  <a:lnTo>
                    <a:pt x="88017" y="2577"/>
                  </a:lnTo>
                  <a:lnTo>
                    <a:pt x="87198" y="1788"/>
                  </a:lnTo>
                  <a:lnTo>
                    <a:pt x="86210" y="991"/>
                  </a:lnTo>
                  <a:lnTo>
                    <a:pt x="85215" y="398"/>
                  </a:lnTo>
                  <a:lnTo>
                    <a:pt x="84227" y="0"/>
                  </a:lnTo>
                  <a:lnTo>
                    <a:pt x="83076" y="0"/>
                  </a:lnTo>
                  <a:lnTo>
                    <a:pt x="36923" y="0"/>
                  </a:lnTo>
                  <a:lnTo>
                    <a:pt x="36923" y="0"/>
                  </a:lnTo>
                  <a:lnTo>
                    <a:pt x="35772" y="0"/>
                  </a:lnTo>
                  <a:lnTo>
                    <a:pt x="34784" y="398"/>
                  </a:lnTo>
                  <a:lnTo>
                    <a:pt x="33796" y="991"/>
                  </a:lnTo>
                  <a:lnTo>
                    <a:pt x="32808" y="1788"/>
                  </a:lnTo>
                  <a:lnTo>
                    <a:pt x="31982" y="2577"/>
                  </a:lnTo>
                  <a:lnTo>
                    <a:pt x="31319" y="3764"/>
                  </a:lnTo>
                  <a:lnTo>
                    <a:pt x="30825" y="4951"/>
                  </a:lnTo>
                  <a:lnTo>
                    <a:pt x="30500" y="6138"/>
                  </a:lnTo>
                  <a:lnTo>
                    <a:pt x="27529" y="20796"/>
                  </a:lnTo>
                  <a:lnTo>
                    <a:pt x="21926" y="20796"/>
                  </a:lnTo>
                  <a:lnTo>
                    <a:pt x="21926" y="20796"/>
                  </a:lnTo>
                  <a:lnTo>
                    <a:pt x="21926" y="20796"/>
                  </a:lnTo>
                  <a:lnTo>
                    <a:pt x="21926" y="20000"/>
                  </a:lnTo>
                  <a:lnTo>
                    <a:pt x="21764" y="19211"/>
                  </a:lnTo>
                  <a:lnTo>
                    <a:pt x="21432" y="18617"/>
                  </a:lnTo>
                  <a:lnTo>
                    <a:pt x="20938" y="18024"/>
                  </a:lnTo>
                  <a:lnTo>
                    <a:pt x="20606" y="17430"/>
                  </a:lnTo>
                  <a:lnTo>
                    <a:pt x="19950" y="17227"/>
                  </a:lnTo>
                  <a:lnTo>
                    <a:pt x="19287" y="16837"/>
                  </a:lnTo>
                  <a:lnTo>
                    <a:pt x="18630" y="16837"/>
                  </a:lnTo>
                  <a:lnTo>
                    <a:pt x="13852" y="16837"/>
                  </a:lnTo>
                  <a:lnTo>
                    <a:pt x="13852" y="16837"/>
                  </a:lnTo>
                  <a:lnTo>
                    <a:pt x="13189" y="16837"/>
                  </a:lnTo>
                  <a:lnTo>
                    <a:pt x="12533" y="17227"/>
                  </a:lnTo>
                  <a:lnTo>
                    <a:pt x="12039" y="17430"/>
                  </a:lnTo>
                  <a:lnTo>
                    <a:pt x="11545" y="18024"/>
                  </a:lnTo>
                  <a:lnTo>
                    <a:pt x="11051" y="18617"/>
                  </a:lnTo>
                  <a:lnTo>
                    <a:pt x="10882" y="19211"/>
                  </a:lnTo>
                  <a:lnTo>
                    <a:pt x="10557" y="20000"/>
                  </a:lnTo>
                  <a:lnTo>
                    <a:pt x="10557" y="20796"/>
                  </a:lnTo>
                  <a:lnTo>
                    <a:pt x="10557" y="20796"/>
                  </a:lnTo>
                  <a:lnTo>
                    <a:pt x="5278" y="20796"/>
                  </a:lnTo>
                  <a:lnTo>
                    <a:pt x="5278" y="20796"/>
                  </a:lnTo>
                  <a:lnTo>
                    <a:pt x="4290" y="20991"/>
                  </a:lnTo>
                  <a:lnTo>
                    <a:pt x="3302" y="21390"/>
                  </a:lnTo>
                  <a:lnTo>
                    <a:pt x="2314" y="21780"/>
                  </a:lnTo>
                  <a:lnTo>
                    <a:pt x="1488" y="22577"/>
                  </a:lnTo>
                  <a:lnTo>
                    <a:pt x="832" y="23569"/>
                  </a:lnTo>
                  <a:lnTo>
                    <a:pt x="500" y="24756"/>
                  </a:lnTo>
                  <a:lnTo>
                    <a:pt x="169" y="25943"/>
                  </a:lnTo>
                  <a:lnTo>
                    <a:pt x="6" y="27130"/>
                  </a:lnTo>
                  <a:lnTo>
                    <a:pt x="6" y="113658"/>
                  </a:lnTo>
                  <a:lnTo>
                    <a:pt x="6" y="113658"/>
                  </a:lnTo>
                  <a:lnTo>
                    <a:pt x="169" y="115048"/>
                  </a:lnTo>
                  <a:lnTo>
                    <a:pt x="500" y="116235"/>
                  </a:lnTo>
                  <a:lnTo>
                    <a:pt x="832" y="117219"/>
                  </a:lnTo>
                  <a:lnTo>
                    <a:pt x="1488" y="118211"/>
                  </a:lnTo>
                  <a:lnTo>
                    <a:pt x="2314" y="119008"/>
                  </a:lnTo>
                  <a:lnTo>
                    <a:pt x="3302" y="119601"/>
                  </a:lnTo>
                  <a:lnTo>
                    <a:pt x="4290" y="119991"/>
                  </a:lnTo>
                  <a:lnTo>
                    <a:pt x="5278" y="119991"/>
                  </a:lnTo>
                  <a:lnTo>
                    <a:pt x="114721" y="119991"/>
                  </a:lnTo>
                  <a:lnTo>
                    <a:pt x="114721" y="119991"/>
                  </a:lnTo>
                  <a:lnTo>
                    <a:pt x="115709" y="119991"/>
                  </a:lnTo>
                  <a:lnTo>
                    <a:pt x="116697" y="119601"/>
                  </a:lnTo>
                  <a:lnTo>
                    <a:pt x="117685" y="119008"/>
                  </a:lnTo>
                  <a:lnTo>
                    <a:pt x="118511" y="118211"/>
                  </a:lnTo>
                  <a:lnTo>
                    <a:pt x="119174" y="117219"/>
                  </a:lnTo>
                  <a:lnTo>
                    <a:pt x="119499" y="116235"/>
                  </a:lnTo>
                  <a:lnTo>
                    <a:pt x="119830" y="115048"/>
                  </a:lnTo>
                  <a:lnTo>
                    <a:pt x="119993" y="113658"/>
                  </a:lnTo>
                  <a:lnTo>
                    <a:pt x="119993" y="27130"/>
                  </a:lnTo>
                  <a:lnTo>
                    <a:pt x="119993" y="27130"/>
                  </a:lnTo>
                  <a:lnTo>
                    <a:pt x="119830" y="25943"/>
                  </a:lnTo>
                  <a:lnTo>
                    <a:pt x="119499" y="24756"/>
                  </a:lnTo>
                  <a:lnTo>
                    <a:pt x="119174" y="23569"/>
                  </a:lnTo>
                  <a:lnTo>
                    <a:pt x="118511" y="22577"/>
                  </a:lnTo>
                  <a:lnTo>
                    <a:pt x="117685" y="21780"/>
                  </a:lnTo>
                  <a:lnTo>
                    <a:pt x="116697" y="21390"/>
                  </a:lnTo>
                  <a:lnTo>
                    <a:pt x="115709" y="20991"/>
                  </a:lnTo>
                  <a:lnTo>
                    <a:pt x="114721" y="20796"/>
                  </a:lnTo>
                  <a:lnTo>
                    <a:pt x="114721" y="2079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1398225" y="386675"/>
              <a:ext cx="1425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20000" y="120000"/>
                  </a:moveTo>
                  <a:lnTo>
                    <a:pt x="21" y="1200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1370225" y="450000"/>
              <a:ext cx="198600" cy="1980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60000" y="120000"/>
                  </a:moveTo>
                  <a:lnTo>
                    <a:pt x="60000" y="120000"/>
                  </a:lnTo>
                  <a:lnTo>
                    <a:pt x="53743" y="119636"/>
                  </a:lnTo>
                  <a:lnTo>
                    <a:pt x="47848" y="118893"/>
                  </a:lnTo>
                  <a:lnTo>
                    <a:pt x="42332" y="117407"/>
                  </a:lnTo>
                  <a:lnTo>
                    <a:pt x="36816" y="115573"/>
                  </a:lnTo>
                  <a:lnTo>
                    <a:pt x="31284" y="112981"/>
                  </a:lnTo>
                  <a:lnTo>
                    <a:pt x="26508" y="110025"/>
                  </a:lnTo>
                  <a:lnTo>
                    <a:pt x="22095" y="106341"/>
                  </a:lnTo>
                  <a:lnTo>
                    <a:pt x="17667" y="102642"/>
                  </a:lnTo>
                  <a:lnTo>
                    <a:pt x="13617" y="98216"/>
                  </a:lnTo>
                  <a:lnTo>
                    <a:pt x="10307" y="93789"/>
                  </a:lnTo>
                  <a:lnTo>
                    <a:pt x="7360" y="88620"/>
                  </a:lnTo>
                  <a:lnTo>
                    <a:pt x="4790" y="83451"/>
                  </a:lnTo>
                  <a:lnTo>
                    <a:pt x="2947" y="77902"/>
                  </a:lnTo>
                  <a:lnTo>
                    <a:pt x="1481" y="72006"/>
                  </a:lnTo>
                  <a:lnTo>
                    <a:pt x="377" y="66093"/>
                  </a:lnTo>
                  <a:lnTo>
                    <a:pt x="0" y="60181"/>
                  </a:lnTo>
                  <a:lnTo>
                    <a:pt x="0" y="60181"/>
                  </a:lnTo>
                  <a:lnTo>
                    <a:pt x="377" y="53906"/>
                  </a:lnTo>
                  <a:lnTo>
                    <a:pt x="1481" y="48009"/>
                  </a:lnTo>
                  <a:lnTo>
                    <a:pt x="2947" y="42097"/>
                  </a:lnTo>
                  <a:lnTo>
                    <a:pt x="4790" y="36563"/>
                  </a:lnTo>
                  <a:lnTo>
                    <a:pt x="7360" y="31394"/>
                  </a:lnTo>
                  <a:lnTo>
                    <a:pt x="10307" y="26589"/>
                  </a:lnTo>
                  <a:lnTo>
                    <a:pt x="13617" y="21783"/>
                  </a:lnTo>
                  <a:lnTo>
                    <a:pt x="17667" y="17736"/>
                  </a:lnTo>
                  <a:lnTo>
                    <a:pt x="22095" y="13673"/>
                  </a:lnTo>
                  <a:lnTo>
                    <a:pt x="26508" y="10338"/>
                  </a:lnTo>
                  <a:lnTo>
                    <a:pt x="31284" y="7397"/>
                  </a:lnTo>
                  <a:lnTo>
                    <a:pt x="36816" y="4805"/>
                  </a:lnTo>
                  <a:lnTo>
                    <a:pt x="42332" y="2592"/>
                  </a:lnTo>
                  <a:lnTo>
                    <a:pt x="47848" y="1121"/>
                  </a:lnTo>
                  <a:lnTo>
                    <a:pt x="53743" y="378"/>
                  </a:lnTo>
                  <a:lnTo>
                    <a:pt x="60000" y="15"/>
                  </a:lnTo>
                  <a:lnTo>
                    <a:pt x="60000" y="15"/>
                  </a:lnTo>
                  <a:lnTo>
                    <a:pt x="66256" y="378"/>
                  </a:lnTo>
                  <a:lnTo>
                    <a:pt x="72151" y="1121"/>
                  </a:lnTo>
                  <a:lnTo>
                    <a:pt x="77667" y="2592"/>
                  </a:lnTo>
                  <a:lnTo>
                    <a:pt x="83198" y="4805"/>
                  </a:lnTo>
                  <a:lnTo>
                    <a:pt x="88715" y="7397"/>
                  </a:lnTo>
                  <a:lnTo>
                    <a:pt x="93491" y="10338"/>
                  </a:lnTo>
                  <a:lnTo>
                    <a:pt x="97919" y="13673"/>
                  </a:lnTo>
                  <a:lnTo>
                    <a:pt x="102332" y="17736"/>
                  </a:lnTo>
                  <a:lnTo>
                    <a:pt x="106382" y="21783"/>
                  </a:lnTo>
                  <a:lnTo>
                    <a:pt x="109692" y="26589"/>
                  </a:lnTo>
                  <a:lnTo>
                    <a:pt x="112639" y="31394"/>
                  </a:lnTo>
                  <a:lnTo>
                    <a:pt x="115209" y="36563"/>
                  </a:lnTo>
                  <a:lnTo>
                    <a:pt x="117052" y="42097"/>
                  </a:lnTo>
                  <a:lnTo>
                    <a:pt x="118534" y="48009"/>
                  </a:lnTo>
                  <a:lnTo>
                    <a:pt x="119637" y="53906"/>
                  </a:lnTo>
                  <a:lnTo>
                    <a:pt x="120000" y="60181"/>
                  </a:lnTo>
                  <a:lnTo>
                    <a:pt x="120000" y="60181"/>
                  </a:lnTo>
                  <a:lnTo>
                    <a:pt x="119637" y="66093"/>
                  </a:lnTo>
                  <a:lnTo>
                    <a:pt x="118534" y="72006"/>
                  </a:lnTo>
                  <a:lnTo>
                    <a:pt x="117052" y="77902"/>
                  </a:lnTo>
                  <a:lnTo>
                    <a:pt x="115209" y="83451"/>
                  </a:lnTo>
                  <a:lnTo>
                    <a:pt x="112639" y="88620"/>
                  </a:lnTo>
                  <a:lnTo>
                    <a:pt x="109692" y="93789"/>
                  </a:lnTo>
                  <a:lnTo>
                    <a:pt x="106382" y="98216"/>
                  </a:lnTo>
                  <a:lnTo>
                    <a:pt x="102332" y="102642"/>
                  </a:lnTo>
                  <a:lnTo>
                    <a:pt x="97919" y="106341"/>
                  </a:lnTo>
                  <a:lnTo>
                    <a:pt x="93491" y="110025"/>
                  </a:lnTo>
                  <a:lnTo>
                    <a:pt x="88715" y="112981"/>
                  </a:lnTo>
                  <a:lnTo>
                    <a:pt x="83198" y="115573"/>
                  </a:lnTo>
                  <a:lnTo>
                    <a:pt x="77667" y="117407"/>
                  </a:lnTo>
                  <a:lnTo>
                    <a:pt x="72151" y="118893"/>
                  </a:lnTo>
                  <a:lnTo>
                    <a:pt x="66256" y="119636"/>
                  </a:lnTo>
                  <a:lnTo>
                    <a:pt x="6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1403100" y="482875"/>
              <a:ext cx="132900" cy="1323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60000" y="120000"/>
                  </a:moveTo>
                  <a:lnTo>
                    <a:pt x="60000" y="120000"/>
                  </a:lnTo>
                  <a:lnTo>
                    <a:pt x="53943" y="120000"/>
                  </a:lnTo>
                  <a:lnTo>
                    <a:pt x="47887" y="118887"/>
                  </a:lnTo>
                  <a:lnTo>
                    <a:pt x="42395" y="117230"/>
                  </a:lnTo>
                  <a:lnTo>
                    <a:pt x="36881" y="115573"/>
                  </a:lnTo>
                  <a:lnTo>
                    <a:pt x="31389" y="112803"/>
                  </a:lnTo>
                  <a:lnTo>
                    <a:pt x="26418" y="110034"/>
                  </a:lnTo>
                  <a:lnTo>
                    <a:pt x="22033" y="106174"/>
                  </a:lnTo>
                  <a:lnTo>
                    <a:pt x="17627" y="102292"/>
                  </a:lnTo>
                  <a:lnTo>
                    <a:pt x="13762" y="98433"/>
                  </a:lnTo>
                  <a:lnTo>
                    <a:pt x="10463" y="93461"/>
                  </a:lnTo>
                  <a:lnTo>
                    <a:pt x="7163" y="88467"/>
                  </a:lnTo>
                  <a:lnTo>
                    <a:pt x="4971" y="83496"/>
                  </a:lnTo>
                  <a:lnTo>
                    <a:pt x="2757" y="77979"/>
                  </a:lnTo>
                  <a:lnTo>
                    <a:pt x="1672" y="72440"/>
                  </a:lnTo>
                  <a:lnTo>
                    <a:pt x="564" y="66356"/>
                  </a:lnTo>
                  <a:lnTo>
                    <a:pt x="0" y="60272"/>
                  </a:lnTo>
                  <a:lnTo>
                    <a:pt x="0" y="60272"/>
                  </a:lnTo>
                  <a:lnTo>
                    <a:pt x="564" y="54188"/>
                  </a:lnTo>
                  <a:lnTo>
                    <a:pt x="1672" y="48127"/>
                  </a:lnTo>
                  <a:lnTo>
                    <a:pt x="2757" y="42043"/>
                  </a:lnTo>
                  <a:lnTo>
                    <a:pt x="4971" y="36503"/>
                  </a:lnTo>
                  <a:lnTo>
                    <a:pt x="7163" y="31532"/>
                  </a:lnTo>
                  <a:lnTo>
                    <a:pt x="10463" y="26560"/>
                  </a:lnTo>
                  <a:lnTo>
                    <a:pt x="13762" y="22133"/>
                  </a:lnTo>
                  <a:lnTo>
                    <a:pt x="17627" y="17707"/>
                  </a:lnTo>
                  <a:lnTo>
                    <a:pt x="22033" y="13847"/>
                  </a:lnTo>
                  <a:lnTo>
                    <a:pt x="26418" y="10510"/>
                  </a:lnTo>
                  <a:lnTo>
                    <a:pt x="31389" y="7196"/>
                  </a:lnTo>
                  <a:lnTo>
                    <a:pt x="36881" y="4994"/>
                  </a:lnTo>
                  <a:lnTo>
                    <a:pt x="42395" y="2769"/>
                  </a:lnTo>
                  <a:lnTo>
                    <a:pt x="47887" y="1112"/>
                  </a:lnTo>
                  <a:lnTo>
                    <a:pt x="53943" y="567"/>
                  </a:lnTo>
                  <a:lnTo>
                    <a:pt x="60000" y="22"/>
                  </a:lnTo>
                  <a:lnTo>
                    <a:pt x="60000" y="22"/>
                  </a:lnTo>
                  <a:lnTo>
                    <a:pt x="66056" y="567"/>
                  </a:lnTo>
                  <a:lnTo>
                    <a:pt x="72112" y="1112"/>
                  </a:lnTo>
                  <a:lnTo>
                    <a:pt x="77627" y="2769"/>
                  </a:lnTo>
                  <a:lnTo>
                    <a:pt x="83118" y="4994"/>
                  </a:lnTo>
                  <a:lnTo>
                    <a:pt x="88632" y="7196"/>
                  </a:lnTo>
                  <a:lnTo>
                    <a:pt x="93581" y="10510"/>
                  </a:lnTo>
                  <a:lnTo>
                    <a:pt x="97988" y="13847"/>
                  </a:lnTo>
                  <a:lnTo>
                    <a:pt x="102372" y="17707"/>
                  </a:lnTo>
                  <a:lnTo>
                    <a:pt x="106237" y="22133"/>
                  </a:lnTo>
                  <a:lnTo>
                    <a:pt x="109536" y="26560"/>
                  </a:lnTo>
                  <a:lnTo>
                    <a:pt x="112836" y="31532"/>
                  </a:lnTo>
                  <a:lnTo>
                    <a:pt x="115050" y="36503"/>
                  </a:lnTo>
                  <a:lnTo>
                    <a:pt x="117242" y="42043"/>
                  </a:lnTo>
                  <a:lnTo>
                    <a:pt x="118350" y="48127"/>
                  </a:lnTo>
                  <a:lnTo>
                    <a:pt x="119435" y="54188"/>
                  </a:lnTo>
                  <a:lnTo>
                    <a:pt x="120000" y="60272"/>
                  </a:lnTo>
                  <a:lnTo>
                    <a:pt x="120000" y="60272"/>
                  </a:lnTo>
                  <a:lnTo>
                    <a:pt x="119435" y="66356"/>
                  </a:lnTo>
                  <a:lnTo>
                    <a:pt x="118350" y="72440"/>
                  </a:lnTo>
                  <a:lnTo>
                    <a:pt x="117242" y="77979"/>
                  </a:lnTo>
                  <a:lnTo>
                    <a:pt x="115050" y="83496"/>
                  </a:lnTo>
                  <a:lnTo>
                    <a:pt x="112836" y="88467"/>
                  </a:lnTo>
                  <a:lnTo>
                    <a:pt x="109536" y="93461"/>
                  </a:lnTo>
                  <a:lnTo>
                    <a:pt x="106237" y="98433"/>
                  </a:lnTo>
                  <a:lnTo>
                    <a:pt x="102372" y="102292"/>
                  </a:lnTo>
                  <a:lnTo>
                    <a:pt x="97988" y="106174"/>
                  </a:lnTo>
                  <a:lnTo>
                    <a:pt x="93581" y="110034"/>
                  </a:lnTo>
                  <a:lnTo>
                    <a:pt x="88632" y="112803"/>
                  </a:lnTo>
                  <a:lnTo>
                    <a:pt x="83118" y="115573"/>
                  </a:lnTo>
                  <a:lnTo>
                    <a:pt x="77627" y="117230"/>
                  </a:lnTo>
                  <a:lnTo>
                    <a:pt x="72112" y="118887"/>
                  </a:lnTo>
                  <a:lnTo>
                    <a:pt x="66056" y="120000"/>
                  </a:lnTo>
                  <a:lnTo>
                    <a:pt x="6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1588800" y="435400"/>
              <a:ext cx="66300" cy="438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54" y="86613"/>
                  </a:moveTo>
                  <a:lnTo>
                    <a:pt x="119954" y="86613"/>
                  </a:lnTo>
                  <a:lnTo>
                    <a:pt x="119954" y="93318"/>
                  </a:lnTo>
                  <a:lnTo>
                    <a:pt x="118870" y="99954"/>
                  </a:lnTo>
                  <a:lnTo>
                    <a:pt x="116656" y="104948"/>
                  </a:lnTo>
                  <a:lnTo>
                    <a:pt x="113358" y="109942"/>
                  </a:lnTo>
                  <a:lnTo>
                    <a:pt x="111189" y="114937"/>
                  </a:lnTo>
                  <a:lnTo>
                    <a:pt x="106762" y="116647"/>
                  </a:lnTo>
                  <a:lnTo>
                    <a:pt x="102379" y="120000"/>
                  </a:lnTo>
                  <a:lnTo>
                    <a:pt x="97951" y="120000"/>
                  </a:lnTo>
                  <a:lnTo>
                    <a:pt x="22048" y="120000"/>
                  </a:lnTo>
                  <a:lnTo>
                    <a:pt x="22048" y="120000"/>
                  </a:lnTo>
                  <a:lnTo>
                    <a:pt x="17620" y="120000"/>
                  </a:lnTo>
                  <a:lnTo>
                    <a:pt x="13237" y="116647"/>
                  </a:lnTo>
                  <a:lnTo>
                    <a:pt x="9939" y="114937"/>
                  </a:lnTo>
                  <a:lnTo>
                    <a:pt x="6641" y="109942"/>
                  </a:lnTo>
                  <a:lnTo>
                    <a:pt x="3343" y="104948"/>
                  </a:lnTo>
                  <a:lnTo>
                    <a:pt x="2213" y="99954"/>
                  </a:lnTo>
                  <a:lnTo>
                    <a:pt x="45" y="93318"/>
                  </a:lnTo>
                  <a:lnTo>
                    <a:pt x="45" y="86613"/>
                  </a:lnTo>
                  <a:lnTo>
                    <a:pt x="45" y="33318"/>
                  </a:lnTo>
                  <a:lnTo>
                    <a:pt x="45" y="33318"/>
                  </a:lnTo>
                  <a:lnTo>
                    <a:pt x="45" y="26681"/>
                  </a:lnTo>
                  <a:lnTo>
                    <a:pt x="2213" y="19977"/>
                  </a:lnTo>
                  <a:lnTo>
                    <a:pt x="3343" y="14982"/>
                  </a:lnTo>
                  <a:lnTo>
                    <a:pt x="6641" y="9988"/>
                  </a:lnTo>
                  <a:lnTo>
                    <a:pt x="9939" y="4994"/>
                  </a:lnTo>
                  <a:lnTo>
                    <a:pt x="13237" y="3352"/>
                  </a:lnTo>
                  <a:lnTo>
                    <a:pt x="17620" y="0"/>
                  </a:lnTo>
                  <a:lnTo>
                    <a:pt x="22048" y="0"/>
                  </a:lnTo>
                  <a:lnTo>
                    <a:pt x="97951" y="0"/>
                  </a:lnTo>
                  <a:lnTo>
                    <a:pt x="97951" y="0"/>
                  </a:lnTo>
                  <a:lnTo>
                    <a:pt x="102379" y="0"/>
                  </a:lnTo>
                  <a:lnTo>
                    <a:pt x="106762" y="3352"/>
                  </a:lnTo>
                  <a:lnTo>
                    <a:pt x="111189" y="4994"/>
                  </a:lnTo>
                  <a:lnTo>
                    <a:pt x="113358" y="9988"/>
                  </a:lnTo>
                  <a:lnTo>
                    <a:pt x="116656" y="14982"/>
                  </a:lnTo>
                  <a:lnTo>
                    <a:pt x="118870" y="19977"/>
                  </a:lnTo>
                  <a:lnTo>
                    <a:pt x="119954" y="26681"/>
                  </a:lnTo>
                  <a:lnTo>
                    <a:pt x="119954" y="33318"/>
                  </a:lnTo>
                  <a:lnTo>
                    <a:pt x="119954" y="8661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770" y="1559425"/>
            <a:ext cx="2722800" cy="3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5027850" y="1122025"/>
            <a:ext cx="24351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ct val="25000"/>
              <a:buFont typeface="Nixie One"/>
              <a:buNone/>
            </a:pPr>
            <a:r>
              <a:rPr lang="en" sz="2400" b="1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Três Males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Slab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ORGANIZAÇÃO RACIONAL DO TRABALHO  (ORT).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5027850" y="1905225"/>
            <a:ext cx="3658200" cy="30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1538"/>
              <a:buFont typeface="Arial"/>
              <a:buAutoNum type="arabicPeriod"/>
            </a:pPr>
            <a:r>
              <a:rPr lang="en" sz="1320" b="1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Estudo de tempos e movimentos;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320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r>
              <a:rPr lang="en" sz="1320" b="1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2.Divisão do Trabalho e especialização do operário;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1538"/>
              <a:buFont typeface="Arial"/>
              <a:buNone/>
            </a:pPr>
            <a:endParaRPr sz="1320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r>
              <a:rPr lang="en" sz="1320" b="1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3.Desenho de cargos e tarefas;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320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r>
              <a:rPr lang="en" sz="1320" b="1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4.Padronização das tarefas;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320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r>
              <a:rPr lang="en" sz="1320" b="1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5.Supervisão funcional;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320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r>
              <a:rPr lang="en" sz="1320" b="1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6.Separação do “pensar” e “fazer”;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320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r>
              <a:rPr lang="en" sz="1320" b="1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7.Premiação da eficiência – </a:t>
            </a:r>
            <a:r>
              <a:rPr lang="en" sz="1320" b="1" i="0" u="sng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O Homo Economicus;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br>
              <a:rPr lang="en" sz="132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</a:br>
            <a:endParaRPr lang="en" sz="132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5449091" y="629575"/>
            <a:ext cx="24351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ct val="25000"/>
              <a:buFont typeface="Nixie One"/>
              <a:buNone/>
            </a:pPr>
            <a:r>
              <a:rPr lang="en" sz="2400" b="1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Principais Fundamentos</a:t>
            </a:r>
          </a:p>
        </p:txBody>
      </p:sp>
      <p:grpSp>
        <p:nvGrpSpPr>
          <p:cNvPr id="310" name="Shape 310"/>
          <p:cNvGrpSpPr/>
          <p:nvPr/>
        </p:nvGrpSpPr>
        <p:grpSpPr>
          <a:xfrm>
            <a:off x="518236" y="867476"/>
            <a:ext cx="291240" cy="355197"/>
            <a:chOff x="596350" y="929175"/>
            <a:chExt cx="407900" cy="497475"/>
          </a:xfrm>
        </p:grpSpPr>
        <p:sp>
          <p:nvSpPr>
            <p:cNvPr id="311" name="Shape 311"/>
            <p:cNvSpPr/>
            <p:nvPr/>
          </p:nvSpPr>
          <p:spPr>
            <a:xfrm>
              <a:off x="596350" y="953550"/>
              <a:ext cx="387300" cy="4731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20000" y="113050"/>
                  </a:moveTo>
                  <a:lnTo>
                    <a:pt x="120000" y="113050"/>
                  </a:lnTo>
                  <a:lnTo>
                    <a:pt x="119814" y="114128"/>
                  </a:lnTo>
                  <a:lnTo>
                    <a:pt x="119434" y="115212"/>
                  </a:lnTo>
                  <a:lnTo>
                    <a:pt x="118675" y="116448"/>
                  </a:lnTo>
                  <a:lnTo>
                    <a:pt x="117737" y="117526"/>
                  </a:lnTo>
                  <a:lnTo>
                    <a:pt x="116606" y="118452"/>
                  </a:lnTo>
                  <a:lnTo>
                    <a:pt x="115282" y="119226"/>
                  </a:lnTo>
                  <a:lnTo>
                    <a:pt x="114151" y="119847"/>
                  </a:lnTo>
                  <a:lnTo>
                    <a:pt x="112826" y="120000"/>
                  </a:lnTo>
                  <a:lnTo>
                    <a:pt x="7925" y="120000"/>
                  </a:lnTo>
                  <a:lnTo>
                    <a:pt x="7925" y="120000"/>
                  </a:lnTo>
                  <a:lnTo>
                    <a:pt x="6608" y="119847"/>
                  </a:lnTo>
                  <a:lnTo>
                    <a:pt x="5283" y="119226"/>
                  </a:lnTo>
                  <a:lnTo>
                    <a:pt x="3966" y="118452"/>
                  </a:lnTo>
                  <a:lnTo>
                    <a:pt x="2641" y="117526"/>
                  </a:lnTo>
                  <a:lnTo>
                    <a:pt x="1696" y="116448"/>
                  </a:lnTo>
                  <a:lnTo>
                    <a:pt x="759" y="115212"/>
                  </a:lnTo>
                  <a:lnTo>
                    <a:pt x="193" y="114128"/>
                  </a:lnTo>
                  <a:lnTo>
                    <a:pt x="0" y="113050"/>
                  </a:lnTo>
                  <a:lnTo>
                    <a:pt x="0" y="5561"/>
                  </a:lnTo>
                  <a:lnTo>
                    <a:pt x="0" y="5561"/>
                  </a:lnTo>
                  <a:lnTo>
                    <a:pt x="193" y="4476"/>
                  </a:lnTo>
                  <a:lnTo>
                    <a:pt x="759" y="3551"/>
                  </a:lnTo>
                  <a:lnTo>
                    <a:pt x="1510" y="2625"/>
                  </a:lnTo>
                  <a:lnTo>
                    <a:pt x="2641" y="1699"/>
                  </a:lnTo>
                  <a:lnTo>
                    <a:pt x="3772" y="1084"/>
                  </a:lnTo>
                  <a:lnTo>
                    <a:pt x="5097" y="462"/>
                  </a:lnTo>
                  <a:lnTo>
                    <a:pt x="6414" y="152"/>
                  </a:lnTo>
                  <a:lnTo>
                    <a:pt x="754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26775" y="929175"/>
              <a:ext cx="377400" cy="4629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20000" y="21794"/>
                  </a:moveTo>
                  <a:lnTo>
                    <a:pt x="120000" y="114943"/>
                  </a:lnTo>
                  <a:lnTo>
                    <a:pt x="120000" y="114943"/>
                  </a:lnTo>
                  <a:lnTo>
                    <a:pt x="119809" y="115890"/>
                  </a:lnTo>
                  <a:lnTo>
                    <a:pt x="119419" y="116842"/>
                  </a:lnTo>
                  <a:lnTo>
                    <a:pt x="119030" y="117627"/>
                  </a:lnTo>
                  <a:lnTo>
                    <a:pt x="118259" y="118418"/>
                  </a:lnTo>
                  <a:lnTo>
                    <a:pt x="117290" y="119053"/>
                  </a:lnTo>
                  <a:lnTo>
                    <a:pt x="116130" y="119526"/>
                  </a:lnTo>
                  <a:lnTo>
                    <a:pt x="114969" y="119837"/>
                  </a:lnTo>
                  <a:lnTo>
                    <a:pt x="113809" y="120000"/>
                  </a:lnTo>
                  <a:lnTo>
                    <a:pt x="6198" y="120000"/>
                  </a:lnTo>
                  <a:lnTo>
                    <a:pt x="6198" y="120000"/>
                  </a:lnTo>
                  <a:lnTo>
                    <a:pt x="5038" y="119837"/>
                  </a:lnTo>
                  <a:lnTo>
                    <a:pt x="3877" y="119526"/>
                  </a:lnTo>
                  <a:lnTo>
                    <a:pt x="2717" y="119053"/>
                  </a:lnTo>
                  <a:lnTo>
                    <a:pt x="1748" y="118418"/>
                  </a:lnTo>
                  <a:lnTo>
                    <a:pt x="977" y="117627"/>
                  </a:lnTo>
                  <a:lnTo>
                    <a:pt x="588" y="116842"/>
                  </a:lnTo>
                  <a:lnTo>
                    <a:pt x="198" y="115890"/>
                  </a:lnTo>
                  <a:lnTo>
                    <a:pt x="7" y="114943"/>
                  </a:lnTo>
                  <a:lnTo>
                    <a:pt x="7" y="5056"/>
                  </a:lnTo>
                  <a:lnTo>
                    <a:pt x="7" y="5056"/>
                  </a:lnTo>
                  <a:lnTo>
                    <a:pt x="198" y="3954"/>
                  </a:lnTo>
                  <a:lnTo>
                    <a:pt x="588" y="3007"/>
                  </a:lnTo>
                  <a:lnTo>
                    <a:pt x="977" y="2217"/>
                  </a:lnTo>
                  <a:lnTo>
                    <a:pt x="1748" y="1426"/>
                  </a:lnTo>
                  <a:lnTo>
                    <a:pt x="2717" y="797"/>
                  </a:lnTo>
                  <a:lnTo>
                    <a:pt x="3877" y="324"/>
                  </a:lnTo>
                  <a:lnTo>
                    <a:pt x="5038" y="6"/>
                  </a:lnTo>
                  <a:lnTo>
                    <a:pt x="6198" y="6"/>
                  </a:lnTo>
                  <a:lnTo>
                    <a:pt x="93291" y="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88900" y="1256150"/>
              <a:ext cx="1341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77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8900" y="1201350"/>
              <a:ext cx="255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88" y="120000"/>
                  </a:moveTo>
                  <a:lnTo>
                    <a:pt x="0" y="1200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88900" y="1145950"/>
              <a:ext cx="255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8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88900" y="1090525"/>
              <a:ext cx="255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88" y="120000"/>
                  </a:moveTo>
                  <a:lnTo>
                    <a:pt x="0" y="1200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920250" y="929175"/>
              <a:ext cx="84000" cy="840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35" y="92159"/>
                  </a:moveTo>
                  <a:lnTo>
                    <a:pt x="35" y="35"/>
                  </a:lnTo>
                  <a:lnTo>
                    <a:pt x="119999" y="119999"/>
                  </a:lnTo>
                  <a:lnTo>
                    <a:pt x="27840" y="119999"/>
                  </a:lnTo>
                  <a:lnTo>
                    <a:pt x="27840" y="119999"/>
                  </a:lnTo>
                  <a:lnTo>
                    <a:pt x="21772" y="119107"/>
                  </a:lnTo>
                  <a:lnTo>
                    <a:pt x="16561" y="117394"/>
                  </a:lnTo>
                  <a:lnTo>
                    <a:pt x="12207" y="114788"/>
                  </a:lnTo>
                  <a:lnTo>
                    <a:pt x="7852" y="111290"/>
                  </a:lnTo>
                  <a:lnTo>
                    <a:pt x="4390" y="107828"/>
                  </a:lnTo>
                  <a:lnTo>
                    <a:pt x="1784" y="102617"/>
                  </a:lnTo>
                  <a:lnTo>
                    <a:pt x="35" y="97406"/>
                  </a:lnTo>
                  <a:lnTo>
                    <a:pt x="35" y="92159"/>
                  </a:lnTo>
                  <a:lnTo>
                    <a:pt x="35" y="9215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025" y="1585912"/>
            <a:ext cx="2634300" cy="3557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Slab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Henry Ford</a:t>
            </a: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633" y="1604620"/>
            <a:ext cx="3573600" cy="3573600"/>
          </a:xfrm>
          <a:prstGeom prst="rect">
            <a:avLst/>
          </a:prstGeom>
          <a:noFill/>
          <a:ln w="38100" cap="sq" cmpd="sng">
            <a:solidFill>
              <a:srgbClr val="1C405D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325" name="Shape 325"/>
          <p:cNvGrpSpPr/>
          <p:nvPr/>
        </p:nvGrpSpPr>
        <p:grpSpPr>
          <a:xfrm>
            <a:off x="371633" y="913341"/>
            <a:ext cx="316587" cy="263466"/>
            <a:chOff x="1247825" y="322750"/>
            <a:chExt cx="443400" cy="369000"/>
          </a:xfrm>
        </p:grpSpPr>
        <p:sp>
          <p:nvSpPr>
            <p:cNvPr id="326" name="Shape 326"/>
            <p:cNvSpPr/>
            <p:nvPr/>
          </p:nvSpPr>
          <p:spPr>
            <a:xfrm>
              <a:off x="1247825" y="322750"/>
              <a:ext cx="443400" cy="3690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4721" y="20796"/>
                  </a:moveTo>
                  <a:lnTo>
                    <a:pt x="92470" y="20796"/>
                  </a:lnTo>
                  <a:lnTo>
                    <a:pt x="89505" y="6138"/>
                  </a:lnTo>
                  <a:lnTo>
                    <a:pt x="89505" y="6138"/>
                  </a:lnTo>
                  <a:lnTo>
                    <a:pt x="89174" y="4951"/>
                  </a:lnTo>
                  <a:lnTo>
                    <a:pt x="88680" y="3764"/>
                  </a:lnTo>
                  <a:lnTo>
                    <a:pt x="88017" y="2577"/>
                  </a:lnTo>
                  <a:lnTo>
                    <a:pt x="87198" y="1788"/>
                  </a:lnTo>
                  <a:lnTo>
                    <a:pt x="86210" y="991"/>
                  </a:lnTo>
                  <a:lnTo>
                    <a:pt x="85215" y="398"/>
                  </a:lnTo>
                  <a:lnTo>
                    <a:pt x="84227" y="0"/>
                  </a:lnTo>
                  <a:lnTo>
                    <a:pt x="83076" y="0"/>
                  </a:lnTo>
                  <a:lnTo>
                    <a:pt x="36923" y="0"/>
                  </a:lnTo>
                  <a:lnTo>
                    <a:pt x="36923" y="0"/>
                  </a:lnTo>
                  <a:lnTo>
                    <a:pt x="35772" y="0"/>
                  </a:lnTo>
                  <a:lnTo>
                    <a:pt x="34784" y="398"/>
                  </a:lnTo>
                  <a:lnTo>
                    <a:pt x="33796" y="991"/>
                  </a:lnTo>
                  <a:lnTo>
                    <a:pt x="32808" y="1788"/>
                  </a:lnTo>
                  <a:lnTo>
                    <a:pt x="31982" y="2577"/>
                  </a:lnTo>
                  <a:lnTo>
                    <a:pt x="31319" y="3764"/>
                  </a:lnTo>
                  <a:lnTo>
                    <a:pt x="30825" y="4951"/>
                  </a:lnTo>
                  <a:lnTo>
                    <a:pt x="30500" y="6138"/>
                  </a:lnTo>
                  <a:lnTo>
                    <a:pt x="27529" y="20796"/>
                  </a:lnTo>
                  <a:lnTo>
                    <a:pt x="21926" y="20796"/>
                  </a:lnTo>
                  <a:lnTo>
                    <a:pt x="21926" y="20796"/>
                  </a:lnTo>
                  <a:lnTo>
                    <a:pt x="21926" y="20796"/>
                  </a:lnTo>
                  <a:lnTo>
                    <a:pt x="21926" y="20000"/>
                  </a:lnTo>
                  <a:lnTo>
                    <a:pt x="21764" y="19211"/>
                  </a:lnTo>
                  <a:lnTo>
                    <a:pt x="21432" y="18617"/>
                  </a:lnTo>
                  <a:lnTo>
                    <a:pt x="20938" y="18024"/>
                  </a:lnTo>
                  <a:lnTo>
                    <a:pt x="20606" y="17430"/>
                  </a:lnTo>
                  <a:lnTo>
                    <a:pt x="19950" y="17227"/>
                  </a:lnTo>
                  <a:lnTo>
                    <a:pt x="19287" y="16837"/>
                  </a:lnTo>
                  <a:lnTo>
                    <a:pt x="18630" y="16837"/>
                  </a:lnTo>
                  <a:lnTo>
                    <a:pt x="13852" y="16837"/>
                  </a:lnTo>
                  <a:lnTo>
                    <a:pt x="13852" y="16837"/>
                  </a:lnTo>
                  <a:lnTo>
                    <a:pt x="13189" y="16837"/>
                  </a:lnTo>
                  <a:lnTo>
                    <a:pt x="12533" y="17227"/>
                  </a:lnTo>
                  <a:lnTo>
                    <a:pt x="12039" y="17430"/>
                  </a:lnTo>
                  <a:lnTo>
                    <a:pt x="11545" y="18024"/>
                  </a:lnTo>
                  <a:lnTo>
                    <a:pt x="11051" y="18617"/>
                  </a:lnTo>
                  <a:lnTo>
                    <a:pt x="10882" y="19211"/>
                  </a:lnTo>
                  <a:lnTo>
                    <a:pt x="10557" y="20000"/>
                  </a:lnTo>
                  <a:lnTo>
                    <a:pt x="10557" y="20796"/>
                  </a:lnTo>
                  <a:lnTo>
                    <a:pt x="10557" y="20796"/>
                  </a:lnTo>
                  <a:lnTo>
                    <a:pt x="5278" y="20796"/>
                  </a:lnTo>
                  <a:lnTo>
                    <a:pt x="5278" y="20796"/>
                  </a:lnTo>
                  <a:lnTo>
                    <a:pt x="4290" y="20991"/>
                  </a:lnTo>
                  <a:lnTo>
                    <a:pt x="3302" y="21390"/>
                  </a:lnTo>
                  <a:lnTo>
                    <a:pt x="2314" y="21780"/>
                  </a:lnTo>
                  <a:lnTo>
                    <a:pt x="1488" y="22577"/>
                  </a:lnTo>
                  <a:lnTo>
                    <a:pt x="832" y="23569"/>
                  </a:lnTo>
                  <a:lnTo>
                    <a:pt x="500" y="24756"/>
                  </a:lnTo>
                  <a:lnTo>
                    <a:pt x="169" y="25943"/>
                  </a:lnTo>
                  <a:lnTo>
                    <a:pt x="6" y="27130"/>
                  </a:lnTo>
                  <a:lnTo>
                    <a:pt x="6" y="113658"/>
                  </a:lnTo>
                  <a:lnTo>
                    <a:pt x="6" y="113658"/>
                  </a:lnTo>
                  <a:lnTo>
                    <a:pt x="169" y="115048"/>
                  </a:lnTo>
                  <a:lnTo>
                    <a:pt x="500" y="116235"/>
                  </a:lnTo>
                  <a:lnTo>
                    <a:pt x="832" y="117219"/>
                  </a:lnTo>
                  <a:lnTo>
                    <a:pt x="1488" y="118211"/>
                  </a:lnTo>
                  <a:lnTo>
                    <a:pt x="2314" y="119008"/>
                  </a:lnTo>
                  <a:lnTo>
                    <a:pt x="3302" y="119601"/>
                  </a:lnTo>
                  <a:lnTo>
                    <a:pt x="4290" y="119991"/>
                  </a:lnTo>
                  <a:lnTo>
                    <a:pt x="5278" y="119991"/>
                  </a:lnTo>
                  <a:lnTo>
                    <a:pt x="114721" y="119991"/>
                  </a:lnTo>
                  <a:lnTo>
                    <a:pt x="114721" y="119991"/>
                  </a:lnTo>
                  <a:lnTo>
                    <a:pt x="115709" y="119991"/>
                  </a:lnTo>
                  <a:lnTo>
                    <a:pt x="116697" y="119601"/>
                  </a:lnTo>
                  <a:lnTo>
                    <a:pt x="117685" y="119008"/>
                  </a:lnTo>
                  <a:lnTo>
                    <a:pt x="118511" y="118211"/>
                  </a:lnTo>
                  <a:lnTo>
                    <a:pt x="119174" y="117219"/>
                  </a:lnTo>
                  <a:lnTo>
                    <a:pt x="119499" y="116235"/>
                  </a:lnTo>
                  <a:lnTo>
                    <a:pt x="119830" y="115048"/>
                  </a:lnTo>
                  <a:lnTo>
                    <a:pt x="119993" y="113658"/>
                  </a:lnTo>
                  <a:lnTo>
                    <a:pt x="119993" y="27130"/>
                  </a:lnTo>
                  <a:lnTo>
                    <a:pt x="119993" y="27130"/>
                  </a:lnTo>
                  <a:lnTo>
                    <a:pt x="119830" y="25943"/>
                  </a:lnTo>
                  <a:lnTo>
                    <a:pt x="119499" y="24756"/>
                  </a:lnTo>
                  <a:lnTo>
                    <a:pt x="119174" y="23569"/>
                  </a:lnTo>
                  <a:lnTo>
                    <a:pt x="118511" y="22577"/>
                  </a:lnTo>
                  <a:lnTo>
                    <a:pt x="117685" y="21780"/>
                  </a:lnTo>
                  <a:lnTo>
                    <a:pt x="116697" y="21390"/>
                  </a:lnTo>
                  <a:lnTo>
                    <a:pt x="115709" y="20991"/>
                  </a:lnTo>
                  <a:lnTo>
                    <a:pt x="114721" y="20796"/>
                  </a:lnTo>
                  <a:lnTo>
                    <a:pt x="114721" y="2079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1398225" y="386675"/>
              <a:ext cx="1425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20000" y="120000"/>
                  </a:moveTo>
                  <a:lnTo>
                    <a:pt x="21" y="1200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1370225" y="450000"/>
              <a:ext cx="198600" cy="1980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60000" y="120000"/>
                  </a:moveTo>
                  <a:lnTo>
                    <a:pt x="60000" y="120000"/>
                  </a:lnTo>
                  <a:lnTo>
                    <a:pt x="53743" y="119636"/>
                  </a:lnTo>
                  <a:lnTo>
                    <a:pt x="47848" y="118893"/>
                  </a:lnTo>
                  <a:lnTo>
                    <a:pt x="42332" y="117407"/>
                  </a:lnTo>
                  <a:lnTo>
                    <a:pt x="36816" y="115573"/>
                  </a:lnTo>
                  <a:lnTo>
                    <a:pt x="31284" y="112981"/>
                  </a:lnTo>
                  <a:lnTo>
                    <a:pt x="26508" y="110025"/>
                  </a:lnTo>
                  <a:lnTo>
                    <a:pt x="22095" y="106341"/>
                  </a:lnTo>
                  <a:lnTo>
                    <a:pt x="17667" y="102642"/>
                  </a:lnTo>
                  <a:lnTo>
                    <a:pt x="13617" y="98216"/>
                  </a:lnTo>
                  <a:lnTo>
                    <a:pt x="10307" y="93789"/>
                  </a:lnTo>
                  <a:lnTo>
                    <a:pt x="7360" y="88620"/>
                  </a:lnTo>
                  <a:lnTo>
                    <a:pt x="4790" y="83451"/>
                  </a:lnTo>
                  <a:lnTo>
                    <a:pt x="2947" y="77902"/>
                  </a:lnTo>
                  <a:lnTo>
                    <a:pt x="1481" y="72006"/>
                  </a:lnTo>
                  <a:lnTo>
                    <a:pt x="377" y="66093"/>
                  </a:lnTo>
                  <a:lnTo>
                    <a:pt x="0" y="60181"/>
                  </a:lnTo>
                  <a:lnTo>
                    <a:pt x="0" y="60181"/>
                  </a:lnTo>
                  <a:lnTo>
                    <a:pt x="377" y="53906"/>
                  </a:lnTo>
                  <a:lnTo>
                    <a:pt x="1481" y="48009"/>
                  </a:lnTo>
                  <a:lnTo>
                    <a:pt x="2947" y="42097"/>
                  </a:lnTo>
                  <a:lnTo>
                    <a:pt x="4790" y="36563"/>
                  </a:lnTo>
                  <a:lnTo>
                    <a:pt x="7360" y="31394"/>
                  </a:lnTo>
                  <a:lnTo>
                    <a:pt x="10307" y="26589"/>
                  </a:lnTo>
                  <a:lnTo>
                    <a:pt x="13617" y="21783"/>
                  </a:lnTo>
                  <a:lnTo>
                    <a:pt x="17667" y="17736"/>
                  </a:lnTo>
                  <a:lnTo>
                    <a:pt x="22095" y="13673"/>
                  </a:lnTo>
                  <a:lnTo>
                    <a:pt x="26508" y="10338"/>
                  </a:lnTo>
                  <a:lnTo>
                    <a:pt x="31284" y="7397"/>
                  </a:lnTo>
                  <a:lnTo>
                    <a:pt x="36816" y="4805"/>
                  </a:lnTo>
                  <a:lnTo>
                    <a:pt x="42332" y="2592"/>
                  </a:lnTo>
                  <a:lnTo>
                    <a:pt x="47848" y="1121"/>
                  </a:lnTo>
                  <a:lnTo>
                    <a:pt x="53743" y="378"/>
                  </a:lnTo>
                  <a:lnTo>
                    <a:pt x="60000" y="15"/>
                  </a:lnTo>
                  <a:lnTo>
                    <a:pt x="60000" y="15"/>
                  </a:lnTo>
                  <a:lnTo>
                    <a:pt x="66256" y="378"/>
                  </a:lnTo>
                  <a:lnTo>
                    <a:pt x="72151" y="1121"/>
                  </a:lnTo>
                  <a:lnTo>
                    <a:pt x="77667" y="2592"/>
                  </a:lnTo>
                  <a:lnTo>
                    <a:pt x="83198" y="4805"/>
                  </a:lnTo>
                  <a:lnTo>
                    <a:pt x="88715" y="7397"/>
                  </a:lnTo>
                  <a:lnTo>
                    <a:pt x="93491" y="10338"/>
                  </a:lnTo>
                  <a:lnTo>
                    <a:pt x="97919" y="13673"/>
                  </a:lnTo>
                  <a:lnTo>
                    <a:pt x="102332" y="17736"/>
                  </a:lnTo>
                  <a:lnTo>
                    <a:pt x="106382" y="21783"/>
                  </a:lnTo>
                  <a:lnTo>
                    <a:pt x="109692" y="26589"/>
                  </a:lnTo>
                  <a:lnTo>
                    <a:pt x="112639" y="31394"/>
                  </a:lnTo>
                  <a:lnTo>
                    <a:pt x="115209" y="36563"/>
                  </a:lnTo>
                  <a:lnTo>
                    <a:pt x="117052" y="42097"/>
                  </a:lnTo>
                  <a:lnTo>
                    <a:pt x="118534" y="48009"/>
                  </a:lnTo>
                  <a:lnTo>
                    <a:pt x="119637" y="53906"/>
                  </a:lnTo>
                  <a:lnTo>
                    <a:pt x="120000" y="60181"/>
                  </a:lnTo>
                  <a:lnTo>
                    <a:pt x="120000" y="60181"/>
                  </a:lnTo>
                  <a:lnTo>
                    <a:pt x="119637" y="66093"/>
                  </a:lnTo>
                  <a:lnTo>
                    <a:pt x="118534" y="72006"/>
                  </a:lnTo>
                  <a:lnTo>
                    <a:pt x="117052" y="77902"/>
                  </a:lnTo>
                  <a:lnTo>
                    <a:pt x="115209" y="83451"/>
                  </a:lnTo>
                  <a:lnTo>
                    <a:pt x="112639" y="88620"/>
                  </a:lnTo>
                  <a:lnTo>
                    <a:pt x="109692" y="93789"/>
                  </a:lnTo>
                  <a:lnTo>
                    <a:pt x="106382" y="98216"/>
                  </a:lnTo>
                  <a:lnTo>
                    <a:pt x="102332" y="102642"/>
                  </a:lnTo>
                  <a:lnTo>
                    <a:pt x="97919" y="106341"/>
                  </a:lnTo>
                  <a:lnTo>
                    <a:pt x="93491" y="110025"/>
                  </a:lnTo>
                  <a:lnTo>
                    <a:pt x="88715" y="112981"/>
                  </a:lnTo>
                  <a:lnTo>
                    <a:pt x="83198" y="115573"/>
                  </a:lnTo>
                  <a:lnTo>
                    <a:pt x="77667" y="117407"/>
                  </a:lnTo>
                  <a:lnTo>
                    <a:pt x="72151" y="118893"/>
                  </a:lnTo>
                  <a:lnTo>
                    <a:pt x="66256" y="119636"/>
                  </a:lnTo>
                  <a:lnTo>
                    <a:pt x="6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1403100" y="482875"/>
              <a:ext cx="132900" cy="1323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60000" y="120000"/>
                  </a:moveTo>
                  <a:lnTo>
                    <a:pt x="60000" y="120000"/>
                  </a:lnTo>
                  <a:lnTo>
                    <a:pt x="53943" y="120000"/>
                  </a:lnTo>
                  <a:lnTo>
                    <a:pt x="47887" y="118887"/>
                  </a:lnTo>
                  <a:lnTo>
                    <a:pt x="42395" y="117230"/>
                  </a:lnTo>
                  <a:lnTo>
                    <a:pt x="36881" y="115573"/>
                  </a:lnTo>
                  <a:lnTo>
                    <a:pt x="31389" y="112803"/>
                  </a:lnTo>
                  <a:lnTo>
                    <a:pt x="26418" y="110034"/>
                  </a:lnTo>
                  <a:lnTo>
                    <a:pt x="22033" y="106174"/>
                  </a:lnTo>
                  <a:lnTo>
                    <a:pt x="17627" y="102292"/>
                  </a:lnTo>
                  <a:lnTo>
                    <a:pt x="13762" y="98433"/>
                  </a:lnTo>
                  <a:lnTo>
                    <a:pt x="10463" y="93461"/>
                  </a:lnTo>
                  <a:lnTo>
                    <a:pt x="7163" y="88467"/>
                  </a:lnTo>
                  <a:lnTo>
                    <a:pt x="4971" y="83496"/>
                  </a:lnTo>
                  <a:lnTo>
                    <a:pt x="2757" y="77979"/>
                  </a:lnTo>
                  <a:lnTo>
                    <a:pt x="1672" y="72440"/>
                  </a:lnTo>
                  <a:lnTo>
                    <a:pt x="564" y="66356"/>
                  </a:lnTo>
                  <a:lnTo>
                    <a:pt x="0" y="60272"/>
                  </a:lnTo>
                  <a:lnTo>
                    <a:pt x="0" y="60272"/>
                  </a:lnTo>
                  <a:lnTo>
                    <a:pt x="564" y="54188"/>
                  </a:lnTo>
                  <a:lnTo>
                    <a:pt x="1672" y="48127"/>
                  </a:lnTo>
                  <a:lnTo>
                    <a:pt x="2757" y="42043"/>
                  </a:lnTo>
                  <a:lnTo>
                    <a:pt x="4971" y="36503"/>
                  </a:lnTo>
                  <a:lnTo>
                    <a:pt x="7163" y="31532"/>
                  </a:lnTo>
                  <a:lnTo>
                    <a:pt x="10463" y="26560"/>
                  </a:lnTo>
                  <a:lnTo>
                    <a:pt x="13762" y="22133"/>
                  </a:lnTo>
                  <a:lnTo>
                    <a:pt x="17627" y="17707"/>
                  </a:lnTo>
                  <a:lnTo>
                    <a:pt x="22033" y="13847"/>
                  </a:lnTo>
                  <a:lnTo>
                    <a:pt x="26418" y="10510"/>
                  </a:lnTo>
                  <a:lnTo>
                    <a:pt x="31389" y="7196"/>
                  </a:lnTo>
                  <a:lnTo>
                    <a:pt x="36881" y="4994"/>
                  </a:lnTo>
                  <a:lnTo>
                    <a:pt x="42395" y="2769"/>
                  </a:lnTo>
                  <a:lnTo>
                    <a:pt x="47887" y="1112"/>
                  </a:lnTo>
                  <a:lnTo>
                    <a:pt x="53943" y="567"/>
                  </a:lnTo>
                  <a:lnTo>
                    <a:pt x="60000" y="22"/>
                  </a:lnTo>
                  <a:lnTo>
                    <a:pt x="60000" y="22"/>
                  </a:lnTo>
                  <a:lnTo>
                    <a:pt x="66056" y="567"/>
                  </a:lnTo>
                  <a:lnTo>
                    <a:pt x="72112" y="1112"/>
                  </a:lnTo>
                  <a:lnTo>
                    <a:pt x="77627" y="2769"/>
                  </a:lnTo>
                  <a:lnTo>
                    <a:pt x="83118" y="4994"/>
                  </a:lnTo>
                  <a:lnTo>
                    <a:pt x="88632" y="7196"/>
                  </a:lnTo>
                  <a:lnTo>
                    <a:pt x="93581" y="10510"/>
                  </a:lnTo>
                  <a:lnTo>
                    <a:pt x="97988" y="13847"/>
                  </a:lnTo>
                  <a:lnTo>
                    <a:pt x="102372" y="17707"/>
                  </a:lnTo>
                  <a:lnTo>
                    <a:pt x="106237" y="22133"/>
                  </a:lnTo>
                  <a:lnTo>
                    <a:pt x="109536" y="26560"/>
                  </a:lnTo>
                  <a:lnTo>
                    <a:pt x="112836" y="31532"/>
                  </a:lnTo>
                  <a:lnTo>
                    <a:pt x="115050" y="36503"/>
                  </a:lnTo>
                  <a:lnTo>
                    <a:pt x="117242" y="42043"/>
                  </a:lnTo>
                  <a:lnTo>
                    <a:pt x="118350" y="48127"/>
                  </a:lnTo>
                  <a:lnTo>
                    <a:pt x="119435" y="54188"/>
                  </a:lnTo>
                  <a:lnTo>
                    <a:pt x="120000" y="60272"/>
                  </a:lnTo>
                  <a:lnTo>
                    <a:pt x="120000" y="60272"/>
                  </a:lnTo>
                  <a:lnTo>
                    <a:pt x="119435" y="66356"/>
                  </a:lnTo>
                  <a:lnTo>
                    <a:pt x="118350" y="72440"/>
                  </a:lnTo>
                  <a:lnTo>
                    <a:pt x="117242" y="77979"/>
                  </a:lnTo>
                  <a:lnTo>
                    <a:pt x="115050" y="83496"/>
                  </a:lnTo>
                  <a:lnTo>
                    <a:pt x="112836" y="88467"/>
                  </a:lnTo>
                  <a:lnTo>
                    <a:pt x="109536" y="93461"/>
                  </a:lnTo>
                  <a:lnTo>
                    <a:pt x="106237" y="98433"/>
                  </a:lnTo>
                  <a:lnTo>
                    <a:pt x="102372" y="102292"/>
                  </a:lnTo>
                  <a:lnTo>
                    <a:pt x="97988" y="106174"/>
                  </a:lnTo>
                  <a:lnTo>
                    <a:pt x="93581" y="110034"/>
                  </a:lnTo>
                  <a:lnTo>
                    <a:pt x="88632" y="112803"/>
                  </a:lnTo>
                  <a:lnTo>
                    <a:pt x="83118" y="115573"/>
                  </a:lnTo>
                  <a:lnTo>
                    <a:pt x="77627" y="117230"/>
                  </a:lnTo>
                  <a:lnTo>
                    <a:pt x="72112" y="118887"/>
                  </a:lnTo>
                  <a:lnTo>
                    <a:pt x="66056" y="120000"/>
                  </a:lnTo>
                  <a:lnTo>
                    <a:pt x="6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1588800" y="435400"/>
              <a:ext cx="66300" cy="438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54" y="86613"/>
                  </a:moveTo>
                  <a:lnTo>
                    <a:pt x="119954" y="86613"/>
                  </a:lnTo>
                  <a:lnTo>
                    <a:pt x="119954" y="93318"/>
                  </a:lnTo>
                  <a:lnTo>
                    <a:pt x="118870" y="99954"/>
                  </a:lnTo>
                  <a:lnTo>
                    <a:pt x="116656" y="104948"/>
                  </a:lnTo>
                  <a:lnTo>
                    <a:pt x="113358" y="109942"/>
                  </a:lnTo>
                  <a:lnTo>
                    <a:pt x="111189" y="114937"/>
                  </a:lnTo>
                  <a:lnTo>
                    <a:pt x="106762" y="116647"/>
                  </a:lnTo>
                  <a:lnTo>
                    <a:pt x="102379" y="120000"/>
                  </a:lnTo>
                  <a:lnTo>
                    <a:pt x="97951" y="120000"/>
                  </a:lnTo>
                  <a:lnTo>
                    <a:pt x="22048" y="120000"/>
                  </a:lnTo>
                  <a:lnTo>
                    <a:pt x="22048" y="120000"/>
                  </a:lnTo>
                  <a:lnTo>
                    <a:pt x="17620" y="120000"/>
                  </a:lnTo>
                  <a:lnTo>
                    <a:pt x="13237" y="116647"/>
                  </a:lnTo>
                  <a:lnTo>
                    <a:pt x="9939" y="114937"/>
                  </a:lnTo>
                  <a:lnTo>
                    <a:pt x="6641" y="109942"/>
                  </a:lnTo>
                  <a:lnTo>
                    <a:pt x="3343" y="104948"/>
                  </a:lnTo>
                  <a:lnTo>
                    <a:pt x="2213" y="99954"/>
                  </a:lnTo>
                  <a:lnTo>
                    <a:pt x="45" y="93318"/>
                  </a:lnTo>
                  <a:lnTo>
                    <a:pt x="45" y="86613"/>
                  </a:lnTo>
                  <a:lnTo>
                    <a:pt x="45" y="33318"/>
                  </a:lnTo>
                  <a:lnTo>
                    <a:pt x="45" y="33318"/>
                  </a:lnTo>
                  <a:lnTo>
                    <a:pt x="45" y="26681"/>
                  </a:lnTo>
                  <a:lnTo>
                    <a:pt x="2213" y="19977"/>
                  </a:lnTo>
                  <a:lnTo>
                    <a:pt x="3343" y="14982"/>
                  </a:lnTo>
                  <a:lnTo>
                    <a:pt x="6641" y="9988"/>
                  </a:lnTo>
                  <a:lnTo>
                    <a:pt x="9939" y="4994"/>
                  </a:lnTo>
                  <a:lnTo>
                    <a:pt x="13237" y="3352"/>
                  </a:lnTo>
                  <a:lnTo>
                    <a:pt x="17620" y="0"/>
                  </a:lnTo>
                  <a:lnTo>
                    <a:pt x="22048" y="0"/>
                  </a:lnTo>
                  <a:lnTo>
                    <a:pt x="97951" y="0"/>
                  </a:lnTo>
                  <a:lnTo>
                    <a:pt x="97951" y="0"/>
                  </a:lnTo>
                  <a:lnTo>
                    <a:pt x="102379" y="0"/>
                  </a:lnTo>
                  <a:lnTo>
                    <a:pt x="106762" y="3352"/>
                  </a:lnTo>
                  <a:lnTo>
                    <a:pt x="111189" y="4994"/>
                  </a:lnTo>
                  <a:lnTo>
                    <a:pt x="113358" y="9988"/>
                  </a:lnTo>
                  <a:lnTo>
                    <a:pt x="116656" y="14982"/>
                  </a:lnTo>
                  <a:lnTo>
                    <a:pt x="118870" y="19977"/>
                  </a:lnTo>
                  <a:lnTo>
                    <a:pt x="119954" y="26681"/>
                  </a:lnTo>
                  <a:lnTo>
                    <a:pt x="119954" y="33318"/>
                  </a:lnTo>
                  <a:lnTo>
                    <a:pt x="119954" y="8661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4823" y="1559425"/>
            <a:ext cx="4681800" cy="3584100"/>
          </a:xfrm>
          <a:prstGeom prst="rect">
            <a:avLst/>
          </a:prstGeom>
          <a:noFill/>
          <a:ln w="38100" cap="sq" cmpd="sng">
            <a:solidFill>
              <a:srgbClr val="1C405D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32" name="Shape 332"/>
          <p:cNvSpPr txBox="1"/>
          <p:nvPr/>
        </p:nvSpPr>
        <p:spPr>
          <a:xfrm>
            <a:off x="4645541" y="774316"/>
            <a:ext cx="43908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ct val="25000"/>
              <a:buFont typeface="Nixie One"/>
              <a:buNone/>
            </a:pPr>
            <a:r>
              <a:rPr lang="en" sz="1800" b="0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Aplicou a ORT na linha de montagem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Slab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Organização Racional do Trabalho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700079" y="1789718"/>
            <a:ext cx="3076800" cy="31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r>
              <a:rPr lang="en" sz="1800" b="1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Vantagens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800" b="1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1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Aumento da produtividade;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1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1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Redução dos custos;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1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1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Maior controle e supervisão;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1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1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Contratação facilitada;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1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1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1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body" idx="2"/>
          </p:nvPr>
        </p:nvSpPr>
        <p:spPr>
          <a:xfrm>
            <a:off x="4209530" y="2595233"/>
            <a:ext cx="2409899" cy="31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r>
              <a:rPr lang="en" sz="6600" b="1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X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3"/>
          </p:nvPr>
        </p:nvSpPr>
        <p:spPr>
          <a:xfrm>
            <a:off x="5414480" y="1773300"/>
            <a:ext cx="3208199" cy="31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Nixie One"/>
                <a:ea typeface="Nixie One"/>
                <a:cs typeface="Nixie One"/>
                <a:sym typeface="Nixie One"/>
              </a:rPr>
              <a:t>Desvantagens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80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0" i="0" u="none" strike="noStrike" cap="none">
                <a:solidFill>
                  <a:srgbClr val="FF0000"/>
                </a:solidFill>
                <a:latin typeface="Nixie One"/>
                <a:ea typeface="Nixie One"/>
                <a:cs typeface="Nixie One"/>
                <a:sym typeface="Nixie One"/>
              </a:rPr>
              <a:t>Desmotivação;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0" i="0" u="none" strike="noStrike" cap="none">
              <a:solidFill>
                <a:srgbClr val="FF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0" i="0" u="none" strike="noStrike" cap="none">
                <a:solidFill>
                  <a:srgbClr val="FF0000"/>
                </a:solidFill>
                <a:latin typeface="Nixie One"/>
                <a:ea typeface="Nixie One"/>
                <a:cs typeface="Nixie One"/>
                <a:sym typeface="Nixie One"/>
              </a:rPr>
              <a:t>Crise do trabalho;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0" i="0" u="none" strike="noStrike" cap="none">
              <a:solidFill>
                <a:srgbClr val="FF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0" i="0" u="none" strike="noStrike" cap="none">
                <a:solidFill>
                  <a:srgbClr val="FF0000"/>
                </a:solidFill>
                <a:latin typeface="Nixie One"/>
                <a:ea typeface="Nixie One"/>
                <a:cs typeface="Nixie One"/>
                <a:sym typeface="Nixie One"/>
              </a:rPr>
              <a:t>Exploração do trabalhador;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0" i="0" u="none" strike="noStrike" cap="none">
              <a:solidFill>
                <a:srgbClr val="FF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600" b="0" i="0" u="none" strike="noStrike" cap="none">
                <a:solidFill>
                  <a:srgbClr val="FF0000"/>
                </a:solidFill>
                <a:latin typeface="Nixie One"/>
                <a:ea typeface="Nixie One"/>
                <a:cs typeface="Nixie One"/>
                <a:sym typeface="Nixie One"/>
              </a:rPr>
              <a:t>Aumento da rotatividade e absenteísmo;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0" i="0" u="none" strike="noStrike" cap="none">
              <a:solidFill>
                <a:srgbClr val="FF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341" name="Shape 341"/>
          <p:cNvGrpSpPr/>
          <p:nvPr/>
        </p:nvGrpSpPr>
        <p:grpSpPr>
          <a:xfrm>
            <a:off x="333626" y="861855"/>
            <a:ext cx="366352" cy="366458"/>
            <a:chOff x="1923675" y="1633650"/>
            <a:chExt cx="435875" cy="436000"/>
          </a:xfrm>
        </p:grpSpPr>
        <p:sp>
          <p:nvSpPr>
            <p:cNvPr id="342" name="Shape 342"/>
            <p:cNvSpPr/>
            <p:nvPr/>
          </p:nvSpPr>
          <p:spPr>
            <a:xfrm>
              <a:off x="2209250" y="1633650"/>
              <a:ext cx="150300" cy="1503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6589" y="71896"/>
                  </a:moveTo>
                  <a:lnTo>
                    <a:pt x="48103" y="3410"/>
                  </a:lnTo>
                  <a:lnTo>
                    <a:pt x="48103" y="3410"/>
                  </a:lnTo>
                  <a:lnTo>
                    <a:pt x="46149" y="1954"/>
                  </a:lnTo>
                  <a:lnTo>
                    <a:pt x="44214" y="977"/>
                  </a:lnTo>
                  <a:lnTo>
                    <a:pt x="41781" y="498"/>
                  </a:lnTo>
                  <a:lnTo>
                    <a:pt x="39827" y="19"/>
                  </a:lnTo>
                  <a:lnTo>
                    <a:pt x="37413" y="498"/>
                  </a:lnTo>
                  <a:lnTo>
                    <a:pt x="35459" y="977"/>
                  </a:lnTo>
                  <a:lnTo>
                    <a:pt x="33525" y="1954"/>
                  </a:lnTo>
                  <a:lnTo>
                    <a:pt x="31570" y="3410"/>
                  </a:lnTo>
                  <a:lnTo>
                    <a:pt x="0" y="35459"/>
                  </a:lnTo>
                  <a:lnTo>
                    <a:pt x="84520" y="119980"/>
                  </a:lnTo>
                  <a:lnTo>
                    <a:pt x="116589" y="88409"/>
                  </a:lnTo>
                  <a:lnTo>
                    <a:pt x="116589" y="88409"/>
                  </a:lnTo>
                  <a:lnTo>
                    <a:pt x="118045" y="86474"/>
                  </a:lnTo>
                  <a:lnTo>
                    <a:pt x="119002" y="84520"/>
                  </a:lnTo>
                  <a:lnTo>
                    <a:pt x="119501" y="82586"/>
                  </a:lnTo>
                  <a:lnTo>
                    <a:pt x="119980" y="80152"/>
                  </a:lnTo>
                  <a:lnTo>
                    <a:pt x="119501" y="78218"/>
                  </a:lnTo>
                  <a:lnTo>
                    <a:pt x="119002" y="75785"/>
                  </a:lnTo>
                  <a:lnTo>
                    <a:pt x="118045" y="73850"/>
                  </a:lnTo>
                  <a:lnTo>
                    <a:pt x="116589" y="71896"/>
                  </a:lnTo>
                  <a:lnTo>
                    <a:pt x="116589" y="7189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2019900" y="1757250"/>
              <a:ext cx="261900" cy="2619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20000" y="11"/>
                  </a:moveTo>
                  <a:lnTo>
                    <a:pt x="0" y="1199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1923675" y="1681150"/>
              <a:ext cx="388500" cy="3885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87081" y="0"/>
                  </a:moveTo>
                  <a:lnTo>
                    <a:pt x="5837" y="81441"/>
                  </a:lnTo>
                  <a:lnTo>
                    <a:pt x="5837" y="81441"/>
                  </a:lnTo>
                  <a:lnTo>
                    <a:pt x="5274" y="82005"/>
                  </a:lnTo>
                  <a:lnTo>
                    <a:pt x="4895" y="82569"/>
                  </a:lnTo>
                  <a:lnTo>
                    <a:pt x="4710" y="83132"/>
                  </a:lnTo>
                  <a:lnTo>
                    <a:pt x="4517" y="83889"/>
                  </a:lnTo>
                  <a:lnTo>
                    <a:pt x="7" y="114918"/>
                  </a:lnTo>
                  <a:lnTo>
                    <a:pt x="7" y="114918"/>
                  </a:lnTo>
                  <a:lnTo>
                    <a:pt x="7" y="115860"/>
                  </a:lnTo>
                  <a:lnTo>
                    <a:pt x="193" y="116988"/>
                  </a:lnTo>
                  <a:lnTo>
                    <a:pt x="756" y="117930"/>
                  </a:lnTo>
                  <a:lnTo>
                    <a:pt x="1320" y="118679"/>
                  </a:lnTo>
                  <a:lnTo>
                    <a:pt x="1320" y="118679"/>
                  </a:lnTo>
                  <a:lnTo>
                    <a:pt x="2077" y="119243"/>
                  </a:lnTo>
                  <a:lnTo>
                    <a:pt x="2826" y="119621"/>
                  </a:lnTo>
                  <a:lnTo>
                    <a:pt x="3583" y="119806"/>
                  </a:lnTo>
                  <a:lnTo>
                    <a:pt x="4517" y="120000"/>
                  </a:lnTo>
                  <a:lnTo>
                    <a:pt x="4517" y="120000"/>
                  </a:lnTo>
                  <a:lnTo>
                    <a:pt x="5088" y="120000"/>
                  </a:lnTo>
                  <a:lnTo>
                    <a:pt x="36115" y="115482"/>
                  </a:lnTo>
                  <a:lnTo>
                    <a:pt x="36115" y="115482"/>
                  </a:lnTo>
                  <a:lnTo>
                    <a:pt x="37436" y="115103"/>
                  </a:lnTo>
                  <a:lnTo>
                    <a:pt x="38000" y="114733"/>
                  </a:lnTo>
                  <a:lnTo>
                    <a:pt x="38563" y="114169"/>
                  </a:lnTo>
                  <a:lnTo>
                    <a:pt x="119992" y="3291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1974225" y="1711575"/>
              <a:ext cx="261900" cy="2619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0" y="120000"/>
                  </a:moveTo>
                  <a:lnTo>
                    <a:pt x="120000" y="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1934650" y="2014200"/>
              <a:ext cx="44400" cy="444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32" y="11993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1944375" y="1947225"/>
              <a:ext cx="101700" cy="1017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29" y="1445"/>
                  </a:moveTo>
                  <a:lnTo>
                    <a:pt x="29" y="1445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119970" y="119262"/>
                  </a:lnTo>
                  <a:lnTo>
                    <a:pt x="119970" y="119262"/>
                  </a:lnTo>
                  <a:lnTo>
                    <a:pt x="119970" y="119262"/>
                  </a:lnTo>
                  <a:lnTo>
                    <a:pt x="118554" y="1200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Slab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Experimento de Hawthorne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32" y="1559425"/>
            <a:ext cx="4361700" cy="3483900"/>
          </a:xfrm>
          <a:prstGeom prst="rect">
            <a:avLst/>
          </a:prstGeom>
          <a:noFill/>
          <a:ln w="38100" cap="sq" cmpd="sng">
            <a:solidFill>
              <a:srgbClr val="1C405D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54" name="Shape 354"/>
          <p:cNvSpPr txBox="1"/>
          <p:nvPr/>
        </p:nvSpPr>
        <p:spPr>
          <a:xfrm>
            <a:off x="5034337" y="860408"/>
            <a:ext cx="3696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ct val="25000"/>
              <a:buFont typeface="Nixie One"/>
              <a:buNone/>
            </a:pPr>
            <a:r>
              <a:rPr lang="en" sz="1800" b="0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Críticas aos princípios da ORT 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5034337" y="1559425"/>
            <a:ext cx="3658200" cy="30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AutoNum type="arabicPeriod"/>
            </a:pPr>
            <a:r>
              <a:rPr lang="en" sz="1500" b="0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Motivação somente pelo salários;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500" b="0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AutoNum type="arabicPeriod"/>
            </a:pPr>
            <a:r>
              <a:rPr lang="en" sz="1500" b="0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Supressão das necessidades humanas;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500" b="0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AutoNum type="arabicPeriod"/>
            </a:pPr>
            <a:r>
              <a:rPr lang="en" sz="1500" b="0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As pessoas não gostam de trabalhar e ,portanto, precisam ser controladas;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500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500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500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br>
              <a:rPr lang="en" sz="15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</a:br>
            <a:endParaRPr lang="en" sz="150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Slab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Surgimento de novas linhas de pensamento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 Escola das Relações Humanas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62" name="Shape 362"/>
          <p:cNvSpPr txBox="1">
            <a:spLocks noGrp="1"/>
          </p:cNvSpPr>
          <p:nvPr>
            <p:ph type="body" idx="2"/>
          </p:nvPr>
        </p:nvSpPr>
        <p:spPr>
          <a:xfrm>
            <a:off x="5689785" y="1701655"/>
            <a:ext cx="2409900" cy="315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Abordagem sócio técnica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291" y="2346410"/>
            <a:ext cx="3814200" cy="24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1301375" y="4720898"/>
            <a:ext cx="2378100" cy="16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http://www.mood.com.br/piramide-de-maslow/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6491" y="2662089"/>
            <a:ext cx="3041100" cy="20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/>
        </p:nvSpPr>
        <p:spPr>
          <a:xfrm>
            <a:off x="5312933" y="4878742"/>
            <a:ext cx="3698399" cy="23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http://periodicos.ufsm.br/index.php/reaufsm/article/viewFile/1554/862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Slab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Produção Enxuta</a:t>
            </a:r>
          </a:p>
        </p:txBody>
      </p:sp>
      <p:grpSp>
        <p:nvGrpSpPr>
          <p:cNvPr id="372" name="Shape 372"/>
          <p:cNvGrpSpPr/>
          <p:nvPr/>
        </p:nvGrpSpPr>
        <p:grpSpPr>
          <a:xfrm>
            <a:off x="371633" y="913341"/>
            <a:ext cx="316587" cy="263466"/>
            <a:chOff x="1247825" y="322750"/>
            <a:chExt cx="443400" cy="369000"/>
          </a:xfrm>
        </p:grpSpPr>
        <p:sp>
          <p:nvSpPr>
            <p:cNvPr id="373" name="Shape 373"/>
            <p:cNvSpPr/>
            <p:nvPr/>
          </p:nvSpPr>
          <p:spPr>
            <a:xfrm>
              <a:off x="1247825" y="322750"/>
              <a:ext cx="443400" cy="3690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4721" y="20796"/>
                  </a:moveTo>
                  <a:lnTo>
                    <a:pt x="92470" y="20796"/>
                  </a:lnTo>
                  <a:lnTo>
                    <a:pt x="89505" y="6138"/>
                  </a:lnTo>
                  <a:lnTo>
                    <a:pt x="89505" y="6138"/>
                  </a:lnTo>
                  <a:lnTo>
                    <a:pt x="89174" y="4951"/>
                  </a:lnTo>
                  <a:lnTo>
                    <a:pt x="88680" y="3764"/>
                  </a:lnTo>
                  <a:lnTo>
                    <a:pt x="88017" y="2577"/>
                  </a:lnTo>
                  <a:lnTo>
                    <a:pt x="87198" y="1788"/>
                  </a:lnTo>
                  <a:lnTo>
                    <a:pt x="86210" y="991"/>
                  </a:lnTo>
                  <a:lnTo>
                    <a:pt x="85215" y="398"/>
                  </a:lnTo>
                  <a:lnTo>
                    <a:pt x="84227" y="0"/>
                  </a:lnTo>
                  <a:lnTo>
                    <a:pt x="83076" y="0"/>
                  </a:lnTo>
                  <a:lnTo>
                    <a:pt x="36923" y="0"/>
                  </a:lnTo>
                  <a:lnTo>
                    <a:pt x="36923" y="0"/>
                  </a:lnTo>
                  <a:lnTo>
                    <a:pt x="35772" y="0"/>
                  </a:lnTo>
                  <a:lnTo>
                    <a:pt x="34784" y="398"/>
                  </a:lnTo>
                  <a:lnTo>
                    <a:pt x="33796" y="991"/>
                  </a:lnTo>
                  <a:lnTo>
                    <a:pt x="32808" y="1788"/>
                  </a:lnTo>
                  <a:lnTo>
                    <a:pt x="31982" y="2577"/>
                  </a:lnTo>
                  <a:lnTo>
                    <a:pt x="31319" y="3764"/>
                  </a:lnTo>
                  <a:lnTo>
                    <a:pt x="30825" y="4951"/>
                  </a:lnTo>
                  <a:lnTo>
                    <a:pt x="30500" y="6138"/>
                  </a:lnTo>
                  <a:lnTo>
                    <a:pt x="27529" y="20796"/>
                  </a:lnTo>
                  <a:lnTo>
                    <a:pt x="21926" y="20796"/>
                  </a:lnTo>
                  <a:lnTo>
                    <a:pt x="21926" y="20796"/>
                  </a:lnTo>
                  <a:lnTo>
                    <a:pt x="21926" y="20796"/>
                  </a:lnTo>
                  <a:lnTo>
                    <a:pt x="21926" y="20000"/>
                  </a:lnTo>
                  <a:lnTo>
                    <a:pt x="21764" y="19211"/>
                  </a:lnTo>
                  <a:lnTo>
                    <a:pt x="21432" y="18617"/>
                  </a:lnTo>
                  <a:lnTo>
                    <a:pt x="20938" y="18024"/>
                  </a:lnTo>
                  <a:lnTo>
                    <a:pt x="20606" y="17430"/>
                  </a:lnTo>
                  <a:lnTo>
                    <a:pt x="19950" y="17227"/>
                  </a:lnTo>
                  <a:lnTo>
                    <a:pt x="19287" y="16837"/>
                  </a:lnTo>
                  <a:lnTo>
                    <a:pt x="18630" y="16837"/>
                  </a:lnTo>
                  <a:lnTo>
                    <a:pt x="13852" y="16837"/>
                  </a:lnTo>
                  <a:lnTo>
                    <a:pt x="13852" y="16837"/>
                  </a:lnTo>
                  <a:lnTo>
                    <a:pt x="13189" y="16837"/>
                  </a:lnTo>
                  <a:lnTo>
                    <a:pt x="12533" y="17227"/>
                  </a:lnTo>
                  <a:lnTo>
                    <a:pt x="12039" y="17430"/>
                  </a:lnTo>
                  <a:lnTo>
                    <a:pt x="11545" y="18024"/>
                  </a:lnTo>
                  <a:lnTo>
                    <a:pt x="11051" y="18617"/>
                  </a:lnTo>
                  <a:lnTo>
                    <a:pt x="10882" y="19211"/>
                  </a:lnTo>
                  <a:lnTo>
                    <a:pt x="10557" y="20000"/>
                  </a:lnTo>
                  <a:lnTo>
                    <a:pt x="10557" y="20796"/>
                  </a:lnTo>
                  <a:lnTo>
                    <a:pt x="10557" y="20796"/>
                  </a:lnTo>
                  <a:lnTo>
                    <a:pt x="5278" y="20796"/>
                  </a:lnTo>
                  <a:lnTo>
                    <a:pt x="5278" y="20796"/>
                  </a:lnTo>
                  <a:lnTo>
                    <a:pt x="4290" y="20991"/>
                  </a:lnTo>
                  <a:lnTo>
                    <a:pt x="3302" y="21390"/>
                  </a:lnTo>
                  <a:lnTo>
                    <a:pt x="2314" y="21780"/>
                  </a:lnTo>
                  <a:lnTo>
                    <a:pt x="1488" y="22577"/>
                  </a:lnTo>
                  <a:lnTo>
                    <a:pt x="832" y="23569"/>
                  </a:lnTo>
                  <a:lnTo>
                    <a:pt x="500" y="24756"/>
                  </a:lnTo>
                  <a:lnTo>
                    <a:pt x="169" y="25943"/>
                  </a:lnTo>
                  <a:lnTo>
                    <a:pt x="6" y="27130"/>
                  </a:lnTo>
                  <a:lnTo>
                    <a:pt x="6" y="113658"/>
                  </a:lnTo>
                  <a:lnTo>
                    <a:pt x="6" y="113658"/>
                  </a:lnTo>
                  <a:lnTo>
                    <a:pt x="169" y="115048"/>
                  </a:lnTo>
                  <a:lnTo>
                    <a:pt x="500" y="116235"/>
                  </a:lnTo>
                  <a:lnTo>
                    <a:pt x="832" y="117219"/>
                  </a:lnTo>
                  <a:lnTo>
                    <a:pt x="1488" y="118211"/>
                  </a:lnTo>
                  <a:lnTo>
                    <a:pt x="2314" y="119008"/>
                  </a:lnTo>
                  <a:lnTo>
                    <a:pt x="3302" y="119601"/>
                  </a:lnTo>
                  <a:lnTo>
                    <a:pt x="4290" y="119991"/>
                  </a:lnTo>
                  <a:lnTo>
                    <a:pt x="5278" y="119991"/>
                  </a:lnTo>
                  <a:lnTo>
                    <a:pt x="114721" y="119991"/>
                  </a:lnTo>
                  <a:lnTo>
                    <a:pt x="114721" y="119991"/>
                  </a:lnTo>
                  <a:lnTo>
                    <a:pt x="115709" y="119991"/>
                  </a:lnTo>
                  <a:lnTo>
                    <a:pt x="116697" y="119601"/>
                  </a:lnTo>
                  <a:lnTo>
                    <a:pt x="117685" y="119008"/>
                  </a:lnTo>
                  <a:lnTo>
                    <a:pt x="118511" y="118211"/>
                  </a:lnTo>
                  <a:lnTo>
                    <a:pt x="119174" y="117219"/>
                  </a:lnTo>
                  <a:lnTo>
                    <a:pt x="119499" y="116235"/>
                  </a:lnTo>
                  <a:lnTo>
                    <a:pt x="119830" y="115048"/>
                  </a:lnTo>
                  <a:lnTo>
                    <a:pt x="119993" y="113658"/>
                  </a:lnTo>
                  <a:lnTo>
                    <a:pt x="119993" y="27130"/>
                  </a:lnTo>
                  <a:lnTo>
                    <a:pt x="119993" y="27130"/>
                  </a:lnTo>
                  <a:lnTo>
                    <a:pt x="119830" y="25943"/>
                  </a:lnTo>
                  <a:lnTo>
                    <a:pt x="119499" y="24756"/>
                  </a:lnTo>
                  <a:lnTo>
                    <a:pt x="119174" y="23569"/>
                  </a:lnTo>
                  <a:lnTo>
                    <a:pt x="118511" y="22577"/>
                  </a:lnTo>
                  <a:lnTo>
                    <a:pt x="117685" y="21780"/>
                  </a:lnTo>
                  <a:lnTo>
                    <a:pt x="116697" y="21390"/>
                  </a:lnTo>
                  <a:lnTo>
                    <a:pt x="115709" y="20991"/>
                  </a:lnTo>
                  <a:lnTo>
                    <a:pt x="114721" y="20796"/>
                  </a:lnTo>
                  <a:lnTo>
                    <a:pt x="114721" y="2079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1398225" y="386675"/>
              <a:ext cx="1425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20000" y="120000"/>
                  </a:moveTo>
                  <a:lnTo>
                    <a:pt x="21" y="1200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1370225" y="450000"/>
              <a:ext cx="198600" cy="1980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60000" y="120000"/>
                  </a:moveTo>
                  <a:lnTo>
                    <a:pt x="60000" y="120000"/>
                  </a:lnTo>
                  <a:lnTo>
                    <a:pt x="53743" y="119636"/>
                  </a:lnTo>
                  <a:lnTo>
                    <a:pt x="47848" y="118893"/>
                  </a:lnTo>
                  <a:lnTo>
                    <a:pt x="42332" y="117407"/>
                  </a:lnTo>
                  <a:lnTo>
                    <a:pt x="36816" y="115573"/>
                  </a:lnTo>
                  <a:lnTo>
                    <a:pt x="31284" y="112981"/>
                  </a:lnTo>
                  <a:lnTo>
                    <a:pt x="26508" y="110025"/>
                  </a:lnTo>
                  <a:lnTo>
                    <a:pt x="22095" y="106341"/>
                  </a:lnTo>
                  <a:lnTo>
                    <a:pt x="17667" y="102642"/>
                  </a:lnTo>
                  <a:lnTo>
                    <a:pt x="13617" y="98216"/>
                  </a:lnTo>
                  <a:lnTo>
                    <a:pt x="10307" y="93789"/>
                  </a:lnTo>
                  <a:lnTo>
                    <a:pt x="7360" y="88620"/>
                  </a:lnTo>
                  <a:lnTo>
                    <a:pt x="4790" y="83451"/>
                  </a:lnTo>
                  <a:lnTo>
                    <a:pt x="2947" y="77902"/>
                  </a:lnTo>
                  <a:lnTo>
                    <a:pt x="1481" y="72006"/>
                  </a:lnTo>
                  <a:lnTo>
                    <a:pt x="377" y="66093"/>
                  </a:lnTo>
                  <a:lnTo>
                    <a:pt x="0" y="60181"/>
                  </a:lnTo>
                  <a:lnTo>
                    <a:pt x="0" y="60181"/>
                  </a:lnTo>
                  <a:lnTo>
                    <a:pt x="377" y="53906"/>
                  </a:lnTo>
                  <a:lnTo>
                    <a:pt x="1481" y="48009"/>
                  </a:lnTo>
                  <a:lnTo>
                    <a:pt x="2947" y="42097"/>
                  </a:lnTo>
                  <a:lnTo>
                    <a:pt x="4790" y="36563"/>
                  </a:lnTo>
                  <a:lnTo>
                    <a:pt x="7360" y="31394"/>
                  </a:lnTo>
                  <a:lnTo>
                    <a:pt x="10307" y="26589"/>
                  </a:lnTo>
                  <a:lnTo>
                    <a:pt x="13617" y="21783"/>
                  </a:lnTo>
                  <a:lnTo>
                    <a:pt x="17667" y="17736"/>
                  </a:lnTo>
                  <a:lnTo>
                    <a:pt x="22095" y="13673"/>
                  </a:lnTo>
                  <a:lnTo>
                    <a:pt x="26508" y="10338"/>
                  </a:lnTo>
                  <a:lnTo>
                    <a:pt x="31284" y="7397"/>
                  </a:lnTo>
                  <a:lnTo>
                    <a:pt x="36816" y="4805"/>
                  </a:lnTo>
                  <a:lnTo>
                    <a:pt x="42332" y="2592"/>
                  </a:lnTo>
                  <a:lnTo>
                    <a:pt x="47848" y="1121"/>
                  </a:lnTo>
                  <a:lnTo>
                    <a:pt x="53743" y="378"/>
                  </a:lnTo>
                  <a:lnTo>
                    <a:pt x="60000" y="15"/>
                  </a:lnTo>
                  <a:lnTo>
                    <a:pt x="60000" y="15"/>
                  </a:lnTo>
                  <a:lnTo>
                    <a:pt x="66256" y="378"/>
                  </a:lnTo>
                  <a:lnTo>
                    <a:pt x="72151" y="1121"/>
                  </a:lnTo>
                  <a:lnTo>
                    <a:pt x="77667" y="2592"/>
                  </a:lnTo>
                  <a:lnTo>
                    <a:pt x="83198" y="4805"/>
                  </a:lnTo>
                  <a:lnTo>
                    <a:pt x="88715" y="7397"/>
                  </a:lnTo>
                  <a:lnTo>
                    <a:pt x="93491" y="10338"/>
                  </a:lnTo>
                  <a:lnTo>
                    <a:pt x="97919" y="13673"/>
                  </a:lnTo>
                  <a:lnTo>
                    <a:pt x="102332" y="17736"/>
                  </a:lnTo>
                  <a:lnTo>
                    <a:pt x="106382" y="21783"/>
                  </a:lnTo>
                  <a:lnTo>
                    <a:pt x="109692" y="26589"/>
                  </a:lnTo>
                  <a:lnTo>
                    <a:pt x="112639" y="31394"/>
                  </a:lnTo>
                  <a:lnTo>
                    <a:pt x="115209" y="36563"/>
                  </a:lnTo>
                  <a:lnTo>
                    <a:pt x="117052" y="42097"/>
                  </a:lnTo>
                  <a:lnTo>
                    <a:pt x="118534" y="48009"/>
                  </a:lnTo>
                  <a:lnTo>
                    <a:pt x="119637" y="53906"/>
                  </a:lnTo>
                  <a:lnTo>
                    <a:pt x="120000" y="60181"/>
                  </a:lnTo>
                  <a:lnTo>
                    <a:pt x="120000" y="60181"/>
                  </a:lnTo>
                  <a:lnTo>
                    <a:pt x="119637" y="66093"/>
                  </a:lnTo>
                  <a:lnTo>
                    <a:pt x="118534" y="72006"/>
                  </a:lnTo>
                  <a:lnTo>
                    <a:pt x="117052" y="77902"/>
                  </a:lnTo>
                  <a:lnTo>
                    <a:pt x="115209" y="83451"/>
                  </a:lnTo>
                  <a:lnTo>
                    <a:pt x="112639" y="88620"/>
                  </a:lnTo>
                  <a:lnTo>
                    <a:pt x="109692" y="93789"/>
                  </a:lnTo>
                  <a:lnTo>
                    <a:pt x="106382" y="98216"/>
                  </a:lnTo>
                  <a:lnTo>
                    <a:pt x="102332" y="102642"/>
                  </a:lnTo>
                  <a:lnTo>
                    <a:pt x="97919" y="106341"/>
                  </a:lnTo>
                  <a:lnTo>
                    <a:pt x="93491" y="110025"/>
                  </a:lnTo>
                  <a:lnTo>
                    <a:pt x="88715" y="112981"/>
                  </a:lnTo>
                  <a:lnTo>
                    <a:pt x="83198" y="115573"/>
                  </a:lnTo>
                  <a:lnTo>
                    <a:pt x="77667" y="117407"/>
                  </a:lnTo>
                  <a:lnTo>
                    <a:pt x="72151" y="118893"/>
                  </a:lnTo>
                  <a:lnTo>
                    <a:pt x="66256" y="119636"/>
                  </a:lnTo>
                  <a:lnTo>
                    <a:pt x="6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1403100" y="482875"/>
              <a:ext cx="132900" cy="1323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60000" y="120000"/>
                  </a:moveTo>
                  <a:lnTo>
                    <a:pt x="60000" y="120000"/>
                  </a:lnTo>
                  <a:lnTo>
                    <a:pt x="53943" y="120000"/>
                  </a:lnTo>
                  <a:lnTo>
                    <a:pt x="47887" y="118887"/>
                  </a:lnTo>
                  <a:lnTo>
                    <a:pt x="42395" y="117230"/>
                  </a:lnTo>
                  <a:lnTo>
                    <a:pt x="36881" y="115573"/>
                  </a:lnTo>
                  <a:lnTo>
                    <a:pt x="31389" y="112803"/>
                  </a:lnTo>
                  <a:lnTo>
                    <a:pt x="26418" y="110034"/>
                  </a:lnTo>
                  <a:lnTo>
                    <a:pt x="22033" y="106174"/>
                  </a:lnTo>
                  <a:lnTo>
                    <a:pt x="17627" y="102292"/>
                  </a:lnTo>
                  <a:lnTo>
                    <a:pt x="13762" y="98433"/>
                  </a:lnTo>
                  <a:lnTo>
                    <a:pt x="10463" y="93461"/>
                  </a:lnTo>
                  <a:lnTo>
                    <a:pt x="7163" y="88467"/>
                  </a:lnTo>
                  <a:lnTo>
                    <a:pt x="4971" y="83496"/>
                  </a:lnTo>
                  <a:lnTo>
                    <a:pt x="2757" y="77979"/>
                  </a:lnTo>
                  <a:lnTo>
                    <a:pt x="1672" y="72440"/>
                  </a:lnTo>
                  <a:lnTo>
                    <a:pt x="564" y="66356"/>
                  </a:lnTo>
                  <a:lnTo>
                    <a:pt x="0" y="60272"/>
                  </a:lnTo>
                  <a:lnTo>
                    <a:pt x="0" y="60272"/>
                  </a:lnTo>
                  <a:lnTo>
                    <a:pt x="564" y="54188"/>
                  </a:lnTo>
                  <a:lnTo>
                    <a:pt x="1672" y="48127"/>
                  </a:lnTo>
                  <a:lnTo>
                    <a:pt x="2757" y="42043"/>
                  </a:lnTo>
                  <a:lnTo>
                    <a:pt x="4971" y="36503"/>
                  </a:lnTo>
                  <a:lnTo>
                    <a:pt x="7163" y="31532"/>
                  </a:lnTo>
                  <a:lnTo>
                    <a:pt x="10463" y="26560"/>
                  </a:lnTo>
                  <a:lnTo>
                    <a:pt x="13762" y="22133"/>
                  </a:lnTo>
                  <a:lnTo>
                    <a:pt x="17627" y="17707"/>
                  </a:lnTo>
                  <a:lnTo>
                    <a:pt x="22033" y="13847"/>
                  </a:lnTo>
                  <a:lnTo>
                    <a:pt x="26418" y="10510"/>
                  </a:lnTo>
                  <a:lnTo>
                    <a:pt x="31389" y="7196"/>
                  </a:lnTo>
                  <a:lnTo>
                    <a:pt x="36881" y="4994"/>
                  </a:lnTo>
                  <a:lnTo>
                    <a:pt x="42395" y="2769"/>
                  </a:lnTo>
                  <a:lnTo>
                    <a:pt x="47887" y="1112"/>
                  </a:lnTo>
                  <a:lnTo>
                    <a:pt x="53943" y="567"/>
                  </a:lnTo>
                  <a:lnTo>
                    <a:pt x="60000" y="22"/>
                  </a:lnTo>
                  <a:lnTo>
                    <a:pt x="60000" y="22"/>
                  </a:lnTo>
                  <a:lnTo>
                    <a:pt x="66056" y="567"/>
                  </a:lnTo>
                  <a:lnTo>
                    <a:pt x="72112" y="1112"/>
                  </a:lnTo>
                  <a:lnTo>
                    <a:pt x="77627" y="2769"/>
                  </a:lnTo>
                  <a:lnTo>
                    <a:pt x="83118" y="4994"/>
                  </a:lnTo>
                  <a:lnTo>
                    <a:pt x="88632" y="7196"/>
                  </a:lnTo>
                  <a:lnTo>
                    <a:pt x="93581" y="10510"/>
                  </a:lnTo>
                  <a:lnTo>
                    <a:pt x="97988" y="13847"/>
                  </a:lnTo>
                  <a:lnTo>
                    <a:pt x="102372" y="17707"/>
                  </a:lnTo>
                  <a:lnTo>
                    <a:pt x="106237" y="22133"/>
                  </a:lnTo>
                  <a:lnTo>
                    <a:pt x="109536" y="26560"/>
                  </a:lnTo>
                  <a:lnTo>
                    <a:pt x="112836" y="31532"/>
                  </a:lnTo>
                  <a:lnTo>
                    <a:pt x="115050" y="36503"/>
                  </a:lnTo>
                  <a:lnTo>
                    <a:pt x="117242" y="42043"/>
                  </a:lnTo>
                  <a:lnTo>
                    <a:pt x="118350" y="48127"/>
                  </a:lnTo>
                  <a:lnTo>
                    <a:pt x="119435" y="54188"/>
                  </a:lnTo>
                  <a:lnTo>
                    <a:pt x="120000" y="60272"/>
                  </a:lnTo>
                  <a:lnTo>
                    <a:pt x="120000" y="60272"/>
                  </a:lnTo>
                  <a:lnTo>
                    <a:pt x="119435" y="66356"/>
                  </a:lnTo>
                  <a:lnTo>
                    <a:pt x="118350" y="72440"/>
                  </a:lnTo>
                  <a:lnTo>
                    <a:pt x="117242" y="77979"/>
                  </a:lnTo>
                  <a:lnTo>
                    <a:pt x="115050" y="83496"/>
                  </a:lnTo>
                  <a:lnTo>
                    <a:pt x="112836" y="88467"/>
                  </a:lnTo>
                  <a:lnTo>
                    <a:pt x="109536" y="93461"/>
                  </a:lnTo>
                  <a:lnTo>
                    <a:pt x="106237" y="98433"/>
                  </a:lnTo>
                  <a:lnTo>
                    <a:pt x="102372" y="102292"/>
                  </a:lnTo>
                  <a:lnTo>
                    <a:pt x="97988" y="106174"/>
                  </a:lnTo>
                  <a:lnTo>
                    <a:pt x="93581" y="110034"/>
                  </a:lnTo>
                  <a:lnTo>
                    <a:pt x="88632" y="112803"/>
                  </a:lnTo>
                  <a:lnTo>
                    <a:pt x="83118" y="115573"/>
                  </a:lnTo>
                  <a:lnTo>
                    <a:pt x="77627" y="117230"/>
                  </a:lnTo>
                  <a:lnTo>
                    <a:pt x="72112" y="118887"/>
                  </a:lnTo>
                  <a:lnTo>
                    <a:pt x="66056" y="120000"/>
                  </a:lnTo>
                  <a:lnTo>
                    <a:pt x="6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1588800" y="435400"/>
              <a:ext cx="66300" cy="438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54" y="86613"/>
                  </a:moveTo>
                  <a:lnTo>
                    <a:pt x="119954" y="86613"/>
                  </a:lnTo>
                  <a:lnTo>
                    <a:pt x="119954" y="93318"/>
                  </a:lnTo>
                  <a:lnTo>
                    <a:pt x="118870" y="99954"/>
                  </a:lnTo>
                  <a:lnTo>
                    <a:pt x="116656" y="104948"/>
                  </a:lnTo>
                  <a:lnTo>
                    <a:pt x="113358" y="109942"/>
                  </a:lnTo>
                  <a:lnTo>
                    <a:pt x="111189" y="114937"/>
                  </a:lnTo>
                  <a:lnTo>
                    <a:pt x="106762" y="116647"/>
                  </a:lnTo>
                  <a:lnTo>
                    <a:pt x="102379" y="120000"/>
                  </a:lnTo>
                  <a:lnTo>
                    <a:pt x="97951" y="120000"/>
                  </a:lnTo>
                  <a:lnTo>
                    <a:pt x="22048" y="120000"/>
                  </a:lnTo>
                  <a:lnTo>
                    <a:pt x="22048" y="120000"/>
                  </a:lnTo>
                  <a:lnTo>
                    <a:pt x="17620" y="120000"/>
                  </a:lnTo>
                  <a:lnTo>
                    <a:pt x="13237" y="116647"/>
                  </a:lnTo>
                  <a:lnTo>
                    <a:pt x="9939" y="114937"/>
                  </a:lnTo>
                  <a:lnTo>
                    <a:pt x="6641" y="109942"/>
                  </a:lnTo>
                  <a:lnTo>
                    <a:pt x="3343" y="104948"/>
                  </a:lnTo>
                  <a:lnTo>
                    <a:pt x="2213" y="99954"/>
                  </a:lnTo>
                  <a:lnTo>
                    <a:pt x="45" y="93318"/>
                  </a:lnTo>
                  <a:lnTo>
                    <a:pt x="45" y="86613"/>
                  </a:lnTo>
                  <a:lnTo>
                    <a:pt x="45" y="33318"/>
                  </a:lnTo>
                  <a:lnTo>
                    <a:pt x="45" y="33318"/>
                  </a:lnTo>
                  <a:lnTo>
                    <a:pt x="45" y="26681"/>
                  </a:lnTo>
                  <a:lnTo>
                    <a:pt x="2213" y="19977"/>
                  </a:lnTo>
                  <a:lnTo>
                    <a:pt x="3343" y="14982"/>
                  </a:lnTo>
                  <a:lnTo>
                    <a:pt x="6641" y="9988"/>
                  </a:lnTo>
                  <a:lnTo>
                    <a:pt x="9939" y="4994"/>
                  </a:lnTo>
                  <a:lnTo>
                    <a:pt x="13237" y="3352"/>
                  </a:lnTo>
                  <a:lnTo>
                    <a:pt x="17620" y="0"/>
                  </a:lnTo>
                  <a:lnTo>
                    <a:pt x="22048" y="0"/>
                  </a:lnTo>
                  <a:lnTo>
                    <a:pt x="97951" y="0"/>
                  </a:lnTo>
                  <a:lnTo>
                    <a:pt x="97951" y="0"/>
                  </a:lnTo>
                  <a:lnTo>
                    <a:pt x="102379" y="0"/>
                  </a:lnTo>
                  <a:lnTo>
                    <a:pt x="106762" y="3352"/>
                  </a:lnTo>
                  <a:lnTo>
                    <a:pt x="111189" y="4994"/>
                  </a:lnTo>
                  <a:lnTo>
                    <a:pt x="113358" y="9988"/>
                  </a:lnTo>
                  <a:lnTo>
                    <a:pt x="116656" y="14982"/>
                  </a:lnTo>
                  <a:lnTo>
                    <a:pt x="118870" y="19977"/>
                  </a:lnTo>
                  <a:lnTo>
                    <a:pt x="119954" y="26681"/>
                  </a:lnTo>
                  <a:lnTo>
                    <a:pt x="119954" y="33318"/>
                  </a:lnTo>
                  <a:lnTo>
                    <a:pt x="119954" y="8661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Shape 378"/>
          <p:cNvSpPr txBox="1"/>
          <p:nvPr/>
        </p:nvSpPr>
        <p:spPr>
          <a:xfrm>
            <a:off x="5498296" y="819530"/>
            <a:ext cx="17523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ct val="25000"/>
              <a:buFont typeface="Nixie One"/>
              <a:buNone/>
            </a:pPr>
            <a:r>
              <a:rPr lang="en" sz="1800" b="0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Pressupostos</a:t>
            </a:r>
          </a:p>
        </p:txBody>
      </p:sp>
      <p:pic>
        <p:nvPicPr>
          <p:cNvPr id="379" name="Shape 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025" y="1559425"/>
            <a:ext cx="2398500" cy="35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245847" y="4435614"/>
            <a:ext cx="6630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http://www.allaboutlean.com/ohno-25-years/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4603017" y="1962709"/>
            <a:ext cx="4730700" cy="40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909"/>
              <a:buFont typeface="Nixie One"/>
              <a:buAutoNum type="arabicPeriod"/>
            </a:pPr>
            <a:r>
              <a:rPr lang="en" sz="2220" b="1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Emprego vitalício;		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909"/>
              <a:buFont typeface="Nixie One"/>
              <a:buNone/>
            </a:pPr>
            <a:endParaRPr sz="2220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909"/>
              <a:buFont typeface="Nixie One"/>
              <a:buAutoNum type="arabicPeriod"/>
            </a:pPr>
            <a:r>
              <a:rPr lang="en" sz="2220" b="1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Promoção com base na senioridade;		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909"/>
              <a:buFont typeface="Nixie One"/>
              <a:buNone/>
            </a:pPr>
            <a:endParaRPr sz="2220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909"/>
              <a:buFont typeface="Nixie One"/>
              <a:buAutoNum type="arabicPeriod"/>
            </a:pPr>
            <a:r>
              <a:rPr lang="en" sz="2220" b="1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Desempenho avaliado coletivamente;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909"/>
              <a:buFont typeface="Nixie One"/>
              <a:buNone/>
            </a:pPr>
            <a:endParaRPr sz="2220" b="0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909"/>
              <a:buFont typeface="Nixie One"/>
              <a:buAutoNum type="arabicPeriod"/>
            </a:pPr>
            <a:r>
              <a:rPr lang="en" sz="2220" b="1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Cultura japonesa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2220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2220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br>
              <a:rPr lang="en" sz="222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</a:br>
            <a:endParaRPr lang="en" sz="222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Slab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Produção Enxuta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4603017" y="841075"/>
            <a:ext cx="4344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ct val="25000"/>
              <a:buFont typeface="Nixie One"/>
              <a:buNone/>
            </a:pPr>
            <a:r>
              <a:rPr lang="en" sz="2800" b="0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Característica e Efeitos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245847" y="4312503"/>
            <a:ext cx="6630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http://pt.slideshare.net/miihcoelho05/toyotismo-27909517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4603017" y="1962709"/>
            <a:ext cx="4344600" cy="40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98764"/>
              <a:buFont typeface="Nixie One"/>
              <a:buAutoNum type="arabicPeriod"/>
            </a:pPr>
            <a:r>
              <a:rPr lang="en" sz="1679" b="0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Valorização dos funcionários;		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98764"/>
              <a:buFont typeface="Nixie One"/>
              <a:buAutoNum type="arabicPeriod"/>
            </a:pPr>
            <a:r>
              <a:rPr lang="en" sz="1679" b="0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Inclusão dos funcionários nas tomadas de decisões;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98823"/>
              <a:buFont typeface="Nixie One"/>
              <a:buNone/>
            </a:pPr>
            <a:endParaRPr sz="1679" b="0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98764"/>
              <a:buFont typeface="Nixie One"/>
              <a:buAutoNum type="arabicPeriod"/>
            </a:pPr>
            <a:r>
              <a:rPr lang="en" sz="1679" b="0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Uso eficiente de alguns princípios da ORT		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98823"/>
              <a:buFont typeface="Nixie One"/>
              <a:buNone/>
            </a:pPr>
            <a:endParaRPr sz="1679" b="0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98823"/>
              <a:buFont typeface="Nixie One"/>
              <a:buNone/>
            </a:pPr>
            <a:endParaRPr sz="1679" b="0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98823"/>
              <a:buFont typeface="Nixie One"/>
              <a:buNone/>
            </a:pPr>
            <a:endParaRPr sz="1679" b="0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98823"/>
              <a:buFont typeface="Nixie One"/>
              <a:buNone/>
            </a:pPr>
            <a:endParaRPr sz="1679" b="0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r>
              <a:rPr lang="en" sz="1679" b="0" i="0" u="none" strike="noStrike" cap="none">
                <a:solidFill>
                  <a:srgbClr val="FF0000"/>
                </a:solidFill>
                <a:latin typeface="Nixie One"/>
                <a:ea typeface="Nixie One"/>
                <a:cs typeface="Nixie One"/>
                <a:sym typeface="Nixie One"/>
              </a:rPr>
              <a:t>Desempenho superior ao modelo americano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679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679" b="1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br>
              <a:rPr lang="en" sz="1679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</a:br>
            <a:endParaRPr lang="en" sz="1679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715" y="2090248"/>
            <a:ext cx="3318900" cy="249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" name="Shape 391"/>
          <p:cNvGrpSpPr/>
          <p:nvPr/>
        </p:nvGrpSpPr>
        <p:grpSpPr>
          <a:xfrm>
            <a:off x="469144" y="911819"/>
            <a:ext cx="299880" cy="266500"/>
            <a:chOff x="5292575" y="3681900"/>
            <a:chExt cx="420000" cy="373250"/>
          </a:xfrm>
        </p:grpSpPr>
        <p:sp>
          <p:nvSpPr>
            <p:cNvPr id="392" name="Shape 392"/>
            <p:cNvSpPr/>
            <p:nvPr/>
          </p:nvSpPr>
          <p:spPr>
            <a:xfrm>
              <a:off x="5292575" y="3706875"/>
              <a:ext cx="420000" cy="2667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6522" y="0"/>
                  </a:moveTo>
                  <a:lnTo>
                    <a:pt x="3484" y="0"/>
                  </a:lnTo>
                  <a:lnTo>
                    <a:pt x="3484" y="0"/>
                  </a:lnTo>
                  <a:lnTo>
                    <a:pt x="2784" y="0"/>
                  </a:lnTo>
                  <a:lnTo>
                    <a:pt x="2092" y="281"/>
                  </a:lnTo>
                  <a:lnTo>
                    <a:pt x="1399" y="821"/>
                  </a:lnTo>
                  <a:lnTo>
                    <a:pt x="878" y="1642"/>
                  </a:lnTo>
                  <a:lnTo>
                    <a:pt x="528" y="2463"/>
                  </a:lnTo>
                  <a:lnTo>
                    <a:pt x="178" y="3284"/>
                  </a:lnTo>
                  <a:lnTo>
                    <a:pt x="7" y="4386"/>
                  </a:lnTo>
                  <a:lnTo>
                    <a:pt x="7" y="5478"/>
                  </a:lnTo>
                  <a:lnTo>
                    <a:pt x="7" y="114521"/>
                  </a:lnTo>
                  <a:lnTo>
                    <a:pt x="7" y="114521"/>
                  </a:lnTo>
                  <a:lnTo>
                    <a:pt x="7" y="115613"/>
                  </a:lnTo>
                  <a:lnTo>
                    <a:pt x="178" y="116704"/>
                  </a:lnTo>
                  <a:lnTo>
                    <a:pt x="528" y="117525"/>
                  </a:lnTo>
                  <a:lnTo>
                    <a:pt x="878" y="118357"/>
                  </a:lnTo>
                  <a:lnTo>
                    <a:pt x="1399" y="118897"/>
                  </a:lnTo>
                  <a:lnTo>
                    <a:pt x="2092" y="119448"/>
                  </a:lnTo>
                  <a:lnTo>
                    <a:pt x="2784" y="119718"/>
                  </a:lnTo>
                  <a:lnTo>
                    <a:pt x="3484" y="120000"/>
                  </a:lnTo>
                  <a:lnTo>
                    <a:pt x="116522" y="120000"/>
                  </a:lnTo>
                  <a:lnTo>
                    <a:pt x="116522" y="120000"/>
                  </a:lnTo>
                  <a:lnTo>
                    <a:pt x="117215" y="119718"/>
                  </a:lnTo>
                  <a:lnTo>
                    <a:pt x="117907" y="119448"/>
                  </a:lnTo>
                  <a:lnTo>
                    <a:pt x="118607" y="118897"/>
                  </a:lnTo>
                  <a:lnTo>
                    <a:pt x="119128" y="118357"/>
                  </a:lnTo>
                  <a:lnTo>
                    <a:pt x="119478" y="117525"/>
                  </a:lnTo>
                  <a:lnTo>
                    <a:pt x="119821" y="116704"/>
                  </a:lnTo>
                  <a:lnTo>
                    <a:pt x="120000" y="115613"/>
                  </a:lnTo>
                  <a:lnTo>
                    <a:pt x="120000" y="114521"/>
                  </a:lnTo>
                  <a:lnTo>
                    <a:pt x="120000" y="5478"/>
                  </a:lnTo>
                  <a:lnTo>
                    <a:pt x="120000" y="5478"/>
                  </a:lnTo>
                  <a:lnTo>
                    <a:pt x="120000" y="4386"/>
                  </a:lnTo>
                  <a:lnTo>
                    <a:pt x="119821" y="3284"/>
                  </a:lnTo>
                  <a:lnTo>
                    <a:pt x="119478" y="2463"/>
                  </a:lnTo>
                  <a:lnTo>
                    <a:pt x="119128" y="1642"/>
                  </a:lnTo>
                  <a:lnTo>
                    <a:pt x="118607" y="821"/>
                  </a:lnTo>
                  <a:lnTo>
                    <a:pt x="117907" y="281"/>
                  </a:lnTo>
                  <a:lnTo>
                    <a:pt x="117215" y="0"/>
                  </a:lnTo>
                  <a:lnTo>
                    <a:pt x="116522" y="0"/>
                  </a:lnTo>
                  <a:lnTo>
                    <a:pt x="11652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5490475" y="3681900"/>
              <a:ext cx="24300" cy="249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876" y="119880"/>
                  </a:moveTo>
                  <a:lnTo>
                    <a:pt x="119876" y="58560"/>
                  </a:lnTo>
                  <a:lnTo>
                    <a:pt x="119876" y="58560"/>
                  </a:lnTo>
                  <a:lnTo>
                    <a:pt x="119876" y="46800"/>
                  </a:lnTo>
                  <a:lnTo>
                    <a:pt x="113969" y="35160"/>
                  </a:lnTo>
                  <a:lnTo>
                    <a:pt x="110892" y="26400"/>
                  </a:lnTo>
                  <a:lnTo>
                    <a:pt x="101907" y="17640"/>
                  </a:lnTo>
                  <a:lnTo>
                    <a:pt x="92923" y="8880"/>
                  </a:lnTo>
                  <a:lnTo>
                    <a:pt x="83938" y="5880"/>
                  </a:lnTo>
                  <a:lnTo>
                    <a:pt x="72000" y="120"/>
                  </a:lnTo>
                  <a:lnTo>
                    <a:pt x="59938" y="120"/>
                  </a:lnTo>
                  <a:lnTo>
                    <a:pt x="59938" y="120"/>
                  </a:lnTo>
                  <a:lnTo>
                    <a:pt x="48000" y="120"/>
                  </a:lnTo>
                  <a:lnTo>
                    <a:pt x="35938" y="5880"/>
                  </a:lnTo>
                  <a:lnTo>
                    <a:pt x="26953" y="8880"/>
                  </a:lnTo>
                  <a:lnTo>
                    <a:pt x="17969" y="17640"/>
                  </a:lnTo>
                  <a:lnTo>
                    <a:pt x="8984" y="26400"/>
                  </a:lnTo>
                  <a:lnTo>
                    <a:pt x="6030" y="35160"/>
                  </a:lnTo>
                  <a:lnTo>
                    <a:pt x="0" y="46800"/>
                  </a:lnTo>
                  <a:lnTo>
                    <a:pt x="0" y="58560"/>
                  </a:lnTo>
                  <a:lnTo>
                    <a:pt x="0" y="11988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5358350" y="3973550"/>
              <a:ext cx="60900" cy="816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66009" y="36"/>
                  </a:moveTo>
                  <a:lnTo>
                    <a:pt x="2413" y="94015"/>
                  </a:lnTo>
                  <a:lnTo>
                    <a:pt x="2413" y="94015"/>
                  </a:lnTo>
                  <a:lnTo>
                    <a:pt x="1182" y="96698"/>
                  </a:lnTo>
                  <a:lnTo>
                    <a:pt x="0" y="100263"/>
                  </a:lnTo>
                  <a:lnTo>
                    <a:pt x="0" y="103865"/>
                  </a:lnTo>
                  <a:lnTo>
                    <a:pt x="1182" y="107430"/>
                  </a:lnTo>
                  <a:lnTo>
                    <a:pt x="3596" y="110113"/>
                  </a:lnTo>
                  <a:lnTo>
                    <a:pt x="6009" y="113715"/>
                  </a:lnTo>
                  <a:lnTo>
                    <a:pt x="9605" y="115479"/>
                  </a:lnTo>
                  <a:lnTo>
                    <a:pt x="13201" y="118162"/>
                  </a:lnTo>
                  <a:lnTo>
                    <a:pt x="13201" y="118162"/>
                  </a:lnTo>
                  <a:lnTo>
                    <a:pt x="19211" y="119081"/>
                  </a:lnTo>
                  <a:lnTo>
                    <a:pt x="23990" y="119963"/>
                  </a:lnTo>
                  <a:lnTo>
                    <a:pt x="23990" y="119963"/>
                  </a:lnTo>
                  <a:lnTo>
                    <a:pt x="31182" y="119081"/>
                  </a:lnTo>
                  <a:lnTo>
                    <a:pt x="37192" y="117280"/>
                  </a:lnTo>
                  <a:lnTo>
                    <a:pt x="42019" y="113715"/>
                  </a:lnTo>
                  <a:lnTo>
                    <a:pt x="45615" y="110113"/>
                  </a:lnTo>
                  <a:lnTo>
                    <a:pt x="120000" y="3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5586050" y="3973550"/>
              <a:ext cx="60900" cy="816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49" y="36"/>
                  </a:moveTo>
                  <a:lnTo>
                    <a:pt x="74402" y="110113"/>
                  </a:lnTo>
                  <a:lnTo>
                    <a:pt x="74402" y="110113"/>
                  </a:lnTo>
                  <a:lnTo>
                    <a:pt x="77997" y="113715"/>
                  </a:lnTo>
                  <a:lnTo>
                    <a:pt x="82773" y="117280"/>
                  </a:lnTo>
                  <a:lnTo>
                    <a:pt x="88781" y="119081"/>
                  </a:lnTo>
                  <a:lnTo>
                    <a:pt x="95970" y="119963"/>
                  </a:lnTo>
                  <a:lnTo>
                    <a:pt x="95970" y="119963"/>
                  </a:lnTo>
                  <a:lnTo>
                    <a:pt x="100796" y="119081"/>
                  </a:lnTo>
                  <a:lnTo>
                    <a:pt x="106754" y="118162"/>
                  </a:lnTo>
                  <a:lnTo>
                    <a:pt x="106754" y="118162"/>
                  </a:lnTo>
                  <a:lnTo>
                    <a:pt x="110348" y="115479"/>
                  </a:lnTo>
                  <a:lnTo>
                    <a:pt x="113992" y="113715"/>
                  </a:lnTo>
                  <a:lnTo>
                    <a:pt x="116356" y="110113"/>
                  </a:lnTo>
                  <a:lnTo>
                    <a:pt x="118768" y="107430"/>
                  </a:lnTo>
                  <a:lnTo>
                    <a:pt x="119950" y="103865"/>
                  </a:lnTo>
                  <a:lnTo>
                    <a:pt x="119950" y="100263"/>
                  </a:lnTo>
                  <a:lnTo>
                    <a:pt x="118768" y="96698"/>
                  </a:lnTo>
                  <a:lnTo>
                    <a:pt x="117587" y="94015"/>
                  </a:lnTo>
                  <a:lnTo>
                    <a:pt x="54017" y="3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5316925" y="3731225"/>
              <a:ext cx="371400" cy="2181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8" y="0"/>
                  </a:moveTo>
                  <a:lnTo>
                    <a:pt x="8" y="119986"/>
                  </a:lnTo>
                  <a:lnTo>
                    <a:pt x="119991" y="119986"/>
                  </a:lnTo>
                  <a:lnTo>
                    <a:pt x="119991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5380250" y="3784800"/>
              <a:ext cx="230100" cy="1158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86" y="25"/>
                  </a:moveTo>
                  <a:lnTo>
                    <a:pt x="67936" y="103564"/>
                  </a:lnTo>
                  <a:lnTo>
                    <a:pt x="67936" y="103564"/>
                  </a:lnTo>
                  <a:lnTo>
                    <a:pt x="66985" y="104834"/>
                  </a:lnTo>
                  <a:lnTo>
                    <a:pt x="66033" y="106079"/>
                  </a:lnTo>
                  <a:lnTo>
                    <a:pt x="64756" y="106727"/>
                  </a:lnTo>
                  <a:lnTo>
                    <a:pt x="63492" y="107349"/>
                  </a:lnTo>
                  <a:lnTo>
                    <a:pt x="62215" y="106727"/>
                  </a:lnTo>
                  <a:lnTo>
                    <a:pt x="60951" y="106079"/>
                  </a:lnTo>
                  <a:lnTo>
                    <a:pt x="60000" y="104834"/>
                  </a:lnTo>
                  <a:lnTo>
                    <a:pt x="59048" y="103564"/>
                  </a:lnTo>
                  <a:lnTo>
                    <a:pt x="33649" y="53039"/>
                  </a:lnTo>
                  <a:lnTo>
                    <a:pt x="13" y="1199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5547700" y="3779925"/>
              <a:ext cx="68700" cy="687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0" y="43"/>
                  </a:moveTo>
                  <a:lnTo>
                    <a:pt x="98728" y="43"/>
                  </a:lnTo>
                  <a:lnTo>
                    <a:pt x="98728" y="43"/>
                  </a:lnTo>
                  <a:lnTo>
                    <a:pt x="103000" y="43"/>
                  </a:lnTo>
                  <a:lnTo>
                    <a:pt x="107228" y="1089"/>
                  </a:lnTo>
                  <a:lnTo>
                    <a:pt x="110410" y="3225"/>
                  </a:lnTo>
                  <a:lnTo>
                    <a:pt x="113592" y="6407"/>
                  </a:lnTo>
                  <a:lnTo>
                    <a:pt x="116818" y="9589"/>
                  </a:lnTo>
                  <a:lnTo>
                    <a:pt x="118910" y="12771"/>
                  </a:lnTo>
                  <a:lnTo>
                    <a:pt x="120000" y="16999"/>
                  </a:lnTo>
                  <a:lnTo>
                    <a:pt x="120000" y="21271"/>
                  </a:lnTo>
                  <a:lnTo>
                    <a:pt x="120000" y="1200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Shape 399"/>
          <p:cNvSpPr/>
          <p:nvPr/>
        </p:nvSpPr>
        <p:spPr>
          <a:xfrm>
            <a:off x="6532930" y="3595955"/>
            <a:ext cx="484499" cy="616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ctrTitle"/>
          </p:nvPr>
        </p:nvSpPr>
        <p:spPr>
          <a:xfrm>
            <a:off x="3504000" y="973750"/>
            <a:ext cx="67335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600"/>
              <a:t>Descartes:</a:t>
            </a:r>
          </a:p>
          <a:p>
            <a:pPr lvl="0">
              <a:spcBef>
                <a:spcPts val="0"/>
              </a:spcBef>
              <a:buNone/>
            </a:pPr>
            <a:r>
              <a:rPr lang="en" sz="4600"/>
              <a:t>Discurso do Método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175" y="2421103"/>
            <a:ext cx="2578374" cy="273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Slab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Comparação dos Modelos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700079" y="1789718"/>
            <a:ext cx="3076800" cy="31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r>
              <a:rPr lang="en" sz="1800" b="1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ORT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800" b="1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R</a:t>
            </a:r>
            <a:r>
              <a:rPr lang="en" sz="16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ealização de uma tarefa por trabalhador</a:t>
            </a:r>
            <a:r>
              <a:rPr lang="en"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Recompensa individual;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Autocracia;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80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Controle rígido;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1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1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06" name="Shape 406"/>
          <p:cNvSpPr txBox="1">
            <a:spLocks noGrp="1"/>
          </p:cNvSpPr>
          <p:nvPr>
            <p:ph type="body" idx="2"/>
          </p:nvPr>
        </p:nvSpPr>
        <p:spPr>
          <a:xfrm>
            <a:off x="4209530" y="2595233"/>
            <a:ext cx="2409899" cy="31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r>
              <a:rPr lang="en" sz="6600" b="1" i="0" u="none" strike="noStrike" cap="none">
                <a:solidFill>
                  <a:srgbClr val="BBD187"/>
                </a:solidFill>
                <a:latin typeface="Nixie One"/>
                <a:ea typeface="Nixie One"/>
                <a:cs typeface="Nixie One"/>
                <a:sym typeface="Nixie One"/>
              </a:rPr>
              <a:t>X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body" idx="3"/>
          </p:nvPr>
        </p:nvSpPr>
        <p:spPr>
          <a:xfrm>
            <a:off x="5414480" y="1773300"/>
            <a:ext cx="3208199" cy="431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r>
              <a:rPr lang="en" sz="1800" b="1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Produção enxuta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80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0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Múltiplas tarefas;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0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0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0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Recompensa individual e coletiva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800" b="0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800" b="0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Liderança participativa;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600" b="0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</a:pPr>
            <a:r>
              <a:rPr lang="en" sz="1600" b="0" i="0" u="none" strike="noStrike" cap="none">
                <a:solidFill>
                  <a:srgbClr val="1C405D"/>
                </a:solidFill>
                <a:latin typeface="Nixie One"/>
                <a:ea typeface="Nixie One"/>
                <a:cs typeface="Nixie One"/>
                <a:sym typeface="Nixie One"/>
              </a:rPr>
              <a:t>Menor controle;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600" b="0" i="0" u="none" strike="noStrike" cap="none">
              <a:solidFill>
                <a:srgbClr val="1C405D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25000"/>
              <a:buFont typeface="Nixie One"/>
              <a:buNone/>
            </a:pPr>
            <a:endParaRPr sz="1600" b="0" i="0" u="none" strike="noStrike" cap="none">
              <a:solidFill>
                <a:srgbClr val="FF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0" i="0" u="none" strike="noStrike" cap="none">
              <a:solidFill>
                <a:srgbClr val="FF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</a:pPr>
            <a:endParaRPr sz="1800" b="0" i="0" u="none" strike="noStrike" cap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408" name="Shape 408"/>
          <p:cNvGrpSpPr/>
          <p:nvPr/>
        </p:nvGrpSpPr>
        <p:grpSpPr>
          <a:xfrm>
            <a:off x="333626" y="861855"/>
            <a:ext cx="366352" cy="366458"/>
            <a:chOff x="1923675" y="1633650"/>
            <a:chExt cx="435875" cy="436000"/>
          </a:xfrm>
        </p:grpSpPr>
        <p:sp>
          <p:nvSpPr>
            <p:cNvPr id="409" name="Shape 409"/>
            <p:cNvSpPr/>
            <p:nvPr/>
          </p:nvSpPr>
          <p:spPr>
            <a:xfrm>
              <a:off x="2209250" y="1633650"/>
              <a:ext cx="150300" cy="1503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6589" y="71896"/>
                  </a:moveTo>
                  <a:lnTo>
                    <a:pt x="48103" y="3410"/>
                  </a:lnTo>
                  <a:lnTo>
                    <a:pt x="48103" y="3410"/>
                  </a:lnTo>
                  <a:lnTo>
                    <a:pt x="46149" y="1954"/>
                  </a:lnTo>
                  <a:lnTo>
                    <a:pt x="44214" y="977"/>
                  </a:lnTo>
                  <a:lnTo>
                    <a:pt x="41781" y="498"/>
                  </a:lnTo>
                  <a:lnTo>
                    <a:pt x="39827" y="19"/>
                  </a:lnTo>
                  <a:lnTo>
                    <a:pt x="37413" y="498"/>
                  </a:lnTo>
                  <a:lnTo>
                    <a:pt x="35459" y="977"/>
                  </a:lnTo>
                  <a:lnTo>
                    <a:pt x="33525" y="1954"/>
                  </a:lnTo>
                  <a:lnTo>
                    <a:pt x="31570" y="3410"/>
                  </a:lnTo>
                  <a:lnTo>
                    <a:pt x="0" y="35459"/>
                  </a:lnTo>
                  <a:lnTo>
                    <a:pt x="84520" y="119980"/>
                  </a:lnTo>
                  <a:lnTo>
                    <a:pt x="116589" y="88409"/>
                  </a:lnTo>
                  <a:lnTo>
                    <a:pt x="116589" y="88409"/>
                  </a:lnTo>
                  <a:lnTo>
                    <a:pt x="118045" y="86474"/>
                  </a:lnTo>
                  <a:lnTo>
                    <a:pt x="119002" y="84520"/>
                  </a:lnTo>
                  <a:lnTo>
                    <a:pt x="119501" y="82586"/>
                  </a:lnTo>
                  <a:lnTo>
                    <a:pt x="119980" y="80152"/>
                  </a:lnTo>
                  <a:lnTo>
                    <a:pt x="119501" y="78218"/>
                  </a:lnTo>
                  <a:lnTo>
                    <a:pt x="119002" y="75785"/>
                  </a:lnTo>
                  <a:lnTo>
                    <a:pt x="118045" y="73850"/>
                  </a:lnTo>
                  <a:lnTo>
                    <a:pt x="116589" y="71896"/>
                  </a:lnTo>
                  <a:lnTo>
                    <a:pt x="116589" y="7189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2019900" y="1757250"/>
              <a:ext cx="261900" cy="2619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20000" y="11"/>
                  </a:moveTo>
                  <a:lnTo>
                    <a:pt x="0" y="1199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1923675" y="1681150"/>
              <a:ext cx="388500" cy="3885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87081" y="0"/>
                  </a:moveTo>
                  <a:lnTo>
                    <a:pt x="5837" y="81441"/>
                  </a:lnTo>
                  <a:lnTo>
                    <a:pt x="5837" y="81441"/>
                  </a:lnTo>
                  <a:lnTo>
                    <a:pt x="5274" y="82005"/>
                  </a:lnTo>
                  <a:lnTo>
                    <a:pt x="4895" y="82569"/>
                  </a:lnTo>
                  <a:lnTo>
                    <a:pt x="4710" y="83132"/>
                  </a:lnTo>
                  <a:lnTo>
                    <a:pt x="4517" y="83889"/>
                  </a:lnTo>
                  <a:lnTo>
                    <a:pt x="7" y="114918"/>
                  </a:lnTo>
                  <a:lnTo>
                    <a:pt x="7" y="114918"/>
                  </a:lnTo>
                  <a:lnTo>
                    <a:pt x="7" y="115860"/>
                  </a:lnTo>
                  <a:lnTo>
                    <a:pt x="193" y="116988"/>
                  </a:lnTo>
                  <a:lnTo>
                    <a:pt x="756" y="117930"/>
                  </a:lnTo>
                  <a:lnTo>
                    <a:pt x="1320" y="118679"/>
                  </a:lnTo>
                  <a:lnTo>
                    <a:pt x="1320" y="118679"/>
                  </a:lnTo>
                  <a:lnTo>
                    <a:pt x="2077" y="119243"/>
                  </a:lnTo>
                  <a:lnTo>
                    <a:pt x="2826" y="119621"/>
                  </a:lnTo>
                  <a:lnTo>
                    <a:pt x="3583" y="119806"/>
                  </a:lnTo>
                  <a:lnTo>
                    <a:pt x="4517" y="120000"/>
                  </a:lnTo>
                  <a:lnTo>
                    <a:pt x="4517" y="120000"/>
                  </a:lnTo>
                  <a:lnTo>
                    <a:pt x="5088" y="120000"/>
                  </a:lnTo>
                  <a:lnTo>
                    <a:pt x="36115" y="115482"/>
                  </a:lnTo>
                  <a:lnTo>
                    <a:pt x="36115" y="115482"/>
                  </a:lnTo>
                  <a:lnTo>
                    <a:pt x="37436" y="115103"/>
                  </a:lnTo>
                  <a:lnTo>
                    <a:pt x="38000" y="114733"/>
                  </a:lnTo>
                  <a:lnTo>
                    <a:pt x="38563" y="114169"/>
                  </a:lnTo>
                  <a:lnTo>
                    <a:pt x="119992" y="3291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1974225" y="1711575"/>
              <a:ext cx="261900" cy="2619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0" y="120000"/>
                  </a:moveTo>
                  <a:lnTo>
                    <a:pt x="120000" y="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1934650" y="2014200"/>
              <a:ext cx="44400" cy="444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32" y="11993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1944375" y="1947225"/>
              <a:ext cx="101700" cy="1017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29" y="1445"/>
                  </a:moveTo>
                  <a:lnTo>
                    <a:pt x="29" y="1445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119970" y="119262"/>
                  </a:lnTo>
                  <a:lnTo>
                    <a:pt x="119970" y="119262"/>
                  </a:lnTo>
                  <a:lnTo>
                    <a:pt x="119970" y="119262"/>
                  </a:lnTo>
                  <a:lnTo>
                    <a:pt x="118554" y="1200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ctrTitle"/>
          </p:nvPr>
        </p:nvSpPr>
        <p:spPr>
          <a:xfrm>
            <a:off x="4113600" y="3983700"/>
            <a:ext cx="45057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Ergonomic Work Analysis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pic>
        <p:nvPicPr>
          <p:cNvPr id="421" name="Shape 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300" y="0"/>
            <a:ext cx="5672700" cy="3597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/>
              <a:t>BARTLETT: The observation of everyday activities in their own context should constitute the basis for the design of experiments.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Processo de Produção</a:t>
            </a:r>
          </a:p>
        </p:txBody>
      </p:sp>
      <p:grpSp>
        <p:nvGrpSpPr>
          <p:cNvPr id="432" name="Shape 43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433" name="Shape 43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275" y="2014938"/>
            <a:ext cx="3643749" cy="17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 txBox="1"/>
          <p:nvPr/>
        </p:nvSpPr>
        <p:spPr>
          <a:xfrm>
            <a:off x="6550800" y="2683925"/>
            <a:ext cx="1183200" cy="4482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ATIVIDADE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1146025" y="2683925"/>
            <a:ext cx="973800" cy="448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TAREFA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ctrTitle" idx="4294967295"/>
          </p:nvPr>
        </p:nvSpPr>
        <p:spPr>
          <a:xfrm>
            <a:off x="411800" y="537225"/>
            <a:ext cx="51675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94BF6E"/>
                </a:solidFill>
              </a:rPr>
              <a:t>Cognitive Anthropology</a:t>
            </a:r>
          </a:p>
        </p:txBody>
      </p:sp>
      <p:grpSp>
        <p:nvGrpSpPr>
          <p:cNvPr id="447" name="Shape 447"/>
          <p:cNvGrpSpPr/>
          <p:nvPr/>
        </p:nvGrpSpPr>
        <p:grpSpPr>
          <a:xfrm>
            <a:off x="4995952" y="3119891"/>
            <a:ext cx="981406" cy="981351"/>
            <a:chOff x="576250" y="4319400"/>
            <a:chExt cx="442075" cy="442050"/>
          </a:xfrm>
        </p:grpSpPr>
        <p:sp>
          <p:nvSpPr>
            <p:cNvPr id="448" name="Shape 44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3B8D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3B8D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3B8D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3B8D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2" name="Shape 452"/>
          <p:cNvSpPr/>
          <p:nvPr/>
        </p:nvSpPr>
        <p:spPr>
          <a:xfrm>
            <a:off x="5392191" y="1829071"/>
            <a:ext cx="585163" cy="5587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/>
          <p:nvPr/>
        </p:nvSpPr>
        <p:spPr>
          <a:xfrm rot="2384392">
            <a:off x="7003547" y="3733234"/>
            <a:ext cx="354079" cy="33808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54" name="Shape 454"/>
          <p:cNvPicPr preferRelativeResize="0"/>
          <p:nvPr/>
        </p:nvPicPr>
        <p:blipFill rotWithShape="1">
          <a:blip r:embed="rId3">
            <a:alphaModFix/>
          </a:blip>
          <a:srcRect l="16345" t="24684" r="17235" b="20252"/>
          <a:stretch/>
        </p:blipFill>
        <p:spPr>
          <a:xfrm>
            <a:off x="1286249" y="1756000"/>
            <a:ext cx="6786776" cy="31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Shape 455"/>
          <p:cNvSpPr txBox="1">
            <a:spLocks noGrp="1"/>
          </p:cNvSpPr>
          <p:nvPr>
            <p:ph type="body" idx="4294967295"/>
          </p:nvPr>
        </p:nvSpPr>
        <p:spPr>
          <a:xfrm>
            <a:off x="4690375" y="1393650"/>
            <a:ext cx="4774800" cy="84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Desenvolvimento Industrial</a:t>
            </a:r>
            <a:r>
              <a:rPr lang="en" sz="180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COGNITIVE PSYCHOLOGY</a:t>
            </a:r>
          </a:p>
        </p:txBody>
      </p:sp>
      <p:sp>
        <p:nvSpPr>
          <p:cNvPr id="461" name="Shape 461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ERGONOMIA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marL="457200" lvl="0" indent="-228600">
              <a:spcBef>
                <a:spcPts val="0"/>
              </a:spcBef>
            </a:pPr>
            <a:r>
              <a:rPr lang="en" b="1"/>
              <a:t>Física</a:t>
            </a:r>
          </a:p>
          <a:p>
            <a:pPr marL="457200" lvl="0" indent="-228600">
              <a:spcBef>
                <a:spcPts val="0"/>
              </a:spcBef>
            </a:pPr>
            <a:r>
              <a:rPr lang="en" b="1"/>
              <a:t>Cognitiva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Organizacional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62" name="Shape 46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463" name="Shape 46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469" name="Shape 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25" y="1767262"/>
            <a:ext cx="428625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OBRIGADO!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</a:rPr>
              <a:t>PERGUNTAS?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Construção do conhecimento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639" y="1658975"/>
            <a:ext cx="4230725" cy="30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Método Cartesiano</a:t>
            </a:r>
          </a:p>
        </p:txBody>
      </p:sp>
      <p:sp>
        <p:nvSpPr>
          <p:cNvPr id="214" name="Shape 214"/>
          <p:cNvSpPr/>
          <p:nvPr/>
        </p:nvSpPr>
        <p:spPr>
          <a:xfrm>
            <a:off x="688825" y="2329295"/>
            <a:ext cx="1832100" cy="1769400"/>
          </a:xfrm>
          <a:prstGeom prst="ellipse">
            <a:avLst/>
          </a:prstGeom>
          <a:noFill/>
          <a:ln w="76200" cap="flat" cmpd="sng">
            <a:solidFill>
              <a:srgbClr val="94BF6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b="1">
                <a:solidFill>
                  <a:srgbClr val="3B8D61"/>
                </a:solidFill>
                <a:latin typeface="Nixie One"/>
                <a:ea typeface="Nixie One"/>
                <a:cs typeface="Nixie One"/>
                <a:sym typeface="Nixie One"/>
              </a:rPr>
              <a:t> VERIFICAR</a:t>
            </a:r>
          </a:p>
        </p:txBody>
      </p:sp>
      <p:sp>
        <p:nvSpPr>
          <p:cNvPr id="215" name="Shape 215"/>
          <p:cNvSpPr/>
          <p:nvPr/>
        </p:nvSpPr>
        <p:spPr>
          <a:xfrm>
            <a:off x="2770150" y="2329295"/>
            <a:ext cx="1832100" cy="1769400"/>
          </a:xfrm>
          <a:prstGeom prst="ellipse">
            <a:avLst/>
          </a:prstGeom>
          <a:noFill/>
          <a:ln w="7620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18637B"/>
                </a:solidFill>
                <a:latin typeface="Nixie One"/>
                <a:ea typeface="Nixie One"/>
                <a:cs typeface="Nixie One"/>
                <a:sym typeface="Nixie One"/>
              </a:rPr>
              <a:t>DIVIDIR</a:t>
            </a:r>
          </a:p>
        </p:txBody>
      </p:sp>
      <p:sp>
        <p:nvSpPr>
          <p:cNvPr id="216" name="Shape 216"/>
          <p:cNvSpPr/>
          <p:nvPr/>
        </p:nvSpPr>
        <p:spPr>
          <a:xfrm>
            <a:off x="4834167" y="2270900"/>
            <a:ext cx="1832099" cy="1769400"/>
          </a:xfrm>
          <a:prstGeom prst="ellipse">
            <a:avLst/>
          </a:prstGeom>
          <a:noFill/>
          <a:ln w="76200" cap="flat" cmpd="sng">
            <a:solidFill>
              <a:srgbClr val="16575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18637B"/>
                </a:solidFill>
                <a:latin typeface="Nixie One"/>
                <a:ea typeface="Nixie One"/>
                <a:cs typeface="Nixie One"/>
                <a:sym typeface="Nixie One"/>
              </a:rPr>
              <a:t>ORDENAR</a:t>
            </a:r>
          </a:p>
        </p:txBody>
      </p:sp>
      <p:sp>
        <p:nvSpPr>
          <p:cNvPr id="217" name="Shape 217"/>
          <p:cNvSpPr/>
          <p:nvPr/>
        </p:nvSpPr>
        <p:spPr>
          <a:xfrm>
            <a:off x="6833256" y="2270900"/>
            <a:ext cx="1832100" cy="1769400"/>
          </a:xfrm>
          <a:prstGeom prst="ellipse">
            <a:avLst/>
          </a:prstGeom>
          <a:noFill/>
          <a:ln w="76200" cap="flat" cmpd="sng">
            <a:solidFill>
              <a:srgbClr val="0E31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18637B"/>
                </a:solidFill>
                <a:latin typeface="Nixie One"/>
                <a:ea typeface="Nixie One"/>
                <a:cs typeface="Nixie One"/>
                <a:sym typeface="Nixie One"/>
              </a:rPr>
              <a:t>REVISAR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PROCURA DA VERDADE</a:t>
            </a:r>
          </a:p>
        </p:txBody>
      </p:sp>
      <p:sp>
        <p:nvSpPr>
          <p:cNvPr id="223" name="Shape 223"/>
          <p:cNvSpPr/>
          <p:nvPr/>
        </p:nvSpPr>
        <p:spPr>
          <a:xfrm>
            <a:off x="1053050" y="2290250"/>
            <a:ext cx="2731800" cy="2010900"/>
          </a:xfrm>
          <a:prstGeom prst="homePlate">
            <a:avLst>
              <a:gd name="adj" fmla="val 30129"/>
            </a:avLst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TUDO É FALSO</a:t>
            </a:r>
          </a:p>
        </p:txBody>
      </p:sp>
      <p:sp>
        <p:nvSpPr>
          <p:cNvPr id="224" name="Shape 224"/>
          <p:cNvSpPr/>
          <p:nvPr/>
        </p:nvSpPr>
        <p:spPr>
          <a:xfrm>
            <a:off x="3262562" y="2290250"/>
            <a:ext cx="2784000" cy="2010900"/>
          </a:xfrm>
          <a:prstGeom prst="chevron">
            <a:avLst>
              <a:gd name="adj" fmla="val 29853"/>
            </a:avLst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SENTIDOS</a:t>
            </a:r>
            <a:b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</a:b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RAZÃO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PENSAMENTOS</a:t>
            </a:r>
          </a:p>
        </p:txBody>
      </p:sp>
      <p:sp>
        <p:nvSpPr>
          <p:cNvPr id="225" name="Shape 225"/>
          <p:cNvSpPr/>
          <p:nvPr/>
        </p:nvSpPr>
        <p:spPr>
          <a:xfrm>
            <a:off x="5524608" y="2290250"/>
            <a:ext cx="2784000" cy="2010900"/>
          </a:xfrm>
          <a:prstGeom prst="chevron">
            <a:avLst>
              <a:gd name="adj" fmla="val 29853"/>
            </a:avLst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PENSO,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LOGO EXISTO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/>
              <a:t>O método cartesiano é viável hoje?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ctrTitle"/>
          </p:nvPr>
        </p:nvSpPr>
        <p:spPr>
          <a:xfrm>
            <a:off x="4113600" y="3983700"/>
            <a:ext cx="45057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Problema de Métodos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937" y="152401"/>
            <a:ext cx="3588023" cy="34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Problema de Métodos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2"/>
          </p:nvPr>
        </p:nvSpPr>
        <p:spPr>
          <a:xfrm>
            <a:off x="5851548" y="2178875"/>
            <a:ext cx="3660300" cy="315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/>
              <a:t>   B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485700" y="2178875"/>
            <a:ext cx="3660300" cy="315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A</a:t>
            </a:r>
          </a:p>
        </p:txBody>
      </p:sp>
      <p:cxnSp>
        <p:nvCxnSpPr>
          <p:cNvPr id="245" name="Shape 245"/>
          <p:cNvCxnSpPr/>
          <p:nvPr/>
        </p:nvCxnSpPr>
        <p:spPr>
          <a:xfrm>
            <a:off x="2412975" y="3080275"/>
            <a:ext cx="437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6" name="Shape 246"/>
          <p:cNvSpPr/>
          <p:nvPr/>
        </p:nvSpPr>
        <p:spPr>
          <a:xfrm>
            <a:off x="2437250" y="2178874"/>
            <a:ext cx="4367125" cy="622446"/>
          </a:xfrm>
          <a:custGeom>
            <a:avLst/>
            <a:gdLst/>
            <a:ahLst/>
            <a:cxnLst/>
            <a:rect l="0" t="0" r="0" b="0"/>
            <a:pathLst>
              <a:path w="174685" h="25313" extrusionOk="0">
                <a:moveTo>
                  <a:pt x="0" y="21431"/>
                </a:moveTo>
                <a:cubicBezTo>
                  <a:pt x="12616" y="17872"/>
                  <a:pt x="46581" y="-566"/>
                  <a:pt x="75696" y="81"/>
                </a:cubicBezTo>
                <a:cubicBezTo>
                  <a:pt x="104810" y="728"/>
                  <a:pt x="158186" y="21107"/>
                  <a:pt x="174685" y="25313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47" name="Shape 247"/>
          <p:cNvSpPr/>
          <p:nvPr/>
        </p:nvSpPr>
        <p:spPr>
          <a:xfrm>
            <a:off x="2522150" y="3504875"/>
            <a:ext cx="4257950" cy="401050"/>
          </a:xfrm>
          <a:custGeom>
            <a:avLst/>
            <a:gdLst/>
            <a:ahLst/>
            <a:cxnLst/>
            <a:rect l="0" t="0" r="0" b="0"/>
            <a:pathLst>
              <a:path w="170318" h="16042" extrusionOk="0">
                <a:moveTo>
                  <a:pt x="0" y="0"/>
                </a:moveTo>
                <a:cubicBezTo>
                  <a:pt x="11807" y="2668"/>
                  <a:pt x="42458" y="15769"/>
                  <a:pt x="70845" y="16012"/>
                </a:cubicBezTo>
                <a:cubicBezTo>
                  <a:pt x="99231" y="16254"/>
                  <a:pt x="153739" y="3881"/>
                  <a:pt x="170318" y="145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48" name="Shape 248"/>
          <p:cNvSpPr/>
          <p:nvPr/>
        </p:nvSpPr>
        <p:spPr>
          <a:xfrm>
            <a:off x="2400850" y="1820645"/>
            <a:ext cx="4330725" cy="2533550"/>
          </a:xfrm>
          <a:custGeom>
            <a:avLst/>
            <a:gdLst/>
            <a:ahLst/>
            <a:cxnLst/>
            <a:rect l="0" t="0" r="0" b="0"/>
            <a:pathLst>
              <a:path w="173229" h="101342" extrusionOk="0">
                <a:moveTo>
                  <a:pt x="0" y="43592"/>
                </a:moveTo>
                <a:cubicBezTo>
                  <a:pt x="7035" y="36556"/>
                  <a:pt x="32267" y="-8167"/>
                  <a:pt x="42215" y="1376"/>
                </a:cubicBezTo>
                <a:cubicBezTo>
                  <a:pt x="52162" y="10919"/>
                  <a:pt x="50383" y="95027"/>
                  <a:pt x="59684" y="100850"/>
                </a:cubicBezTo>
                <a:cubicBezTo>
                  <a:pt x="68984" y="106672"/>
                  <a:pt x="87181" y="52002"/>
                  <a:pt x="98018" y="36313"/>
                </a:cubicBezTo>
                <a:cubicBezTo>
                  <a:pt x="108855" y="20623"/>
                  <a:pt x="112170" y="5500"/>
                  <a:pt x="124706" y="6714"/>
                </a:cubicBezTo>
                <a:cubicBezTo>
                  <a:pt x="137241" y="7927"/>
                  <a:pt x="165141" y="37445"/>
                  <a:pt x="173229" y="43592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49" name="Shape 249"/>
          <p:cNvSpPr/>
          <p:nvPr/>
        </p:nvSpPr>
        <p:spPr>
          <a:xfrm>
            <a:off x="2497900" y="1841408"/>
            <a:ext cx="4257950" cy="2415450"/>
          </a:xfrm>
          <a:custGeom>
            <a:avLst/>
            <a:gdLst/>
            <a:ahLst/>
            <a:cxnLst/>
            <a:rect l="0" t="0" r="0" b="0"/>
            <a:pathLst>
              <a:path w="170318" h="96618" extrusionOk="0">
                <a:moveTo>
                  <a:pt x="0" y="58775"/>
                </a:moveTo>
                <a:cubicBezTo>
                  <a:pt x="14395" y="63870"/>
                  <a:pt x="77556" y="99130"/>
                  <a:pt x="86372" y="89345"/>
                </a:cubicBezTo>
                <a:cubicBezTo>
                  <a:pt x="95187" y="79559"/>
                  <a:pt x="46340" y="-909"/>
                  <a:pt x="52891" y="61"/>
                </a:cubicBezTo>
                <a:cubicBezTo>
                  <a:pt x="59441" y="1031"/>
                  <a:pt x="106104" y="85704"/>
                  <a:pt x="125676" y="95167"/>
                </a:cubicBezTo>
                <a:cubicBezTo>
                  <a:pt x="145247" y="104629"/>
                  <a:pt x="162877" y="63222"/>
                  <a:pt x="170318" y="56834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250" name="Shape 250"/>
          <p:cNvCxnSpPr/>
          <p:nvPr/>
        </p:nvCxnSpPr>
        <p:spPr>
          <a:xfrm>
            <a:off x="6634525" y="2752750"/>
            <a:ext cx="267000" cy="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1" name="Shape 251"/>
          <p:cNvCxnSpPr/>
          <p:nvPr/>
        </p:nvCxnSpPr>
        <p:spPr>
          <a:xfrm rot="10800000" flipH="1">
            <a:off x="6658800" y="3140850"/>
            <a:ext cx="157800" cy="2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2" name="Shape 252"/>
          <p:cNvCxnSpPr/>
          <p:nvPr/>
        </p:nvCxnSpPr>
        <p:spPr>
          <a:xfrm>
            <a:off x="6549625" y="2740700"/>
            <a:ext cx="376200" cy="35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3" name="Shape 253"/>
          <p:cNvCxnSpPr/>
          <p:nvPr/>
        </p:nvCxnSpPr>
        <p:spPr>
          <a:xfrm rot="10800000" flipH="1">
            <a:off x="6531450" y="3518075"/>
            <a:ext cx="395400" cy="6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4" name="Shape 254"/>
          <p:cNvSpPr txBox="1"/>
          <p:nvPr/>
        </p:nvSpPr>
        <p:spPr>
          <a:xfrm>
            <a:off x="1485700" y="4003250"/>
            <a:ext cx="6987300" cy="8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1485700" y="3772500"/>
            <a:ext cx="6987300" cy="8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Estado 1                                                                                                 Estado 2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Amplitude das decisões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026" y="1807676"/>
            <a:ext cx="6204975" cy="327514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3069250" y="2026050"/>
            <a:ext cx="6987300" cy="17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Char char="-"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Materiais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Char char="-"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Trabalho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Char char="-"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Riscos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Char char="-"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Satisfação 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Char char="-"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Complexidade</a:t>
            </a:r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Char char="-"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Fatores Externos                      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4464200" y="3590925"/>
            <a:ext cx="6987300" cy="8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7467175" y="3590925"/>
            <a:ext cx="6630000" cy="8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MOEDA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CUSTO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436775" y="2026050"/>
            <a:ext cx="2341200" cy="24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>
                <a:latin typeface="Roboto Slab"/>
                <a:ea typeface="Roboto Slab"/>
                <a:cs typeface="Roboto Slab"/>
                <a:sym typeface="Roboto Slab"/>
              </a:rPr>
              <a:t>“Na prática o problema costuma ser resolvido sem que haja consciência das diversas etapas percorridas no processo da solução.”</a:t>
            </a:r>
          </a:p>
          <a:p>
            <a:pPr lvl="0">
              <a:spcBef>
                <a:spcPts val="0"/>
              </a:spcBef>
              <a:buNone/>
            </a:pPr>
            <a:r>
              <a:rPr lang="en" i="1">
                <a:latin typeface="Roboto Slab"/>
                <a:ea typeface="Roboto Slab"/>
                <a:cs typeface="Roboto Slab"/>
                <a:sym typeface="Roboto Slab"/>
              </a:rPr>
              <a:t>                                 F. Oliva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434</Words>
  <Application>Microsoft Office PowerPoint</Application>
  <PresentationFormat>On-screen Show (16:9)</PresentationFormat>
  <Paragraphs>182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Roboto Slab</vt:lpstr>
      <vt:lpstr>Roboto</vt:lpstr>
      <vt:lpstr>Impact</vt:lpstr>
      <vt:lpstr>Arial</vt:lpstr>
      <vt:lpstr>Nixie One</vt:lpstr>
      <vt:lpstr>Warwick template</vt:lpstr>
      <vt:lpstr>Warwick template</vt:lpstr>
      <vt:lpstr>Produção do Operário    Resumo AULA - 26.04</vt:lpstr>
      <vt:lpstr>Descartes: Discurso do Método</vt:lpstr>
      <vt:lpstr>Construção do conhecimento</vt:lpstr>
      <vt:lpstr>Método Cartesiano</vt:lpstr>
      <vt:lpstr>PROCURA DA VERDADE</vt:lpstr>
      <vt:lpstr>PowerPoint Presentation</vt:lpstr>
      <vt:lpstr>Problema de Métodos</vt:lpstr>
      <vt:lpstr>Problema de Métodos</vt:lpstr>
      <vt:lpstr>Amplitude das decisões</vt:lpstr>
      <vt:lpstr>Resolução do Método</vt:lpstr>
      <vt:lpstr>Modelos para produção, produção de Modelos</vt:lpstr>
      <vt:lpstr>Taylor</vt:lpstr>
      <vt:lpstr>ORGANIZAÇÃO RACIONAL DO TRABALHO  (ORT).</vt:lpstr>
      <vt:lpstr>Henry Ford</vt:lpstr>
      <vt:lpstr>Organização Racional do Trabalho</vt:lpstr>
      <vt:lpstr>Experimento de Hawthorne</vt:lpstr>
      <vt:lpstr>Surgimento de novas linhas de pensamento</vt:lpstr>
      <vt:lpstr>Produção Enxuta</vt:lpstr>
      <vt:lpstr>Produção Enxuta</vt:lpstr>
      <vt:lpstr>Comparação dos Modelos</vt:lpstr>
      <vt:lpstr>Ergonomic Work Analysis</vt:lpstr>
      <vt:lpstr>PowerPoint Presentation</vt:lpstr>
      <vt:lpstr>Processo de Produção</vt:lpstr>
      <vt:lpstr>Cognitive Anthropology</vt:lpstr>
      <vt:lpstr>COGNITIVE PSYCHOLOGY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Produção do Operário    Resumo AULA - 26.04</dc:title>
  <dc:creator>Ruri Giannini</dc:creator>
  <cp:lastModifiedBy>Ruri Giannini</cp:lastModifiedBy>
  <cp:revision>1</cp:revision>
  <dcterms:modified xsi:type="dcterms:W3CDTF">2016-05-03T21:54:44Z</dcterms:modified>
</cp:coreProperties>
</file>