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0" r:id="rId2"/>
    <p:sldId id="276" r:id="rId3"/>
    <p:sldId id="291" r:id="rId4"/>
    <p:sldId id="339" r:id="rId5"/>
    <p:sldId id="302" r:id="rId6"/>
    <p:sldId id="351" r:id="rId7"/>
    <p:sldId id="323" r:id="rId8"/>
    <p:sldId id="303" r:id="rId9"/>
    <p:sldId id="330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37" r:id="rId18"/>
    <p:sldId id="295" r:id="rId19"/>
    <p:sldId id="301" r:id="rId20"/>
  </p:sldIdLst>
  <p:sldSz cx="9144000" cy="6858000" type="screen4x3"/>
  <p:notesSz cx="6808788" cy="98234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94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610" autoAdjust="0"/>
  </p:normalViewPr>
  <p:slideViewPr>
    <p:cSldViewPr>
      <p:cViewPr>
        <p:scale>
          <a:sx n="73" d="100"/>
          <a:sy n="73" d="100"/>
        </p:scale>
        <p:origin x="-312" y="-19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09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49575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38188"/>
            <a:ext cx="4908550" cy="36814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65663"/>
            <a:ext cx="4992688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332913"/>
            <a:ext cx="29495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A6E802-039D-41F3-8A9A-05850F0004D8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8433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E7DE2-D984-420D-886B-4AD05326352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57393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76D87C-D2A3-4E4E-A196-1F71EA8EF50A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79024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6F6DE-C058-4B57-89F3-C926EC55E85A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80646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316B54-48AB-4BD9-9E9E-6E5F284D5474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47238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F8D7B4-5B2D-49A0-BEDA-7E655F77B9E5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6300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69ACF4-0E40-436F-8C1D-9F473B7F1E35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74932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D2BF1C-0C87-47AD-9D22-8699CFA338C8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007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78630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B3F9A-2BF7-4C40-A686-EB88D89CC2A2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256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BE3771-D1C0-4449-BF71-E80136459B5C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9897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11364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10651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35111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E838BE-74F4-4BC5-B718-6C835DEE9310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19193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E51CDB-1D27-4453-A373-745E404D0315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Pagina 59 do Guia de Teses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2200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350" y="0"/>
            <a:ext cx="1727200" cy="6867525"/>
            <a:chOff x="3" y="0"/>
            <a:chExt cx="816" cy="5768"/>
          </a:xfrm>
        </p:grpSpPr>
        <p:sp>
          <p:nvSpPr>
            <p:cNvPr id="5" name="Arc 2"/>
            <p:cNvSpPr>
              <a:spLocks/>
            </p:cNvSpPr>
            <p:nvPr/>
          </p:nvSpPr>
          <p:spPr bwMode="auto">
            <a:xfrm>
              <a:off x="3" y="392"/>
              <a:ext cx="189" cy="53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486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486" y="43199"/>
                  </a:moveTo>
                  <a:cubicBezTo>
                    <a:pt x="9601" y="43136"/>
                    <a:pt x="0" y="33484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auto">
            <a:xfrm>
              <a:off x="630" y="392"/>
              <a:ext cx="189" cy="53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3" y="0"/>
              <a:ext cx="504" cy="575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6000000">
              <a:off x="128" y="2297"/>
              <a:ext cx="608" cy="270"/>
            </a:xfrm>
            <a:prstGeom prst="triangle">
              <a:avLst>
                <a:gd name="adj" fmla="val 49986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70013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40508CEF-0782-4B12-80CA-36D2613A3DD1}" type="datetime6">
              <a:rPr lang="pt-BR"/>
              <a:pPr>
                <a:defRPr/>
              </a:pPr>
              <a:t>maio de 15</a:t>
            </a:fld>
            <a:endParaRPr lang="pt-B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399213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pt-BR"/>
              <a:t>Angela Belloni Cuenca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5D91-6DE4-4AC1-A978-5439C85D4F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ECAF-C496-4466-95A4-E7C889174D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9185-8EB1-4A81-85B8-1F911576CF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4EB51-5898-497F-9A8D-21E2FCCE89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5747-7BDA-4ED9-8B24-D6A0752EC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7CCC-E940-4222-8B99-04877A402E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F1FDF-A396-4251-B5AB-ACF13F6884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F7D3-877B-4957-B301-557735CF5E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B9E6-F0B5-4B9C-8B88-12529C6B57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2BF6-35DA-4B02-BD3E-E111B45B70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C63999D-2B31-4FCD-8DF0-C3FF254679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3906838" y="3471863"/>
            <a:ext cx="325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/>
              <a:t>Angela Maria Belloni Cuenca</a:t>
            </a:r>
          </a:p>
          <a:p>
            <a:r>
              <a:rPr lang="pt-BR" sz="200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FE890B-09C8-475E-8A5C-7475DA48F72D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6705600"/>
            <a:ext cx="8305800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t-BR" sz="1600" b="1">
              <a:solidFill>
                <a:srgbClr val="FF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pt-BR" sz="1400" b="1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00113" y="508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3276600" y="137318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PRÉ-TEXTO</a:t>
            </a:r>
          </a:p>
        </p:txBody>
      </p:sp>
      <p:sp>
        <p:nvSpPr>
          <p:cNvPr id="124935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106988" y="1870075"/>
            <a:ext cx="33528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sz="1800" b="1">
                <a:solidFill>
                  <a:srgbClr val="FF0000"/>
                </a:solidFill>
                <a:latin typeface="Tahoma" pitchFamily="34" charset="0"/>
              </a:rPr>
              <a:t>CAPA</a:t>
            </a:r>
            <a:endParaRPr lang="pt-BR" sz="1800" b="1" u="sng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nome da instituição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457200" y="2636838"/>
            <a:ext cx="8362950" cy="1765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título e subtítulo do trabalho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autor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identificação da natureza acadêmica do documento e unidade de ensino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nome do orientador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local (cidade)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ano	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4498975" y="3748088"/>
            <a:ext cx="3919538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VERSO DA FOLHA DE ROSTO</a:t>
            </a:r>
            <a:endParaRPr lang="pt-BR" sz="1600" b="1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autorização do autor para reprodução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" y="4508500"/>
            <a:ext cx="5910263" cy="504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</a:p>
          <a:p>
            <a:pPr eaLnBrk="0" hangingPunct="0">
              <a:lnSpc>
                <a:spcPct val="90000"/>
              </a:lnSpc>
              <a:spcAft>
                <a:spcPct val="55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página onde o autor presta homenagem a alguém (opcional)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5324475"/>
            <a:ext cx="8137525" cy="696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AGRADECIMENTOS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registro dos agradecimentos a pessoas e/ou instituições que contribuíram, de maneira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relevante, à elaboração do trabalho. Apoio financeiro deve ser sempre registrado</a:t>
            </a:r>
            <a:endParaRPr lang="pt-B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 autoUpdateAnimBg="0"/>
      <p:bldP spid="124936" grpId="0" autoUpdateAnimBg="0"/>
      <p:bldP spid="124937" grpId="0" autoUpdateAnimBg="0"/>
      <p:bldP spid="124938" grpId="0" autoUpdateAnimBg="0"/>
      <p:bldP spid="12493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11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2015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228600" y="6424613"/>
            <a:ext cx="3810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 Acesso e Uso da Informação Bibliográfica </a:t>
            </a:r>
          </a:p>
          <a:p>
            <a:pPr>
              <a:spcAft>
                <a:spcPct val="20000"/>
              </a:spcAft>
            </a:pPr>
            <a:endParaRPr lang="pt-BR" sz="900">
              <a:solidFill>
                <a:srgbClr val="000000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14688" y="1557338"/>
            <a:ext cx="3059112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Universidade de São Paulo</a:t>
            </a:r>
          </a:p>
          <a:p>
            <a:pPr algn="ctr"/>
            <a:r>
              <a:rPr lang="en-US" sz="1600" b="1">
                <a:solidFill>
                  <a:srgbClr val="000066"/>
                </a:solidFill>
                <a:latin typeface="Tahoma" pitchFamily="34" charset="0"/>
              </a:rPr>
              <a:t>Faculdade de Saúde Pública</a:t>
            </a:r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948488" y="1557338"/>
            <a:ext cx="1727200" cy="58102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Nome da Instituição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2303463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2565400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literatura publicada em doenças infecto-contagiosas: o retrato da produção científica no Brasil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2472740"/>
            <a:ext cx="720725" cy="53874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  <a:stCxn id="22538" idx="1"/>
            <a:endCxn id="22537" idx="3"/>
          </p:cNvCxnSpPr>
          <p:nvPr/>
        </p:nvCxnSpPr>
        <p:spPr bwMode="auto">
          <a:xfrm flipH="1">
            <a:off x="6273800" y="1847850"/>
            <a:ext cx="67468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Trabalho da Disciplina </a:t>
            </a:r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Comunicação </a:t>
            </a:r>
            <a:r>
              <a:rPr lang="pt-BR" sz="900" b="1" dirty="0">
                <a:solidFill>
                  <a:srgbClr val="000066"/>
                </a:solidFill>
                <a:latin typeface="Tahoma" pitchFamily="34" charset="0"/>
              </a:rPr>
              <a:t>e Informação: Atividade Integradora do Curso de Nutrição</a:t>
            </a:r>
            <a:r>
              <a:rPr lang="pt-BR" sz="900" b="1" i="1" dirty="0" smtClean="0"/>
              <a:t>.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3254375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54763" y="3378200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3195638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381750" y="4016375"/>
            <a:ext cx="244475" cy="2047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709988"/>
            <a:ext cx="1684337" cy="9429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Identificação da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natureza 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acadêmica do</a:t>
            </a:r>
          </a:p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27F452-7FE3-47EC-A717-A7750BCF827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42988" y="2603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FOLHA DE ROSTO  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6424613"/>
            <a:ext cx="3810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  <a:p>
            <a:pPr>
              <a:spcAft>
                <a:spcPct val="20000"/>
              </a:spcAft>
            </a:pPr>
            <a:endParaRPr lang="pt-BR" sz="900">
              <a:solidFill>
                <a:srgbClr val="000000"/>
              </a:solidFill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971800" y="129222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3103563" y="1635125"/>
            <a:ext cx="4564062" cy="1141413"/>
            <a:chOff x="1955" y="1207"/>
            <a:chExt cx="2875" cy="719"/>
          </a:xfrm>
        </p:grpSpPr>
        <p:sp>
          <p:nvSpPr>
            <p:cNvPr id="23575" name="Text Box 8"/>
            <p:cNvSpPr txBox="1">
              <a:spLocks noChangeArrowheads="1"/>
            </p:cNvSpPr>
            <p:nvPr/>
          </p:nvSpPr>
          <p:spPr bwMode="auto">
            <a:xfrm>
              <a:off x="1955" y="1207"/>
              <a:ext cx="2071" cy="3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 literatura publicada em doenças </a:t>
              </a:r>
            </a:p>
            <a:p>
              <a:pPr algn="ctr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infecto-contagiosas:</a:t>
              </a:r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6" name="Text Box 9"/>
            <p:cNvSpPr txBox="1">
              <a:spLocks noChangeArrowheads="1"/>
            </p:cNvSpPr>
            <p:nvPr/>
          </p:nvSpPr>
          <p:spPr bwMode="auto">
            <a:xfrm>
              <a:off x="2007" y="1466"/>
              <a:ext cx="1890" cy="46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o retrato da produção científica</a:t>
              </a:r>
            </a:p>
            <a:p>
              <a:pPr algn="ctr"/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do Brasil</a:t>
              </a:r>
            </a:p>
            <a:p>
              <a:pPr algn="ctr"/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7" name="Text Box 10"/>
            <p:cNvSpPr txBox="1">
              <a:spLocks noChangeArrowheads="1"/>
            </p:cNvSpPr>
            <p:nvPr/>
          </p:nvSpPr>
          <p:spPr bwMode="auto">
            <a:xfrm>
              <a:off x="4389" y="1270"/>
              <a:ext cx="441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Título</a:t>
              </a:r>
            </a:p>
          </p:txBody>
        </p:sp>
        <p:sp>
          <p:nvSpPr>
            <p:cNvPr id="23578" name="Text Box 11"/>
            <p:cNvSpPr txBox="1">
              <a:spLocks noChangeArrowheads="1"/>
            </p:cNvSpPr>
            <p:nvPr/>
          </p:nvSpPr>
          <p:spPr bwMode="auto">
            <a:xfrm>
              <a:off x="4167" y="1605"/>
              <a:ext cx="633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Subtítulo</a:t>
              </a:r>
            </a:p>
          </p:txBody>
        </p:sp>
        <p:cxnSp>
          <p:nvCxnSpPr>
            <p:cNvPr id="23579" name="AutoShape 12"/>
            <p:cNvCxnSpPr>
              <a:cxnSpLocks noChangeShapeType="1"/>
              <a:stCxn id="23578" idx="1"/>
              <a:endCxn id="23576" idx="3"/>
            </p:cNvCxnSpPr>
            <p:nvPr/>
          </p:nvCxnSpPr>
          <p:spPr bwMode="auto">
            <a:xfrm flipH="1" flipV="1">
              <a:off x="3651" y="1696"/>
              <a:ext cx="516" cy="5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23580" name="AutoShape 13"/>
            <p:cNvCxnSpPr>
              <a:cxnSpLocks noChangeShapeType="1"/>
              <a:stCxn id="23577" idx="1"/>
              <a:endCxn id="23575" idx="3"/>
            </p:cNvCxnSpPr>
            <p:nvPr/>
          </p:nvCxnSpPr>
          <p:spPr bwMode="auto">
            <a:xfrm flipH="1">
              <a:off x="4026" y="1366"/>
              <a:ext cx="363" cy="4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3178175" y="2854324"/>
            <a:ext cx="5227638" cy="554038"/>
            <a:chOff x="2057" y="1888"/>
            <a:chExt cx="3293" cy="349"/>
          </a:xfrm>
        </p:grpSpPr>
        <p:sp>
          <p:nvSpPr>
            <p:cNvPr id="23572" name="Text Box 15"/>
            <p:cNvSpPr txBox="1">
              <a:spLocks noChangeArrowheads="1"/>
            </p:cNvSpPr>
            <p:nvPr/>
          </p:nvSpPr>
          <p:spPr bwMode="auto">
            <a:xfrm>
              <a:off x="2057" y="1888"/>
              <a:ext cx="177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Solange Ribeiro </a:t>
              </a:r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Lima</a:t>
              </a:r>
            </a:p>
            <a:p>
              <a:pPr algn="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Ariana Gonçalves de Souza</a:t>
              </a:r>
            </a:p>
            <a:p>
              <a:pPr algn="r"/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73" name="Text Box 16"/>
            <p:cNvSpPr txBox="1">
              <a:spLocks noChangeArrowheads="1"/>
            </p:cNvSpPr>
            <p:nvPr/>
          </p:nvSpPr>
          <p:spPr bwMode="auto">
            <a:xfrm>
              <a:off x="4193" y="1955"/>
              <a:ext cx="1157" cy="1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dos Autores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23574" name="AutoShape 17"/>
            <p:cNvCxnSpPr>
              <a:cxnSpLocks noChangeShapeType="1"/>
              <a:stCxn id="23573" idx="1"/>
              <a:endCxn id="23572" idx="3"/>
            </p:cNvCxnSpPr>
            <p:nvPr/>
          </p:nvCxnSpPr>
          <p:spPr bwMode="auto">
            <a:xfrm flipH="1">
              <a:off x="3833" y="2052"/>
              <a:ext cx="360" cy="10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3851921" y="3416306"/>
            <a:ext cx="4360218" cy="1092201"/>
            <a:chOff x="2018" y="2420"/>
            <a:chExt cx="3617" cy="688"/>
          </a:xfrm>
        </p:grpSpPr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4195" y="2420"/>
              <a:ext cx="1440" cy="594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Identificação da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natureza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acadêmica do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trabalho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2018" y="2468"/>
              <a:ext cx="1969" cy="64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Trabalho da </a:t>
              </a:r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Disciplina Comunicação e Informação: Atividade Integradora do Curso de Nutrição da  Faculdade de Saúde Pública da  Universidade de São Paulo</a:t>
              </a:r>
              <a:r>
                <a:rPr lang="pt-BR" sz="1000" b="1" dirty="0">
                  <a:solidFill>
                    <a:srgbClr val="000066"/>
                  </a:solidFill>
                </a:rPr>
                <a:t>.</a:t>
              </a:r>
            </a:p>
          </p:txBody>
        </p:sp>
        <p:cxnSp>
          <p:nvCxnSpPr>
            <p:cNvPr id="23571" name="AutoShape 21"/>
            <p:cNvCxnSpPr>
              <a:cxnSpLocks noChangeShapeType="1"/>
              <a:stCxn id="23569" idx="1"/>
              <a:endCxn id="23570" idx="3"/>
            </p:cNvCxnSpPr>
            <p:nvPr/>
          </p:nvCxnSpPr>
          <p:spPr bwMode="auto">
            <a:xfrm flipH="1">
              <a:off x="3987" y="2717"/>
              <a:ext cx="208" cy="7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46" name="Group 22"/>
          <p:cNvGrpSpPr>
            <a:grpSpLocks/>
          </p:cNvGrpSpPr>
          <p:nvPr/>
        </p:nvGrpSpPr>
        <p:grpSpPr bwMode="auto">
          <a:xfrm>
            <a:off x="3979863" y="4533910"/>
            <a:ext cx="3916362" cy="904877"/>
            <a:chOff x="2562" y="2943"/>
            <a:chExt cx="2467" cy="570"/>
          </a:xfrm>
        </p:grpSpPr>
        <p:sp>
          <p:nvSpPr>
            <p:cNvPr id="23566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834" cy="326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Nome dos </a:t>
              </a:r>
            </a:p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orientadores</a:t>
              </a:r>
            </a:p>
          </p:txBody>
        </p:sp>
        <p:sp>
          <p:nvSpPr>
            <p:cNvPr id="23567" name="Text Box 24"/>
            <p:cNvSpPr txBox="1">
              <a:spLocks noChangeArrowheads="1"/>
            </p:cNvSpPr>
            <p:nvPr/>
          </p:nvSpPr>
          <p:spPr bwMode="auto">
            <a:xfrm>
              <a:off x="2562" y="3106"/>
              <a:ext cx="811" cy="4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900" b="1" dirty="0" smtClean="0">
                  <a:solidFill>
                    <a:srgbClr val="000066"/>
                  </a:solidFill>
                </a:rPr>
                <a:t>Orientadores: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r>
                <a:rPr lang="pt-BR" sz="900" b="1" dirty="0">
                  <a:solidFill>
                    <a:srgbClr val="000066"/>
                  </a:solidFill>
                </a:rPr>
                <a:t>Prof. Dr. José da </a:t>
              </a:r>
              <a:r>
                <a:rPr lang="pt-BR" sz="900" b="1" dirty="0" smtClean="0">
                  <a:solidFill>
                    <a:srgbClr val="000066"/>
                  </a:solidFill>
                </a:rPr>
                <a:t>Silva</a:t>
              </a:r>
            </a:p>
            <a:p>
              <a:r>
                <a:rPr lang="pt-BR" sz="900" b="1" dirty="0" smtClean="0">
                  <a:solidFill>
                    <a:srgbClr val="000066"/>
                  </a:solidFill>
                </a:rPr>
                <a:t>Nutr. Maria de Souza</a:t>
              </a:r>
              <a:endParaRPr lang="pt-BR" sz="900" b="1" dirty="0">
                <a:solidFill>
                  <a:srgbClr val="000066"/>
                </a:solidFill>
              </a:endParaRPr>
            </a:p>
            <a:p>
              <a:endParaRPr lang="pt-BR" sz="900" dirty="0"/>
            </a:p>
          </p:txBody>
        </p:sp>
        <p:cxnSp>
          <p:nvCxnSpPr>
            <p:cNvPr id="23568" name="AutoShape 25"/>
            <p:cNvCxnSpPr>
              <a:cxnSpLocks noChangeShapeType="1"/>
              <a:stCxn id="23566" idx="1"/>
              <a:endCxn id="23567" idx="3"/>
            </p:cNvCxnSpPr>
            <p:nvPr/>
          </p:nvCxnSpPr>
          <p:spPr bwMode="auto">
            <a:xfrm flipH="1">
              <a:off x="3373" y="3106"/>
              <a:ext cx="822" cy="204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4279900" y="5340350"/>
            <a:ext cx="3462338" cy="396875"/>
            <a:chOff x="2699" y="3550"/>
            <a:chExt cx="2181" cy="250"/>
          </a:xfrm>
        </p:grpSpPr>
        <p:sp>
          <p:nvSpPr>
            <p:cNvPr id="23563" name="Text Box 27"/>
            <p:cNvSpPr txBox="1">
              <a:spLocks noChangeArrowheads="1"/>
            </p:cNvSpPr>
            <p:nvPr/>
          </p:nvSpPr>
          <p:spPr bwMode="auto">
            <a:xfrm>
              <a:off x="2699" y="3550"/>
              <a:ext cx="77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pt-BR" sz="1000" b="1" dirty="0">
                  <a:solidFill>
                    <a:srgbClr val="000066"/>
                  </a:solidFill>
                  <a:latin typeface="Tahoma" pitchFamily="34" charset="0"/>
                </a:rPr>
                <a:t>São Paulo</a:t>
              </a:r>
            </a:p>
            <a:p>
              <a:pPr algn="ctr"/>
              <a:r>
                <a:rPr lang="pt-BR" sz="1000" b="1" dirty="0" smtClean="0">
                  <a:solidFill>
                    <a:srgbClr val="000066"/>
                  </a:solidFill>
                  <a:latin typeface="Tahoma" pitchFamily="34" charset="0"/>
                </a:rPr>
                <a:t>2015</a:t>
              </a:r>
              <a:endParaRPr lang="pt-BR" sz="10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3564" name="Text Box 28"/>
            <p:cNvSpPr txBox="1">
              <a:spLocks noChangeArrowheads="1"/>
            </p:cNvSpPr>
            <p:nvPr/>
          </p:nvSpPr>
          <p:spPr bwMode="auto">
            <a:xfrm>
              <a:off x="4195" y="3599"/>
              <a:ext cx="685" cy="19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FF0000"/>
                  </a:solidFill>
                  <a:latin typeface="Tahoma" pitchFamily="34" charset="0"/>
                </a:rPr>
                <a:t>Local, ano</a:t>
              </a:r>
            </a:p>
          </p:txBody>
        </p:sp>
        <p:cxnSp>
          <p:nvCxnSpPr>
            <p:cNvPr id="23565" name="AutoShape 29"/>
            <p:cNvCxnSpPr>
              <a:cxnSpLocks noChangeShapeType="1"/>
              <a:stCxn id="23564" idx="1"/>
              <a:endCxn id="23563" idx="3"/>
            </p:cNvCxnSpPr>
            <p:nvPr/>
          </p:nvCxnSpPr>
          <p:spPr bwMode="auto">
            <a:xfrm flipH="1" flipV="1">
              <a:off x="3470" y="3694"/>
              <a:ext cx="725" cy="1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E15C58-E829-4035-A4EE-424B9FA1DA0E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55675" y="153988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FOLHA DE ROSTO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3810000" cy="442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  <a:p>
            <a:pPr>
              <a:spcAft>
                <a:spcPct val="20000"/>
              </a:spcAft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00113" y="1755775"/>
            <a:ext cx="3287712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</a:p>
          <a:p>
            <a:r>
              <a:rPr lang="en-US" sz="1400" b="1">
                <a:solidFill>
                  <a:srgbClr val="000066"/>
                </a:solidFill>
                <a:latin typeface="Tahoma" pitchFamily="34" charset="0"/>
              </a:rPr>
              <a:t>infecto-contagiosas: o retrato da </a:t>
            </a:r>
          </a:p>
          <a:p>
            <a:r>
              <a:rPr lang="en-US" sz="1400" b="1">
                <a:solidFill>
                  <a:srgbClr val="000066"/>
                </a:solidFill>
                <a:latin typeface="Tahoma" pitchFamily="34" charset="0"/>
              </a:rPr>
              <a:t>produção científica no Brasil.</a:t>
            </a:r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1120775" y="2836863"/>
            <a:ext cx="2819400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</a:p>
          <a:p>
            <a:pPr algn="r"/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1922463" y="4881934"/>
            <a:ext cx="128753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Orientadores</a:t>
            </a:r>
            <a:r>
              <a:rPr lang="pt-BR" sz="900" b="1" dirty="0">
                <a:solidFill>
                  <a:srgbClr val="000066"/>
                </a:solidFill>
              </a:rPr>
              <a:t>: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Prof. Dr. José da Silva</a:t>
            </a:r>
          </a:p>
          <a:p>
            <a:r>
              <a:rPr lang="pt-BR" sz="900" b="1" dirty="0">
                <a:solidFill>
                  <a:srgbClr val="000066"/>
                </a:solidFill>
              </a:rPr>
              <a:t>Nutr. Maria de Souza</a:t>
            </a:r>
          </a:p>
          <a:p>
            <a:endParaRPr lang="pt-BR" sz="900" dirty="0"/>
          </a:p>
          <a:p>
            <a:endParaRPr lang="pt-BR" sz="900" b="1" dirty="0">
              <a:solidFill>
                <a:srgbClr val="000066"/>
              </a:solidFill>
            </a:endParaRPr>
          </a:p>
          <a:p>
            <a:endParaRPr lang="pt-BR" sz="900" dirty="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2066925" y="5475288"/>
            <a:ext cx="1223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2015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4587" name="Rectangle 18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23"/>
          <p:cNvSpPr txBox="1">
            <a:spLocks noChangeArrowheads="1"/>
          </p:cNvSpPr>
          <p:nvPr/>
        </p:nvSpPr>
        <p:spPr bwMode="auto">
          <a:xfrm>
            <a:off x="1922463" y="931863"/>
            <a:ext cx="1177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FRENTE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89" name="Text Box 24"/>
          <p:cNvSpPr txBox="1">
            <a:spLocks noChangeArrowheads="1"/>
          </p:cNvSpPr>
          <p:nvPr/>
        </p:nvSpPr>
        <p:spPr bwMode="auto">
          <a:xfrm>
            <a:off x="6280150" y="931863"/>
            <a:ext cx="1050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VERSO</a:t>
            </a:r>
            <a:endParaRPr lang="pt-BR" sz="20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4590" name="Line 2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Text Box 26"/>
          <p:cNvSpPr txBox="1">
            <a:spLocks noChangeArrowheads="1"/>
          </p:cNvSpPr>
          <p:nvPr/>
        </p:nvSpPr>
        <p:spPr bwMode="auto">
          <a:xfrm>
            <a:off x="5292725" y="4508500"/>
            <a:ext cx="3168650" cy="911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900" b="1">
                <a:solidFill>
                  <a:srgbClr val="000066"/>
                </a:solidFill>
                <a:latin typeface="Tahoma" pitchFamily="34" charset="0"/>
              </a:rPr>
              <a:t>É expressamente proibida a comercialização deste documento tanto na sua forma impressa como eletrônica. Sua reprodução total ou parcial é permitida exclusivamente para fins acadêmicos e científicos, desde que na reprodução figure a identificação do autor, título, instituição e ano.</a:t>
            </a: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1835150" y="3290888"/>
            <a:ext cx="2305050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/>
            <a:r>
              <a:rPr lang="pt-BR" sz="1050" b="1" dirty="0">
                <a:solidFill>
                  <a:srgbClr val="000066"/>
                </a:solidFill>
                <a:latin typeface="Tahoma" pitchFamily="34" charset="0"/>
              </a:rPr>
              <a:t>Trabalho da Disciplina Comunicação e Informação: Atividade Integradora do Curso de Nutrição da  Faculdade de Saúde Pública da  Universidade de São Paulo</a:t>
            </a:r>
            <a:r>
              <a:rPr lang="pt-BR" sz="1050" b="1" dirty="0" smtClean="0">
                <a:solidFill>
                  <a:srgbClr val="000066"/>
                </a:solidFill>
              </a:rPr>
              <a:t>.</a:t>
            </a:r>
            <a:endParaRPr lang="pt-BR" sz="105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00A38F-431D-4CF1-A9DA-6315410B393F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 Acesso e Uso da Informação Bibliográfica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78413" y="52022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1412875"/>
            <a:ext cx="3522662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5045075" y="1412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1042988" y="6921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900113" y="188913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DEDICATÓRIAS, AGRADECIMENTOS  </a:t>
            </a:r>
          </a:p>
        </p:txBody>
      </p:sp>
      <p:sp>
        <p:nvSpPr>
          <p:cNvPr id="25609" name="Text Box 17"/>
          <p:cNvSpPr txBox="1">
            <a:spLocks noChangeArrowheads="1"/>
          </p:cNvSpPr>
          <p:nvPr/>
        </p:nvSpPr>
        <p:spPr bwMode="auto">
          <a:xfrm>
            <a:off x="971550" y="3381375"/>
            <a:ext cx="3240088" cy="1885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apoio, incentivo e carinho recebidos.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Para... e..</a:t>
            </a:r>
          </a:p>
          <a:p>
            <a:pPr>
              <a:spcBef>
                <a:spcPct val="30000"/>
              </a:spcBef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ct val="30000"/>
              </a:spcBef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pelo muito que representam  para mim.</a:t>
            </a:r>
          </a:p>
        </p:txBody>
      </p:sp>
      <p:sp>
        <p:nvSpPr>
          <p:cNvPr id="25610" name="Rectangle 18"/>
          <p:cNvSpPr>
            <a:spLocks noChangeArrowheads="1"/>
          </p:cNvSpPr>
          <p:nvPr/>
        </p:nvSpPr>
        <p:spPr bwMode="auto">
          <a:xfrm>
            <a:off x="5148263" y="1700213"/>
            <a:ext cx="3311525" cy="2343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AGRADECIMENTOS</a:t>
            </a:r>
          </a:p>
          <a:p>
            <a:endParaRPr lang="pt-BR" sz="1400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Prof... pela orientação prestada no desenvolvimento deste trabalho.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Ao Instituto... pela oportunidade da coleta dos dados.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A... pela assessoria prestada quanto...</a:t>
            </a:r>
          </a:p>
          <a:p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A todos colegas e amigos, pelo apoio e incentivo constantes</a:t>
            </a: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1763713" y="995363"/>
            <a:ext cx="15033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Dedicatória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5724525" y="76517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Tahoma" pitchFamily="34" charset="0"/>
              </a:rPr>
              <a:t>Agradecimentos e Financiadores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5148263" y="4605338"/>
            <a:ext cx="3384550" cy="12311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FINANCIAMENTO</a:t>
            </a:r>
          </a:p>
          <a:p>
            <a:endParaRPr lang="pt-BR" b="1" dirty="0">
              <a:solidFill>
                <a:srgbClr val="000066"/>
              </a:solidFill>
            </a:endParaRPr>
          </a:p>
          <a:p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Pesquisa financiada pelo Ministério da Saúde (Convênio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no.132/2013); 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pela FAPESP (Bolsa de Doutorado processo no.533-9)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09AF2-8B1D-45C5-9C25-0DFE7D2D703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 flipV="1">
            <a:off x="381000" y="6324600"/>
            <a:ext cx="8305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>
              <a:solidFill>
                <a:srgbClr val="000000"/>
              </a:solidFill>
            </a:endParaRPr>
          </a:p>
          <a:p>
            <a:pPr marL="185738" indent="-185738"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042988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971550" y="1587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RESUMOS, TABELAS, ÍNDICE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 Acesso e Uso da Informação Bibliográfica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1576388"/>
            <a:ext cx="8362950" cy="2189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RESUMO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versão precisa, abreviada e seletiva do texto do documento, permitindo ao leitor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conhecer o seu conteúdo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serve como elo entre o leitor e a obra original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é instrumento de divulgação em bases de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precedido da referência bibliográfica do trabalho e seguido dos descritores que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melhor 	representem sua temática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deve ser redigido no passado - 3</a:t>
            </a:r>
            <a:r>
              <a:rPr lang="pt-BR" sz="1400" b="1" baseline="30000">
                <a:solidFill>
                  <a:srgbClr val="000066"/>
                </a:solidFill>
                <a:latin typeface="Tahoma" pitchFamily="34" charset="0"/>
              </a:rPr>
              <a:t>o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pessoa - Não usar siglas e referências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68538" y="3490913"/>
            <a:ext cx="6480175" cy="73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SUMMARY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versão em inglês do resumo em português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a referência bibliográfica e descritores também devem ser vertidos</a:t>
            </a:r>
            <a:endParaRPr lang="pt-BR" sz="1400">
              <a:solidFill>
                <a:srgbClr val="000066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44500" y="4419600"/>
            <a:ext cx="8305800" cy="1125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LISTA DE TABELAS, FIGURAS, ABREVIATURAS etc</a:t>
            </a:r>
            <a:endParaRPr lang="pt-BR" sz="1400" b="1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quando o número de tabelas, figuras etc for excessivo apresentar relação na ordem em</a:t>
            </a:r>
            <a:br>
              <a:rPr lang="pt-BR" sz="1400" b="1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   que aparecem no 	texto(no., título e página).  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>
                <a:solidFill>
                  <a:srgbClr val="000066"/>
                </a:solidFill>
                <a:latin typeface="Tahoma" pitchFamily="34" charset="0"/>
              </a:rPr>
              <a:t> relação de abreviaturas, siglas e símbolos em ordem alfabética.</a:t>
            </a:r>
          </a:p>
          <a:p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9900" y="5516563"/>
            <a:ext cx="72390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Sumário</a:t>
            </a:r>
            <a:endParaRPr lang="pt-BR" sz="1400" b="1" dirty="0"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relação dos capítulos, seções e partes do trabalho na ordem em que se</a:t>
            </a:r>
            <a:br>
              <a:rPr lang="pt-BR" sz="14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sucedem no texto,  com  indicação da   página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BECFB-6FFC-4BF8-B233-CF5B52B90102}" type="slidenum">
              <a:rPr lang="pt-BR" smtClean="0"/>
              <a:pPr/>
              <a:t>16</a:t>
            </a:fld>
            <a:endParaRPr lang="pt-BR" dirty="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1101725" y="112395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533400" y="1760538"/>
            <a:ext cx="213360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pt-BR" sz="1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RESUMO</a:t>
            </a:r>
            <a:endParaRPr lang="pt-BR" sz="18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971800" y="2832100"/>
            <a:ext cx="5257800" cy="294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RESUMO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Introdução.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 avaliação da produção cientifica permite estabelecer indicadores que descrevem aspectos quantitativos e qualitativos da pesquisa. Na área das doenças </a:t>
            </a:r>
            <a:r>
              <a:rPr lang="pt-BR" sz="1000" dirty="0" err="1">
                <a:solidFill>
                  <a:srgbClr val="000066"/>
                </a:solidFill>
                <a:latin typeface="Tahoma" pitchFamily="34" charset="0"/>
              </a:rPr>
              <a:t>infecto-contagiosas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pode-se identificar lacunas na produção da ciência.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Objetivo.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Analisar as dissertações de mestrado e teses de doutorado defendidas em cursos de pós-graduação em saúde pública do Brasil.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Método. 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O universo do estudo constituiu-se de 276 artigos de periódicos e 84 teses de doutorado, de 3 instituições de ensino de pós-graduação. Foram analisadas quanto à natureza da pesquisa, básica e aplicada e quanto à análise temática, conforme o vocabulário DECS (Descritores em Ciências da Saúde). Na análise de citações identificaram-se os diferentes tipos de documentos utilizados quanto a sua temporalidade, idioma e procedência geográfica.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Resultados.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A análise temática revelou uma diversificação acentuada nos temas, com uma descontinuidade temporal no período estudado. Os temas desenvolvidos mostraram evidente direcionamento para a pesquisa aplicada (76,3% na produção dos mestrados e 80,6% na dos doutorados).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Conclusões.</a:t>
            </a:r>
            <a:r>
              <a:rPr lang="pt-BR" sz="1000" dirty="0">
                <a:solidFill>
                  <a:srgbClr val="000066"/>
                </a:solidFill>
                <a:latin typeface="Tahoma" pitchFamily="34" charset="0"/>
              </a:rPr>
              <a:t> Entre outros aspectos, concluiu-se que as publicações foram pouco utilizadas. Não devem ser consideradas apenas como um trabalho de ascensão acadêmica, mas, para isso, precisam ser conhecidas para serem reconhecidas.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65188" y="169863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2895600" y="1773238"/>
            <a:ext cx="5562600" cy="9387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Lima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SR, Souza A G de. 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sz="1000" b="1" dirty="0" err="1">
                <a:solidFill>
                  <a:srgbClr val="000066"/>
                </a:solidFill>
                <a:latin typeface="Tahoma" pitchFamily="34" charset="0"/>
              </a:rPr>
              <a:t>infecto-contagiosas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Brasil.  São Paulo;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2015. </a:t>
            </a:r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[Trabalho da Disciplina Comunicação e Informação: Atividade Integradora do Curso de Nutrição da  Faculdade de Saúde Pública da  Universidade de São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Paulo].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ts val="600"/>
              </a:spcAft>
            </a:pP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3009900" y="5700713"/>
            <a:ext cx="458311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Descritores: 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Teses; Publicações; Doenças infecto-contagiosas; Saúde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CF24BB-DF54-49F9-8934-D46EAC863149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267200" y="1550988"/>
            <a:ext cx="1197764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SUMÁRIO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1828800"/>
            <a:ext cx="6985000" cy="4486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1.INTRODUÇÃO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1.1 A EVOLUÇÃO NOS ESTUDOS SOBRE SAUDE  PÚBLICA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    1.2 IMPORTÂNCIA DA  PÓS-GRADUAÇÃO         	15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28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30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3.1  UNIVERSO DE ESTUDO			35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     3.2  COLETA DE DADOS				38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4. RESULTADOS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45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4.1 CARACTERÍSTICAS  DAS DISSERTAÇÕES E TESES	46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     4.2 INFLUÊNCIA DA PÓS-GRADUAÇÃO  NA  CIÊNCIA	47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5. DISCUSSÃO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					49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5. CONCLUSÕES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58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6. REFERÊNCIAS					</a:t>
            </a: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65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 b="1">
                <a:solidFill>
                  <a:srgbClr val="000066"/>
                </a:solidFill>
                <a:latin typeface="Tahoma" pitchFamily="34" charset="0"/>
              </a:rPr>
              <a:t>ANEXOS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Anexo 1 - Modelo de planilhas			69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000">
                <a:solidFill>
                  <a:srgbClr val="000066"/>
                </a:solidFill>
                <a:latin typeface="Tahoma" pitchFamily="34" charset="0"/>
              </a:rPr>
              <a:t>Anexo 2 - Lista das principais categorias			73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15875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053"/>
          <p:cNvSpPr>
            <a:spLocks noChangeShapeType="1"/>
          </p:cNvSpPr>
          <p:nvPr/>
        </p:nvSpPr>
        <p:spPr bwMode="auto">
          <a:xfrm>
            <a:off x="9715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Rectangle 2054"/>
          <p:cNvSpPr>
            <a:spLocks noChangeArrowheads="1"/>
          </p:cNvSpPr>
          <p:nvPr/>
        </p:nvSpPr>
        <p:spPr bwMode="auto">
          <a:xfrm>
            <a:off x="457200" y="6324600"/>
            <a:ext cx="8229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 eaLnBrk="0" hangingPunct="0">
              <a:spcBef>
                <a:spcPct val="20000"/>
              </a:spcBef>
              <a:tabLst>
                <a:tab pos="373063" algn="l"/>
              </a:tabLst>
            </a:pPr>
            <a:endParaRPr lang="pt-BR" sz="1800" b="1" dirty="0"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buClr>
                <a:schemeClr val="tx1"/>
              </a:buClr>
              <a:tabLst>
                <a:tab pos="373063" algn="l"/>
              </a:tabLst>
            </a:pPr>
            <a:endParaRPr lang="pt-BR" sz="1400" b="1" dirty="0">
              <a:solidFill>
                <a:srgbClr val="000000"/>
              </a:solidFill>
              <a:latin typeface="Tahoma" pitchFamily="34" charset="0"/>
            </a:endParaRPr>
          </a:p>
          <a:p>
            <a:pPr defTabSz="579438">
              <a:spcBef>
                <a:spcPct val="20000"/>
              </a:spcBef>
              <a:tabLst>
                <a:tab pos="373063" algn="l"/>
              </a:tabLst>
            </a:pPr>
            <a:endParaRPr lang="pt-BR" sz="3200" b="1" dirty="0">
              <a:latin typeface="Tahoma" pitchFamily="34" charset="0"/>
            </a:endParaRPr>
          </a:p>
        </p:txBody>
      </p:sp>
      <p:sp>
        <p:nvSpPr>
          <p:cNvPr id="86025" name="Rectangle 2057"/>
          <p:cNvSpPr>
            <a:spLocks noChangeArrowheads="1"/>
          </p:cNvSpPr>
          <p:nvPr/>
        </p:nvSpPr>
        <p:spPr bwMode="auto">
          <a:xfrm>
            <a:off x="971550" y="26035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</a:t>
            </a:r>
          </a:p>
        </p:txBody>
      </p:sp>
      <p:sp>
        <p:nvSpPr>
          <p:cNvPr id="29701" name="Text Box 2058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86027" name="Text Box 2059"/>
          <p:cNvSpPr txBox="1">
            <a:spLocks noChangeArrowheads="1"/>
          </p:cNvSpPr>
          <p:nvPr/>
        </p:nvSpPr>
        <p:spPr bwMode="auto">
          <a:xfrm>
            <a:off x="3563938" y="1628775"/>
            <a:ext cx="1508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PÓS-TEXTO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9703" name="Text Box 2060"/>
          <p:cNvSpPr txBox="1">
            <a:spLocks noChangeArrowheads="1"/>
          </p:cNvSpPr>
          <p:nvPr/>
        </p:nvSpPr>
        <p:spPr bwMode="auto">
          <a:xfrm>
            <a:off x="395288" y="2009775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REFERÊNCIAS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4" name="Text Box 2061"/>
          <p:cNvSpPr txBox="1">
            <a:spLocks noChangeArrowheads="1"/>
          </p:cNvSpPr>
          <p:nvPr/>
        </p:nvSpPr>
        <p:spPr bwMode="auto">
          <a:xfrm>
            <a:off x="1187450" y="2420938"/>
            <a:ext cx="770572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1400" b="1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pt-BR" sz="1600" b="1">
                <a:solidFill>
                  <a:srgbClr val="000000"/>
                </a:solidFill>
                <a:latin typeface="Tahoma" pitchFamily="34" charset="0"/>
              </a:rPr>
              <a:t>=  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Relaciona todos os trabalhos </a:t>
            </a:r>
            <a:r>
              <a:rPr lang="pt-BR" sz="1600" b="1" u="sng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  (referidos) no texto,  de acordo com uma norma específica (ISO, ABNT, Vancouver entre outras)</a:t>
            </a:r>
          </a:p>
        </p:txBody>
      </p:sp>
      <p:sp>
        <p:nvSpPr>
          <p:cNvPr id="29705" name="Text Box 2062"/>
          <p:cNvSpPr txBox="1">
            <a:spLocks noChangeArrowheads="1"/>
          </p:cNvSpPr>
          <p:nvPr/>
        </p:nvSpPr>
        <p:spPr bwMode="auto">
          <a:xfrm>
            <a:off x="471488" y="3925888"/>
            <a:ext cx="1136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800" b="1">
                <a:latin typeface="Tahoma" pitchFamily="34" charset="0"/>
              </a:rPr>
              <a:t>ANEXOS</a:t>
            </a:r>
            <a:endParaRPr lang="pt-BR" sz="1800">
              <a:latin typeface="Tahoma" pitchFamily="34" charset="0"/>
            </a:endParaRPr>
          </a:p>
        </p:txBody>
      </p:sp>
      <p:sp>
        <p:nvSpPr>
          <p:cNvPr id="29706" name="Text Box 2063"/>
          <p:cNvSpPr txBox="1">
            <a:spLocks noChangeArrowheads="1"/>
          </p:cNvSpPr>
          <p:nvPr/>
        </p:nvSpPr>
        <p:spPr bwMode="auto">
          <a:xfrm>
            <a:off x="395288" y="4332288"/>
            <a:ext cx="7848600" cy="1077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Documentos, figuras, modelos de questionários, textos,  reunidos 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final do texto com título e numeração sequencial.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Devem obrigatoriamente estarem  </a:t>
            </a:r>
            <a:r>
              <a:rPr lang="pt-BR" sz="1600" b="1" u="sng" dirty="0">
                <a:solidFill>
                  <a:srgbClr val="000066"/>
                </a:solidFill>
                <a:latin typeface="Tahoma" pitchFamily="34" charset="0"/>
              </a:rPr>
              <a:t>citados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no texto.</a:t>
            </a:r>
            <a:endParaRPr lang="pt-BR" sz="16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9707" name="Text Box 2067"/>
          <p:cNvSpPr txBox="1">
            <a:spLocks noChangeArrowheads="1"/>
          </p:cNvSpPr>
          <p:nvPr/>
        </p:nvSpPr>
        <p:spPr bwMode="auto">
          <a:xfrm>
            <a:off x="484188" y="3149600"/>
            <a:ext cx="5211762" cy="85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800" b="1">
                <a:latin typeface="Tahoma" pitchFamily="34" charset="0"/>
              </a:rPr>
              <a:t>BIBLIOGRAFIA COMPLEMENTAR</a:t>
            </a:r>
            <a:r>
              <a:rPr lang="pt-BR" b="1">
                <a:solidFill>
                  <a:srgbClr val="000066"/>
                </a:solidFill>
              </a:rPr>
              <a:t>  </a:t>
            </a:r>
          </a:p>
          <a:p>
            <a:pPr eaLnBrk="0" hangingPunct="0"/>
            <a:r>
              <a:rPr lang="pt-BR" b="1">
                <a:solidFill>
                  <a:srgbClr val="000066"/>
                </a:solidFill>
              </a:rPr>
              <a:t>	</a:t>
            </a:r>
            <a:r>
              <a:rPr lang="pt-BR" sz="1600" b="1">
                <a:solidFill>
                  <a:srgbClr val="000066"/>
                </a:solidFill>
                <a:latin typeface="Tahoma" pitchFamily="34" charset="0"/>
              </a:rPr>
              <a:t>=  não citada  no texto; apenas indicada</a:t>
            </a:r>
          </a:p>
          <a:p>
            <a:endParaRPr lang="pt-BR" sz="1600" b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1029"/>
          <p:cNvSpPr>
            <a:spLocks noChangeShapeType="1"/>
          </p:cNvSpPr>
          <p:nvPr/>
        </p:nvSpPr>
        <p:spPr bwMode="auto">
          <a:xfrm>
            <a:off x="1187450" y="1125538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Rectangle 1033"/>
          <p:cNvSpPr>
            <a:spLocks noChangeArrowheads="1"/>
          </p:cNvSpPr>
          <p:nvPr/>
        </p:nvSpPr>
        <p:spPr bwMode="auto">
          <a:xfrm>
            <a:off x="1187450" y="188913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30724" name="Text Box 1034"/>
          <p:cNvSpPr txBox="1">
            <a:spLocks noChangeArrowheads="1"/>
          </p:cNvSpPr>
          <p:nvPr/>
        </p:nvSpPr>
        <p:spPr bwMode="auto">
          <a:xfrm>
            <a:off x="381000" y="5949280"/>
            <a:ext cx="716438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</a:pPr>
            <a:r>
              <a:rPr lang="pt-BR" sz="2000" b="1" dirty="0">
                <a:solidFill>
                  <a:srgbClr val="FF0000"/>
                </a:solidFill>
                <a:latin typeface="Tahoma" pitchFamily="34" charset="0"/>
              </a:rPr>
              <a:t>Atenção</a:t>
            </a:r>
            <a:r>
              <a:rPr lang="pt-BR" sz="2000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</a:rPr>
              <a:t>: ver Guia de Teses da FSP disponível no site da Biblioteca www.biblioteca.fsp.usp.br</a:t>
            </a:r>
          </a:p>
        </p:txBody>
      </p:sp>
      <p:sp>
        <p:nvSpPr>
          <p:cNvPr id="92171" name="Text Box 1035"/>
          <p:cNvSpPr txBox="1">
            <a:spLocks noChangeArrowheads="1"/>
          </p:cNvSpPr>
          <p:nvPr/>
        </p:nvSpPr>
        <p:spPr bwMode="auto">
          <a:xfrm>
            <a:off x="2819400" y="1527175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APRESENTAÇÃO GRÁFICA</a:t>
            </a:r>
            <a:endParaRPr lang="pt-BR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26" name="Text Box 1036"/>
          <p:cNvSpPr txBox="1">
            <a:spLocks noChangeArrowheads="1"/>
          </p:cNvSpPr>
          <p:nvPr/>
        </p:nvSpPr>
        <p:spPr bwMode="auto">
          <a:xfrm>
            <a:off x="395288" y="1976438"/>
            <a:ext cx="7524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PAPEL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27" name="Text Box 1037"/>
          <p:cNvSpPr txBox="1">
            <a:spLocks noChangeArrowheads="1"/>
          </p:cNvSpPr>
          <p:nvPr/>
        </p:nvSpPr>
        <p:spPr bwMode="auto">
          <a:xfrm>
            <a:off x="1309688" y="1976438"/>
            <a:ext cx="623570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papel  branco, formato A4, digitado de um só  lado  (opcional frente e verso)</a:t>
            </a:r>
          </a:p>
        </p:txBody>
      </p:sp>
      <p:sp>
        <p:nvSpPr>
          <p:cNvPr id="30728" name="Text Box 1038"/>
          <p:cNvSpPr txBox="1">
            <a:spLocks noChangeArrowheads="1"/>
          </p:cNvSpPr>
          <p:nvPr/>
        </p:nvSpPr>
        <p:spPr bwMode="auto">
          <a:xfrm>
            <a:off x="395288" y="2435225"/>
            <a:ext cx="1084262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MARGENS</a:t>
            </a:r>
            <a:endParaRPr lang="pt-BR">
              <a:latin typeface="Tahoma" pitchFamily="34" charset="0"/>
            </a:endParaRPr>
          </a:p>
        </p:txBody>
      </p:sp>
      <p:sp>
        <p:nvSpPr>
          <p:cNvPr id="30729" name="Text Box 1039"/>
          <p:cNvSpPr txBox="1">
            <a:spLocks noChangeArrowheads="1"/>
          </p:cNvSpPr>
          <p:nvPr/>
        </p:nvSpPr>
        <p:spPr bwMode="auto">
          <a:xfrm>
            <a:off x="1614488" y="2281238"/>
            <a:ext cx="4792662" cy="619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superior e inferior: 3 cm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esquerda: 3,5 cm (para facilitar a encadernação)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margem direita: 3 cm</a:t>
            </a:r>
            <a:endParaRPr lang="pt-BR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0" name="Text Box 1040"/>
          <p:cNvSpPr txBox="1">
            <a:spLocks noChangeArrowheads="1"/>
          </p:cNvSpPr>
          <p:nvPr/>
        </p:nvSpPr>
        <p:spPr bwMode="auto">
          <a:xfrm>
            <a:off x="381000" y="3138488"/>
            <a:ext cx="153828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ESPAÇAMENTO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30731" name="Text Box 1041"/>
          <p:cNvSpPr txBox="1">
            <a:spLocks noChangeArrowheads="1"/>
          </p:cNvSpPr>
          <p:nvPr/>
        </p:nvSpPr>
        <p:spPr bwMode="auto">
          <a:xfrm>
            <a:off x="1905000" y="3062288"/>
            <a:ext cx="4632325" cy="438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as linhas do texto: espaço duplo ou 1,5 linhas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entre títulos e subtítulo espaço maior a critério do autor</a:t>
            </a:r>
          </a:p>
        </p:txBody>
      </p:sp>
      <p:sp>
        <p:nvSpPr>
          <p:cNvPr id="92178" name="Text Box 1042"/>
          <p:cNvSpPr txBox="1">
            <a:spLocks noChangeArrowheads="1"/>
          </p:cNvSpPr>
          <p:nvPr/>
        </p:nvSpPr>
        <p:spPr bwMode="auto">
          <a:xfrm>
            <a:off x="395288" y="3960813"/>
            <a:ext cx="1231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DIGITAÇÃO</a:t>
            </a:r>
            <a:endParaRPr lang="pt-BR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pt-BR">
              <a:latin typeface="Tahoma" pitchFamily="34" charset="0"/>
            </a:endParaRPr>
          </a:p>
        </p:txBody>
      </p:sp>
      <p:sp>
        <p:nvSpPr>
          <p:cNvPr id="30733" name="Text Box 1043"/>
          <p:cNvSpPr txBox="1">
            <a:spLocks noChangeArrowheads="1"/>
          </p:cNvSpPr>
          <p:nvPr/>
        </p:nvSpPr>
        <p:spPr bwMode="auto">
          <a:xfrm>
            <a:off x="1908175" y="3716338"/>
            <a:ext cx="6767513" cy="611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fonte de letra “Times New Roman” ou  similar (Arial 1, por exemplo)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tamanho da letra :  corpo 12 para o  texto; 14 para os títulos; 13 para os subtítulos; 10 para notas de rodapé</a:t>
            </a:r>
            <a:endParaRPr lang="pt-BR" sz="100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4" name="Text Box 1044"/>
          <p:cNvSpPr txBox="1">
            <a:spLocks noChangeArrowheads="1"/>
          </p:cNvSpPr>
          <p:nvPr/>
        </p:nvSpPr>
        <p:spPr bwMode="auto">
          <a:xfrm>
            <a:off x="468313" y="4729163"/>
            <a:ext cx="12779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PAGINAÇÃO</a:t>
            </a:r>
            <a:endParaRPr lang="pt-BR" dirty="0">
              <a:latin typeface="Tahoma" pitchFamily="34" charset="0"/>
            </a:endParaRPr>
          </a:p>
        </p:txBody>
      </p:sp>
      <p:sp>
        <p:nvSpPr>
          <p:cNvPr id="30735" name="Text Box 1045"/>
          <p:cNvSpPr txBox="1">
            <a:spLocks noChangeArrowheads="1"/>
          </p:cNvSpPr>
          <p:nvPr/>
        </p:nvSpPr>
        <p:spPr bwMode="auto">
          <a:xfrm>
            <a:off x="1916113" y="4652963"/>
            <a:ext cx="6904037" cy="1330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seqüencial com algarismos arábicos  - canto superior direito</a:t>
            </a:r>
          </a:p>
          <a:p>
            <a:pPr eaLnBrk="0" hangingPunct="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iniciada na página de rosto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b="1">
                <a:solidFill>
                  <a:srgbClr val="000066"/>
                </a:solidFill>
                <a:latin typeface="Tahoma" pitchFamily="34" charset="0"/>
              </a:rPr>
              <a:t> no caso de frente e verso, todas as páginas com numeração impar serão impressas como “frente” e todas as páginas com numeração par serão impressas como “verso”.</a:t>
            </a:r>
          </a:p>
          <a:p>
            <a:pPr eaLnBrk="0" hangingPunct="0">
              <a:lnSpc>
                <a:spcPct val="95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pt-BR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30736" name="Rectangle 1050"/>
          <p:cNvSpPr>
            <a:spLocks noChangeArrowheads="1"/>
          </p:cNvSpPr>
          <p:nvPr/>
        </p:nvSpPr>
        <p:spPr bwMode="auto">
          <a:xfrm>
            <a:off x="381000" y="2157413"/>
            <a:ext cx="184150" cy="36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5000"/>
              </a:lnSpc>
              <a:buFont typeface="Wingdings" pitchFamily="2" charset="2"/>
              <a:buNone/>
            </a:pPr>
            <a:endParaRPr lang="pt-BR" sz="6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3203575" y="3927475"/>
            <a:ext cx="2786063" cy="2238375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Resultados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Discussão</a:t>
              </a: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</a:t>
              </a: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8" name="Text Box 21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6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 ESTRUTURA DO TRABALHO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Divulgação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360488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482600" y="3429000"/>
            <a:ext cx="6394450" cy="2765425"/>
            <a:chOff x="304" y="2160"/>
            <a:chExt cx="4028" cy="1742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442" y="2775"/>
              <a:ext cx="1038" cy="10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33400" y="1833563"/>
            <a:ext cx="4254500" cy="1981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</a:rPr>
              <a:t>TRABALHO DE PESQUISA</a:t>
            </a:r>
            <a:endParaRPr lang="pt-BR" sz="1400" b="1" dirty="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desenvolvido a partir de uma dúvida (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problema/hipótese)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que,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por meio de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métodos científicos, busca a sua solução. É organizado de acordo com uma estrutura convencional.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Esta estrutura é flexível podendo ser ampliada ou subdividida  em cada  parte.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33400" y="4041775"/>
            <a:ext cx="4254500" cy="21621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pt-BR" sz="1400" b="1" dirty="0">
                <a:solidFill>
                  <a:srgbClr val="FF0000"/>
                </a:solidFill>
              </a:rPr>
              <a:t>TRABALHO DE ATUALIZAÇÃO</a:t>
            </a:r>
            <a:endParaRPr lang="pt-BR" sz="1400" b="1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Trabalho descritivo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apresentar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recentes sobre determinado tema, oferecendo uma visão global e atualizada sobre a área em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questão.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Não tem uma estrutura convencional. É preparada em um plano ou esquema definido.</a:t>
            </a: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4687888" y="4611688"/>
            <a:ext cx="4013200" cy="1112837"/>
            <a:chOff x="2953" y="2905"/>
            <a:chExt cx="2528" cy="701"/>
          </a:xfrm>
        </p:grpSpPr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625" y="2905"/>
              <a:ext cx="1856" cy="62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 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Desenvolvimento do Tema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Recomendações/Conclusões</a:t>
              </a:r>
            </a:p>
          </p:txBody>
        </p:sp>
        <p:grpSp>
          <p:nvGrpSpPr>
            <p:cNvPr id="9231" name="Group 10"/>
            <p:cNvGrpSpPr>
              <a:grpSpLocks/>
            </p:cNvGrpSpPr>
            <p:nvPr/>
          </p:nvGrpSpPr>
          <p:grpSpPr bwMode="auto">
            <a:xfrm rot="-6459644">
              <a:off x="3059" y="3085"/>
              <a:ext cx="415" cy="627"/>
              <a:chOff x="2160" y="1605"/>
              <a:chExt cx="746" cy="1077"/>
            </a:xfrm>
          </p:grpSpPr>
          <p:sp>
            <p:nvSpPr>
              <p:cNvPr id="9232" name="Freeform 11"/>
              <p:cNvSpPr>
                <a:spLocks/>
              </p:cNvSpPr>
              <p:nvPr/>
            </p:nvSpPr>
            <p:spPr bwMode="auto">
              <a:xfrm>
                <a:off x="2166" y="1605"/>
                <a:ext cx="740" cy="1077"/>
              </a:xfrm>
              <a:custGeom>
                <a:avLst/>
                <a:gdLst>
                  <a:gd name="T0" fmla="*/ 347 w 1480"/>
                  <a:gd name="T1" fmla="*/ 0 h 2155"/>
                  <a:gd name="T2" fmla="*/ 314 w 1480"/>
                  <a:gd name="T3" fmla="*/ 17 h 2155"/>
                  <a:gd name="T4" fmla="*/ 278 w 1480"/>
                  <a:gd name="T5" fmla="*/ 41 h 2155"/>
                  <a:gd name="T6" fmla="*/ 244 w 1480"/>
                  <a:gd name="T7" fmla="*/ 70 h 2155"/>
                  <a:gd name="T8" fmla="*/ 208 w 1480"/>
                  <a:gd name="T9" fmla="*/ 104 h 2155"/>
                  <a:gd name="T10" fmla="*/ 173 w 1480"/>
                  <a:gd name="T11" fmla="*/ 143 h 2155"/>
                  <a:gd name="T12" fmla="*/ 137 w 1480"/>
                  <a:gd name="T13" fmla="*/ 193 h 2155"/>
                  <a:gd name="T14" fmla="*/ 108 w 1480"/>
                  <a:gd name="T15" fmla="*/ 240 h 2155"/>
                  <a:gd name="T16" fmla="*/ 87 w 1480"/>
                  <a:gd name="T17" fmla="*/ 293 h 2155"/>
                  <a:gd name="T18" fmla="*/ 75 w 1480"/>
                  <a:gd name="T19" fmla="*/ 345 h 2155"/>
                  <a:gd name="T20" fmla="*/ 75 w 1480"/>
                  <a:gd name="T21" fmla="*/ 380 h 2155"/>
                  <a:gd name="T22" fmla="*/ 79 w 1480"/>
                  <a:gd name="T23" fmla="*/ 408 h 2155"/>
                  <a:gd name="T24" fmla="*/ 0 w 1480"/>
                  <a:gd name="T25" fmla="*/ 419 h 2155"/>
                  <a:gd name="T26" fmla="*/ 45 w 1480"/>
                  <a:gd name="T27" fmla="*/ 451 h 2155"/>
                  <a:gd name="T28" fmla="*/ 90 w 1480"/>
                  <a:gd name="T29" fmla="*/ 492 h 2155"/>
                  <a:gd name="T30" fmla="*/ 116 w 1480"/>
                  <a:gd name="T31" fmla="*/ 538 h 2155"/>
                  <a:gd name="T32" fmla="*/ 146 w 1480"/>
                  <a:gd name="T33" fmla="*/ 514 h 2155"/>
                  <a:gd name="T34" fmla="*/ 179 w 1480"/>
                  <a:gd name="T35" fmla="*/ 463 h 2155"/>
                  <a:gd name="T36" fmla="*/ 210 w 1480"/>
                  <a:gd name="T37" fmla="*/ 431 h 2155"/>
                  <a:gd name="T38" fmla="*/ 160 w 1480"/>
                  <a:gd name="T39" fmla="*/ 418 h 2155"/>
                  <a:gd name="T40" fmla="*/ 154 w 1480"/>
                  <a:gd name="T41" fmla="*/ 372 h 2155"/>
                  <a:gd name="T42" fmla="*/ 160 w 1480"/>
                  <a:gd name="T43" fmla="*/ 321 h 2155"/>
                  <a:gd name="T44" fmla="*/ 173 w 1480"/>
                  <a:gd name="T45" fmla="*/ 267 h 2155"/>
                  <a:gd name="T46" fmla="*/ 199 w 1480"/>
                  <a:gd name="T47" fmla="*/ 201 h 2155"/>
                  <a:gd name="T48" fmla="*/ 231 w 1480"/>
                  <a:gd name="T49" fmla="*/ 147 h 2155"/>
                  <a:gd name="T50" fmla="*/ 246 w 1480"/>
                  <a:gd name="T51" fmla="*/ 121 h 2155"/>
                  <a:gd name="T52" fmla="*/ 262 w 1480"/>
                  <a:gd name="T53" fmla="*/ 101 h 2155"/>
                  <a:gd name="T54" fmla="*/ 287 w 1480"/>
                  <a:gd name="T55" fmla="*/ 70 h 2155"/>
                  <a:gd name="T56" fmla="*/ 305 w 1480"/>
                  <a:gd name="T57" fmla="*/ 51 h 2155"/>
                  <a:gd name="T58" fmla="*/ 324 w 1480"/>
                  <a:gd name="T59" fmla="*/ 34 h 2155"/>
                  <a:gd name="T60" fmla="*/ 346 w 1480"/>
                  <a:gd name="T61" fmla="*/ 16 h 2155"/>
                  <a:gd name="T62" fmla="*/ 370 w 1480"/>
                  <a:gd name="T63" fmla="*/ 0 h 215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480" h="2155">
                    <a:moveTo>
                      <a:pt x="1480" y="0"/>
                    </a:moveTo>
                    <a:lnTo>
                      <a:pt x="1385" y="0"/>
                    </a:lnTo>
                    <a:lnTo>
                      <a:pt x="1314" y="37"/>
                    </a:lnTo>
                    <a:lnTo>
                      <a:pt x="1256" y="68"/>
                    </a:lnTo>
                    <a:lnTo>
                      <a:pt x="1186" y="112"/>
                    </a:lnTo>
                    <a:lnTo>
                      <a:pt x="1109" y="167"/>
                    </a:lnTo>
                    <a:lnTo>
                      <a:pt x="1056" y="216"/>
                    </a:lnTo>
                    <a:lnTo>
                      <a:pt x="976" y="283"/>
                    </a:lnTo>
                    <a:lnTo>
                      <a:pt x="900" y="351"/>
                    </a:lnTo>
                    <a:lnTo>
                      <a:pt x="831" y="419"/>
                    </a:lnTo>
                    <a:lnTo>
                      <a:pt x="748" y="507"/>
                    </a:lnTo>
                    <a:lnTo>
                      <a:pt x="692" y="574"/>
                    </a:lnTo>
                    <a:lnTo>
                      <a:pt x="623" y="669"/>
                    </a:lnTo>
                    <a:lnTo>
                      <a:pt x="547" y="774"/>
                    </a:lnTo>
                    <a:lnTo>
                      <a:pt x="478" y="880"/>
                    </a:lnTo>
                    <a:lnTo>
                      <a:pt x="430" y="960"/>
                    </a:lnTo>
                    <a:lnTo>
                      <a:pt x="381" y="1075"/>
                    </a:lnTo>
                    <a:lnTo>
                      <a:pt x="347" y="1172"/>
                    </a:lnTo>
                    <a:lnTo>
                      <a:pt x="320" y="1274"/>
                    </a:lnTo>
                    <a:lnTo>
                      <a:pt x="299" y="1381"/>
                    </a:lnTo>
                    <a:lnTo>
                      <a:pt x="296" y="1444"/>
                    </a:lnTo>
                    <a:lnTo>
                      <a:pt x="299" y="1520"/>
                    </a:lnTo>
                    <a:lnTo>
                      <a:pt x="306" y="1578"/>
                    </a:lnTo>
                    <a:lnTo>
                      <a:pt x="313" y="1634"/>
                    </a:lnTo>
                    <a:lnTo>
                      <a:pt x="326" y="1679"/>
                    </a:lnTo>
                    <a:lnTo>
                      <a:pt x="0" y="1679"/>
                    </a:lnTo>
                    <a:lnTo>
                      <a:pt x="83" y="1735"/>
                    </a:lnTo>
                    <a:lnTo>
                      <a:pt x="178" y="1807"/>
                    </a:lnTo>
                    <a:lnTo>
                      <a:pt x="272" y="1881"/>
                    </a:lnTo>
                    <a:lnTo>
                      <a:pt x="360" y="1970"/>
                    </a:lnTo>
                    <a:lnTo>
                      <a:pt x="410" y="2036"/>
                    </a:lnTo>
                    <a:lnTo>
                      <a:pt x="461" y="2155"/>
                    </a:lnTo>
                    <a:lnTo>
                      <a:pt x="534" y="2154"/>
                    </a:lnTo>
                    <a:lnTo>
                      <a:pt x="581" y="2058"/>
                    </a:lnTo>
                    <a:lnTo>
                      <a:pt x="636" y="1957"/>
                    </a:lnTo>
                    <a:lnTo>
                      <a:pt x="714" y="1855"/>
                    </a:lnTo>
                    <a:lnTo>
                      <a:pt x="790" y="1774"/>
                    </a:lnTo>
                    <a:lnTo>
                      <a:pt x="838" y="1726"/>
                    </a:lnTo>
                    <a:lnTo>
                      <a:pt x="917" y="1675"/>
                    </a:lnTo>
                    <a:lnTo>
                      <a:pt x="640" y="1675"/>
                    </a:lnTo>
                    <a:lnTo>
                      <a:pt x="623" y="1578"/>
                    </a:lnTo>
                    <a:lnTo>
                      <a:pt x="616" y="1490"/>
                    </a:lnTo>
                    <a:lnTo>
                      <a:pt x="623" y="1388"/>
                    </a:lnTo>
                    <a:lnTo>
                      <a:pt x="637" y="1287"/>
                    </a:lnTo>
                    <a:lnTo>
                      <a:pt x="665" y="1172"/>
                    </a:lnTo>
                    <a:lnTo>
                      <a:pt x="692" y="1069"/>
                    </a:lnTo>
                    <a:lnTo>
                      <a:pt x="744" y="924"/>
                    </a:lnTo>
                    <a:lnTo>
                      <a:pt x="796" y="805"/>
                    </a:lnTo>
                    <a:lnTo>
                      <a:pt x="852" y="700"/>
                    </a:lnTo>
                    <a:lnTo>
                      <a:pt x="921" y="588"/>
                    </a:lnTo>
                    <a:lnTo>
                      <a:pt x="954" y="536"/>
                    </a:lnTo>
                    <a:lnTo>
                      <a:pt x="983" y="487"/>
                    </a:lnTo>
                    <a:lnTo>
                      <a:pt x="1014" y="445"/>
                    </a:lnTo>
                    <a:lnTo>
                      <a:pt x="1045" y="405"/>
                    </a:lnTo>
                    <a:lnTo>
                      <a:pt x="1101" y="331"/>
                    </a:lnTo>
                    <a:lnTo>
                      <a:pt x="1146" y="281"/>
                    </a:lnTo>
                    <a:lnTo>
                      <a:pt x="1182" y="242"/>
                    </a:lnTo>
                    <a:lnTo>
                      <a:pt x="1220" y="204"/>
                    </a:lnTo>
                    <a:lnTo>
                      <a:pt x="1259" y="168"/>
                    </a:lnTo>
                    <a:lnTo>
                      <a:pt x="1293" y="137"/>
                    </a:lnTo>
                    <a:lnTo>
                      <a:pt x="1334" y="101"/>
                    </a:lnTo>
                    <a:lnTo>
                      <a:pt x="1384" y="65"/>
                    </a:lnTo>
                    <a:lnTo>
                      <a:pt x="1431" y="30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33" name="Freeform 12"/>
              <p:cNvSpPr>
                <a:spLocks/>
              </p:cNvSpPr>
              <p:nvPr/>
            </p:nvSpPr>
            <p:spPr bwMode="auto">
              <a:xfrm>
                <a:off x="2160" y="1605"/>
                <a:ext cx="701" cy="1077"/>
              </a:xfrm>
              <a:custGeom>
                <a:avLst/>
                <a:gdLst>
                  <a:gd name="T0" fmla="*/ 351 w 1402"/>
                  <a:gd name="T1" fmla="*/ 0 h 2154"/>
                  <a:gd name="T2" fmla="*/ 331 w 1402"/>
                  <a:gd name="T3" fmla="*/ 8 h 2154"/>
                  <a:gd name="T4" fmla="*/ 315 w 1402"/>
                  <a:gd name="T5" fmla="*/ 14 h 2154"/>
                  <a:gd name="T6" fmla="*/ 302 w 1402"/>
                  <a:gd name="T7" fmla="*/ 21 h 2154"/>
                  <a:gd name="T8" fmla="*/ 287 w 1402"/>
                  <a:gd name="T9" fmla="*/ 29 h 2154"/>
                  <a:gd name="T10" fmla="*/ 266 w 1402"/>
                  <a:gd name="T11" fmla="*/ 41 h 2154"/>
                  <a:gd name="T12" fmla="*/ 247 w 1402"/>
                  <a:gd name="T13" fmla="*/ 55 h 2154"/>
                  <a:gd name="T14" fmla="*/ 227 w 1402"/>
                  <a:gd name="T15" fmla="*/ 71 h 2154"/>
                  <a:gd name="T16" fmla="*/ 209 w 1402"/>
                  <a:gd name="T17" fmla="*/ 88 h 2154"/>
                  <a:gd name="T18" fmla="*/ 192 w 1402"/>
                  <a:gd name="T19" fmla="*/ 105 h 2154"/>
                  <a:gd name="T20" fmla="*/ 171 w 1402"/>
                  <a:gd name="T21" fmla="*/ 128 h 2154"/>
                  <a:gd name="T22" fmla="*/ 158 w 1402"/>
                  <a:gd name="T23" fmla="*/ 144 h 2154"/>
                  <a:gd name="T24" fmla="*/ 141 w 1402"/>
                  <a:gd name="T25" fmla="*/ 168 h 2154"/>
                  <a:gd name="T26" fmla="*/ 122 w 1402"/>
                  <a:gd name="T27" fmla="*/ 194 h 2154"/>
                  <a:gd name="T28" fmla="*/ 105 w 1402"/>
                  <a:gd name="T29" fmla="*/ 221 h 2154"/>
                  <a:gd name="T30" fmla="*/ 93 w 1402"/>
                  <a:gd name="T31" fmla="*/ 241 h 2154"/>
                  <a:gd name="T32" fmla="*/ 82 w 1402"/>
                  <a:gd name="T33" fmla="*/ 270 h 2154"/>
                  <a:gd name="T34" fmla="*/ 73 w 1402"/>
                  <a:gd name="T35" fmla="*/ 294 h 2154"/>
                  <a:gd name="T36" fmla="*/ 66 w 1402"/>
                  <a:gd name="T37" fmla="*/ 319 h 2154"/>
                  <a:gd name="T38" fmla="*/ 61 w 1402"/>
                  <a:gd name="T39" fmla="*/ 346 h 2154"/>
                  <a:gd name="T40" fmla="*/ 60 w 1402"/>
                  <a:gd name="T41" fmla="*/ 362 h 2154"/>
                  <a:gd name="T42" fmla="*/ 61 w 1402"/>
                  <a:gd name="T43" fmla="*/ 381 h 2154"/>
                  <a:gd name="T44" fmla="*/ 63 w 1402"/>
                  <a:gd name="T45" fmla="*/ 395 h 2154"/>
                  <a:gd name="T46" fmla="*/ 65 w 1402"/>
                  <a:gd name="T47" fmla="*/ 409 h 2154"/>
                  <a:gd name="T48" fmla="*/ 68 w 1402"/>
                  <a:gd name="T49" fmla="*/ 420 h 2154"/>
                  <a:gd name="T50" fmla="*/ 0 w 1402"/>
                  <a:gd name="T51" fmla="*/ 420 h 2154"/>
                  <a:gd name="T52" fmla="*/ 22 w 1402"/>
                  <a:gd name="T53" fmla="*/ 436 h 2154"/>
                  <a:gd name="T54" fmla="*/ 41 w 1402"/>
                  <a:gd name="T55" fmla="*/ 451 h 2154"/>
                  <a:gd name="T56" fmla="*/ 66 w 1402"/>
                  <a:gd name="T57" fmla="*/ 471 h 2154"/>
                  <a:gd name="T58" fmla="*/ 87 w 1402"/>
                  <a:gd name="T59" fmla="*/ 493 h 2154"/>
                  <a:gd name="T60" fmla="*/ 103 w 1402"/>
                  <a:gd name="T61" fmla="*/ 513 h 2154"/>
                  <a:gd name="T62" fmla="*/ 119 w 1402"/>
                  <a:gd name="T63" fmla="*/ 539 h 2154"/>
                  <a:gd name="T64" fmla="*/ 131 w 1402"/>
                  <a:gd name="T65" fmla="*/ 515 h 2154"/>
                  <a:gd name="T66" fmla="*/ 144 w 1402"/>
                  <a:gd name="T67" fmla="*/ 490 h 2154"/>
                  <a:gd name="T68" fmla="*/ 163 w 1402"/>
                  <a:gd name="T69" fmla="*/ 465 h 2154"/>
                  <a:gd name="T70" fmla="*/ 182 w 1402"/>
                  <a:gd name="T71" fmla="*/ 444 h 2154"/>
                  <a:gd name="T72" fmla="*/ 193 w 1402"/>
                  <a:gd name="T73" fmla="*/ 432 h 2154"/>
                  <a:gd name="T74" fmla="*/ 213 w 1402"/>
                  <a:gd name="T75" fmla="*/ 420 h 2154"/>
                  <a:gd name="T76" fmla="*/ 145 w 1402"/>
                  <a:gd name="T77" fmla="*/ 420 h 2154"/>
                  <a:gd name="T78" fmla="*/ 141 w 1402"/>
                  <a:gd name="T79" fmla="*/ 395 h 2154"/>
                  <a:gd name="T80" fmla="*/ 139 w 1402"/>
                  <a:gd name="T81" fmla="*/ 373 h 2154"/>
                  <a:gd name="T82" fmla="*/ 141 w 1402"/>
                  <a:gd name="T83" fmla="*/ 348 h 2154"/>
                  <a:gd name="T84" fmla="*/ 144 w 1402"/>
                  <a:gd name="T85" fmla="*/ 322 h 2154"/>
                  <a:gd name="T86" fmla="*/ 151 w 1402"/>
                  <a:gd name="T87" fmla="*/ 294 h 2154"/>
                  <a:gd name="T88" fmla="*/ 158 w 1402"/>
                  <a:gd name="T89" fmla="*/ 268 h 2154"/>
                  <a:gd name="T90" fmla="*/ 170 w 1402"/>
                  <a:gd name="T91" fmla="*/ 231 h 2154"/>
                  <a:gd name="T92" fmla="*/ 183 w 1402"/>
                  <a:gd name="T93" fmla="*/ 202 h 2154"/>
                  <a:gd name="T94" fmla="*/ 197 w 1402"/>
                  <a:gd name="T95" fmla="*/ 176 h 2154"/>
                  <a:gd name="T96" fmla="*/ 214 w 1402"/>
                  <a:gd name="T97" fmla="*/ 148 h 2154"/>
                  <a:gd name="T98" fmla="*/ 222 w 1402"/>
                  <a:gd name="T99" fmla="*/ 135 h 2154"/>
                  <a:gd name="T100" fmla="*/ 229 w 1402"/>
                  <a:gd name="T101" fmla="*/ 122 h 2154"/>
                  <a:gd name="T102" fmla="*/ 236 w 1402"/>
                  <a:gd name="T103" fmla="*/ 112 h 2154"/>
                  <a:gd name="T104" fmla="*/ 244 w 1402"/>
                  <a:gd name="T105" fmla="*/ 102 h 2154"/>
                  <a:gd name="T106" fmla="*/ 258 w 1402"/>
                  <a:gd name="T107" fmla="*/ 83 h 2154"/>
                  <a:gd name="T108" fmla="*/ 269 w 1402"/>
                  <a:gd name="T109" fmla="*/ 71 h 2154"/>
                  <a:gd name="T110" fmla="*/ 278 w 1402"/>
                  <a:gd name="T111" fmla="*/ 61 h 2154"/>
                  <a:gd name="T112" fmla="*/ 287 w 1402"/>
                  <a:gd name="T113" fmla="*/ 52 h 2154"/>
                  <a:gd name="T114" fmla="*/ 297 w 1402"/>
                  <a:gd name="T115" fmla="*/ 43 h 2154"/>
                  <a:gd name="T116" fmla="*/ 305 w 1402"/>
                  <a:gd name="T117" fmla="*/ 35 h 2154"/>
                  <a:gd name="T118" fmla="*/ 315 w 1402"/>
                  <a:gd name="T119" fmla="*/ 26 h 2154"/>
                  <a:gd name="T120" fmla="*/ 327 w 1402"/>
                  <a:gd name="T121" fmla="*/ 17 h 2154"/>
                  <a:gd name="T122" fmla="*/ 339 w 1402"/>
                  <a:gd name="T123" fmla="*/ 8 h 2154"/>
                  <a:gd name="T124" fmla="*/ 351 w 1402"/>
                  <a:gd name="T125" fmla="*/ 0 h 21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402" h="2154">
                    <a:moveTo>
                      <a:pt x="1402" y="0"/>
                    </a:moveTo>
                    <a:lnTo>
                      <a:pt x="1322" y="29"/>
                    </a:lnTo>
                    <a:lnTo>
                      <a:pt x="1259" y="55"/>
                    </a:lnTo>
                    <a:lnTo>
                      <a:pt x="1206" y="82"/>
                    </a:lnTo>
                    <a:lnTo>
                      <a:pt x="1145" y="116"/>
                    </a:lnTo>
                    <a:lnTo>
                      <a:pt x="1061" y="164"/>
                    </a:lnTo>
                    <a:lnTo>
                      <a:pt x="986" y="218"/>
                    </a:lnTo>
                    <a:lnTo>
                      <a:pt x="908" y="284"/>
                    </a:lnTo>
                    <a:lnTo>
                      <a:pt x="833" y="352"/>
                    </a:lnTo>
                    <a:lnTo>
                      <a:pt x="765" y="420"/>
                    </a:lnTo>
                    <a:lnTo>
                      <a:pt x="684" y="509"/>
                    </a:lnTo>
                    <a:lnTo>
                      <a:pt x="629" y="575"/>
                    </a:lnTo>
                    <a:lnTo>
                      <a:pt x="562" y="670"/>
                    </a:lnTo>
                    <a:lnTo>
                      <a:pt x="487" y="776"/>
                    </a:lnTo>
                    <a:lnTo>
                      <a:pt x="419" y="881"/>
                    </a:lnTo>
                    <a:lnTo>
                      <a:pt x="371" y="961"/>
                    </a:lnTo>
                    <a:lnTo>
                      <a:pt x="325" y="1077"/>
                    </a:lnTo>
                    <a:lnTo>
                      <a:pt x="291" y="1173"/>
                    </a:lnTo>
                    <a:lnTo>
                      <a:pt x="264" y="1275"/>
                    </a:lnTo>
                    <a:lnTo>
                      <a:pt x="243" y="1382"/>
                    </a:lnTo>
                    <a:lnTo>
                      <a:pt x="240" y="1446"/>
                    </a:lnTo>
                    <a:lnTo>
                      <a:pt x="243" y="1522"/>
                    </a:lnTo>
                    <a:lnTo>
                      <a:pt x="250" y="1579"/>
                    </a:lnTo>
                    <a:lnTo>
                      <a:pt x="257" y="1635"/>
                    </a:lnTo>
                    <a:lnTo>
                      <a:pt x="271" y="1680"/>
                    </a:lnTo>
                    <a:lnTo>
                      <a:pt x="0" y="1680"/>
                    </a:lnTo>
                    <a:lnTo>
                      <a:pt x="85" y="1741"/>
                    </a:lnTo>
                    <a:lnTo>
                      <a:pt x="163" y="1802"/>
                    </a:lnTo>
                    <a:lnTo>
                      <a:pt x="264" y="1884"/>
                    </a:lnTo>
                    <a:lnTo>
                      <a:pt x="345" y="1972"/>
                    </a:lnTo>
                    <a:lnTo>
                      <a:pt x="412" y="2052"/>
                    </a:lnTo>
                    <a:lnTo>
                      <a:pt x="473" y="2154"/>
                    </a:lnTo>
                    <a:lnTo>
                      <a:pt x="521" y="2059"/>
                    </a:lnTo>
                    <a:lnTo>
                      <a:pt x="576" y="1960"/>
                    </a:lnTo>
                    <a:lnTo>
                      <a:pt x="650" y="1857"/>
                    </a:lnTo>
                    <a:lnTo>
                      <a:pt x="725" y="1775"/>
                    </a:lnTo>
                    <a:lnTo>
                      <a:pt x="772" y="1728"/>
                    </a:lnTo>
                    <a:lnTo>
                      <a:pt x="850" y="1677"/>
                    </a:lnTo>
                    <a:lnTo>
                      <a:pt x="578" y="1677"/>
                    </a:lnTo>
                    <a:lnTo>
                      <a:pt x="562" y="1579"/>
                    </a:lnTo>
                    <a:lnTo>
                      <a:pt x="555" y="1491"/>
                    </a:lnTo>
                    <a:lnTo>
                      <a:pt x="562" y="1389"/>
                    </a:lnTo>
                    <a:lnTo>
                      <a:pt x="575" y="1288"/>
                    </a:lnTo>
                    <a:lnTo>
                      <a:pt x="602" y="1173"/>
                    </a:lnTo>
                    <a:lnTo>
                      <a:pt x="629" y="1070"/>
                    </a:lnTo>
                    <a:lnTo>
                      <a:pt x="680" y="924"/>
                    </a:lnTo>
                    <a:lnTo>
                      <a:pt x="731" y="806"/>
                    </a:lnTo>
                    <a:lnTo>
                      <a:pt x="786" y="701"/>
                    </a:lnTo>
                    <a:lnTo>
                      <a:pt x="854" y="589"/>
                    </a:lnTo>
                    <a:lnTo>
                      <a:pt x="885" y="537"/>
                    </a:lnTo>
                    <a:lnTo>
                      <a:pt x="915" y="488"/>
                    </a:lnTo>
                    <a:lnTo>
                      <a:pt x="944" y="446"/>
                    </a:lnTo>
                    <a:lnTo>
                      <a:pt x="976" y="407"/>
                    </a:lnTo>
                    <a:lnTo>
                      <a:pt x="1030" y="332"/>
                    </a:lnTo>
                    <a:lnTo>
                      <a:pt x="1074" y="282"/>
                    </a:lnTo>
                    <a:lnTo>
                      <a:pt x="1111" y="244"/>
                    </a:lnTo>
                    <a:lnTo>
                      <a:pt x="1148" y="205"/>
                    </a:lnTo>
                    <a:lnTo>
                      <a:pt x="1186" y="169"/>
                    </a:lnTo>
                    <a:lnTo>
                      <a:pt x="1219" y="138"/>
                    </a:lnTo>
                    <a:lnTo>
                      <a:pt x="1259" y="102"/>
                    </a:lnTo>
                    <a:lnTo>
                      <a:pt x="1308" y="66"/>
                    </a:lnTo>
                    <a:lnTo>
                      <a:pt x="1353" y="31"/>
                    </a:lnTo>
                    <a:lnTo>
                      <a:pt x="140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81942" name="Group 22"/>
          <p:cNvGrpSpPr>
            <a:grpSpLocks/>
          </p:cNvGrpSpPr>
          <p:nvPr/>
        </p:nvGrpSpPr>
        <p:grpSpPr bwMode="auto">
          <a:xfrm>
            <a:off x="4635500" y="1935163"/>
            <a:ext cx="3440113" cy="1516062"/>
            <a:chOff x="2920" y="1219"/>
            <a:chExt cx="2167" cy="955"/>
          </a:xfrm>
        </p:grpSpPr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3614" y="1284"/>
              <a:ext cx="1473" cy="89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107763" dir="135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pt-BR" sz="1600" b="1">
                  <a:solidFill>
                    <a:srgbClr val="000000"/>
                  </a:solidFill>
                </a:rPr>
                <a:t> </a:t>
              </a: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Resultados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pPr>
                <a:buFont typeface="Wingdings" pitchFamily="2" charset="2"/>
                <a:buChar char="Ø"/>
              </a:pPr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Conclusões</a:t>
              </a:r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 rot="-6419560">
              <a:off x="2995" y="1144"/>
              <a:ext cx="438" cy="587"/>
              <a:chOff x="2979" y="1605"/>
              <a:chExt cx="621" cy="1109"/>
            </a:xfrm>
          </p:grpSpPr>
          <p:sp>
            <p:nvSpPr>
              <p:cNvPr id="9228" name="Freeform 14"/>
              <p:cNvSpPr>
                <a:spLocks/>
              </p:cNvSpPr>
              <p:nvPr/>
            </p:nvSpPr>
            <p:spPr bwMode="auto">
              <a:xfrm>
                <a:off x="2979" y="1605"/>
                <a:ext cx="602" cy="1109"/>
              </a:xfrm>
              <a:custGeom>
                <a:avLst/>
                <a:gdLst>
                  <a:gd name="T0" fmla="*/ 261 w 1204"/>
                  <a:gd name="T1" fmla="*/ 1 h 2220"/>
                  <a:gd name="T2" fmla="*/ 281 w 1204"/>
                  <a:gd name="T3" fmla="*/ 38 h 2220"/>
                  <a:gd name="T4" fmla="*/ 289 w 1204"/>
                  <a:gd name="T5" fmla="*/ 64 h 2220"/>
                  <a:gd name="T6" fmla="*/ 296 w 1204"/>
                  <a:gd name="T7" fmla="*/ 93 h 2220"/>
                  <a:gd name="T8" fmla="*/ 299 w 1204"/>
                  <a:gd name="T9" fmla="*/ 123 h 2220"/>
                  <a:gd name="T10" fmla="*/ 301 w 1204"/>
                  <a:gd name="T11" fmla="*/ 156 h 2220"/>
                  <a:gd name="T12" fmla="*/ 300 w 1204"/>
                  <a:gd name="T13" fmla="*/ 195 h 2220"/>
                  <a:gd name="T14" fmla="*/ 295 w 1204"/>
                  <a:gd name="T15" fmla="*/ 246 h 2220"/>
                  <a:gd name="T16" fmla="*/ 286 w 1204"/>
                  <a:gd name="T17" fmla="*/ 291 h 2220"/>
                  <a:gd name="T18" fmla="*/ 275 w 1204"/>
                  <a:gd name="T19" fmla="*/ 330 h 2220"/>
                  <a:gd name="T20" fmla="*/ 259 w 1204"/>
                  <a:gd name="T21" fmla="*/ 371 h 2220"/>
                  <a:gd name="T22" fmla="*/ 242 w 1204"/>
                  <a:gd name="T23" fmla="*/ 406 h 2220"/>
                  <a:gd name="T24" fmla="*/ 219 w 1204"/>
                  <a:gd name="T25" fmla="*/ 437 h 2220"/>
                  <a:gd name="T26" fmla="*/ 190 w 1204"/>
                  <a:gd name="T27" fmla="*/ 466 h 2220"/>
                  <a:gd name="T28" fmla="*/ 160 w 1204"/>
                  <a:gd name="T29" fmla="*/ 488 h 2220"/>
                  <a:gd name="T30" fmla="*/ 141 w 1204"/>
                  <a:gd name="T31" fmla="*/ 499 h 2220"/>
                  <a:gd name="T32" fmla="*/ 179 w 1204"/>
                  <a:gd name="T33" fmla="*/ 554 h 2220"/>
                  <a:gd name="T34" fmla="*/ 150 w 1204"/>
                  <a:gd name="T35" fmla="*/ 546 h 2220"/>
                  <a:gd name="T36" fmla="*/ 121 w 1204"/>
                  <a:gd name="T37" fmla="*/ 541 h 2220"/>
                  <a:gd name="T38" fmla="*/ 93 w 1204"/>
                  <a:gd name="T39" fmla="*/ 539 h 2220"/>
                  <a:gd name="T40" fmla="*/ 63 w 1204"/>
                  <a:gd name="T41" fmla="*/ 539 h 2220"/>
                  <a:gd name="T42" fmla="*/ 22 w 1204"/>
                  <a:gd name="T43" fmla="*/ 548 h 2220"/>
                  <a:gd name="T44" fmla="*/ 8 w 1204"/>
                  <a:gd name="T45" fmla="*/ 536 h 2220"/>
                  <a:gd name="T46" fmla="*/ 22 w 1204"/>
                  <a:gd name="T47" fmla="*/ 509 h 2220"/>
                  <a:gd name="T48" fmla="*/ 30 w 1204"/>
                  <a:gd name="T49" fmla="*/ 487 h 2220"/>
                  <a:gd name="T50" fmla="*/ 34 w 1204"/>
                  <a:gd name="T51" fmla="*/ 465 h 2220"/>
                  <a:gd name="T52" fmla="*/ 36 w 1204"/>
                  <a:gd name="T53" fmla="*/ 441 h 2220"/>
                  <a:gd name="T54" fmla="*/ 34 w 1204"/>
                  <a:gd name="T55" fmla="*/ 414 h 2220"/>
                  <a:gd name="T56" fmla="*/ 51 w 1204"/>
                  <a:gd name="T57" fmla="*/ 394 h 2220"/>
                  <a:gd name="T58" fmla="*/ 98 w 1204"/>
                  <a:gd name="T59" fmla="*/ 439 h 2220"/>
                  <a:gd name="T60" fmla="*/ 133 w 1204"/>
                  <a:gd name="T61" fmla="*/ 411 h 2220"/>
                  <a:gd name="T62" fmla="*/ 162 w 1204"/>
                  <a:gd name="T63" fmla="*/ 381 h 2220"/>
                  <a:gd name="T64" fmla="*/ 186 w 1204"/>
                  <a:gd name="T65" fmla="*/ 354 h 2220"/>
                  <a:gd name="T66" fmla="*/ 210 w 1204"/>
                  <a:gd name="T67" fmla="*/ 319 h 2220"/>
                  <a:gd name="T68" fmla="*/ 227 w 1204"/>
                  <a:gd name="T69" fmla="*/ 285 h 2220"/>
                  <a:gd name="T70" fmla="*/ 241 w 1204"/>
                  <a:gd name="T71" fmla="*/ 252 h 2220"/>
                  <a:gd name="T72" fmla="*/ 252 w 1204"/>
                  <a:gd name="T73" fmla="*/ 211 h 2220"/>
                  <a:gd name="T74" fmla="*/ 261 w 1204"/>
                  <a:gd name="T75" fmla="*/ 171 h 2220"/>
                  <a:gd name="T76" fmla="*/ 269 w 1204"/>
                  <a:gd name="T77" fmla="*/ 124 h 2220"/>
                  <a:gd name="T78" fmla="*/ 271 w 1204"/>
                  <a:gd name="T79" fmla="*/ 87 h 2220"/>
                  <a:gd name="T80" fmla="*/ 268 w 1204"/>
                  <a:gd name="T81" fmla="*/ 60 h 2220"/>
                  <a:gd name="T82" fmla="*/ 263 w 1204"/>
                  <a:gd name="T83" fmla="*/ 37 h 22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204" h="2220">
                    <a:moveTo>
                      <a:pt x="999" y="0"/>
                    </a:moveTo>
                    <a:lnTo>
                      <a:pt x="1044" y="4"/>
                    </a:lnTo>
                    <a:lnTo>
                      <a:pt x="1095" y="95"/>
                    </a:lnTo>
                    <a:lnTo>
                      <a:pt x="1122" y="153"/>
                    </a:lnTo>
                    <a:lnTo>
                      <a:pt x="1139" y="210"/>
                    </a:lnTo>
                    <a:lnTo>
                      <a:pt x="1156" y="257"/>
                    </a:lnTo>
                    <a:lnTo>
                      <a:pt x="1170" y="318"/>
                    </a:lnTo>
                    <a:lnTo>
                      <a:pt x="1183" y="373"/>
                    </a:lnTo>
                    <a:lnTo>
                      <a:pt x="1189" y="439"/>
                    </a:lnTo>
                    <a:lnTo>
                      <a:pt x="1196" y="493"/>
                    </a:lnTo>
                    <a:lnTo>
                      <a:pt x="1202" y="548"/>
                    </a:lnTo>
                    <a:lnTo>
                      <a:pt x="1204" y="624"/>
                    </a:lnTo>
                    <a:lnTo>
                      <a:pt x="1202" y="696"/>
                    </a:lnTo>
                    <a:lnTo>
                      <a:pt x="1199" y="780"/>
                    </a:lnTo>
                    <a:lnTo>
                      <a:pt x="1192" y="893"/>
                    </a:lnTo>
                    <a:lnTo>
                      <a:pt x="1180" y="984"/>
                    </a:lnTo>
                    <a:lnTo>
                      <a:pt x="1165" y="1057"/>
                    </a:lnTo>
                    <a:lnTo>
                      <a:pt x="1142" y="1165"/>
                    </a:lnTo>
                    <a:lnTo>
                      <a:pt x="1123" y="1245"/>
                    </a:lnTo>
                    <a:lnTo>
                      <a:pt x="1097" y="1323"/>
                    </a:lnTo>
                    <a:lnTo>
                      <a:pt x="1070" y="1405"/>
                    </a:lnTo>
                    <a:lnTo>
                      <a:pt x="1035" y="1485"/>
                    </a:lnTo>
                    <a:lnTo>
                      <a:pt x="1003" y="1557"/>
                    </a:lnTo>
                    <a:lnTo>
                      <a:pt x="965" y="1626"/>
                    </a:lnTo>
                    <a:lnTo>
                      <a:pt x="919" y="1688"/>
                    </a:lnTo>
                    <a:lnTo>
                      <a:pt x="875" y="1750"/>
                    </a:lnTo>
                    <a:lnTo>
                      <a:pt x="822" y="1811"/>
                    </a:lnTo>
                    <a:lnTo>
                      <a:pt x="757" y="1868"/>
                    </a:lnTo>
                    <a:lnTo>
                      <a:pt x="704" y="1910"/>
                    </a:lnTo>
                    <a:lnTo>
                      <a:pt x="639" y="1953"/>
                    </a:lnTo>
                    <a:lnTo>
                      <a:pt x="590" y="1984"/>
                    </a:lnTo>
                    <a:lnTo>
                      <a:pt x="564" y="1997"/>
                    </a:lnTo>
                    <a:lnTo>
                      <a:pt x="771" y="2220"/>
                    </a:lnTo>
                    <a:lnTo>
                      <a:pt x="713" y="2220"/>
                    </a:lnTo>
                    <a:lnTo>
                      <a:pt x="654" y="2202"/>
                    </a:lnTo>
                    <a:lnTo>
                      <a:pt x="600" y="2187"/>
                    </a:lnTo>
                    <a:lnTo>
                      <a:pt x="545" y="2177"/>
                    </a:lnTo>
                    <a:lnTo>
                      <a:pt x="484" y="2167"/>
                    </a:lnTo>
                    <a:lnTo>
                      <a:pt x="421" y="2162"/>
                    </a:lnTo>
                    <a:lnTo>
                      <a:pt x="369" y="2158"/>
                    </a:lnTo>
                    <a:lnTo>
                      <a:pt x="307" y="2159"/>
                    </a:lnTo>
                    <a:lnTo>
                      <a:pt x="249" y="2160"/>
                    </a:lnTo>
                    <a:lnTo>
                      <a:pt x="172" y="2168"/>
                    </a:lnTo>
                    <a:lnTo>
                      <a:pt x="87" y="2193"/>
                    </a:lnTo>
                    <a:lnTo>
                      <a:pt x="0" y="2194"/>
                    </a:lnTo>
                    <a:lnTo>
                      <a:pt x="31" y="2145"/>
                    </a:lnTo>
                    <a:lnTo>
                      <a:pt x="57" y="2096"/>
                    </a:lnTo>
                    <a:lnTo>
                      <a:pt x="85" y="2038"/>
                    </a:lnTo>
                    <a:lnTo>
                      <a:pt x="107" y="1984"/>
                    </a:lnTo>
                    <a:lnTo>
                      <a:pt x="117" y="1949"/>
                    </a:lnTo>
                    <a:lnTo>
                      <a:pt x="125" y="1915"/>
                    </a:lnTo>
                    <a:lnTo>
                      <a:pt x="135" y="1862"/>
                    </a:lnTo>
                    <a:lnTo>
                      <a:pt x="139" y="1812"/>
                    </a:lnTo>
                    <a:lnTo>
                      <a:pt x="142" y="1767"/>
                    </a:lnTo>
                    <a:lnTo>
                      <a:pt x="137" y="1714"/>
                    </a:lnTo>
                    <a:lnTo>
                      <a:pt x="135" y="1660"/>
                    </a:lnTo>
                    <a:lnTo>
                      <a:pt x="119" y="1578"/>
                    </a:lnTo>
                    <a:lnTo>
                      <a:pt x="203" y="1578"/>
                    </a:lnTo>
                    <a:lnTo>
                      <a:pt x="365" y="1776"/>
                    </a:lnTo>
                    <a:lnTo>
                      <a:pt x="392" y="1760"/>
                    </a:lnTo>
                    <a:lnTo>
                      <a:pt x="468" y="1699"/>
                    </a:lnTo>
                    <a:lnTo>
                      <a:pt x="529" y="1646"/>
                    </a:lnTo>
                    <a:lnTo>
                      <a:pt x="606" y="1575"/>
                    </a:lnTo>
                    <a:lnTo>
                      <a:pt x="647" y="1526"/>
                    </a:lnTo>
                    <a:lnTo>
                      <a:pt x="688" y="1483"/>
                    </a:lnTo>
                    <a:lnTo>
                      <a:pt x="742" y="1418"/>
                    </a:lnTo>
                    <a:lnTo>
                      <a:pt x="790" y="1354"/>
                    </a:lnTo>
                    <a:lnTo>
                      <a:pt x="837" y="1280"/>
                    </a:lnTo>
                    <a:lnTo>
                      <a:pt x="873" y="1214"/>
                    </a:lnTo>
                    <a:lnTo>
                      <a:pt x="907" y="1141"/>
                    </a:lnTo>
                    <a:lnTo>
                      <a:pt x="943" y="1066"/>
                    </a:lnTo>
                    <a:lnTo>
                      <a:pt x="964" y="1008"/>
                    </a:lnTo>
                    <a:lnTo>
                      <a:pt x="988" y="927"/>
                    </a:lnTo>
                    <a:lnTo>
                      <a:pt x="1008" y="846"/>
                    </a:lnTo>
                    <a:lnTo>
                      <a:pt x="1026" y="770"/>
                    </a:lnTo>
                    <a:lnTo>
                      <a:pt x="1044" y="686"/>
                    </a:lnTo>
                    <a:lnTo>
                      <a:pt x="1060" y="591"/>
                    </a:lnTo>
                    <a:lnTo>
                      <a:pt x="1076" y="498"/>
                    </a:lnTo>
                    <a:lnTo>
                      <a:pt x="1077" y="411"/>
                    </a:lnTo>
                    <a:lnTo>
                      <a:pt x="1081" y="351"/>
                    </a:lnTo>
                    <a:lnTo>
                      <a:pt x="1079" y="289"/>
                    </a:lnTo>
                    <a:lnTo>
                      <a:pt x="1072" y="242"/>
                    </a:lnTo>
                    <a:lnTo>
                      <a:pt x="1063" y="194"/>
                    </a:lnTo>
                    <a:lnTo>
                      <a:pt x="1051" y="148"/>
                    </a:lnTo>
                    <a:lnTo>
                      <a:pt x="999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29" name="Freeform 15"/>
              <p:cNvSpPr>
                <a:spLocks/>
              </p:cNvSpPr>
              <p:nvPr/>
            </p:nvSpPr>
            <p:spPr bwMode="auto">
              <a:xfrm>
                <a:off x="3025" y="1605"/>
                <a:ext cx="575" cy="1109"/>
              </a:xfrm>
              <a:custGeom>
                <a:avLst/>
                <a:gdLst>
                  <a:gd name="T0" fmla="*/ 258 w 1150"/>
                  <a:gd name="T1" fmla="*/ 27 h 2220"/>
                  <a:gd name="T2" fmla="*/ 269 w 1150"/>
                  <a:gd name="T3" fmla="*/ 52 h 2220"/>
                  <a:gd name="T4" fmla="*/ 277 w 1150"/>
                  <a:gd name="T5" fmla="*/ 78 h 2220"/>
                  <a:gd name="T6" fmla="*/ 284 w 1150"/>
                  <a:gd name="T7" fmla="*/ 109 h 2220"/>
                  <a:gd name="T8" fmla="*/ 287 w 1150"/>
                  <a:gd name="T9" fmla="*/ 137 h 2220"/>
                  <a:gd name="T10" fmla="*/ 287 w 1150"/>
                  <a:gd name="T11" fmla="*/ 174 h 2220"/>
                  <a:gd name="T12" fmla="*/ 284 w 1150"/>
                  <a:gd name="T13" fmla="*/ 223 h 2220"/>
                  <a:gd name="T14" fmla="*/ 278 w 1150"/>
                  <a:gd name="T15" fmla="*/ 264 h 2220"/>
                  <a:gd name="T16" fmla="*/ 268 w 1150"/>
                  <a:gd name="T17" fmla="*/ 311 h 2220"/>
                  <a:gd name="T18" fmla="*/ 256 w 1150"/>
                  <a:gd name="T19" fmla="*/ 351 h 2220"/>
                  <a:gd name="T20" fmla="*/ 239 w 1150"/>
                  <a:gd name="T21" fmla="*/ 389 h 2220"/>
                  <a:gd name="T22" fmla="*/ 220 w 1150"/>
                  <a:gd name="T23" fmla="*/ 421 h 2220"/>
                  <a:gd name="T24" fmla="*/ 196 w 1150"/>
                  <a:gd name="T25" fmla="*/ 452 h 2220"/>
                  <a:gd name="T26" fmla="*/ 168 w 1150"/>
                  <a:gd name="T27" fmla="*/ 477 h 2220"/>
                  <a:gd name="T28" fmla="*/ 141 w 1150"/>
                  <a:gd name="T29" fmla="*/ 495 h 2220"/>
                  <a:gd name="T30" fmla="*/ 171 w 1150"/>
                  <a:gd name="T31" fmla="*/ 554 h 2220"/>
                  <a:gd name="T32" fmla="*/ 144 w 1150"/>
                  <a:gd name="T33" fmla="*/ 546 h 2220"/>
                  <a:gd name="T34" fmla="*/ 116 w 1150"/>
                  <a:gd name="T35" fmla="*/ 541 h 2220"/>
                  <a:gd name="T36" fmla="*/ 89 w 1150"/>
                  <a:gd name="T37" fmla="*/ 539 h 2220"/>
                  <a:gd name="T38" fmla="*/ 60 w 1150"/>
                  <a:gd name="T39" fmla="*/ 539 h 2220"/>
                  <a:gd name="T40" fmla="*/ 26 w 1150"/>
                  <a:gd name="T41" fmla="*/ 543 h 2220"/>
                  <a:gd name="T42" fmla="*/ 0 w 1150"/>
                  <a:gd name="T43" fmla="*/ 548 h 2220"/>
                  <a:gd name="T44" fmla="*/ 14 w 1150"/>
                  <a:gd name="T45" fmla="*/ 523 h 2220"/>
                  <a:gd name="T46" fmla="*/ 26 w 1150"/>
                  <a:gd name="T47" fmla="*/ 495 h 2220"/>
                  <a:gd name="T48" fmla="*/ 30 w 1150"/>
                  <a:gd name="T49" fmla="*/ 478 h 2220"/>
                  <a:gd name="T50" fmla="*/ 34 w 1150"/>
                  <a:gd name="T51" fmla="*/ 452 h 2220"/>
                  <a:gd name="T52" fmla="*/ 33 w 1150"/>
                  <a:gd name="T53" fmla="*/ 428 h 2220"/>
                  <a:gd name="T54" fmla="*/ 29 w 1150"/>
                  <a:gd name="T55" fmla="*/ 394 h 2220"/>
                  <a:gd name="T56" fmla="*/ 94 w 1150"/>
                  <a:gd name="T57" fmla="*/ 439 h 2220"/>
                  <a:gd name="T58" fmla="*/ 127 w 1150"/>
                  <a:gd name="T59" fmla="*/ 411 h 2220"/>
                  <a:gd name="T60" fmla="*/ 155 w 1150"/>
                  <a:gd name="T61" fmla="*/ 381 h 2220"/>
                  <a:gd name="T62" fmla="*/ 177 w 1150"/>
                  <a:gd name="T63" fmla="*/ 354 h 2220"/>
                  <a:gd name="T64" fmla="*/ 200 w 1150"/>
                  <a:gd name="T65" fmla="*/ 319 h 2220"/>
                  <a:gd name="T66" fmla="*/ 217 w 1150"/>
                  <a:gd name="T67" fmla="*/ 285 h 2220"/>
                  <a:gd name="T68" fmla="*/ 230 w 1150"/>
                  <a:gd name="T69" fmla="*/ 252 h 2220"/>
                  <a:gd name="T70" fmla="*/ 241 w 1150"/>
                  <a:gd name="T71" fmla="*/ 211 h 2220"/>
                  <a:gd name="T72" fmla="*/ 249 w 1150"/>
                  <a:gd name="T73" fmla="*/ 171 h 2220"/>
                  <a:gd name="T74" fmla="*/ 257 w 1150"/>
                  <a:gd name="T75" fmla="*/ 124 h 2220"/>
                  <a:gd name="T76" fmla="*/ 258 w 1150"/>
                  <a:gd name="T77" fmla="*/ 87 h 2220"/>
                  <a:gd name="T78" fmla="*/ 256 w 1150"/>
                  <a:gd name="T79" fmla="*/ 59 h 2220"/>
                  <a:gd name="T80" fmla="*/ 251 w 1150"/>
                  <a:gd name="T81" fmla="*/ 37 h 2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150" h="2220">
                    <a:moveTo>
                      <a:pt x="952" y="0"/>
                    </a:moveTo>
                    <a:lnTo>
                      <a:pt x="1032" y="108"/>
                    </a:lnTo>
                    <a:lnTo>
                      <a:pt x="1054" y="154"/>
                    </a:lnTo>
                    <a:lnTo>
                      <a:pt x="1075" y="208"/>
                    </a:lnTo>
                    <a:lnTo>
                      <a:pt x="1092" y="255"/>
                    </a:lnTo>
                    <a:lnTo>
                      <a:pt x="1108" y="314"/>
                    </a:lnTo>
                    <a:lnTo>
                      <a:pt x="1123" y="371"/>
                    </a:lnTo>
                    <a:lnTo>
                      <a:pt x="1133" y="439"/>
                    </a:lnTo>
                    <a:lnTo>
                      <a:pt x="1140" y="493"/>
                    </a:lnTo>
                    <a:lnTo>
                      <a:pt x="1147" y="548"/>
                    </a:lnTo>
                    <a:lnTo>
                      <a:pt x="1150" y="624"/>
                    </a:lnTo>
                    <a:lnTo>
                      <a:pt x="1147" y="696"/>
                    </a:lnTo>
                    <a:lnTo>
                      <a:pt x="1143" y="780"/>
                    </a:lnTo>
                    <a:lnTo>
                      <a:pt x="1136" y="893"/>
                    </a:lnTo>
                    <a:lnTo>
                      <a:pt x="1125" y="984"/>
                    </a:lnTo>
                    <a:lnTo>
                      <a:pt x="1110" y="1057"/>
                    </a:lnTo>
                    <a:lnTo>
                      <a:pt x="1090" y="1165"/>
                    </a:lnTo>
                    <a:lnTo>
                      <a:pt x="1072" y="1245"/>
                    </a:lnTo>
                    <a:lnTo>
                      <a:pt x="1047" y="1323"/>
                    </a:lnTo>
                    <a:lnTo>
                      <a:pt x="1021" y="1405"/>
                    </a:lnTo>
                    <a:lnTo>
                      <a:pt x="988" y="1485"/>
                    </a:lnTo>
                    <a:lnTo>
                      <a:pt x="956" y="1557"/>
                    </a:lnTo>
                    <a:lnTo>
                      <a:pt x="920" y="1626"/>
                    </a:lnTo>
                    <a:lnTo>
                      <a:pt x="877" y="1688"/>
                    </a:lnTo>
                    <a:lnTo>
                      <a:pt x="835" y="1750"/>
                    </a:lnTo>
                    <a:lnTo>
                      <a:pt x="784" y="1811"/>
                    </a:lnTo>
                    <a:lnTo>
                      <a:pt x="723" y="1868"/>
                    </a:lnTo>
                    <a:lnTo>
                      <a:pt x="672" y="1910"/>
                    </a:lnTo>
                    <a:lnTo>
                      <a:pt x="610" y="1953"/>
                    </a:lnTo>
                    <a:lnTo>
                      <a:pt x="564" y="1984"/>
                    </a:lnTo>
                    <a:lnTo>
                      <a:pt x="498" y="2025"/>
                    </a:lnTo>
                    <a:lnTo>
                      <a:pt x="681" y="2220"/>
                    </a:lnTo>
                    <a:lnTo>
                      <a:pt x="625" y="2202"/>
                    </a:lnTo>
                    <a:lnTo>
                      <a:pt x="574" y="2187"/>
                    </a:lnTo>
                    <a:lnTo>
                      <a:pt x="521" y="2177"/>
                    </a:lnTo>
                    <a:lnTo>
                      <a:pt x="462" y="2167"/>
                    </a:lnTo>
                    <a:lnTo>
                      <a:pt x="403" y="2162"/>
                    </a:lnTo>
                    <a:lnTo>
                      <a:pt x="353" y="2158"/>
                    </a:lnTo>
                    <a:lnTo>
                      <a:pt x="294" y="2159"/>
                    </a:lnTo>
                    <a:lnTo>
                      <a:pt x="239" y="2160"/>
                    </a:lnTo>
                    <a:lnTo>
                      <a:pt x="165" y="2168"/>
                    </a:lnTo>
                    <a:lnTo>
                      <a:pt x="101" y="2176"/>
                    </a:lnTo>
                    <a:lnTo>
                      <a:pt x="55" y="2184"/>
                    </a:lnTo>
                    <a:lnTo>
                      <a:pt x="0" y="2193"/>
                    </a:lnTo>
                    <a:lnTo>
                      <a:pt x="29" y="2145"/>
                    </a:lnTo>
                    <a:lnTo>
                      <a:pt x="55" y="2096"/>
                    </a:lnTo>
                    <a:lnTo>
                      <a:pt x="82" y="2038"/>
                    </a:lnTo>
                    <a:lnTo>
                      <a:pt x="103" y="1984"/>
                    </a:lnTo>
                    <a:lnTo>
                      <a:pt x="113" y="1949"/>
                    </a:lnTo>
                    <a:lnTo>
                      <a:pt x="120" y="1915"/>
                    </a:lnTo>
                    <a:lnTo>
                      <a:pt x="130" y="1862"/>
                    </a:lnTo>
                    <a:lnTo>
                      <a:pt x="135" y="1812"/>
                    </a:lnTo>
                    <a:lnTo>
                      <a:pt x="137" y="1767"/>
                    </a:lnTo>
                    <a:lnTo>
                      <a:pt x="132" y="1714"/>
                    </a:lnTo>
                    <a:lnTo>
                      <a:pt x="130" y="1660"/>
                    </a:lnTo>
                    <a:lnTo>
                      <a:pt x="115" y="1578"/>
                    </a:lnTo>
                    <a:lnTo>
                      <a:pt x="310" y="1815"/>
                    </a:lnTo>
                    <a:lnTo>
                      <a:pt x="375" y="1760"/>
                    </a:lnTo>
                    <a:lnTo>
                      <a:pt x="447" y="1699"/>
                    </a:lnTo>
                    <a:lnTo>
                      <a:pt x="506" y="1646"/>
                    </a:lnTo>
                    <a:lnTo>
                      <a:pt x="578" y="1575"/>
                    </a:lnTo>
                    <a:lnTo>
                      <a:pt x="618" y="1526"/>
                    </a:lnTo>
                    <a:lnTo>
                      <a:pt x="658" y="1483"/>
                    </a:lnTo>
                    <a:lnTo>
                      <a:pt x="708" y="1418"/>
                    </a:lnTo>
                    <a:lnTo>
                      <a:pt x="755" y="1354"/>
                    </a:lnTo>
                    <a:lnTo>
                      <a:pt x="799" y="1280"/>
                    </a:lnTo>
                    <a:lnTo>
                      <a:pt x="833" y="1214"/>
                    </a:lnTo>
                    <a:lnTo>
                      <a:pt x="866" y="1141"/>
                    </a:lnTo>
                    <a:lnTo>
                      <a:pt x="900" y="1066"/>
                    </a:lnTo>
                    <a:lnTo>
                      <a:pt x="919" y="1008"/>
                    </a:lnTo>
                    <a:lnTo>
                      <a:pt x="943" y="927"/>
                    </a:lnTo>
                    <a:lnTo>
                      <a:pt x="962" y="846"/>
                    </a:lnTo>
                    <a:lnTo>
                      <a:pt x="979" y="770"/>
                    </a:lnTo>
                    <a:lnTo>
                      <a:pt x="996" y="686"/>
                    </a:lnTo>
                    <a:lnTo>
                      <a:pt x="1012" y="591"/>
                    </a:lnTo>
                    <a:lnTo>
                      <a:pt x="1027" y="498"/>
                    </a:lnTo>
                    <a:lnTo>
                      <a:pt x="1028" y="411"/>
                    </a:lnTo>
                    <a:lnTo>
                      <a:pt x="1032" y="351"/>
                    </a:lnTo>
                    <a:lnTo>
                      <a:pt x="1030" y="289"/>
                    </a:lnTo>
                    <a:lnTo>
                      <a:pt x="1024" y="239"/>
                    </a:lnTo>
                    <a:lnTo>
                      <a:pt x="1018" y="191"/>
                    </a:lnTo>
                    <a:lnTo>
                      <a:pt x="1003" y="148"/>
                    </a:lnTo>
                    <a:lnTo>
                      <a:pt x="952" y="0"/>
                    </a:lnTo>
                    <a:close/>
                  </a:path>
                </a:pathLst>
              </a:cu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900113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TRABAHOS ACADÊMICOS</a:t>
            </a:r>
          </a:p>
        </p:txBody>
      </p:sp>
      <p:sp>
        <p:nvSpPr>
          <p:cNvPr id="9223" name="Text Box 19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1476375" y="1343025"/>
            <a:ext cx="6470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TEXTO x TIPO DE TRABALHO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 autoUpdateAnimBg="0"/>
      <p:bldP spid="819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6029325" y="3927475"/>
            <a:ext cx="2527300" cy="2238375"/>
            <a:chOff x="3798" y="2474"/>
            <a:chExt cx="1592" cy="1410"/>
          </a:xfrm>
        </p:grpSpPr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 bibliográficas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1258888" y="2420938"/>
            <a:ext cx="4730750" cy="3744912"/>
            <a:chOff x="2018" y="2474"/>
            <a:chExt cx="1755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0" name="Text Box 13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9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Objetivos</a:t>
              </a:r>
            </a:p>
            <a:p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Resultados</a:t>
              </a:r>
            </a:p>
            <a:p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 Discussão</a:t>
              </a:r>
            </a:p>
            <a:p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400" b="1" dirty="0">
                  <a:solidFill>
                    <a:srgbClr val="000066"/>
                  </a:solidFill>
                  <a:latin typeface="Tahoma" pitchFamily="34" charset="0"/>
                </a:rPr>
                <a:t>Conclusões/ Considerações</a:t>
              </a: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TRABALHOS ACADÊMICOS</a:t>
            </a: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45" name="Text Box 21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331641" y="1387475"/>
            <a:ext cx="6840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ESTRUTURA DO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</a:t>
            </a:r>
            <a:endParaRPr lang="pt-BR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7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941513" y="1428750"/>
            <a:ext cx="494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DA INTRODUÇÃO </a:t>
            </a:r>
            <a:endParaRPr lang="pt-BR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QUÊ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? Do que trata o estudo? PORQUÊ esse estudo foi feito? O QUE SE SABE SOBRE O ASSUNTO?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INTRODUÇÃO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208213" y="1428750"/>
            <a:ext cx="441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DO OBJETIVO</a:t>
            </a:r>
            <a:endParaRPr lang="pt-BR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OBJETIVO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1455738" y="3429000"/>
            <a:ext cx="6788150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deverão 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 partir do objetivo, decide-se o delineamento mais adequado, a população de interesse, os dados a coletar, tipo de análise desses dados.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251075" y="1428750"/>
            <a:ext cx="431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TEXTO – REDAÇÃO DO MÉTODO </a:t>
            </a:r>
            <a:endParaRPr lang="pt-BR" sz="1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>
              <a:solidFill>
                <a:srgbClr val="000000"/>
              </a:solidFill>
              <a:latin typeface="Tahoma" pitchFamily="34" charset="0"/>
            </a:endParaRPr>
          </a:p>
          <a:p>
            <a:endParaRPr lang="pt-BR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39395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para realização do estudo com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informações sobre: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coleta e tratamento dos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população estudada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local da pesquisa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técnicas e  métodos adotados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como será feita a análise dos dados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questões éticas são mencionadas nesta parte</a:t>
            </a: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- mencionar 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0826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MÉTODO</a:t>
            </a: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116013" y="10525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5562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endParaRPr lang="pt-BR" sz="1400" b="1">
              <a:solidFill>
                <a:srgbClr val="000000"/>
              </a:solidFill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042988" y="15875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 Acesso e Uso da Informação Bibliográfica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124075" y="1655763"/>
            <a:ext cx="31003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i="1">
                <a:latin typeface="Tahoma" pitchFamily="34" charset="0"/>
              </a:rPr>
              <a:t> </a:t>
            </a:r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QUANTO?     </a:t>
            </a:r>
            <a:endParaRPr lang="pt-BR" sz="1400">
              <a:latin typeface="Tahoma" pitchFamily="34" charset="0"/>
            </a:endParaRP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1979613" y="2133600"/>
            <a:ext cx="6696075" cy="974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4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Apresentação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dados obtidos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sem interpretações. 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Descrição dos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resultados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	Análise dos resultados</a:t>
            </a: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Incluem-se nesta parte tabelas, quadros ou figuras em geral</a:t>
            </a:r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128838" y="3168650"/>
            <a:ext cx="302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 O QUANTO?</a:t>
            </a:r>
            <a:endParaRPr lang="pt-BR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1985963" y="3581400"/>
            <a:ext cx="6764337" cy="978729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Considerações objetivas sobre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os SEUS resultados, argumentando concordâncias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e divergências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 OUTROS para validar os seus.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/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 Oferece ao leitor o SEU julgamento focado no resultado.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182813" y="4692650"/>
            <a:ext cx="2754312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Responde  a:    E ENTÃO?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1966913" y="5029200"/>
            <a:ext cx="6551612" cy="12192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Síntese dos resultados mais marcantes, fundamentados no</a:t>
            </a:r>
            <a:br>
              <a:rPr lang="pt-BR" sz="1600" b="1" dirty="0">
                <a:solidFill>
                  <a:srgbClr val="000066"/>
                </a:solidFill>
                <a:latin typeface="Tahoma" pitchFamily="34" charset="0"/>
              </a:rPr>
            </a:b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texto,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respondendo ao objetivo proposto. Recomendar    	aplicações e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indicar novas pesquisas. 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As conclusões respondem ao objetivo?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392113" y="4718050"/>
            <a:ext cx="157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CONCLUSÕES</a:t>
            </a:r>
            <a:endParaRPr lang="pt-BR" sz="1600">
              <a:latin typeface="Tahoma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376238" y="3206750"/>
            <a:ext cx="140493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latin typeface="Tahoma" pitchFamily="34" charset="0"/>
              </a:rPr>
              <a:t>DISCUSSÃO</a:t>
            </a:r>
            <a:endParaRPr lang="pt-BR" sz="1000">
              <a:latin typeface="Tahoma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417513" y="1662113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>
                <a:latin typeface="Tahoma" pitchFamily="34" charset="0"/>
              </a:rPr>
              <a:t>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  <p:bldP spid="94219" grpId="0"/>
      <p:bldP spid="94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A029C-457B-4156-AF31-AFDDB5B34A3D}" type="slidenum">
              <a:rPr lang="pt-BR" smtClean="0"/>
              <a:pPr/>
              <a:t>9</a:t>
            </a:fld>
            <a:endParaRPr lang="pt-BR" smtClean="0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6029325" y="2205038"/>
            <a:ext cx="2527300" cy="2238375"/>
            <a:chOff x="3798" y="2474"/>
            <a:chExt cx="1592" cy="1410"/>
          </a:xfrm>
        </p:grpSpPr>
        <p:sp>
          <p:nvSpPr>
            <p:cNvPr id="20496" name="AutoShape 5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Referências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Anexos</a:t>
              </a:r>
              <a:endParaRPr lang="pt-BR" sz="14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4286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Pós Texto</a:t>
              </a:r>
              <a:endParaRPr lang="pt-BR" sz="1800"/>
            </a:p>
          </p:txBody>
        </p:sp>
      </p:grp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3203575" y="2205038"/>
            <a:ext cx="2786063" cy="2238375"/>
            <a:chOff x="2018" y="2474"/>
            <a:chExt cx="1755" cy="1410"/>
          </a:xfrm>
        </p:grpSpPr>
        <p:sp>
          <p:nvSpPr>
            <p:cNvPr id="162824" name="Text Box 8"/>
            <p:cNvSpPr txBox="1">
              <a:spLocks noChangeArrowheads="1"/>
            </p:cNvSpPr>
            <p:nvPr/>
          </p:nvSpPr>
          <p:spPr bwMode="auto">
            <a:xfrm>
              <a:off x="2628" y="2474"/>
              <a:ext cx="5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/>
                <a:t> </a:t>
              </a: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Texto</a:t>
              </a:r>
              <a:endParaRPr lang="pt-BR" sz="1800"/>
            </a:p>
          </p:txBody>
        </p:sp>
        <p:sp>
          <p:nvSpPr>
            <p:cNvPr id="20494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5" name="Text Box 10"/>
            <p:cNvSpPr txBox="1">
              <a:spLocks noChangeArrowheads="1"/>
            </p:cNvSpPr>
            <p:nvPr/>
          </p:nvSpPr>
          <p:spPr bwMode="auto">
            <a:xfrm>
              <a:off x="2018" y="2717"/>
              <a:ext cx="1755" cy="8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Introdução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Objetivo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Métodos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Resultados 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	(Discussão)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 Conclusões/Considerações</a:t>
              </a:r>
            </a:p>
          </p:txBody>
        </p:sp>
      </p:grp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07950" y="115888"/>
            <a:ext cx="9036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ORGANIZAÇÃO E APRESENTAÇÃO DE </a:t>
            </a:r>
          </a:p>
          <a:p>
            <a:pPr algn="ctr">
              <a:defRPr/>
            </a:pPr>
            <a:r>
              <a:rPr lang="pt-BR" sz="2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TRABALHOS ACADÊMICOS </a:t>
            </a:r>
          </a:p>
        </p:txBody>
      </p:sp>
      <p:sp>
        <p:nvSpPr>
          <p:cNvPr id="20486" name="Text Box 12"/>
          <p:cNvSpPr txBox="1">
            <a:spLocks noChangeArrowheads="1"/>
          </p:cNvSpPr>
          <p:nvPr/>
        </p:nvSpPr>
        <p:spPr bwMode="auto">
          <a:xfrm>
            <a:off x="228600" y="6424613"/>
            <a:ext cx="3810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pt-BR" sz="900">
                <a:solidFill>
                  <a:srgbClr val="000000"/>
                </a:solidFill>
              </a:rPr>
              <a:t>© Acesso e Uso da Informação Bibliográfica </a:t>
            </a:r>
            <a:endParaRPr lang="pt-BR">
              <a:solidFill>
                <a:srgbClr val="000000"/>
              </a:solidFill>
            </a:endParaRPr>
          </a:p>
        </p:txBody>
      </p:sp>
      <p:grpSp>
        <p:nvGrpSpPr>
          <p:cNvPr id="162831" name="Group 15"/>
          <p:cNvGrpSpPr>
            <a:grpSpLocks/>
          </p:cNvGrpSpPr>
          <p:nvPr/>
        </p:nvGrpSpPr>
        <p:grpSpPr bwMode="auto">
          <a:xfrm>
            <a:off x="482600" y="1700213"/>
            <a:ext cx="6394450" cy="2770187"/>
            <a:chOff x="304" y="2160"/>
            <a:chExt cx="4028" cy="1745"/>
          </a:xfrm>
        </p:grpSpPr>
        <p:sp>
          <p:nvSpPr>
            <p:cNvPr id="20489" name="AutoShape 16"/>
            <p:cNvSpPr>
              <a:spLocks noChangeArrowheads="1"/>
            </p:cNvSpPr>
            <p:nvPr/>
          </p:nvSpPr>
          <p:spPr bwMode="auto">
            <a:xfrm>
              <a:off x="304" y="2750"/>
              <a:ext cx="1623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62833" name="Text Box 1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ESTRUTURA DO TRABALHO</a:t>
              </a:r>
              <a:endParaRPr lang="pt-B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2834" name="Text Box 18"/>
            <p:cNvSpPr txBox="1">
              <a:spLocks noChangeArrowheads="1"/>
            </p:cNvSpPr>
            <p:nvPr/>
          </p:nvSpPr>
          <p:spPr bwMode="auto">
            <a:xfrm>
              <a:off x="672" y="2474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Pré Texto</a:t>
              </a:r>
              <a:endParaRPr lang="pt-BR" sz="1400">
                <a:solidFill>
                  <a:srgbClr val="FF0000"/>
                </a:solidFill>
              </a:endParaRPr>
            </a:p>
          </p:txBody>
        </p:sp>
        <p:sp>
          <p:nvSpPr>
            <p:cNvPr id="20492" name="Text Box 19"/>
            <p:cNvSpPr txBox="1">
              <a:spLocks noChangeArrowheads="1"/>
            </p:cNvSpPr>
            <p:nvPr/>
          </p:nvSpPr>
          <p:spPr bwMode="auto">
            <a:xfrm>
              <a:off x="442" y="2775"/>
              <a:ext cx="1029" cy="11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Folha de rosto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Dedicatória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Agradecimentos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Resumo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Lista de Figuras</a:t>
              </a:r>
            </a:p>
            <a:p>
              <a:r>
                <a:rPr lang="pt-BR" sz="1400" b="1">
                  <a:solidFill>
                    <a:srgbClr val="000066"/>
                  </a:solidFill>
                  <a:latin typeface="Tahoma" pitchFamily="34" charset="0"/>
                </a:rPr>
                <a:t>Índice</a:t>
              </a:r>
            </a:p>
            <a:p>
              <a:endParaRPr lang="pt-BR" sz="1400">
                <a:latin typeface="Tahoma" pitchFamily="34" charset="0"/>
              </a:endParaRPr>
            </a:p>
          </p:txBody>
        </p:sp>
      </p:grpSp>
      <p:sp>
        <p:nvSpPr>
          <p:cNvPr id="20488" name="Line 2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DO TEXTO">
  <a:themeElements>
    <a:clrScheme name="ESTRUTURA DO TEXTO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ESTRUTURA DO TEXT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DO TEXTO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DO TEXTO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A:\ESTRUT~1.PPT</Template>
  <TotalTime>3340</TotalTime>
  <Words>1910</Words>
  <Application>Microsoft Office PowerPoint</Application>
  <PresentationFormat>Apresentação na tela (4:3)</PresentationFormat>
  <Paragraphs>383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ESTRUTURA DO TEXTO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Sadia Concordia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USUARIO</cp:lastModifiedBy>
  <cp:revision>186</cp:revision>
  <cp:lastPrinted>2003-05-30T20:40:07Z</cp:lastPrinted>
  <dcterms:created xsi:type="dcterms:W3CDTF">1999-02-19T23:03:28Z</dcterms:created>
  <dcterms:modified xsi:type="dcterms:W3CDTF">2015-05-04T23:27:36Z</dcterms:modified>
</cp:coreProperties>
</file>