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7" r:id="rId4"/>
    <p:sldId id="266" r:id="rId5"/>
    <p:sldId id="279" r:id="rId6"/>
    <p:sldId id="263" r:id="rId7"/>
    <p:sldId id="261" r:id="rId8"/>
    <p:sldId id="270" r:id="rId9"/>
    <p:sldId id="271" r:id="rId10"/>
    <p:sldId id="272" r:id="rId11"/>
    <p:sldId id="274" r:id="rId12"/>
    <p:sldId id="276" r:id="rId13"/>
    <p:sldId id="257" r:id="rId14"/>
    <p:sldId id="258" r:id="rId15"/>
    <p:sldId id="259" r:id="rId16"/>
    <p:sldId id="280" r:id="rId17"/>
    <p:sldId id="268" r:id="rId18"/>
    <p:sldId id="277" r:id="rId19"/>
    <p:sldId id="269" r:id="rId20"/>
    <p:sldId id="282" r:id="rId21"/>
    <p:sldId id="284" r:id="rId22"/>
    <p:sldId id="281" r:id="rId23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EC2CC-1B44-48CF-92A8-6CDEBB6CC97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D2137D-2AF7-4667-A340-1B8289D2706D}">
      <dgm:prSet custT="1"/>
      <dgm:spPr/>
      <dgm:t>
        <a:bodyPr/>
        <a:lstStyle/>
        <a:p>
          <a:r>
            <a:rPr lang="pt-BR" sz="2000" dirty="0"/>
            <a:t>1°: inibição da GS pelo Glufosinato – forma suicida - uma vez que ele se liga na enzima não solta mais. </a:t>
          </a:r>
        </a:p>
        <a:p>
          <a:r>
            <a:rPr lang="pt-BR" sz="2000" dirty="0"/>
            <a:t>Ocorre o </a:t>
          </a:r>
          <a:r>
            <a:rPr lang="pt-BR" sz="2000" b="1" dirty="0"/>
            <a:t>acúmulo da amônia</a:t>
          </a:r>
          <a:r>
            <a:rPr lang="pt-BR" sz="2000" dirty="0"/>
            <a:t>. </a:t>
          </a:r>
          <a:endParaRPr lang="en-US" sz="2000" dirty="0"/>
        </a:p>
      </dgm:t>
    </dgm:pt>
    <dgm:pt modelId="{39AD3859-E2AE-4811-B705-8B4D2BF5D3FA}" type="parTrans" cxnId="{92AEEB56-D906-4263-9348-AB90436483B4}">
      <dgm:prSet/>
      <dgm:spPr/>
      <dgm:t>
        <a:bodyPr/>
        <a:lstStyle/>
        <a:p>
          <a:endParaRPr lang="en-US"/>
        </a:p>
      </dgm:t>
    </dgm:pt>
    <dgm:pt modelId="{709A5576-0171-4459-BD10-A3FCC4C95239}" type="sibTrans" cxnId="{92AEEB56-D906-4263-9348-AB90436483B4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CFE98A7-A78A-4F27-8A5B-7DB5E5F8B9FA}">
      <dgm:prSet/>
      <dgm:spPr/>
      <dgm:t>
        <a:bodyPr/>
        <a:lstStyle/>
        <a:p>
          <a:r>
            <a:rPr lang="pt-BR" dirty="0"/>
            <a:t>2° </a:t>
          </a:r>
          <a:r>
            <a:rPr lang="pt-BR" b="1" dirty="0"/>
            <a:t>Inibição da fotossíntese</a:t>
          </a:r>
          <a:r>
            <a:rPr lang="pt-BR" dirty="0"/>
            <a:t>.</a:t>
          </a:r>
        </a:p>
        <a:p>
          <a:r>
            <a:rPr lang="pt-BR" b="1" dirty="0">
              <a:solidFill>
                <a:srgbClr val="FF0000"/>
              </a:solidFill>
            </a:rPr>
            <a:t> </a:t>
          </a:r>
          <a:endParaRPr lang="en-US" b="1" dirty="0">
            <a:solidFill>
              <a:srgbClr val="FF0000"/>
            </a:solidFill>
          </a:endParaRPr>
        </a:p>
      </dgm:t>
    </dgm:pt>
    <dgm:pt modelId="{786876DC-09C0-4261-8A6F-6202E771AD02}" type="parTrans" cxnId="{4B3AA127-766B-418E-80FB-16E922627A5D}">
      <dgm:prSet/>
      <dgm:spPr/>
      <dgm:t>
        <a:bodyPr/>
        <a:lstStyle/>
        <a:p>
          <a:endParaRPr lang="en-US"/>
        </a:p>
      </dgm:t>
    </dgm:pt>
    <dgm:pt modelId="{93424D5F-32C6-45C5-AA00-FFEBD9C87BB3}" type="sibTrans" cxnId="{4B3AA127-766B-418E-80FB-16E922627A5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AC2C701-1216-4343-9E39-37EF4D8DD17C}" type="pres">
      <dgm:prSet presAssocID="{0C0EC2CC-1B44-48CF-92A8-6CDEBB6CC975}" presName="Name0" presStyleCnt="0">
        <dgm:presLayoutVars>
          <dgm:animLvl val="lvl"/>
          <dgm:resizeHandles val="exact"/>
        </dgm:presLayoutVars>
      </dgm:prSet>
      <dgm:spPr/>
    </dgm:pt>
    <dgm:pt modelId="{785C85AF-07F9-4040-BFE6-F16CBB356BE4}" type="pres">
      <dgm:prSet presAssocID="{21D2137D-2AF7-4667-A340-1B8289D2706D}" presName="compositeNode" presStyleCnt="0">
        <dgm:presLayoutVars>
          <dgm:bulletEnabled val="1"/>
        </dgm:presLayoutVars>
      </dgm:prSet>
      <dgm:spPr/>
    </dgm:pt>
    <dgm:pt modelId="{F001889A-CB52-43AC-BB41-AD772E066124}" type="pres">
      <dgm:prSet presAssocID="{21D2137D-2AF7-4667-A340-1B8289D2706D}" presName="bgRect" presStyleLbl="bgAccFollowNode1" presStyleIdx="0" presStyleCnt="2"/>
      <dgm:spPr/>
    </dgm:pt>
    <dgm:pt modelId="{6FC43DBA-368C-4B62-BF91-22DCD4DC8123}" type="pres">
      <dgm:prSet presAssocID="{709A5576-0171-4459-BD10-A3FCC4C95239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925D7EE7-5098-43B9-B08C-AE0A5E52CFFB}" type="pres">
      <dgm:prSet presAssocID="{21D2137D-2AF7-4667-A340-1B8289D2706D}" presName="bottomLine" presStyleLbl="alignNode1" presStyleIdx="1" presStyleCnt="4">
        <dgm:presLayoutVars/>
      </dgm:prSet>
      <dgm:spPr/>
    </dgm:pt>
    <dgm:pt modelId="{8AD66C5A-727E-4DE4-B183-AD341ABEFEB2}" type="pres">
      <dgm:prSet presAssocID="{21D2137D-2AF7-4667-A340-1B8289D2706D}" presName="nodeText" presStyleLbl="bgAccFollowNode1" presStyleIdx="0" presStyleCnt="2">
        <dgm:presLayoutVars>
          <dgm:bulletEnabled val="1"/>
        </dgm:presLayoutVars>
      </dgm:prSet>
      <dgm:spPr/>
    </dgm:pt>
    <dgm:pt modelId="{4B82E6BA-355D-4580-B6EC-8969EBE53353}" type="pres">
      <dgm:prSet presAssocID="{709A5576-0171-4459-BD10-A3FCC4C95239}" presName="sibTrans" presStyleCnt="0"/>
      <dgm:spPr/>
    </dgm:pt>
    <dgm:pt modelId="{AC6EE263-255F-4240-B3CF-7D794C1F5762}" type="pres">
      <dgm:prSet presAssocID="{0CFE98A7-A78A-4F27-8A5B-7DB5E5F8B9FA}" presName="compositeNode" presStyleCnt="0">
        <dgm:presLayoutVars>
          <dgm:bulletEnabled val="1"/>
        </dgm:presLayoutVars>
      </dgm:prSet>
      <dgm:spPr/>
    </dgm:pt>
    <dgm:pt modelId="{1FEEC587-F19E-46B3-A1DF-36A93A03E965}" type="pres">
      <dgm:prSet presAssocID="{0CFE98A7-A78A-4F27-8A5B-7DB5E5F8B9FA}" presName="bgRect" presStyleLbl="bgAccFollowNode1" presStyleIdx="1" presStyleCnt="2"/>
      <dgm:spPr/>
    </dgm:pt>
    <dgm:pt modelId="{0EE2FEE5-A770-42EB-85C9-2612055FFEA3}" type="pres">
      <dgm:prSet presAssocID="{93424D5F-32C6-45C5-AA00-FFEBD9C87BB3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723C8AB3-6403-4E97-8B23-F9B3C9955F75}" type="pres">
      <dgm:prSet presAssocID="{0CFE98A7-A78A-4F27-8A5B-7DB5E5F8B9FA}" presName="bottomLine" presStyleLbl="alignNode1" presStyleIdx="3" presStyleCnt="4">
        <dgm:presLayoutVars/>
      </dgm:prSet>
      <dgm:spPr/>
    </dgm:pt>
    <dgm:pt modelId="{59BC0762-9647-444B-A7D5-F87048A069A5}" type="pres">
      <dgm:prSet presAssocID="{0CFE98A7-A78A-4F27-8A5B-7DB5E5F8B9FA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A2ADAF06-5C7C-4AB5-8067-D16774749563}" type="presOf" srcId="{21D2137D-2AF7-4667-A340-1B8289D2706D}" destId="{8AD66C5A-727E-4DE4-B183-AD341ABEFEB2}" srcOrd="1" destOrd="0" presId="urn:microsoft.com/office/officeart/2016/7/layout/BasicLinearProcessNumbered"/>
    <dgm:cxn modelId="{A0519019-C6E2-4539-BF5B-6E5D23D3938C}" type="presOf" srcId="{93424D5F-32C6-45C5-AA00-FFEBD9C87BB3}" destId="{0EE2FEE5-A770-42EB-85C9-2612055FFEA3}" srcOrd="0" destOrd="0" presId="urn:microsoft.com/office/officeart/2016/7/layout/BasicLinearProcessNumbered"/>
    <dgm:cxn modelId="{4B3AA127-766B-418E-80FB-16E922627A5D}" srcId="{0C0EC2CC-1B44-48CF-92A8-6CDEBB6CC975}" destId="{0CFE98A7-A78A-4F27-8A5B-7DB5E5F8B9FA}" srcOrd="1" destOrd="0" parTransId="{786876DC-09C0-4261-8A6F-6202E771AD02}" sibTransId="{93424D5F-32C6-45C5-AA00-FFEBD9C87BB3}"/>
    <dgm:cxn modelId="{22E83A41-4D6D-493C-AEB1-4EF2AAFA55C3}" type="presOf" srcId="{21D2137D-2AF7-4667-A340-1B8289D2706D}" destId="{F001889A-CB52-43AC-BB41-AD772E066124}" srcOrd="0" destOrd="0" presId="urn:microsoft.com/office/officeart/2016/7/layout/BasicLinearProcessNumbered"/>
    <dgm:cxn modelId="{3D16BA43-25B5-4200-9279-BA0BA2D15283}" type="presOf" srcId="{0C0EC2CC-1B44-48CF-92A8-6CDEBB6CC975}" destId="{FAC2C701-1216-4343-9E39-37EF4D8DD17C}" srcOrd="0" destOrd="0" presId="urn:microsoft.com/office/officeart/2016/7/layout/BasicLinearProcessNumbered"/>
    <dgm:cxn modelId="{92AEEB56-D906-4263-9348-AB90436483B4}" srcId="{0C0EC2CC-1B44-48CF-92A8-6CDEBB6CC975}" destId="{21D2137D-2AF7-4667-A340-1B8289D2706D}" srcOrd="0" destOrd="0" parTransId="{39AD3859-E2AE-4811-B705-8B4D2BF5D3FA}" sibTransId="{709A5576-0171-4459-BD10-A3FCC4C95239}"/>
    <dgm:cxn modelId="{70241684-7707-4BE0-B94E-F7587814F32F}" type="presOf" srcId="{0CFE98A7-A78A-4F27-8A5B-7DB5E5F8B9FA}" destId="{59BC0762-9647-444B-A7D5-F87048A069A5}" srcOrd="1" destOrd="0" presId="urn:microsoft.com/office/officeart/2016/7/layout/BasicLinearProcessNumbered"/>
    <dgm:cxn modelId="{25B993C4-C680-4871-A897-67B65535839D}" type="presOf" srcId="{709A5576-0171-4459-BD10-A3FCC4C95239}" destId="{6FC43DBA-368C-4B62-BF91-22DCD4DC8123}" srcOrd="0" destOrd="0" presId="urn:microsoft.com/office/officeart/2016/7/layout/BasicLinearProcessNumbered"/>
    <dgm:cxn modelId="{B3B091E7-253A-46ED-BAB1-6E9E21F62916}" type="presOf" srcId="{0CFE98A7-A78A-4F27-8A5B-7DB5E5F8B9FA}" destId="{1FEEC587-F19E-46B3-A1DF-36A93A03E965}" srcOrd="0" destOrd="0" presId="urn:microsoft.com/office/officeart/2016/7/layout/BasicLinearProcessNumbered"/>
    <dgm:cxn modelId="{AB56B3AD-7DAC-42A3-AB43-2B86F07A246F}" type="presParOf" srcId="{FAC2C701-1216-4343-9E39-37EF4D8DD17C}" destId="{785C85AF-07F9-4040-BFE6-F16CBB356BE4}" srcOrd="0" destOrd="0" presId="urn:microsoft.com/office/officeart/2016/7/layout/BasicLinearProcessNumbered"/>
    <dgm:cxn modelId="{0B8EFA4F-EB94-4F7A-B0C2-0956D815533E}" type="presParOf" srcId="{785C85AF-07F9-4040-BFE6-F16CBB356BE4}" destId="{F001889A-CB52-43AC-BB41-AD772E066124}" srcOrd="0" destOrd="0" presId="urn:microsoft.com/office/officeart/2016/7/layout/BasicLinearProcessNumbered"/>
    <dgm:cxn modelId="{C76415F1-52E4-42FF-9EA3-F7F4274FA9A1}" type="presParOf" srcId="{785C85AF-07F9-4040-BFE6-F16CBB356BE4}" destId="{6FC43DBA-368C-4B62-BF91-22DCD4DC8123}" srcOrd="1" destOrd="0" presId="urn:microsoft.com/office/officeart/2016/7/layout/BasicLinearProcessNumbered"/>
    <dgm:cxn modelId="{8C2CAEDF-8A83-4865-B0C6-D94E65CC553C}" type="presParOf" srcId="{785C85AF-07F9-4040-BFE6-F16CBB356BE4}" destId="{925D7EE7-5098-43B9-B08C-AE0A5E52CFFB}" srcOrd="2" destOrd="0" presId="urn:microsoft.com/office/officeart/2016/7/layout/BasicLinearProcessNumbered"/>
    <dgm:cxn modelId="{4ED425C9-0F24-4910-B9D5-51108340F4A5}" type="presParOf" srcId="{785C85AF-07F9-4040-BFE6-F16CBB356BE4}" destId="{8AD66C5A-727E-4DE4-B183-AD341ABEFEB2}" srcOrd="3" destOrd="0" presId="urn:microsoft.com/office/officeart/2016/7/layout/BasicLinearProcessNumbered"/>
    <dgm:cxn modelId="{64BA865A-8988-4C72-8EE8-47B267363696}" type="presParOf" srcId="{FAC2C701-1216-4343-9E39-37EF4D8DD17C}" destId="{4B82E6BA-355D-4580-B6EC-8969EBE53353}" srcOrd="1" destOrd="0" presId="urn:microsoft.com/office/officeart/2016/7/layout/BasicLinearProcessNumbered"/>
    <dgm:cxn modelId="{E14802A9-F16C-4840-9EA1-CAED15DFFAB9}" type="presParOf" srcId="{FAC2C701-1216-4343-9E39-37EF4D8DD17C}" destId="{AC6EE263-255F-4240-B3CF-7D794C1F5762}" srcOrd="2" destOrd="0" presId="urn:microsoft.com/office/officeart/2016/7/layout/BasicLinearProcessNumbered"/>
    <dgm:cxn modelId="{E623F01E-FF12-4F25-BA89-7046584AB467}" type="presParOf" srcId="{AC6EE263-255F-4240-B3CF-7D794C1F5762}" destId="{1FEEC587-F19E-46B3-A1DF-36A93A03E965}" srcOrd="0" destOrd="0" presId="urn:microsoft.com/office/officeart/2016/7/layout/BasicLinearProcessNumbered"/>
    <dgm:cxn modelId="{68686517-D1DB-4E00-8D99-E5B649ADDBA8}" type="presParOf" srcId="{AC6EE263-255F-4240-B3CF-7D794C1F5762}" destId="{0EE2FEE5-A770-42EB-85C9-2612055FFEA3}" srcOrd="1" destOrd="0" presId="urn:microsoft.com/office/officeart/2016/7/layout/BasicLinearProcessNumbered"/>
    <dgm:cxn modelId="{2929E13D-27F6-48F9-ADC9-656F625B865E}" type="presParOf" srcId="{AC6EE263-255F-4240-B3CF-7D794C1F5762}" destId="{723C8AB3-6403-4E97-8B23-F9B3C9955F75}" srcOrd="2" destOrd="0" presId="urn:microsoft.com/office/officeart/2016/7/layout/BasicLinearProcessNumbered"/>
    <dgm:cxn modelId="{43115A15-35FA-45F5-8C29-010EEB49BBF6}" type="presParOf" srcId="{AC6EE263-255F-4240-B3CF-7D794C1F5762}" destId="{59BC0762-9647-444B-A7D5-F87048A069A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59D298-A3AC-4393-824E-7DD0C86E400F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CB70EF-1FAD-4FC1-86C7-E274F4CC55D9}">
      <dgm:prSet/>
      <dgm:spPr/>
      <dgm:t>
        <a:bodyPr/>
        <a:lstStyle/>
        <a:p>
          <a:r>
            <a:rPr lang="pt-BR"/>
            <a:t>Rotação de mecanismos de ação</a:t>
          </a:r>
          <a:endParaRPr lang="en-US"/>
        </a:p>
      </dgm:t>
    </dgm:pt>
    <dgm:pt modelId="{A51D74E7-4E70-4DCB-BFA3-CB660EA34BFA}" type="parTrans" cxnId="{D88572FB-FC38-4343-8219-EDACB173B7BF}">
      <dgm:prSet/>
      <dgm:spPr/>
      <dgm:t>
        <a:bodyPr/>
        <a:lstStyle/>
        <a:p>
          <a:endParaRPr lang="en-US"/>
        </a:p>
      </dgm:t>
    </dgm:pt>
    <dgm:pt modelId="{080AD830-5BB6-480A-A3D5-16818EF4A258}" type="sibTrans" cxnId="{D88572FB-FC38-4343-8219-EDACB173B7BF}">
      <dgm:prSet/>
      <dgm:spPr/>
      <dgm:t>
        <a:bodyPr/>
        <a:lstStyle/>
        <a:p>
          <a:endParaRPr lang="en-US"/>
        </a:p>
      </dgm:t>
    </dgm:pt>
    <dgm:pt modelId="{202598AA-CE9D-41BF-BED4-5A64D2C7BBB2}">
      <dgm:prSet/>
      <dgm:spPr/>
      <dgm:t>
        <a:bodyPr/>
        <a:lstStyle/>
        <a:p>
          <a:r>
            <a:rPr lang="pt-BR"/>
            <a:t>Poucos casos de resistência </a:t>
          </a:r>
          <a:endParaRPr lang="en-US"/>
        </a:p>
      </dgm:t>
    </dgm:pt>
    <dgm:pt modelId="{2A236746-841F-448D-A254-511E502088CE}" type="parTrans" cxnId="{510CC819-8AD8-4B3E-9B3C-EB1BE2FDDBA2}">
      <dgm:prSet/>
      <dgm:spPr/>
      <dgm:t>
        <a:bodyPr/>
        <a:lstStyle/>
        <a:p>
          <a:endParaRPr lang="en-US"/>
        </a:p>
      </dgm:t>
    </dgm:pt>
    <dgm:pt modelId="{A800D9BA-728B-49E4-92BE-39F218CE6EE7}" type="sibTrans" cxnId="{510CC819-8AD8-4B3E-9B3C-EB1BE2FDDBA2}">
      <dgm:prSet/>
      <dgm:spPr/>
      <dgm:t>
        <a:bodyPr/>
        <a:lstStyle/>
        <a:p>
          <a:endParaRPr lang="en-US"/>
        </a:p>
      </dgm:t>
    </dgm:pt>
    <dgm:pt modelId="{2BD06603-9F7F-42B8-8204-35D58EF603B9}">
      <dgm:prSet/>
      <dgm:spPr/>
      <dgm:t>
        <a:bodyPr/>
        <a:lstStyle/>
        <a:p>
          <a:r>
            <a:rPr lang="pt-BR"/>
            <a:t>Novas tecnologias transgênicas: utilização do glufosinato na pós emergência das culturas.  </a:t>
          </a:r>
          <a:endParaRPr lang="en-US"/>
        </a:p>
      </dgm:t>
    </dgm:pt>
    <dgm:pt modelId="{A80C72FB-64BB-4408-AE62-5C3D3874C428}" type="parTrans" cxnId="{98E0426D-D281-4568-842A-4F712F028BED}">
      <dgm:prSet/>
      <dgm:spPr/>
      <dgm:t>
        <a:bodyPr/>
        <a:lstStyle/>
        <a:p>
          <a:endParaRPr lang="en-US"/>
        </a:p>
      </dgm:t>
    </dgm:pt>
    <dgm:pt modelId="{31856770-74F3-441E-829B-7A324003BBD2}" type="sibTrans" cxnId="{98E0426D-D281-4568-842A-4F712F028BED}">
      <dgm:prSet/>
      <dgm:spPr/>
      <dgm:t>
        <a:bodyPr/>
        <a:lstStyle/>
        <a:p>
          <a:endParaRPr lang="en-US"/>
        </a:p>
      </dgm:t>
    </dgm:pt>
    <dgm:pt modelId="{C2438210-6219-4782-96E7-8934D5D02EE3}" type="pres">
      <dgm:prSet presAssocID="{E959D298-A3AC-4393-824E-7DD0C86E400F}" presName="Name0" presStyleCnt="0">
        <dgm:presLayoutVars>
          <dgm:dir/>
          <dgm:animLvl val="lvl"/>
          <dgm:resizeHandles val="exact"/>
        </dgm:presLayoutVars>
      </dgm:prSet>
      <dgm:spPr/>
    </dgm:pt>
    <dgm:pt modelId="{13425BD4-15C1-4F28-AB26-5C2FA6F800A1}" type="pres">
      <dgm:prSet presAssocID="{2BD06603-9F7F-42B8-8204-35D58EF603B9}" presName="boxAndChildren" presStyleCnt="0"/>
      <dgm:spPr/>
    </dgm:pt>
    <dgm:pt modelId="{2E5B4EB6-B870-4DFE-A331-E5167E0B7D4E}" type="pres">
      <dgm:prSet presAssocID="{2BD06603-9F7F-42B8-8204-35D58EF603B9}" presName="parentTextBox" presStyleLbl="node1" presStyleIdx="0" presStyleCnt="3"/>
      <dgm:spPr/>
    </dgm:pt>
    <dgm:pt modelId="{09B8703C-C463-4457-B94A-E6FCBB926485}" type="pres">
      <dgm:prSet presAssocID="{A800D9BA-728B-49E4-92BE-39F218CE6EE7}" presName="sp" presStyleCnt="0"/>
      <dgm:spPr/>
    </dgm:pt>
    <dgm:pt modelId="{DC54F302-6E0B-49A5-8DFD-1117EBEE67DF}" type="pres">
      <dgm:prSet presAssocID="{202598AA-CE9D-41BF-BED4-5A64D2C7BBB2}" presName="arrowAndChildren" presStyleCnt="0"/>
      <dgm:spPr/>
    </dgm:pt>
    <dgm:pt modelId="{9F77B667-E3D4-464E-978B-F31622CAD575}" type="pres">
      <dgm:prSet presAssocID="{202598AA-CE9D-41BF-BED4-5A64D2C7BBB2}" presName="parentTextArrow" presStyleLbl="node1" presStyleIdx="1" presStyleCnt="3"/>
      <dgm:spPr/>
    </dgm:pt>
    <dgm:pt modelId="{0AB7DC61-2418-418E-AAEA-44ED35FDBDE5}" type="pres">
      <dgm:prSet presAssocID="{080AD830-5BB6-480A-A3D5-16818EF4A258}" presName="sp" presStyleCnt="0"/>
      <dgm:spPr/>
    </dgm:pt>
    <dgm:pt modelId="{A90EBAF2-D211-4F86-A871-013D4A2BA1BA}" type="pres">
      <dgm:prSet presAssocID="{06CB70EF-1FAD-4FC1-86C7-E274F4CC55D9}" presName="arrowAndChildren" presStyleCnt="0"/>
      <dgm:spPr/>
    </dgm:pt>
    <dgm:pt modelId="{6ACBA814-2CEB-4945-851D-35E61F480D26}" type="pres">
      <dgm:prSet presAssocID="{06CB70EF-1FAD-4FC1-86C7-E274F4CC55D9}" presName="parentTextArrow" presStyleLbl="node1" presStyleIdx="2" presStyleCnt="3"/>
      <dgm:spPr/>
    </dgm:pt>
  </dgm:ptLst>
  <dgm:cxnLst>
    <dgm:cxn modelId="{510CC819-8AD8-4B3E-9B3C-EB1BE2FDDBA2}" srcId="{E959D298-A3AC-4393-824E-7DD0C86E400F}" destId="{202598AA-CE9D-41BF-BED4-5A64D2C7BBB2}" srcOrd="1" destOrd="0" parTransId="{2A236746-841F-448D-A254-511E502088CE}" sibTransId="{A800D9BA-728B-49E4-92BE-39F218CE6EE7}"/>
    <dgm:cxn modelId="{20E51F45-1FC8-49F5-A3AE-DF1455C788EC}" type="presOf" srcId="{202598AA-CE9D-41BF-BED4-5A64D2C7BBB2}" destId="{9F77B667-E3D4-464E-978B-F31622CAD575}" srcOrd="0" destOrd="0" presId="urn:microsoft.com/office/officeart/2005/8/layout/process4"/>
    <dgm:cxn modelId="{98E0426D-D281-4568-842A-4F712F028BED}" srcId="{E959D298-A3AC-4393-824E-7DD0C86E400F}" destId="{2BD06603-9F7F-42B8-8204-35D58EF603B9}" srcOrd="2" destOrd="0" parTransId="{A80C72FB-64BB-4408-AE62-5C3D3874C428}" sibTransId="{31856770-74F3-441E-829B-7A324003BBD2}"/>
    <dgm:cxn modelId="{1C252694-D82F-486A-BA1F-80ED9935CBCC}" type="presOf" srcId="{2BD06603-9F7F-42B8-8204-35D58EF603B9}" destId="{2E5B4EB6-B870-4DFE-A331-E5167E0B7D4E}" srcOrd="0" destOrd="0" presId="urn:microsoft.com/office/officeart/2005/8/layout/process4"/>
    <dgm:cxn modelId="{071F66CB-4EF8-4A26-B6B5-766777750E3C}" type="presOf" srcId="{06CB70EF-1FAD-4FC1-86C7-E274F4CC55D9}" destId="{6ACBA814-2CEB-4945-851D-35E61F480D26}" srcOrd="0" destOrd="0" presId="urn:microsoft.com/office/officeart/2005/8/layout/process4"/>
    <dgm:cxn modelId="{76BD63E2-E72F-486B-8F1C-25F1EB89E26F}" type="presOf" srcId="{E959D298-A3AC-4393-824E-7DD0C86E400F}" destId="{C2438210-6219-4782-96E7-8934D5D02EE3}" srcOrd="0" destOrd="0" presId="urn:microsoft.com/office/officeart/2005/8/layout/process4"/>
    <dgm:cxn modelId="{D88572FB-FC38-4343-8219-EDACB173B7BF}" srcId="{E959D298-A3AC-4393-824E-7DD0C86E400F}" destId="{06CB70EF-1FAD-4FC1-86C7-E274F4CC55D9}" srcOrd="0" destOrd="0" parTransId="{A51D74E7-4E70-4DCB-BFA3-CB660EA34BFA}" sibTransId="{080AD830-5BB6-480A-A3D5-16818EF4A258}"/>
    <dgm:cxn modelId="{C31D948C-834D-4A00-9D23-9C7D18C58C56}" type="presParOf" srcId="{C2438210-6219-4782-96E7-8934D5D02EE3}" destId="{13425BD4-15C1-4F28-AB26-5C2FA6F800A1}" srcOrd="0" destOrd="0" presId="urn:microsoft.com/office/officeart/2005/8/layout/process4"/>
    <dgm:cxn modelId="{C31FC617-7C36-4CF2-9172-B599BC9ECB77}" type="presParOf" srcId="{13425BD4-15C1-4F28-AB26-5C2FA6F800A1}" destId="{2E5B4EB6-B870-4DFE-A331-E5167E0B7D4E}" srcOrd="0" destOrd="0" presId="urn:microsoft.com/office/officeart/2005/8/layout/process4"/>
    <dgm:cxn modelId="{94686114-2FF2-4492-BB65-EB9F7C61C399}" type="presParOf" srcId="{C2438210-6219-4782-96E7-8934D5D02EE3}" destId="{09B8703C-C463-4457-B94A-E6FCBB926485}" srcOrd="1" destOrd="0" presId="urn:microsoft.com/office/officeart/2005/8/layout/process4"/>
    <dgm:cxn modelId="{AD0CA7DF-0ADA-4825-9F84-7963846A3BA3}" type="presParOf" srcId="{C2438210-6219-4782-96E7-8934D5D02EE3}" destId="{DC54F302-6E0B-49A5-8DFD-1117EBEE67DF}" srcOrd="2" destOrd="0" presId="urn:microsoft.com/office/officeart/2005/8/layout/process4"/>
    <dgm:cxn modelId="{241FB711-418D-481D-ADF4-FBBA55E67461}" type="presParOf" srcId="{DC54F302-6E0B-49A5-8DFD-1117EBEE67DF}" destId="{9F77B667-E3D4-464E-978B-F31622CAD575}" srcOrd="0" destOrd="0" presId="urn:microsoft.com/office/officeart/2005/8/layout/process4"/>
    <dgm:cxn modelId="{0AA774F8-3153-4B86-AA86-2632AF5CE180}" type="presParOf" srcId="{C2438210-6219-4782-96E7-8934D5D02EE3}" destId="{0AB7DC61-2418-418E-AAEA-44ED35FDBDE5}" srcOrd="3" destOrd="0" presId="urn:microsoft.com/office/officeart/2005/8/layout/process4"/>
    <dgm:cxn modelId="{16500182-B381-4F45-B495-7C8E1D355C99}" type="presParOf" srcId="{C2438210-6219-4782-96E7-8934D5D02EE3}" destId="{A90EBAF2-D211-4F86-A871-013D4A2BA1BA}" srcOrd="4" destOrd="0" presId="urn:microsoft.com/office/officeart/2005/8/layout/process4"/>
    <dgm:cxn modelId="{C1A0B4EA-9D30-47B1-A658-AB3124874539}" type="presParOf" srcId="{A90EBAF2-D211-4F86-A871-013D4A2BA1BA}" destId="{6ACBA814-2CEB-4945-851D-35E61F480D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1889A-CB52-43AC-BB41-AD772E066124}">
      <dsp:nvSpPr>
        <dsp:cNvPr id="0" name=""/>
        <dsp:cNvSpPr/>
      </dsp:nvSpPr>
      <dsp:spPr>
        <a:xfrm>
          <a:off x="1228" y="0"/>
          <a:ext cx="4792323" cy="2819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628" tIns="330200" rIns="37362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1°: inibição da GS pelo Glufosinato – forma suicida - uma vez que ele se liga na enzima não solta mais.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Ocorre o </a:t>
          </a:r>
          <a:r>
            <a:rPr lang="pt-BR" sz="2000" b="1" kern="1200" dirty="0"/>
            <a:t>acúmulo da amônia</a:t>
          </a:r>
          <a:r>
            <a:rPr lang="pt-BR" sz="2000" kern="1200" dirty="0"/>
            <a:t>. </a:t>
          </a:r>
          <a:endParaRPr lang="en-US" sz="2000" kern="1200" dirty="0"/>
        </a:p>
      </dsp:txBody>
      <dsp:txXfrm>
        <a:off x="1228" y="1071372"/>
        <a:ext cx="4792323" cy="1691640"/>
      </dsp:txXfrm>
    </dsp:sp>
    <dsp:sp modelId="{6FC43DBA-368C-4B62-BF91-22DCD4DC8123}">
      <dsp:nvSpPr>
        <dsp:cNvPr id="0" name=""/>
        <dsp:cNvSpPr/>
      </dsp:nvSpPr>
      <dsp:spPr>
        <a:xfrm>
          <a:off x="1974480" y="281939"/>
          <a:ext cx="845820" cy="845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3" tIns="12700" rIns="65943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  <a:endParaRPr lang="en-US" sz="4100" kern="1200" dirty="0"/>
        </a:p>
      </dsp:txBody>
      <dsp:txXfrm>
        <a:off x="2098347" y="405806"/>
        <a:ext cx="598086" cy="598086"/>
      </dsp:txXfrm>
    </dsp:sp>
    <dsp:sp modelId="{925D7EE7-5098-43B9-B08C-AE0A5E52CFFB}">
      <dsp:nvSpPr>
        <dsp:cNvPr id="0" name=""/>
        <dsp:cNvSpPr/>
      </dsp:nvSpPr>
      <dsp:spPr>
        <a:xfrm>
          <a:off x="1228" y="2819328"/>
          <a:ext cx="479232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EC587-F19E-46B3-A1DF-36A93A03E965}">
      <dsp:nvSpPr>
        <dsp:cNvPr id="0" name=""/>
        <dsp:cNvSpPr/>
      </dsp:nvSpPr>
      <dsp:spPr>
        <a:xfrm>
          <a:off x="5272784" y="0"/>
          <a:ext cx="4792323" cy="2819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628" tIns="330200" rIns="37362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2° </a:t>
          </a:r>
          <a:r>
            <a:rPr lang="pt-BR" sz="2600" b="1" kern="1200" dirty="0"/>
            <a:t>Inibição da fotossíntese</a:t>
          </a:r>
          <a:r>
            <a:rPr lang="pt-BR" sz="2600" kern="1200" dirty="0"/>
            <a:t>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rgbClr val="FF0000"/>
              </a:solidFill>
            </a:rPr>
            <a:t> </a:t>
          </a:r>
          <a:endParaRPr lang="en-US" sz="2600" b="1" kern="1200" dirty="0">
            <a:solidFill>
              <a:srgbClr val="FF0000"/>
            </a:solidFill>
          </a:endParaRPr>
        </a:p>
      </dsp:txBody>
      <dsp:txXfrm>
        <a:off x="5272784" y="1071372"/>
        <a:ext cx="4792323" cy="1691640"/>
      </dsp:txXfrm>
    </dsp:sp>
    <dsp:sp modelId="{0EE2FEE5-A770-42EB-85C9-2612055FFEA3}">
      <dsp:nvSpPr>
        <dsp:cNvPr id="0" name=""/>
        <dsp:cNvSpPr/>
      </dsp:nvSpPr>
      <dsp:spPr>
        <a:xfrm>
          <a:off x="7246036" y="281939"/>
          <a:ext cx="845820" cy="845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3" tIns="12700" rIns="65943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7369903" y="405806"/>
        <a:ext cx="598086" cy="598086"/>
      </dsp:txXfrm>
    </dsp:sp>
    <dsp:sp modelId="{723C8AB3-6403-4E97-8B23-F9B3C9955F75}">
      <dsp:nvSpPr>
        <dsp:cNvPr id="0" name=""/>
        <dsp:cNvSpPr/>
      </dsp:nvSpPr>
      <dsp:spPr>
        <a:xfrm>
          <a:off x="5272784" y="2819328"/>
          <a:ext cx="479232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4EB6-B870-4DFE-A331-E5167E0B7D4E}">
      <dsp:nvSpPr>
        <dsp:cNvPr id="0" name=""/>
        <dsp:cNvSpPr/>
      </dsp:nvSpPr>
      <dsp:spPr>
        <a:xfrm>
          <a:off x="0" y="4430271"/>
          <a:ext cx="6513603" cy="14541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Novas tecnologias transgênicas: utilização do glufosinato na pós emergência das culturas.  </a:t>
          </a:r>
          <a:endParaRPr lang="en-US" sz="2600" kern="1200"/>
        </a:p>
      </dsp:txBody>
      <dsp:txXfrm>
        <a:off x="0" y="4430271"/>
        <a:ext cx="6513603" cy="1454114"/>
      </dsp:txXfrm>
    </dsp:sp>
    <dsp:sp modelId="{9F77B667-E3D4-464E-978B-F31622CAD575}">
      <dsp:nvSpPr>
        <dsp:cNvPr id="0" name=""/>
        <dsp:cNvSpPr/>
      </dsp:nvSpPr>
      <dsp:spPr>
        <a:xfrm rot="10800000">
          <a:off x="0" y="2215655"/>
          <a:ext cx="6513603" cy="2236427"/>
        </a:xfrm>
        <a:prstGeom prst="upArrowCallou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Poucos casos de resistência </a:t>
          </a:r>
          <a:endParaRPr lang="en-US" sz="2600" kern="1200"/>
        </a:p>
      </dsp:txBody>
      <dsp:txXfrm rot="10800000">
        <a:off x="0" y="2215655"/>
        <a:ext cx="6513603" cy="1453163"/>
      </dsp:txXfrm>
    </dsp:sp>
    <dsp:sp modelId="{6ACBA814-2CEB-4945-851D-35E61F480D26}">
      <dsp:nvSpPr>
        <dsp:cNvPr id="0" name=""/>
        <dsp:cNvSpPr/>
      </dsp:nvSpPr>
      <dsp:spPr>
        <a:xfrm rot="10800000">
          <a:off x="0" y="1040"/>
          <a:ext cx="6513603" cy="2236427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Rotação de mecanismos de ação</a:t>
          </a:r>
          <a:endParaRPr lang="en-US" sz="2600" kern="1200"/>
        </a:p>
      </dsp:txBody>
      <dsp:txXfrm rot="10800000">
        <a:off x="0" y="1040"/>
        <a:ext cx="6513603" cy="145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BD3A9-8BAA-49D1-8B66-B3CC3227EAEC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2D87-12FB-4109-A675-E6F349B9E6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3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DB90A-16AF-4378-90BD-A0E5CAE41CB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0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33F1E-7CFA-4522-8434-545C11CD5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0728B6-F977-432B-A821-439EBB75F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BD5B53-C2E3-4BBB-BBD9-4BE4AC0E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8ACC-EBE2-4F4C-9A88-AA85C1D64717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6DD3C6-DB02-473E-B667-87B6638E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10B1D-BF1F-4FE9-A6A4-73141357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0F1E-CA23-4009-BEA4-EDF744CC13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061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7E417-5790-4D92-A214-B6E8CAFE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3AEAAB-44AA-4109-A408-B0314828E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AC14CA-647F-4A1A-98C6-42961095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D433-4957-46DA-9F85-A683F77FC100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0B9559-3080-4972-98FB-B60354BE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A2F6D3-F58C-4AD6-B3D6-EA739C67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C19F-3F7C-44F5-B7EC-44CEEBAD15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945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BABB2C-42C9-4969-89FA-80F9D6520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7D9C1A-2702-4537-8B6A-176A85907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EE419-3CBF-4F22-8AAF-8A040A44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7115-6E70-476F-B8AA-40463585BC98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47378B-FF98-46F2-BD7B-FFF88FB8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717327-BEF9-458A-8BF2-FD2BC59F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25C9-0E7F-4FE7-B737-F4A8E1CFED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6036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B5A85-3B6B-40B7-A6A2-A939F71C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E6882C-8437-4677-AE46-B1844AB32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47374-E8D6-4D64-A294-8FBB2FCE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4279-6B58-460F-87C7-CA8363A39DBF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7D657-46AA-448A-9853-D7CC7B8F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0E8842-AFE8-4CEA-96BE-5A795040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6835-6E47-4558-BF61-EEAF055F87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408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19473-D6EF-41DD-ADAB-A21FDD94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410E64-A3EA-473E-A38F-DCA5A7314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1E3C6-8014-4CCA-9882-66904DE2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29E7-93A3-4917-9461-993B96ADB002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616961-9694-4B15-91F7-91C6B4E6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230F56-7CBE-46C3-94A0-066BBFB7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3826-9EF7-48E3-97FE-E93DEBCB3B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1069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7CD40-3530-433F-9E90-90E8BCA9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D7DF29-E9CE-4E8A-9220-E7171F757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1F54AF-80B3-4182-8B68-460C9795D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B9EDEC7-013F-4438-8334-0992827D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5AAD-515C-45EA-B212-22E949E4FC0C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EDB1677-100F-4D3C-B806-1496B5B6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4F2821-870E-4E27-81B8-4F6A16B1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9D40-1BF5-4394-82F5-28E4919E50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7359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D81C8-8B35-4B63-9233-AB943A1E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42F39A-63F8-49B3-BCC4-F86BFB67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DA39B-4C5F-4D72-A4FA-576510F4D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E750F8-170E-4619-A9B5-930163627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B6896C-467B-4FEF-ADB3-0A665F776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DCF9E9A-1888-4953-94DB-918AAF49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BD12-661C-4854-8DA1-2C9E62204813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D5F79A3-D8D5-4157-B3C2-A33EFA39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87AC633-C0EC-47EC-AE1A-1DBAB060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1D3C-906D-40E5-B0D0-45EC7FE05F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611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6C20F-5C25-42DC-9A41-E45FB939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9CF0371-04BA-4371-BFCF-5B4CC592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8FE1-C160-4118-A202-46FCCAEE8281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6D45F9C-AEEF-4EBB-8FDE-BC47DDA6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B340C4B-31F0-4C8F-9762-E84D491E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3366-9169-4983-9474-82950441E2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1067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6C38E2A-C24A-4024-AA42-C4608297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EF4F-2469-4A14-8E32-3E308BDE3D5A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D20047B-66DB-4FE0-AC5B-89DD66D9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19D6CD1-BBA9-43F7-AFCF-B6FBE969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D23A-94CD-4D7E-8099-E23002433F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6414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1F527-19CF-4DBB-936D-08F2F0C9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F2B7F-3920-437C-9EED-4E59BAF0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879708-1D9F-4F5E-851A-B2273BCDB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DA6F3CA-EA6B-4743-9D5D-9DA7FFE0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5350-C40B-4120-ACDC-797B203F58F7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A49845C-0D62-409D-B2DE-99AC0463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30E400E-7955-4265-99F6-B4E0B9CC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C4EF-7C1C-4C07-9F4D-E94F85C95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997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EC845-E98C-46C1-BDB8-7BBD78C6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AB72B-84ED-415F-98C7-033877EA1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8DA9B-4C1E-4BD1-A614-CD7AAEAD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78F5FCA-9196-4E6D-B5D6-90CAAF95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6E44-BC52-4B1A-984E-11279018E6D2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B45AEB8-20E3-4658-A461-B2465A10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A24D346-35D0-4456-8328-514F6B65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72E6-5525-47CB-92DA-0B220A175E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26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E613BEB-542A-447B-9D21-7EC84F72E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C9226FA-8611-4FF3-A255-4ABEC6E19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E85F1D-45D5-43A5-B852-0ED5DF56D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B9A6D-7E0A-4E5A-A5A1-5D2D8F96A02D}" type="datetimeFigureOut">
              <a:rPr lang="pt-BR"/>
              <a:pPr>
                <a:defRPr/>
              </a:pPr>
              <a:t>09/10/2018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F9649F-31C5-4BB4-9E70-502AE1547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6A6F30-9D4A-437B-8048-CF82F2725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4DE53C-EA90-49F0-96BC-8B23BEF70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BB0E4F-0D43-4965-BBB3-9555567C2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88" y="4489450"/>
            <a:ext cx="6850062" cy="1884363"/>
          </a:xfrm>
        </p:spPr>
        <p:txBody>
          <a:bodyPr rtlCol="0" anchor="ctr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6600" b="1" dirty="0"/>
              <a:t>Inibidores da Glutamina Sintetase </a:t>
            </a:r>
          </a:p>
        </p:txBody>
      </p:sp>
      <p:sp>
        <p:nvSpPr>
          <p:cNvPr id="2052" name="Subtítulo 2">
            <a:extLst>
              <a:ext uri="{FF2B5EF4-FFF2-40B4-BE49-F238E27FC236}">
                <a16:creationId xmlns:a16="http://schemas.microsoft.com/office/drawing/2014/main" id="{49C47C08-C481-4BD1-95F3-EB7409F1C7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121650" y="4525963"/>
            <a:ext cx="4230688" cy="1736725"/>
          </a:xfrm>
        </p:spPr>
        <p:txBody>
          <a:bodyPr anchor="ctr"/>
          <a:lstStyle/>
          <a:p>
            <a:r>
              <a:rPr lang="pt-BR" altLang="pt-BR" b="1"/>
              <a:t>Luisa Carolina Baccin </a:t>
            </a:r>
          </a:p>
          <a:p>
            <a:r>
              <a:rPr lang="pt-BR" altLang="pt-BR" sz="1800"/>
              <a:t>Prof° Ricardo Victoria Filho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8963" y="620713"/>
            <a:ext cx="2243137" cy="2243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95663" y="2466975"/>
            <a:ext cx="962025" cy="9620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26038" y="2327275"/>
            <a:ext cx="293687" cy="293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92875" y="0"/>
            <a:ext cx="5699125" cy="4059238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800975" y="4525963"/>
            <a:ext cx="0" cy="1736725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F4C63-F8A0-4215-88F9-AE5817BE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13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Níveis de aminoácido e glutamato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E4F6C3-E3EB-425B-809B-177726BCC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1113"/>
            <a:ext cx="12192000" cy="1939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lvl="1" fontAlgn="auto">
              <a:spcAft>
                <a:spcPts val="0"/>
              </a:spcAft>
              <a:defRPr/>
            </a:pPr>
            <a:endParaRPr lang="pt-BR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pt-BR" sz="3200" dirty="0"/>
              <a:t>Decresce conforme a aplicação de Glufosinato e a inibição da GS.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pt-BR" sz="3200" dirty="0"/>
              <a:t>Níveis de glutamato: nível de glutamina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sz="3200" dirty="0"/>
              <a:t>GOGAT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0B14782-D4C5-4E24-81A5-23D4BE281AC8}"/>
              </a:ext>
            </a:extLst>
          </p:cNvPr>
          <p:cNvSpPr txBox="1">
            <a:spLocks/>
          </p:cNvSpPr>
          <p:nvPr/>
        </p:nvSpPr>
        <p:spPr>
          <a:xfrm>
            <a:off x="838200" y="327977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Fotossíntese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C743E66-B161-4F1D-BB56-785EC2C35EAC}"/>
              </a:ext>
            </a:extLst>
          </p:cNvPr>
          <p:cNvSpPr txBox="1">
            <a:spLocks/>
          </p:cNvSpPr>
          <p:nvPr/>
        </p:nvSpPr>
        <p:spPr>
          <a:xfrm>
            <a:off x="0" y="4557713"/>
            <a:ext cx="12192000" cy="23002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spcAft>
                <a:spcPts val="0"/>
              </a:spcAft>
              <a:defRPr/>
            </a:pPr>
            <a:r>
              <a:rPr lang="pt-BR" sz="3200" dirty="0"/>
              <a:t>A inibição da fotossíntese foi rápida tanto em Buva (espécie suscetível) quanto em </a:t>
            </a:r>
            <a:r>
              <a:rPr lang="pt-BR" sz="3200" dirty="0" err="1"/>
              <a:t>Lolium</a:t>
            </a:r>
            <a:r>
              <a:rPr lang="pt-BR" sz="3200" dirty="0"/>
              <a:t> (tolerante).</a:t>
            </a:r>
          </a:p>
          <a:p>
            <a:pPr lvl="1" algn="just" fontAlgn="auto">
              <a:spcAft>
                <a:spcPts val="0"/>
              </a:spcAft>
              <a:defRPr/>
            </a:pPr>
            <a:endParaRPr lang="pt-BR" sz="32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dirty="0"/>
              <a:t>Significa que a </a:t>
            </a:r>
            <a:r>
              <a:rPr lang="pt-BR" sz="3200" b="1" dirty="0"/>
              <a:t>inibição da </a:t>
            </a:r>
            <a:r>
              <a:rPr lang="pt-BR" sz="3200" b="1" dirty="0" err="1"/>
              <a:t>fotossintese</a:t>
            </a:r>
            <a:r>
              <a:rPr lang="pt-BR" sz="3200" b="1" dirty="0"/>
              <a:t> não é o que causa a rápida fitointoxicação.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8C9F2F-2A6C-464F-BCF0-18CC3827041D}"/>
              </a:ext>
            </a:extLst>
          </p:cNvPr>
          <p:cNvSpPr txBox="1"/>
          <p:nvPr/>
        </p:nvSpPr>
        <p:spPr>
          <a:xfrm>
            <a:off x="10068233" y="6488668"/>
            <a:ext cx="21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TAKANO, 2018.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27A8E4-026B-4C8F-995A-C8B9B119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854075"/>
            <a:ext cx="9464675" cy="23685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Aft>
                <a:spcPts val="0"/>
              </a:spcAft>
              <a:defRPr/>
            </a:pPr>
            <a:r>
              <a:rPr lang="pt-BR" dirty="0" err="1">
                <a:solidFill>
                  <a:schemeClr val="tx1"/>
                </a:solidFill>
              </a:rPr>
              <a:t>Lolium</a:t>
            </a:r>
            <a:r>
              <a:rPr lang="pt-BR" dirty="0">
                <a:solidFill>
                  <a:schemeClr val="tx1"/>
                </a:solidFill>
              </a:rPr>
              <a:t> não acumulou amônia e teve inibição da FS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Significa que o acumulo de amônia não esta relacionado a inibição da FS nem a intoxicação (efeito de contato)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742C36-182B-4D8C-B199-319BA91C3ED1}"/>
              </a:ext>
            </a:extLst>
          </p:cNvPr>
          <p:cNvSpPr/>
          <p:nvPr/>
        </p:nvSpPr>
        <p:spPr>
          <a:xfrm>
            <a:off x="731838" y="268288"/>
            <a:ext cx="5683250" cy="82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Acumulo de amônia causa inibição da FS?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4CB8903-C8F7-4010-BA35-3EBCDF2438D7}"/>
              </a:ext>
            </a:extLst>
          </p:cNvPr>
          <p:cNvSpPr txBox="1">
            <a:spLocks/>
          </p:cNvSpPr>
          <p:nvPr/>
        </p:nvSpPr>
        <p:spPr>
          <a:xfrm>
            <a:off x="858838" y="4202113"/>
            <a:ext cx="11333162" cy="2368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O sintoma de contato é semelhante à aplicação de </a:t>
            </a:r>
            <a:r>
              <a:rPr lang="pt-BR" dirty="0" err="1"/>
              <a:t>protox</a:t>
            </a:r>
            <a:r>
              <a:rPr lang="pt-BR" dirty="0"/>
              <a:t> ou FSI (paraquat)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Avaliou-se níveis de ROS: </a:t>
            </a:r>
            <a:r>
              <a:rPr lang="pt-BR" dirty="0" err="1"/>
              <a:t>Especies</a:t>
            </a:r>
            <a:r>
              <a:rPr lang="pt-BR" dirty="0"/>
              <a:t> </a:t>
            </a:r>
            <a:r>
              <a:rPr lang="pt-BR" b="1" dirty="0"/>
              <a:t>sensíveis</a:t>
            </a:r>
            <a:r>
              <a:rPr lang="pt-BR" dirty="0"/>
              <a:t> acumulam mais </a:t>
            </a:r>
            <a:r>
              <a:rPr lang="pt-BR" b="1" dirty="0"/>
              <a:t>ROS</a:t>
            </a:r>
            <a:r>
              <a:rPr lang="pt-BR" dirty="0"/>
              <a:t> do que as tolerantes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C6216F4-068D-41B2-A2AD-702707297ABE}"/>
              </a:ext>
            </a:extLst>
          </p:cNvPr>
          <p:cNvSpPr txBox="1">
            <a:spLocks/>
          </p:cNvSpPr>
          <p:nvPr/>
        </p:nvSpPr>
        <p:spPr>
          <a:xfrm>
            <a:off x="1301750" y="3763963"/>
            <a:ext cx="2701925" cy="614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Sintoma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F72FD1-06A3-4E15-B610-31A3BAB21B8D}"/>
              </a:ext>
            </a:extLst>
          </p:cNvPr>
          <p:cNvSpPr txBox="1"/>
          <p:nvPr/>
        </p:nvSpPr>
        <p:spPr>
          <a:xfrm>
            <a:off x="10068233" y="6570663"/>
            <a:ext cx="21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TAKANO, 2018.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61B923-1F15-4D18-A92A-FCBF49318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638" y="1868488"/>
            <a:ext cx="12212638" cy="3121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360363" indent="8255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Glufosinato age de forma muito rápida. Uma vez que a GS é inibida ocorre o </a:t>
            </a:r>
            <a:r>
              <a:rPr lang="pt-BR" b="1" dirty="0"/>
              <a:t>acumulo de ROS </a:t>
            </a:r>
            <a:r>
              <a:rPr lang="pt-BR" dirty="0"/>
              <a:t>e é isto que causa o rápido sintoma e a morte,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 inibição da fotossíntese.</a:t>
            </a:r>
            <a:r>
              <a:rPr lang="pt-BR" dirty="0"/>
              <a:t> </a:t>
            </a:r>
          </a:p>
          <a:p>
            <a:pPr marL="360363" indent="82550" fontAlgn="auto">
              <a:spcAft>
                <a:spcPts val="0"/>
              </a:spcAft>
              <a:defRPr/>
            </a:pPr>
            <a:endParaRPr lang="pt-BR" dirty="0"/>
          </a:p>
          <a:p>
            <a:pPr marL="360363" indent="82550" algn="ctr" fontAlgn="auto">
              <a:spcAft>
                <a:spcPts val="0"/>
              </a:spcAft>
              <a:defRPr/>
            </a:pPr>
            <a:r>
              <a:rPr lang="pt-BR" dirty="0"/>
              <a:t>De onde vem o ROS?</a:t>
            </a:r>
          </a:p>
          <a:p>
            <a:pPr marL="360363" indent="82550" fontAlgn="auto">
              <a:spcAft>
                <a:spcPts val="0"/>
              </a:spcAft>
              <a:defRPr/>
            </a:pPr>
            <a:endParaRPr lang="pt-BR" dirty="0"/>
          </a:p>
          <a:p>
            <a:pPr marL="360363" indent="8255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err="1"/>
              <a:t>Glufosinate</a:t>
            </a:r>
            <a:r>
              <a:rPr lang="pt-BR" dirty="0"/>
              <a:t> só é ativo em condição de luz: ROS vem da fotossíntese ou da fotorrespiração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8764379-F6EC-4BDA-BB96-8AD85961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 amônio glufosinato é tóxico para as plantas?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EBBD68D-E160-4590-9648-D23A8C9564F3}"/>
              </a:ext>
            </a:extLst>
          </p:cNvPr>
          <p:cNvSpPr/>
          <p:nvPr/>
        </p:nvSpPr>
        <p:spPr>
          <a:xfrm>
            <a:off x="3241675" y="5292725"/>
            <a:ext cx="7162800" cy="1200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Aumentar a absorção e a produção de ROS =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Melhora o efeito do glufosinato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288D9E-6861-4E94-BE08-5F87222C3745}"/>
              </a:ext>
            </a:extLst>
          </p:cNvPr>
          <p:cNvSpPr txBox="1"/>
          <p:nvPr/>
        </p:nvSpPr>
        <p:spPr>
          <a:xfrm>
            <a:off x="10291916" y="6488668"/>
            <a:ext cx="21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TAKANO, 2018.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7173913" cy="589756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96683-6AF1-454F-8ADA-0BEB9607D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282575"/>
            <a:ext cx="6205537" cy="1344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AMÔNIO-GLUFOSINATO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F384750-E3A4-401C-873D-3DBB133D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963" y="1474788"/>
            <a:ext cx="7048500" cy="4629150"/>
          </a:xfrm>
        </p:spPr>
        <p:txBody>
          <a:bodyPr rtlCol="0">
            <a:normAutofit/>
          </a:bodyPr>
          <a:lstStyle/>
          <a:p>
            <a:pPr marL="0" fontAlgn="auto">
              <a:spcAft>
                <a:spcPts val="0"/>
              </a:spcAft>
              <a:defRPr/>
            </a:pPr>
            <a:r>
              <a:rPr lang="en-US" sz="2000" b="1" dirty="0"/>
              <a:t>Grupo </a:t>
            </a:r>
            <a:r>
              <a:rPr lang="en-US" sz="2000" b="1" dirty="0" err="1"/>
              <a:t>químico</a:t>
            </a:r>
            <a:r>
              <a:rPr lang="en-US" sz="2000" b="1" dirty="0"/>
              <a:t>: </a:t>
            </a:r>
            <a:r>
              <a:rPr lang="en-US" sz="2000" dirty="0" err="1"/>
              <a:t>Ácidos</a:t>
            </a:r>
            <a:r>
              <a:rPr lang="en-US" sz="2000" dirty="0"/>
              <a:t> </a:t>
            </a:r>
            <a:r>
              <a:rPr lang="en-US" sz="2000" dirty="0" err="1"/>
              <a:t>fosfínicos</a:t>
            </a:r>
            <a:r>
              <a:rPr lang="en-US" sz="2000" dirty="0"/>
              <a:t> – Grupo H. </a:t>
            </a:r>
          </a:p>
          <a:p>
            <a:pPr marL="0" fontAlgn="auto">
              <a:spcAft>
                <a:spcPts val="0"/>
              </a:spcAft>
              <a:defRPr/>
            </a:pPr>
            <a:endParaRPr lang="en-US" sz="2000" dirty="0"/>
          </a:p>
          <a:p>
            <a:pPr marL="0" algn="just" fontAlgn="auto">
              <a:spcAft>
                <a:spcPts val="0"/>
              </a:spcAft>
              <a:defRPr/>
            </a:pPr>
            <a:r>
              <a:rPr lang="en-US" sz="2000" b="1" dirty="0" err="1"/>
              <a:t>I.a.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nome</a:t>
            </a:r>
            <a:r>
              <a:rPr lang="en-US" sz="2000" b="1" dirty="0"/>
              <a:t> </a:t>
            </a:r>
            <a:r>
              <a:rPr lang="en-US" sz="2000" b="1" dirty="0" err="1"/>
              <a:t>comum</a:t>
            </a:r>
            <a:r>
              <a:rPr lang="en-US" sz="2000" b="1" dirty="0"/>
              <a:t>: </a:t>
            </a:r>
            <a:r>
              <a:rPr lang="en-US" sz="2000" dirty="0" err="1"/>
              <a:t>amônio</a:t>
            </a:r>
            <a:r>
              <a:rPr lang="en-US" sz="2000" dirty="0"/>
              <a:t>-glufosinato;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Glufosinato-</a:t>
            </a:r>
            <a:r>
              <a:rPr lang="en-US" sz="2000" dirty="0" err="1"/>
              <a:t>sal</a:t>
            </a:r>
            <a:r>
              <a:rPr lang="en-US" sz="2000" dirty="0"/>
              <a:t> de </a:t>
            </a:r>
            <a:r>
              <a:rPr lang="en-US" sz="2000" dirty="0" err="1"/>
              <a:t>amônio</a:t>
            </a:r>
            <a:r>
              <a:rPr lang="en-US" sz="2000" dirty="0"/>
              <a:t>.</a:t>
            </a:r>
          </a:p>
          <a:p>
            <a:pPr marL="0" fontAlgn="auto">
              <a:spcAft>
                <a:spcPts val="0"/>
              </a:spcAft>
              <a:defRPr/>
            </a:pPr>
            <a:endParaRPr lang="en-US" sz="2000" dirty="0"/>
          </a:p>
          <a:p>
            <a:pPr marL="0" fontAlgn="auto">
              <a:spcAft>
                <a:spcPts val="0"/>
              </a:spcAft>
              <a:defRPr/>
            </a:pPr>
            <a:r>
              <a:rPr lang="en-US" sz="2000" b="1" dirty="0" err="1"/>
              <a:t>Solubilidade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água</a:t>
            </a:r>
            <a:r>
              <a:rPr lang="en-US" sz="2000" b="1" dirty="0"/>
              <a:t>: </a:t>
            </a:r>
            <a:r>
              <a:rPr lang="en-US" sz="2000" dirty="0"/>
              <a:t>1.370.000 mg/L (pH 7,0 e 20°C)</a:t>
            </a:r>
          </a:p>
          <a:p>
            <a:pPr marL="0" fontAlgn="auto">
              <a:spcAft>
                <a:spcPts val="0"/>
              </a:spcAft>
              <a:defRPr/>
            </a:pPr>
            <a:r>
              <a:rPr lang="en-US" sz="2000" b="1" dirty="0" err="1"/>
              <a:t>Densidade</a:t>
            </a:r>
            <a:r>
              <a:rPr lang="en-US" sz="2000" b="1" dirty="0"/>
              <a:t>: </a:t>
            </a:r>
            <a:r>
              <a:rPr lang="en-US" sz="2000" dirty="0"/>
              <a:t>1,4 g/ml (20°C)</a:t>
            </a:r>
          </a:p>
          <a:p>
            <a:pPr marL="0" fontAlgn="auto">
              <a:spcAft>
                <a:spcPts val="0"/>
              </a:spcAft>
              <a:defRPr/>
            </a:pPr>
            <a:r>
              <a:rPr lang="en-US" sz="2000" b="1" dirty="0" err="1"/>
              <a:t>Pressão</a:t>
            </a:r>
            <a:r>
              <a:rPr lang="en-US" sz="2000" b="1" dirty="0"/>
              <a:t> de vapor: </a:t>
            </a:r>
            <a:r>
              <a:rPr lang="en-US" sz="2000" dirty="0"/>
              <a:t>1,0 x 10</a:t>
            </a:r>
            <a:r>
              <a:rPr lang="en-US" sz="2000" baseline="30000" dirty="0"/>
              <a:t>-4 </a:t>
            </a:r>
            <a:r>
              <a:rPr lang="en-US" sz="2000" dirty="0"/>
              <a:t>Pa (25° </a:t>
            </a:r>
            <a:r>
              <a:rPr lang="en-US" sz="2000"/>
              <a:t>C) </a:t>
            </a:r>
            <a:endParaRPr lang="en-US" sz="2000" dirty="0"/>
          </a:p>
          <a:p>
            <a:pPr marL="0" fontAlgn="auto">
              <a:spcAft>
                <a:spcPts val="0"/>
              </a:spcAft>
              <a:defRPr/>
            </a:pPr>
            <a:r>
              <a:rPr lang="en-US" sz="2000" b="1" dirty="0" err="1"/>
              <a:t>pKa</a:t>
            </a:r>
            <a:r>
              <a:rPr lang="en-US" sz="2000" b="1" dirty="0"/>
              <a:t>: </a:t>
            </a:r>
            <a:r>
              <a:rPr lang="en-US" sz="2000" dirty="0"/>
              <a:t>&lt; 2,0</a:t>
            </a:r>
          </a:p>
          <a:p>
            <a:pPr marL="0" fontAlgn="auto">
              <a:spcAft>
                <a:spcPts val="0"/>
              </a:spcAft>
              <a:defRPr/>
            </a:pPr>
            <a:r>
              <a:rPr lang="en-US" sz="2000" b="1" dirty="0" err="1"/>
              <a:t>Kow</a:t>
            </a:r>
            <a:r>
              <a:rPr lang="en-US" sz="2000" b="1" dirty="0"/>
              <a:t>: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conhecido</a:t>
            </a:r>
            <a:r>
              <a:rPr lang="en-US" sz="2000" dirty="0"/>
              <a:t>. </a:t>
            </a:r>
          </a:p>
        </p:txBody>
      </p:sp>
      <p:pic>
        <p:nvPicPr>
          <p:cNvPr id="14341" name="Espaço Reservado para Conteúdo 3">
            <a:extLst>
              <a:ext uri="{FF2B5EF4-FFF2-40B4-BE49-F238E27FC236}">
                <a16:creationId xmlns:a16="http://schemas.microsoft.com/office/drawing/2014/main" id="{16F23331-0582-4E3C-BE9F-20964D4B28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1988" y="287338"/>
            <a:ext cx="3089275" cy="701675"/>
          </a:xfrm>
        </p:spPr>
      </p:pic>
      <p:pic>
        <p:nvPicPr>
          <p:cNvPr id="14343" name="Imagem 9">
            <a:extLst>
              <a:ext uri="{FF2B5EF4-FFF2-40B4-BE49-F238E27FC236}">
                <a16:creationId xmlns:a16="http://schemas.microsoft.com/office/drawing/2014/main" id="{14A1FD94-863A-47B8-8DEF-57DF22ABC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25307" r="4716" b="24535"/>
          <a:stretch>
            <a:fillRect/>
          </a:stretch>
        </p:blipFill>
        <p:spPr bwMode="auto">
          <a:xfrm>
            <a:off x="8367713" y="1219200"/>
            <a:ext cx="1517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m 11">
            <a:extLst>
              <a:ext uri="{FF2B5EF4-FFF2-40B4-BE49-F238E27FC236}">
                <a16:creationId xmlns:a16="http://schemas.microsoft.com/office/drawing/2014/main" id="{D0C0AE5D-1637-4315-BCA0-C856E119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38" y="1119188"/>
            <a:ext cx="1284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m para GLUFOSINATE">
            <a:extLst>
              <a:ext uri="{FF2B5EF4-FFF2-40B4-BE49-F238E27FC236}">
                <a16:creationId xmlns:a16="http://schemas.microsoft.com/office/drawing/2014/main" id="{4BBE4A48-A9DF-431D-8C8C-EA9690DB4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73" y="4006994"/>
            <a:ext cx="4182504" cy="1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0E8B20-4734-4230-99B5-C3FEB40D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7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na planta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Espaço Reservado para Conteúdo 2">
            <a:extLst>
              <a:ext uri="{FF2B5EF4-FFF2-40B4-BE49-F238E27FC236}">
                <a16:creationId xmlns:a16="http://schemas.microsoft.com/office/drawing/2014/main" id="{B69B746E-EA07-4114-B591-D877FE8547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/>
            <a:r>
              <a:rPr lang="en-US" altLang="pt-BR" sz="2400" b="1" dirty="0" err="1"/>
              <a:t>Absorção</a:t>
            </a:r>
            <a:r>
              <a:rPr lang="en-US" altLang="pt-BR" sz="2400" b="1" dirty="0"/>
              <a:t>:</a:t>
            </a:r>
            <a:r>
              <a:rPr lang="en-US" altLang="pt-BR" sz="2400" dirty="0"/>
              <a:t> foliar</a:t>
            </a:r>
          </a:p>
          <a:p>
            <a:pPr marL="0"/>
            <a:endParaRPr lang="en-US" altLang="pt-BR" sz="2400" dirty="0"/>
          </a:p>
          <a:p>
            <a:pPr marL="0"/>
            <a:r>
              <a:rPr lang="en-US" altLang="pt-BR" sz="2400" b="1" dirty="0" err="1"/>
              <a:t>Translocação</a:t>
            </a:r>
            <a:r>
              <a:rPr lang="en-US" altLang="pt-BR" sz="2400" b="1" dirty="0"/>
              <a:t>: </a:t>
            </a:r>
            <a:r>
              <a:rPr lang="en-US" altLang="pt-BR" sz="2400" dirty="0" err="1"/>
              <a:t>limitada</a:t>
            </a:r>
            <a:r>
              <a:rPr lang="en-US" altLang="pt-BR" sz="2400" dirty="0"/>
              <a:t> (</a:t>
            </a:r>
            <a:r>
              <a:rPr lang="en-US" altLang="pt-BR" sz="2400" dirty="0" err="1"/>
              <a:t>xilema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floema</a:t>
            </a:r>
            <a:r>
              <a:rPr lang="en-US" altLang="pt-BR" sz="2400" dirty="0"/>
              <a:t>) </a:t>
            </a:r>
          </a:p>
          <a:p>
            <a:pPr marL="0"/>
            <a:endParaRPr lang="en-US" altLang="pt-BR" sz="2400" dirty="0"/>
          </a:p>
          <a:p>
            <a:pPr marL="0"/>
            <a:r>
              <a:rPr lang="en-US" altLang="pt-BR" sz="2400" b="1" dirty="0" err="1"/>
              <a:t>Ação</a:t>
            </a:r>
            <a:r>
              <a:rPr lang="en-US" altLang="pt-BR" sz="2400" b="1" dirty="0"/>
              <a:t>: </a:t>
            </a:r>
            <a:r>
              <a:rPr lang="en-US" altLang="pt-BR" sz="2400" dirty="0" err="1"/>
              <a:t>contato</a:t>
            </a:r>
            <a:r>
              <a:rPr lang="en-US" altLang="pt-BR" sz="2400" dirty="0"/>
              <a:t> e por </a:t>
            </a:r>
            <a:r>
              <a:rPr lang="en-US" altLang="pt-BR" sz="2400" dirty="0" err="1"/>
              <a:t>alteração</a:t>
            </a:r>
            <a:r>
              <a:rPr lang="en-US" altLang="pt-BR" sz="2400" dirty="0"/>
              <a:t> do </a:t>
            </a:r>
            <a:r>
              <a:rPr lang="en-US" altLang="pt-BR" sz="2400" dirty="0" err="1"/>
              <a:t>metabolismo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amônico</a:t>
            </a:r>
            <a:r>
              <a:rPr lang="en-US" altLang="pt-BR" sz="2400" dirty="0"/>
              <a:t>.</a:t>
            </a:r>
          </a:p>
          <a:p>
            <a:pPr marL="0"/>
            <a:r>
              <a:rPr lang="en-US" altLang="pt-BR" sz="2400" dirty="0" err="1"/>
              <a:t>Inibição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sintese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aminoácidos</a:t>
            </a:r>
            <a:r>
              <a:rPr lang="en-US" altLang="pt-BR" sz="2400" dirty="0"/>
              <a:t>;</a:t>
            </a:r>
          </a:p>
          <a:p>
            <a:pPr marL="0"/>
            <a:r>
              <a:rPr lang="en-US" altLang="pt-BR" sz="2400" dirty="0" err="1"/>
              <a:t>Produção</a:t>
            </a:r>
            <a:r>
              <a:rPr lang="en-US" altLang="pt-BR" sz="2400" dirty="0"/>
              <a:t> de ROS.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33C2FE-031A-4651-941C-C1BD36D3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7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no solo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Espaço Reservado para Conteúdo 2">
            <a:extLst>
              <a:ext uri="{FF2B5EF4-FFF2-40B4-BE49-F238E27FC236}">
                <a16:creationId xmlns:a16="http://schemas.microsoft.com/office/drawing/2014/main" id="{19B73CEE-2DDD-46C6-A53C-29AAF3B143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/>
            <a:r>
              <a:rPr lang="en-US" altLang="pt-BR" sz="2200" b="1"/>
              <a:t>Adsorção e lixiviação: </a:t>
            </a:r>
            <a:r>
              <a:rPr lang="en-US" altLang="pt-BR" sz="2200"/>
              <a:t>Fracamente adsorvido no solo e altamente móvel; Tem alto potencial de lixiviação porém é rapidamente degradado por microrganismos</a:t>
            </a:r>
          </a:p>
          <a:p>
            <a:pPr marL="0"/>
            <a:endParaRPr lang="en-US" altLang="pt-BR" sz="2200"/>
          </a:p>
          <a:p>
            <a:pPr marL="0"/>
            <a:r>
              <a:rPr lang="en-US" altLang="pt-BR" sz="2200" b="1"/>
              <a:t>Degradação: </a:t>
            </a:r>
            <a:r>
              <a:rPr lang="en-US" altLang="pt-BR" sz="2200"/>
              <a:t>Microrganismos do solo -&gt; ác 3-metilfosfinicopropiônico e CO</a:t>
            </a:r>
            <a:r>
              <a:rPr lang="en-US" altLang="pt-BR" sz="2200" baseline="-25000"/>
              <a:t>2</a:t>
            </a:r>
          </a:p>
          <a:p>
            <a:pPr marL="0"/>
            <a:endParaRPr lang="en-US" altLang="pt-BR" sz="2200" baseline="-25000"/>
          </a:p>
          <a:p>
            <a:pPr marL="0"/>
            <a:r>
              <a:rPr lang="en-US" altLang="pt-BR" sz="2200" b="1"/>
              <a:t>Fotodegradação: </a:t>
            </a:r>
            <a:r>
              <a:rPr lang="en-US" altLang="pt-BR" sz="2200"/>
              <a:t>sem informação.</a:t>
            </a:r>
          </a:p>
          <a:p>
            <a:pPr marL="0"/>
            <a:endParaRPr lang="en-US" altLang="pt-BR" sz="2200"/>
          </a:p>
          <a:p>
            <a:pPr marL="0"/>
            <a:r>
              <a:rPr lang="en-US" altLang="pt-BR" sz="2200" b="1"/>
              <a:t>Volatilização: </a:t>
            </a:r>
            <a:r>
              <a:rPr lang="en-US" altLang="pt-BR" sz="2200"/>
              <a:t>sem informação.</a:t>
            </a:r>
          </a:p>
          <a:p>
            <a:pPr marL="0"/>
            <a:endParaRPr lang="en-US" altLang="pt-BR" sz="2200"/>
          </a:p>
          <a:p>
            <a:pPr marL="0"/>
            <a:r>
              <a:rPr lang="en-US" altLang="pt-BR" sz="2200" b="1"/>
              <a:t>Persistência: </a:t>
            </a:r>
            <a:r>
              <a:rPr lang="en-US" altLang="pt-BR" sz="2200"/>
              <a:t>no campo, meia vida de 7 dias.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16D1C-1A79-4D31-82CD-DC2D9587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toxicológicas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DC4BC-C0E2-4F26-B4C8-9A4A80DAB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7113"/>
            <a:ext cx="5632450" cy="21780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0000"/>
                </a:solidFill>
              </a:rPr>
              <a:t>Marca </a:t>
            </a:r>
            <a:r>
              <a:rPr lang="en-US" sz="2000" b="1" dirty="0" err="1">
                <a:solidFill>
                  <a:srgbClr val="000000"/>
                </a:solidFill>
              </a:rPr>
              <a:t>comercial</a:t>
            </a:r>
            <a:r>
              <a:rPr lang="en-US" sz="2000" b="1" dirty="0">
                <a:solidFill>
                  <a:srgbClr val="000000"/>
                </a:solidFill>
              </a:rPr>
              <a:t> 	            </a:t>
            </a:r>
            <a:r>
              <a:rPr lang="en-US" sz="2000" b="1" dirty="0" err="1">
                <a:solidFill>
                  <a:srgbClr val="000000"/>
                </a:solidFill>
              </a:rPr>
              <a:t>Formulação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Finale® 		</a:t>
            </a:r>
            <a:r>
              <a:rPr lang="en-US" sz="2000" dirty="0" err="1">
                <a:solidFill>
                  <a:srgbClr val="000000"/>
                </a:solidFill>
              </a:rPr>
              <a:t>Concentrado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solúvel</a:t>
            </a:r>
            <a:r>
              <a:rPr lang="en-US" sz="2000" dirty="0">
                <a:solidFill>
                  <a:srgbClr val="000000"/>
                </a:solidFill>
              </a:rPr>
              <a:t>, 200g/L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Liberty® 		</a:t>
            </a:r>
            <a:r>
              <a:rPr lang="en-US" sz="2000" dirty="0" err="1">
                <a:solidFill>
                  <a:srgbClr val="000000"/>
                </a:solidFill>
              </a:rPr>
              <a:t>Concentrado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solúvel</a:t>
            </a:r>
            <a:r>
              <a:rPr lang="en-US" sz="2000" dirty="0">
                <a:solidFill>
                  <a:srgbClr val="000000"/>
                </a:solidFill>
              </a:rPr>
              <a:t>, 200g/L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Fascinate®	</a:t>
            </a:r>
            <a:r>
              <a:rPr lang="en-US" sz="2000" dirty="0" err="1">
                <a:solidFill>
                  <a:srgbClr val="000000"/>
                </a:solidFill>
              </a:rPr>
              <a:t>Concentrado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solúvel</a:t>
            </a:r>
            <a:r>
              <a:rPr lang="en-US" sz="2000" dirty="0">
                <a:solidFill>
                  <a:srgbClr val="000000"/>
                </a:solidFill>
              </a:rPr>
              <a:t>, 200g/L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Patrol®		</a:t>
            </a:r>
            <a:r>
              <a:rPr lang="en-US" sz="2000" dirty="0" err="1">
                <a:solidFill>
                  <a:srgbClr val="000000"/>
                </a:solidFill>
              </a:rPr>
              <a:t>Concentrado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solúvel</a:t>
            </a:r>
            <a:r>
              <a:rPr lang="en-US" sz="2000" dirty="0">
                <a:solidFill>
                  <a:srgbClr val="000000"/>
                </a:solidFill>
              </a:rPr>
              <a:t>, 200g/L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BEAAD3-8FA6-46F1-8002-AC831471CC41}"/>
              </a:ext>
            </a:extLst>
          </p:cNvPr>
          <p:cNvSpPr txBox="1"/>
          <p:nvPr/>
        </p:nvSpPr>
        <p:spPr>
          <a:xfrm>
            <a:off x="6913563" y="2178050"/>
            <a:ext cx="4586287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 - EXTREMAMENTE TÓXICO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6ADC3A0-BBF3-4B88-BAC0-EA331AB06EAB}"/>
              </a:ext>
            </a:extLst>
          </p:cNvPr>
          <p:cNvSpPr/>
          <p:nvPr/>
        </p:nvSpPr>
        <p:spPr>
          <a:xfrm>
            <a:off x="6913563" y="1825625"/>
            <a:ext cx="2825750" cy="5016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Classificação toxicológica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F37633-D717-4589-B5EA-84726523131B}"/>
              </a:ext>
            </a:extLst>
          </p:cNvPr>
          <p:cNvSpPr txBox="1"/>
          <p:nvPr/>
        </p:nvSpPr>
        <p:spPr>
          <a:xfrm>
            <a:off x="6913563" y="3917950"/>
            <a:ext cx="4586287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III – PRODUTO PERIGOSO AO MEIO AMBIENTE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B311C7F-B305-4767-A7A8-1DE67C38C87F}"/>
              </a:ext>
            </a:extLst>
          </p:cNvPr>
          <p:cNvSpPr/>
          <p:nvPr/>
        </p:nvSpPr>
        <p:spPr>
          <a:xfrm>
            <a:off x="6913563" y="3525838"/>
            <a:ext cx="2825750" cy="5016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Periculosidade ambiental</a:t>
            </a:r>
          </a:p>
        </p:txBody>
      </p:sp>
      <p:pic>
        <p:nvPicPr>
          <p:cNvPr id="17416" name="Imagem 8">
            <a:extLst>
              <a:ext uri="{FF2B5EF4-FFF2-40B4-BE49-F238E27FC236}">
                <a16:creationId xmlns:a16="http://schemas.microsoft.com/office/drawing/2014/main" id="{D760E0B9-6CBB-43B8-B88A-9374C022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35889" r="10001" b="47649"/>
          <a:stretch>
            <a:fillRect/>
          </a:stretch>
        </p:blipFill>
        <p:spPr bwMode="auto">
          <a:xfrm>
            <a:off x="1149350" y="5929313"/>
            <a:ext cx="98933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1417F-9F35-494D-B4FA-89B565DB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325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agrícola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CC0FF-5DC9-416A-8571-A12C84A59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8963"/>
            <a:ext cx="11049000" cy="4486275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Controla eficientemente, em </a:t>
            </a:r>
            <a:r>
              <a:rPr lang="pt-BR" b="1" dirty="0"/>
              <a:t>pós-emergência</a:t>
            </a:r>
            <a:r>
              <a:rPr lang="pt-BR" dirty="0"/>
              <a:t> de </a:t>
            </a:r>
            <a:r>
              <a:rPr lang="pt-BR" b="1" dirty="0"/>
              <a:t>jato dirigido</a:t>
            </a:r>
            <a:r>
              <a:rPr lang="pt-BR" dirty="0"/>
              <a:t>, plantas daninhas nas culturas de: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alface,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algodão,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banana,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batata,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citros,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café,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eucalipto,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maçã, </a:t>
            </a:r>
          </a:p>
          <a:p>
            <a:pPr algn="just"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8436" name="Espaço Reservado para Conteúdo 2">
            <a:extLst>
              <a:ext uri="{FF2B5EF4-FFF2-40B4-BE49-F238E27FC236}">
                <a16:creationId xmlns:a16="http://schemas.microsoft.com/office/drawing/2014/main" id="{FE58B553-4DAE-43AD-BADC-01E867703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2614613"/>
            <a:ext cx="110490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/>
              <a:t>milho, </a:t>
            </a:r>
          </a:p>
          <a:p>
            <a:pPr algn="just" eaLnBrk="1" hangingPunct="1"/>
            <a:r>
              <a:rPr lang="pt-BR" altLang="pt-BR"/>
              <a:t>nectarina, </a:t>
            </a:r>
          </a:p>
          <a:p>
            <a:pPr algn="just" eaLnBrk="1" hangingPunct="1"/>
            <a:r>
              <a:rPr lang="pt-BR" altLang="pt-BR"/>
              <a:t>pêssego, </a:t>
            </a:r>
          </a:p>
          <a:p>
            <a:pPr algn="just" eaLnBrk="1" hangingPunct="1"/>
            <a:r>
              <a:rPr lang="pt-BR" altLang="pt-BR"/>
              <a:t>repolho, </a:t>
            </a:r>
          </a:p>
          <a:p>
            <a:pPr algn="just" eaLnBrk="1" hangingPunct="1"/>
            <a:r>
              <a:rPr lang="pt-BR" altLang="pt-BR"/>
              <a:t>soja, </a:t>
            </a:r>
          </a:p>
          <a:p>
            <a:pPr algn="just" eaLnBrk="1" hangingPunct="1"/>
            <a:r>
              <a:rPr lang="pt-BR" altLang="pt-BR"/>
              <a:t>trigo </a:t>
            </a:r>
          </a:p>
          <a:p>
            <a:pPr algn="just" eaLnBrk="1" hangingPunct="1"/>
            <a:r>
              <a:rPr lang="pt-BR" altLang="pt-BR"/>
              <a:t>uva;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A425C5C-E8BB-45E5-A000-141C68A8F861}"/>
              </a:ext>
            </a:extLst>
          </p:cNvPr>
          <p:cNvSpPr txBox="1">
            <a:spLocks/>
          </p:cNvSpPr>
          <p:nvPr/>
        </p:nvSpPr>
        <p:spPr>
          <a:xfrm>
            <a:off x="5329238" y="2506663"/>
            <a:ext cx="11049000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Na </a:t>
            </a:r>
            <a:r>
              <a:rPr lang="pt-BR" b="1" dirty="0"/>
              <a:t>dessecação:</a:t>
            </a:r>
            <a:r>
              <a:rPr lang="pt-BR" dirty="0"/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Feijão;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Batata;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Soja;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Sistema de plantio direto:</a:t>
            </a:r>
            <a:endParaRPr lang="pt-BR" dirty="0"/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Soja e trigo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Pós-emergência total: </a:t>
            </a:r>
            <a:r>
              <a:rPr lang="pt-BR" dirty="0" err="1"/>
              <a:t>LibertyLink</a:t>
            </a:r>
            <a:endParaRPr lang="pt-BR" dirty="0"/>
          </a:p>
        </p:txBody>
      </p:sp>
      <p:pic>
        <p:nvPicPr>
          <p:cNvPr id="18438" name="Imagem 7">
            <a:extLst>
              <a:ext uri="{FF2B5EF4-FFF2-40B4-BE49-F238E27FC236}">
                <a16:creationId xmlns:a16="http://schemas.microsoft.com/office/drawing/2014/main" id="{578BE267-3A3A-404F-B4E5-4AB95944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55563"/>
            <a:ext cx="13255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m 8">
            <a:extLst>
              <a:ext uri="{FF2B5EF4-FFF2-40B4-BE49-F238E27FC236}">
                <a16:creationId xmlns:a16="http://schemas.microsoft.com/office/drawing/2014/main" id="{113DA27A-DC3C-44AA-86A5-5E4BDDEA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5563"/>
            <a:ext cx="13255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m 9">
            <a:extLst>
              <a:ext uri="{FF2B5EF4-FFF2-40B4-BE49-F238E27FC236}">
                <a16:creationId xmlns:a16="http://schemas.microsoft.com/office/drawing/2014/main" id="{8E84FE90-14D0-43BE-B196-2BBBF33B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325" y="5651274"/>
            <a:ext cx="1063625" cy="4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m 11">
            <a:extLst>
              <a:ext uri="{FF2B5EF4-FFF2-40B4-BE49-F238E27FC236}">
                <a16:creationId xmlns:a16="http://schemas.microsoft.com/office/drawing/2014/main" id="{EB42956F-AF19-4B8E-BCB8-E378873F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512763"/>
            <a:ext cx="10906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m 12">
            <a:extLst>
              <a:ext uri="{FF2B5EF4-FFF2-40B4-BE49-F238E27FC236}">
                <a16:creationId xmlns:a16="http://schemas.microsoft.com/office/drawing/2014/main" id="{3F6B2748-A74A-4D21-8F17-16301018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0"/>
          <a:stretch>
            <a:fillRect/>
          </a:stretch>
        </p:blipFill>
        <p:spPr bwMode="auto">
          <a:xfrm>
            <a:off x="10620375" y="171450"/>
            <a:ext cx="15716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m 10">
            <a:extLst>
              <a:ext uri="{FF2B5EF4-FFF2-40B4-BE49-F238E27FC236}">
                <a16:creationId xmlns:a16="http://schemas.microsoft.com/office/drawing/2014/main" id="{25871154-F0A9-421B-AF4C-93E49A29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-336550"/>
            <a:ext cx="173831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635C3-DCD1-462D-94E8-1677D498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Resistência de plantas daninhas </a:t>
            </a:r>
          </a:p>
        </p:txBody>
      </p:sp>
      <p:sp>
        <p:nvSpPr>
          <p:cNvPr id="20483" name="Espaço Reservado para Conteúdo 2">
            <a:extLst>
              <a:ext uri="{FF2B5EF4-FFF2-40B4-BE49-F238E27FC236}">
                <a16:creationId xmlns:a16="http://schemas.microsoft.com/office/drawing/2014/main" id="{B0D2FE0E-C14E-4C50-8AF4-418DBD1AF9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4" name="Espaço Reservado para Conteúdo 3">
            <a:extLst>
              <a:ext uri="{FF2B5EF4-FFF2-40B4-BE49-F238E27FC236}">
                <a16:creationId xmlns:a16="http://schemas.microsoft.com/office/drawing/2014/main" id="{A75E60A1-E14A-4D13-A5D1-762DF096A8C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0485" name="Imagem 4">
            <a:extLst>
              <a:ext uri="{FF2B5EF4-FFF2-40B4-BE49-F238E27FC236}">
                <a16:creationId xmlns:a16="http://schemas.microsoft.com/office/drawing/2014/main" id="{27FBD0AF-8E2A-4A8D-9199-BCFD79E2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/>
          <a:stretch>
            <a:fillRect/>
          </a:stretch>
        </p:blipFill>
        <p:spPr bwMode="auto">
          <a:xfrm>
            <a:off x="762000" y="1589088"/>
            <a:ext cx="1098073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08650" y="0"/>
            <a:ext cx="648335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Picture 13">
            <a:extLst>
              <a:ext uri="{FF2B5EF4-FFF2-40B4-BE49-F238E27FC236}">
                <a16:creationId xmlns:a16="http://schemas.microsoft.com/office/drawing/2014/main" id="{825650A7-F16D-4FD2-A929-437AEAFB76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9104B9-E279-4F10-908B-7EF03072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803275"/>
            <a:ext cx="6318250" cy="1454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Tolerância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Glufosinato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2F0A3-FE9A-4D1A-8A9B-14423836F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850" y="2387600"/>
            <a:ext cx="5338763" cy="2212975"/>
          </a:xfrm>
        </p:spPr>
        <p:txBody>
          <a:bodyPr rtlCol="0" anchor="ctr">
            <a:normAutofit/>
          </a:bodyPr>
          <a:lstStyle/>
          <a:p>
            <a:pPr marL="0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Gene </a:t>
            </a:r>
            <a:r>
              <a:rPr lang="en-US" sz="2000" dirty="0" err="1">
                <a:solidFill>
                  <a:srgbClr val="000000"/>
                </a:solidFill>
              </a:rPr>
              <a:t>codificado</a:t>
            </a:r>
            <a:r>
              <a:rPr lang="en-US" sz="2000" dirty="0">
                <a:solidFill>
                  <a:srgbClr val="000000"/>
                </a:solidFill>
              </a:rPr>
              <a:t> para a </a:t>
            </a:r>
            <a:r>
              <a:rPr lang="en-US" sz="2000" dirty="0" err="1">
                <a:solidFill>
                  <a:srgbClr val="000000"/>
                </a:solidFill>
              </a:rPr>
              <a:t>atividade</a:t>
            </a:r>
            <a:r>
              <a:rPr lang="en-US" sz="2000" dirty="0">
                <a:solidFill>
                  <a:srgbClr val="000000"/>
                </a:solidFill>
              </a:rPr>
              <a:t> da </a:t>
            </a:r>
            <a:r>
              <a:rPr lang="en-US" sz="2000" dirty="0" err="1">
                <a:solidFill>
                  <a:srgbClr val="000000"/>
                </a:solidFill>
              </a:rPr>
              <a:t>enzima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phosphinothricin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acetyl transferase </a:t>
            </a:r>
            <a:r>
              <a:rPr lang="en-US" sz="2000" i="1" dirty="0">
                <a:solidFill>
                  <a:srgbClr val="000000"/>
                </a:solidFill>
              </a:rPr>
              <a:t>(PAT)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rgbClr val="000000"/>
                </a:solidFill>
              </a:rPr>
              <a:t>Streptomyces </a:t>
            </a:r>
            <a:r>
              <a:rPr lang="en-US" sz="2000" b="1" i="1" dirty="0" err="1">
                <a:solidFill>
                  <a:srgbClr val="000000"/>
                </a:solidFill>
              </a:rPr>
              <a:t>hygroscopicus</a:t>
            </a:r>
            <a:endParaRPr lang="en-US" sz="2000" b="1" i="1" dirty="0">
              <a:solidFill>
                <a:srgbClr val="00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i="1" dirty="0">
                <a:solidFill>
                  <a:srgbClr val="000000"/>
                </a:solidFill>
              </a:rPr>
              <a:t>Gene pat; gene bar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fontAlgn="auto">
              <a:spcAft>
                <a:spcPts val="0"/>
              </a:spcAft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0" fontAlgn="auto"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71" name="Imagem 5">
            <a:extLst>
              <a:ext uri="{FF2B5EF4-FFF2-40B4-BE49-F238E27FC236}">
                <a16:creationId xmlns:a16="http://schemas.microsoft.com/office/drawing/2014/main" id="{2D189769-4F0D-42DC-8E3E-B3B3EF9C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332163"/>
            <a:ext cx="24939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Imagem 6">
            <a:extLst>
              <a:ext uri="{FF2B5EF4-FFF2-40B4-BE49-F238E27FC236}">
                <a16:creationId xmlns:a16="http://schemas.microsoft.com/office/drawing/2014/main" id="{7125D14E-317A-4BE1-84D3-9EF35C56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5" y="4754563"/>
            <a:ext cx="29686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Imagem 8">
            <a:extLst>
              <a:ext uri="{FF2B5EF4-FFF2-40B4-BE49-F238E27FC236}">
                <a16:creationId xmlns:a16="http://schemas.microsoft.com/office/drawing/2014/main" id="{196659B1-9C8F-44DC-A293-68130023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-1211263"/>
            <a:ext cx="5024437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F8D61D3-0499-48E4-91D4-0E60ED93391A}"/>
              </a:ext>
            </a:extLst>
          </p:cNvPr>
          <p:cNvSpPr/>
          <p:nvPr/>
        </p:nvSpPr>
        <p:spPr>
          <a:xfrm>
            <a:off x="992758" y="4063266"/>
            <a:ext cx="2715494" cy="9175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Gene PAT  como marcador de seleção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D1A6B551-6BD7-4100-AC69-EFB54D91671D}"/>
              </a:ext>
            </a:extLst>
          </p:cNvPr>
          <p:cNvSpPr/>
          <p:nvPr/>
        </p:nvSpPr>
        <p:spPr>
          <a:xfrm rot="5400000">
            <a:off x="2093799" y="5096620"/>
            <a:ext cx="225641" cy="287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906268C-0D75-4EBB-AE67-2BDDBE93C6DB}"/>
              </a:ext>
            </a:extLst>
          </p:cNvPr>
          <p:cNvSpPr/>
          <p:nvPr/>
        </p:nvSpPr>
        <p:spPr>
          <a:xfrm>
            <a:off x="470039" y="5558285"/>
            <a:ext cx="3760932" cy="10910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Local de inserção no plasmídeo: seletividade diferencial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EBB83-DEC0-416B-BDA9-81457BDB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582863"/>
            <a:ext cx="3668713" cy="2760662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Inibidores da GS</a:t>
            </a:r>
          </a:p>
        </p:txBody>
      </p:sp>
      <p:sp>
        <p:nvSpPr>
          <p:cNvPr id="3075" name="Espaço Reservado para Conteúdo 2">
            <a:extLst>
              <a:ext uri="{FF2B5EF4-FFF2-40B4-BE49-F238E27FC236}">
                <a16:creationId xmlns:a16="http://schemas.microsoft.com/office/drawing/2014/main" id="{BF463944-F98D-410B-A2C7-2370BA2B1B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13438" y="2054225"/>
            <a:ext cx="6081712" cy="4535488"/>
          </a:xfrm>
        </p:spPr>
        <p:txBody>
          <a:bodyPr anchor="ctr"/>
          <a:lstStyle/>
          <a:p>
            <a:r>
              <a:rPr lang="pt-BR" altLang="pt-BR" sz="2400">
                <a:solidFill>
                  <a:srgbClr val="000000"/>
                </a:solidFill>
              </a:rPr>
              <a:t>Herbicida PÓS EMERGENTE de </a:t>
            </a:r>
            <a:r>
              <a:rPr lang="pt-BR" altLang="pt-BR" sz="2400" b="1">
                <a:solidFill>
                  <a:srgbClr val="000000"/>
                </a:solidFill>
              </a:rPr>
              <a:t>amplo espectro; </a:t>
            </a:r>
          </a:p>
          <a:p>
            <a:endParaRPr lang="pt-BR" altLang="pt-BR" sz="2400" b="1">
              <a:solidFill>
                <a:srgbClr val="000000"/>
              </a:solidFill>
            </a:endParaRPr>
          </a:p>
          <a:p>
            <a:r>
              <a:rPr lang="pt-BR" altLang="pt-BR" sz="2400" b="1">
                <a:solidFill>
                  <a:srgbClr val="000000"/>
                </a:solidFill>
              </a:rPr>
              <a:t>Sem </a:t>
            </a:r>
            <a:r>
              <a:rPr lang="pt-BR" altLang="pt-BR" sz="2400">
                <a:solidFill>
                  <a:srgbClr val="000000"/>
                </a:solidFill>
              </a:rPr>
              <a:t>efeito no solo; </a:t>
            </a:r>
          </a:p>
          <a:p>
            <a:endParaRPr lang="pt-BR" altLang="pt-BR" sz="2400">
              <a:solidFill>
                <a:srgbClr val="000000"/>
              </a:solidFill>
            </a:endParaRPr>
          </a:p>
          <a:p>
            <a:r>
              <a:rPr lang="pt-BR" altLang="pt-BR" sz="2400">
                <a:solidFill>
                  <a:srgbClr val="000000"/>
                </a:solidFill>
              </a:rPr>
              <a:t>Ação de </a:t>
            </a:r>
            <a:r>
              <a:rPr lang="pt-BR" altLang="pt-BR" sz="2400" b="1">
                <a:solidFill>
                  <a:srgbClr val="000000"/>
                </a:solidFill>
              </a:rPr>
              <a:t>contato</a:t>
            </a:r>
          </a:p>
          <a:p>
            <a:endParaRPr lang="pt-BR" altLang="pt-BR" sz="2400" b="1">
              <a:solidFill>
                <a:srgbClr val="000000"/>
              </a:solidFill>
            </a:endParaRPr>
          </a:p>
          <a:p>
            <a:r>
              <a:rPr lang="pt-BR" altLang="pt-BR" sz="2400" b="1">
                <a:solidFill>
                  <a:srgbClr val="000000"/>
                </a:solidFill>
              </a:rPr>
              <a:t>Inibidor de aminoácido, porém com efeito de contato.</a:t>
            </a:r>
          </a:p>
          <a:p>
            <a:endParaRPr lang="pt-BR" altLang="pt-BR" sz="2400">
              <a:solidFill>
                <a:srgbClr val="000000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237C6CE-A340-4DC7-8244-0C1FF89ED328}"/>
              </a:ext>
            </a:extLst>
          </p:cNvPr>
          <p:cNvSpPr/>
          <p:nvPr/>
        </p:nvSpPr>
        <p:spPr>
          <a:xfrm>
            <a:off x="219149" y="200458"/>
            <a:ext cx="11972850" cy="165240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A Glutamina Sintetase é a enzima responsável por </a:t>
            </a:r>
            <a:r>
              <a:rPr lang="pt-BR" sz="2400" b="1" dirty="0"/>
              <a:t>catalisar </a:t>
            </a:r>
            <a:r>
              <a:rPr lang="pt-BR" sz="2400" dirty="0"/>
              <a:t>a formação de glutamina.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Incorpora uma molécula de </a:t>
            </a:r>
            <a:r>
              <a:rPr lang="pt-BR" sz="2400" b="1" dirty="0"/>
              <a:t>amônio</a:t>
            </a:r>
            <a:r>
              <a:rPr lang="pt-BR" sz="2400" dirty="0"/>
              <a:t> ao </a:t>
            </a:r>
            <a:r>
              <a:rPr lang="pt-BR" sz="2400" b="1" dirty="0"/>
              <a:t>glutamato.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Inibição da GS: Acúmulo de amônia. </a:t>
            </a:r>
            <a:endParaRPr lang="pt-BR" sz="24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500831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5CF2B851-CDED-4452-930C-5ED1D4F1D922}"/>
              </a:ext>
            </a:extLst>
          </p:cNvPr>
          <p:cNvSpPr txBox="1">
            <a:spLocks/>
          </p:cNvSpPr>
          <p:nvPr/>
        </p:nvSpPr>
        <p:spPr>
          <a:xfrm>
            <a:off x="821516" y="640263"/>
            <a:ext cx="67131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000" b="1" dirty="0" err="1"/>
              <a:t>Tolerância</a:t>
            </a:r>
            <a:r>
              <a:rPr lang="en-US" sz="4000" b="1" dirty="0"/>
              <a:t> a glufosinato</a:t>
            </a:r>
          </a:p>
          <a:p>
            <a:pPr defTabSz="914400">
              <a:spcAft>
                <a:spcPts val="600"/>
              </a:spcAft>
            </a:pPr>
            <a:r>
              <a:rPr lang="en-US" sz="4000" b="1" dirty="0"/>
              <a:t>(genes </a:t>
            </a:r>
            <a:r>
              <a:rPr lang="en-US" sz="4000" b="1" dirty="0" err="1"/>
              <a:t>marcadores</a:t>
            </a:r>
            <a:r>
              <a:rPr lang="en-US" sz="4000" b="1" dirty="0"/>
              <a:t>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D98EF5-8D6E-44E5-9519-86A727641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82" r="21614"/>
          <a:stretch/>
        </p:blipFill>
        <p:spPr>
          <a:xfrm>
            <a:off x="9070789" y="306909"/>
            <a:ext cx="1850251" cy="1758252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BB81409-FAD5-4A2F-9092-0CFE2C319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2121762"/>
            <a:ext cx="6723145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Milho</a:t>
            </a:r>
            <a:r>
              <a:rPr lang="en-US" sz="2400" dirty="0"/>
              <a:t> </a:t>
            </a:r>
            <a:r>
              <a:rPr lang="en-US" sz="2400" dirty="0" err="1"/>
              <a:t>Bt</a:t>
            </a:r>
            <a:r>
              <a:rPr lang="en-US" sz="2400" dirty="0"/>
              <a:t>, </a:t>
            </a:r>
            <a:r>
              <a:rPr lang="en-US" sz="2400" dirty="0" err="1"/>
              <a:t>tecnologias</a:t>
            </a:r>
            <a:r>
              <a:rPr lang="en-US" sz="2400" dirty="0"/>
              <a:t> </a:t>
            </a:r>
            <a:r>
              <a:rPr lang="en-US" sz="2400" b="1" dirty="0" err="1"/>
              <a:t>Herculex</a:t>
            </a:r>
            <a:r>
              <a:rPr lang="en-US" sz="2400" b="1" dirty="0"/>
              <a:t>*I</a:t>
            </a:r>
            <a:r>
              <a:rPr lang="en-US" sz="2400" dirty="0"/>
              <a:t> e </a:t>
            </a:r>
            <a:r>
              <a:rPr lang="en-US" sz="2400" b="1" dirty="0" err="1"/>
              <a:t>Yieldgard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 err="1"/>
              <a:t>Algodão</a:t>
            </a:r>
            <a:r>
              <a:rPr lang="en-US" sz="2400" dirty="0"/>
              <a:t> </a:t>
            </a:r>
            <a:r>
              <a:rPr lang="en-US" sz="2400" dirty="0" err="1"/>
              <a:t>Bt</a:t>
            </a:r>
            <a:r>
              <a:rPr lang="en-US" sz="2400" dirty="0"/>
              <a:t>, </a:t>
            </a:r>
            <a:r>
              <a:rPr lang="en-US" sz="2400" dirty="0" err="1"/>
              <a:t>tecnologia</a:t>
            </a:r>
            <a:r>
              <a:rPr lang="en-US" sz="2400" dirty="0"/>
              <a:t> </a:t>
            </a:r>
            <a:r>
              <a:rPr lang="en-US" sz="2400" b="1" dirty="0" err="1"/>
              <a:t>Widestrike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pPr marL="0"/>
            <a:r>
              <a:rPr lang="en-US" sz="2400" i="1" dirty="0"/>
              <a:t>Streptomyces </a:t>
            </a:r>
            <a:r>
              <a:rPr lang="en-US" sz="2400" i="1" dirty="0" err="1"/>
              <a:t>viridochromogenes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pat</a:t>
            </a:r>
            <a:r>
              <a:rPr lang="en-US" sz="2400" dirty="0"/>
              <a:t>), gene </a:t>
            </a:r>
            <a:r>
              <a:rPr lang="en-US" sz="2400" dirty="0" err="1"/>
              <a:t>marcador</a:t>
            </a:r>
            <a:r>
              <a:rPr lang="en-US" sz="2400" dirty="0"/>
              <a:t> no </a:t>
            </a:r>
            <a:r>
              <a:rPr lang="en-US" sz="2400" dirty="0" err="1"/>
              <a:t>processo</a:t>
            </a:r>
            <a:r>
              <a:rPr lang="en-US" sz="2400" dirty="0"/>
              <a:t> de </a:t>
            </a:r>
            <a:r>
              <a:rPr lang="en-US" sz="2400" dirty="0" err="1"/>
              <a:t>seleção</a:t>
            </a:r>
            <a:r>
              <a:rPr lang="en-US" sz="2400" dirty="0"/>
              <a:t>.</a:t>
            </a:r>
          </a:p>
          <a:p>
            <a:pPr marL="457200" lvl="1"/>
            <a:endParaRPr lang="en-US" dirty="0"/>
          </a:p>
          <a:p>
            <a:pPr marL="0"/>
            <a:endParaRPr lang="en-US" sz="2400" dirty="0"/>
          </a:p>
          <a:p>
            <a:pPr marL="0"/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  <a:p>
            <a:pPr marL="0"/>
            <a:endParaRPr lang="en-US" sz="2400" dirty="0"/>
          </a:p>
          <a:p>
            <a:endParaRPr lang="en-US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C32757-F569-42CA-ACEB-147980599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873" y="2825905"/>
            <a:ext cx="3742087" cy="8654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256F4F6-55E0-4E82-865E-265A3D670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254" y="4452055"/>
            <a:ext cx="2207330" cy="17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4F2519E-A5AD-4BB7-B2B4-E46B72D173CD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ETR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</a:rPr>
              <a:t>Injúria</a:t>
            </a:r>
            <a:r>
              <a:rPr lang="en-US" sz="3200" dirty="0">
                <a:latin typeface="+mn-lt"/>
              </a:rPr>
              <a:t> visual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</a:rPr>
              <a:t>Nível</a:t>
            </a:r>
            <a:r>
              <a:rPr lang="en-US" sz="3200" dirty="0">
                <a:latin typeface="+mn-lt"/>
              </a:rPr>
              <a:t> de </a:t>
            </a:r>
            <a:r>
              <a:rPr lang="en-US" sz="3200" dirty="0" err="1">
                <a:latin typeface="+mn-lt"/>
              </a:rPr>
              <a:t>amonia</a:t>
            </a:r>
            <a:endParaRPr lang="en-US" sz="32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id="{104942A7-2F22-4DE6-9A36-AE52C5FE5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398" t="27581" r="32933" b="5097"/>
          <a:stretch/>
        </p:blipFill>
        <p:spPr>
          <a:xfrm>
            <a:off x="5257974" y="634180"/>
            <a:ext cx="6172025" cy="5477739"/>
          </a:xfrm>
          <a:prstGeom prst="rect">
            <a:avLst/>
          </a:prstGeom>
          <a:effec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EE18C02-904D-4FB6-B45D-8C7B61E2652F}"/>
              </a:ext>
            </a:extLst>
          </p:cNvPr>
          <p:cNvSpPr txBox="1"/>
          <p:nvPr/>
        </p:nvSpPr>
        <p:spPr>
          <a:xfrm>
            <a:off x="348668" y="634180"/>
            <a:ext cx="4012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+mj-lt"/>
              </a:rPr>
              <a:t>Expressão do gene PAT</a:t>
            </a:r>
          </a:p>
        </p:txBody>
      </p:sp>
    </p:spTree>
    <p:extLst>
      <p:ext uri="{BB962C8B-B14F-4D97-AF65-F5344CB8AC3E}">
        <p14:creationId xmlns:p14="http://schemas.microsoft.com/office/powerpoint/2010/main" val="33223665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Freeform: Shape 7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6" name="Título 1">
            <a:extLst>
              <a:ext uri="{FF2B5EF4-FFF2-40B4-BE49-F238E27FC236}">
                <a16:creationId xmlns:a16="http://schemas.microsoft.com/office/drawing/2014/main" id="{B78EC709-ABF6-4891-B87B-9C14B6C44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b="1">
                <a:solidFill>
                  <a:srgbClr val="FFFFFF"/>
                </a:solidFill>
              </a:rPr>
              <a:t>Considerações </a:t>
            </a:r>
          </a:p>
        </p:txBody>
      </p:sp>
      <p:graphicFrame>
        <p:nvGraphicFramePr>
          <p:cNvPr id="21509" name="Espaço Reservado para Conteúdo 2">
            <a:extLst>
              <a:ext uri="{FF2B5EF4-FFF2-40B4-BE49-F238E27FC236}">
                <a16:creationId xmlns:a16="http://schemas.microsoft.com/office/drawing/2014/main" id="{D5F03241-471F-444C-A76B-5D2FD63B5E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41938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0" name="Imagem 3">
            <a:extLst>
              <a:ext uri="{FF2B5EF4-FFF2-40B4-BE49-F238E27FC236}">
                <a16:creationId xmlns:a16="http://schemas.microsoft.com/office/drawing/2014/main" id="{3488C415-3C84-4EDC-917F-677BEFA1EF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t="19582" r="21136" b="7454"/>
          <a:stretch>
            <a:fillRect/>
          </a:stretch>
        </p:blipFill>
        <p:spPr>
          <a:xfrm>
            <a:off x="1490663" y="60325"/>
            <a:ext cx="9439275" cy="67373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4" name="Imagem 3">
            <a:extLst>
              <a:ext uri="{FF2B5EF4-FFF2-40B4-BE49-F238E27FC236}">
                <a16:creationId xmlns:a16="http://schemas.microsoft.com/office/drawing/2014/main" id="{09F8BCAF-1EE9-4A52-8D51-564920129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t="19582" r="21136" b="7454"/>
          <a:stretch>
            <a:fillRect/>
          </a:stretch>
        </p:blipFill>
        <p:spPr>
          <a:xfrm>
            <a:off x="1490663" y="60325"/>
            <a:ext cx="9439275" cy="6737350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6A8AF97-EE61-4F67-B7DC-99C869583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565275"/>
            <a:ext cx="7599362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>
            <a:extLst>
              <a:ext uri="{FF2B5EF4-FFF2-40B4-BE49-F238E27FC236}">
                <a16:creationId xmlns:a16="http://schemas.microsoft.com/office/drawing/2014/main" id="{DFA73E9D-E4A6-42BB-9222-50169C1B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15903" r="20888" b="30115"/>
          <a:stretch>
            <a:fillRect/>
          </a:stretch>
        </p:blipFill>
        <p:spPr bwMode="auto">
          <a:xfrm>
            <a:off x="715963" y="681038"/>
            <a:ext cx="979963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A1A04-0713-4001-ACA4-F16C0E26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AMÔNIO-GLUFOSINATO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104A16-362E-46A3-996E-1187702F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193"/>
            <a:ext cx="10515600" cy="4351338"/>
          </a:xfrm>
          <a:solidFill>
            <a:schemeClr val="bg1">
              <a:alpha val="43922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Herbicida natural que foi descoberto na década de 60.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Cepas de </a:t>
            </a:r>
            <a:r>
              <a:rPr lang="pt-BR" i="1" dirty="0" err="1"/>
              <a:t>Streptomyces</a:t>
            </a:r>
            <a:r>
              <a:rPr lang="pt-BR" i="1" dirty="0"/>
              <a:t> spp. </a:t>
            </a:r>
            <a:r>
              <a:rPr lang="pt-BR" dirty="0"/>
              <a:t>descobertas produziam moléculas com um aminoácido não usual contento um grupamento </a:t>
            </a:r>
            <a:r>
              <a:rPr lang="pt-BR" dirty="0" err="1"/>
              <a:t>fosfino</a:t>
            </a:r>
            <a:r>
              <a:rPr lang="pt-BR" dirty="0"/>
              <a:t>: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L- </a:t>
            </a:r>
            <a:r>
              <a:rPr lang="pt-BR" b="1" dirty="0" err="1"/>
              <a:t>phosphinothricin</a:t>
            </a:r>
            <a:r>
              <a:rPr lang="pt-BR" b="1" dirty="0"/>
              <a:t>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Alto potencial como herbicida </a:t>
            </a:r>
            <a:r>
              <a:rPr lang="pt-BR" b="1" dirty="0"/>
              <a:t>pós emergente, não seletivo.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2F87EB-BAAC-4E25-B71E-470E83F6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3468" y="0"/>
            <a:ext cx="4198532" cy="25960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5662612" y="-3744912"/>
            <a:ext cx="1355725" cy="10750550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5" name="Título 1">
            <a:extLst>
              <a:ext uri="{FF2B5EF4-FFF2-40B4-BE49-F238E27FC236}">
                <a16:creationId xmlns:a16="http://schemas.microsoft.com/office/drawing/2014/main" id="{A40A73CA-EF33-4AAB-B097-8EE5AD1A5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7463" y="1203325"/>
            <a:ext cx="10023475" cy="858838"/>
          </a:xfrm>
        </p:spPr>
        <p:txBody>
          <a:bodyPr/>
          <a:lstStyle/>
          <a:p>
            <a:r>
              <a:rPr lang="en-US" altLang="pt-BR" sz="4000">
                <a:solidFill>
                  <a:srgbClr val="FFFFFF"/>
                </a:solidFill>
              </a:rPr>
              <a:t>Hipóteses sobre o modo de ação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01DACDD5-26EF-442C-B818-F6A3682126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8844985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4E83D33-3517-4390-B09A-7174297D6F43}"/>
              </a:ext>
            </a:extLst>
          </p:cNvPr>
          <p:cNvSpPr/>
          <p:nvPr/>
        </p:nvSpPr>
        <p:spPr>
          <a:xfrm>
            <a:off x="3089275" y="5905500"/>
            <a:ext cx="654050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Será que esse efeito é o que realmente causa o efeito rápido nas plantas?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7A38F-536E-4258-8608-7DEACB7A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 amônio glufosinato é tóxico para as plantas?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38B420-EBF4-401A-AEC2-873CC95B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1257"/>
            <a:ext cx="4778829" cy="337570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Inibição da GS;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Níveis de aminoácidos;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Fotossíntese;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Acúmulo de amônia;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Plantas C3, C4;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A90E68-7F48-43F4-A423-BA8D7E42D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7250" y="3894138"/>
            <a:ext cx="1476375" cy="40322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/>
              <a:t>Sensíveis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143EA3D-41C4-47C3-A7BE-7B11CA84B114}"/>
              </a:ext>
            </a:extLst>
          </p:cNvPr>
          <p:cNvSpPr/>
          <p:nvPr/>
        </p:nvSpPr>
        <p:spPr>
          <a:xfrm>
            <a:off x="550863" y="2119313"/>
            <a:ext cx="4035425" cy="75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Avaliações</a:t>
            </a:r>
            <a:endParaRPr lang="pt-BR" b="1" dirty="0"/>
          </a:p>
        </p:txBody>
      </p:sp>
      <p:pic>
        <p:nvPicPr>
          <p:cNvPr id="9224" name="Imagem 8">
            <a:extLst>
              <a:ext uri="{FF2B5EF4-FFF2-40B4-BE49-F238E27FC236}">
                <a16:creationId xmlns:a16="http://schemas.microsoft.com/office/drawing/2014/main" id="{D085C1BB-8140-41F0-9F7E-07D3DE2B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19852"/>
          <a:stretch>
            <a:fillRect/>
          </a:stretch>
        </p:blipFill>
        <p:spPr bwMode="auto">
          <a:xfrm>
            <a:off x="10072688" y="1698625"/>
            <a:ext cx="1679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m 11">
            <a:extLst>
              <a:ext uri="{FF2B5EF4-FFF2-40B4-BE49-F238E27FC236}">
                <a16:creationId xmlns:a16="http://schemas.microsoft.com/office/drawing/2014/main" id="{BDF98A48-080E-49BD-AE74-13FBB229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6987" r="12941"/>
          <a:stretch>
            <a:fillRect/>
          </a:stretch>
        </p:blipFill>
        <p:spPr bwMode="auto">
          <a:xfrm>
            <a:off x="8377238" y="1698625"/>
            <a:ext cx="161131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Resultado de imagem para horseweed seedling">
            <a:extLst>
              <a:ext uri="{FF2B5EF4-FFF2-40B4-BE49-F238E27FC236}">
                <a16:creationId xmlns:a16="http://schemas.microsoft.com/office/drawing/2014/main" id="{26FB2ED6-FF95-4A68-9D14-180D85E9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t="13591" r="22774" b="764"/>
          <a:stretch>
            <a:fillRect/>
          </a:stretch>
        </p:blipFill>
        <p:spPr bwMode="auto">
          <a:xfrm>
            <a:off x="6437313" y="1698625"/>
            <a:ext cx="18288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m 9">
            <a:extLst>
              <a:ext uri="{FF2B5EF4-FFF2-40B4-BE49-F238E27FC236}">
                <a16:creationId xmlns:a16="http://schemas.microsoft.com/office/drawing/2014/main" id="{E82834A9-8E07-44AC-9113-1A281758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9930" r="17113" b="29312"/>
          <a:stretch>
            <a:fillRect/>
          </a:stretch>
        </p:blipFill>
        <p:spPr bwMode="auto">
          <a:xfrm>
            <a:off x="7586663" y="4438650"/>
            <a:ext cx="13589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m 10">
            <a:extLst>
              <a:ext uri="{FF2B5EF4-FFF2-40B4-BE49-F238E27FC236}">
                <a16:creationId xmlns:a16="http://schemas.microsoft.com/office/drawing/2014/main" id="{136DAAA7-96E9-4451-9443-CF1922CE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r="11607"/>
          <a:stretch>
            <a:fillRect/>
          </a:stretch>
        </p:blipFill>
        <p:spPr bwMode="auto">
          <a:xfrm>
            <a:off x="9307513" y="4438650"/>
            <a:ext cx="13573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B12A28-4B08-4A1F-A737-A4D14D11C6F8}"/>
              </a:ext>
            </a:extLst>
          </p:cNvPr>
          <p:cNvSpPr txBox="1"/>
          <p:nvPr/>
        </p:nvSpPr>
        <p:spPr>
          <a:xfrm>
            <a:off x="6640513" y="3498850"/>
            <a:ext cx="1422400" cy="339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/>
              <a:t>Conyza</a:t>
            </a:r>
            <a:endParaRPr lang="pt-BR" sz="16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B05E1B-5318-4F29-A4B1-B821A6237697}"/>
              </a:ext>
            </a:extLst>
          </p:cNvPr>
          <p:cNvSpPr txBox="1"/>
          <p:nvPr/>
        </p:nvSpPr>
        <p:spPr>
          <a:xfrm>
            <a:off x="8766175" y="3514725"/>
            <a:ext cx="833438" cy="3381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/>
              <a:t>Palmeri</a:t>
            </a:r>
            <a:endParaRPr lang="pt-BR" sz="16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C5F289-C289-4611-B7A3-383013CB4671}"/>
              </a:ext>
            </a:extLst>
          </p:cNvPr>
          <p:cNvSpPr txBox="1"/>
          <p:nvPr/>
        </p:nvSpPr>
        <p:spPr>
          <a:xfrm>
            <a:off x="10510838" y="3502025"/>
            <a:ext cx="801687" cy="3397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/>
              <a:t>Kolchia</a:t>
            </a:r>
            <a:endParaRPr lang="pt-BR" sz="1600" b="1" dirty="0"/>
          </a:p>
        </p:txBody>
      </p:sp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2EB39CA1-929C-4503-8BD2-6DCD199645C3}"/>
              </a:ext>
            </a:extLst>
          </p:cNvPr>
          <p:cNvSpPr txBox="1">
            <a:spLocks/>
          </p:cNvSpPr>
          <p:nvPr/>
        </p:nvSpPr>
        <p:spPr>
          <a:xfrm>
            <a:off x="8548688" y="6334125"/>
            <a:ext cx="1476375" cy="4032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/>
              <a:t>Tolerantes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D6E66D-7E78-42FB-A59D-430D8FE6457D}"/>
              </a:ext>
            </a:extLst>
          </p:cNvPr>
          <p:cNvSpPr txBox="1"/>
          <p:nvPr/>
        </p:nvSpPr>
        <p:spPr>
          <a:xfrm>
            <a:off x="8256588" y="5916613"/>
            <a:ext cx="1020762" cy="339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/>
              <a:t>Sorghum</a:t>
            </a:r>
            <a:endParaRPr lang="pt-BR" sz="16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45CF99E-FBEC-4731-8557-91D499053ED6}"/>
              </a:ext>
            </a:extLst>
          </p:cNvPr>
          <p:cNvSpPr txBox="1"/>
          <p:nvPr/>
        </p:nvSpPr>
        <p:spPr>
          <a:xfrm>
            <a:off x="9953625" y="5916613"/>
            <a:ext cx="882650" cy="3381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/>
              <a:t>Lolium</a:t>
            </a:r>
            <a:endParaRPr lang="pt-BR" sz="1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0A5231-F970-4010-B323-4DB0F610874A}"/>
              </a:ext>
            </a:extLst>
          </p:cNvPr>
          <p:cNvSpPr txBox="1"/>
          <p:nvPr/>
        </p:nvSpPr>
        <p:spPr>
          <a:xfrm>
            <a:off x="1786092" y="6378366"/>
            <a:ext cx="21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TAKANO, 2018.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6C8A9C8-5102-49FE-A653-6BBD3A55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Inibição da GS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0E68D7-0805-48C1-BD52-10EE538A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38" y="2390775"/>
            <a:ext cx="4764087" cy="3219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Não existe diferença a nível enzimático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Não há diferença no acúmulo de amônia in vitro.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81B6C9-905C-4DCF-97D2-645D7EB3E7FC}"/>
              </a:ext>
            </a:extLst>
          </p:cNvPr>
          <p:cNvSpPr txBox="1"/>
          <p:nvPr/>
        </p:nvSpPr>
        <p:spPr>
          <a:xfrm>
            <a:off x="6096000" y="3051175"/>
            <a:ext cx="5791200" cy="1939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In vivo: plantas sensíveis absorvem mais Glufosinato do que as  tolerantes.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A inibição da GS é proporcional ao tanto de herbicida que a planta absorve; 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36A7796-2D6D-4EBC-BB18-E59D53596D33}"/>
              </a:ext>
            </a:extLst>
          </p:cNvPr>
          <p:cNvSpPr/>
          <p:nvPr/>
        </p:nvSpPr>
        <p:spPr>
          <a:xfrm>
            <a:off x="246063" y="1690688"/>
            <a:ext cx="4427537" cy="110331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Avaliação in vitro e in vivo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A0C393-B740-434A-A8A2-D5102D4B7AD0}"/>
              </a:ext>
            </a:extLst>
          </p:cNvPr>
          <p:cNvSpPr txBox="1"/>
          <p:nvPr/>
        </p:nvSpPr>
        <p:spPr>
          <a:xfrm>
            <a:off x="1786092" y="6378366"/>
            <a:ext cx="21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TAKANO, 2018.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852</Words>
  <Application>Microsoft Office PowerPoint</Application>
  <PresentationFormat>Widescreen</PresentationFormat>
  <Paragraphs>178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Inibidores da Glutamina Sintetase </vt:lpstr>
      <vt:lpstr>Inibidores da GS</vt:lpstr>
      <vt:lpstr>Apresentação do PowerPoint</vt:lpstr>
      <vt:lpstr>Apresentação do PowerPoint</vt:lpstr>
      <vt:lpstr>Apresentação do PowerPoint</vt:lpstr>
      <vt:lpstr>AMÔNIO-GLUFOSINATO </vt:lpstr>
      <vt:lpstr>Hipóteses sobre o modo de ação</vt:lpstr>
      <vt:lpstr>Porque o amônio glufosinato é tóxico para as plantas? </vt:lpstr>
      <vt:lpstr>Inibição da GS</vt:lpstr>
      <vt:lpstr>Níveis de aminoácido e glutamato</vt:lpstr>
      <vt:lpstr>Apresentação do PowerPoint</vt:lpstr>
      <vt:lpstr>Porque o amônio glufosinato é tóxico para as plantas? </vt:lpstr>
      <vt:lpstr>AMÔNIO-GLUFOSINATO</vt:lpstr>
      <vt:lpstr>Comportamento na planta </vt:lpstr>
      <vt:lpstr>Comportamento no solo </vt:lpstr>
      <vt:lpstr>Características toxicológicas </vt:lpstr>
      <vt:lpstr>Uso agrícola </vt:lpstr>
      <vt:lpstr>Resistência de plantas daninhas </vt:lpstr>
      <vt:lpstr>Tolerância ao Glufosinato </vt:lpstr>
      <vt:lpstr>Apresentação do PowerPoint</vt:lpstr>
      <vt:lpstr>Apresentação do PowerPoint</vt:lpstr>
      <vt:lpstr>Considerações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Inibidores da Glutamina Sintetase </dc:title>
  <dc:creator>Windows User</dc:creator>
  <cp:lastModifiedBy>Windows User</cp:lastModifiedBy>
  <cp:revision>4</cp:revision>
  <dcterms:created xsi:type="dcterms:W3CDTF">2018-10-04T22:11:48Z</dcterms:created>
  <dcterms:modified xsi:type="dcterms:W3CDTF">2018-10-09T18:51:27Z</dcterms:modified>
</cp:coreProperties>
</file>