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308" r:id="rId5"/>
    <p:sldId id="309" r:id="rId6"/>
    <p:sldId id="310" r:id="rId7"/>
    <p:sldId id="311" r:id="rId8"/>
    <p:sldId id="297" r:id="rId9"/>
    <p:sldId id="312" r:id="rId10"/>
    <p:sldId id="298" r:id="rId11"/>
    <p:sldId id="299" r:id="rId12"/>
    <p:sldId id="300" r:id="rId13"/>
    <p:sldId id="301" r:id="rId14"/>
    <p:sldId id="302" r:id="rId15"/>
    <p:sldId id="30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 autoAdjust="0"/>
    <p:restoredTop sz="94691" autoAdjust="0"/>
  </p:normalViewPr>
  <p:slideViewPr>
    <p:cSldViewPr>
      <p:cViewPr varScale="1">
        <p:scale>
          <a:sx n="83" d="100"/>
          <a:sy n="83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51106EC-E244-4B0E-AD19-89A1ED2717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9/28/22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Setembro</a:t>
            </a:r>
            <a:r>
              <a:rPr lang="en-US"/>
              <a:t> 2022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22E5-F3BC-4495-8D49-E7716A39D4FD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Democracia</a:t>
            </a:r>
            <a:r>
              <a:rPr lang="en-US" dirty="0"/>
              <a:t> e </a:t>
            </a:r>
            <a:r>
              <a:rPr lang="en-US" dirty="0" err="1"/>
              <a:t>Democratização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pt-PT" dirty="0"/>
              <a:t>Estudo: 137 países, de 1976 a 1996</a:t>
            </a:r>
          </a:p>
          <a:p>
            <a:r>
              <a:rPr lang="pt-PT" dirty="0"/>
              <a:t>Democracia </a:t>
            </a:r>
            <a:r>
              <a:rPr lang="pt-PT" dirty="0">
                <a:sym typeface="Symbol" pitchFamily="-28" charset="2"/>
              </a:rPr>
              <a:t> nível de constrangimento ao poder discricionário do executivo</a:t>
            </a:r>
          </a:p>
          <a:p>
            <a:r>
              <a:rPr lang="pt-PT" dirty="0">
                <a:sym typeface="Symbol" pitchFamily="-28" charset="2"/>
              </a:rPr>
              <a:t>Democratização  caminho na direção da democracia</a:t>
            </a:r>
          </a:p>
          <a:p>
            <a:r>
              <a:rPr lang="pt-PT" dirty="0">
                <a:sym typeface="Symbol" pitchFamily="-28" charset="2"/>
              </a:rPr>
              <a:t>Efeito pacificador v. efeito “domador”</a:t>
            </a:r>
          </a:p>
          <a:p>
            <a:r>
              <a:rPr lang="pt-PT" dirty="0">
                <a:sym typeface="Symbol" pitchFamily="-28" charset="2"/>
              </a:rPr>
              <a:t>Senso comum: Dissenso provoca, repressão persiste, democracia pacifica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35BF-D568-4CAC-BF4E-0FF7AB6EDA01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Desagregando</a:t>
            </a:r>
            <a:r>
              <a:rPr lang="en-US" dirty="0"/>
              <a:t> </a:t>
            </a:r>
            <a:r>
              <a:rPr lang="en-US" dirty="0" err="1"/>
              <a:t>Repressão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300" u="sng" dirty="0"/>
          </a:p>
          <a:p>
            <a:pPr algn="ctr">
              <a:buFontTx/>
              <a:buNone/>
            </a:pPr>
            <a:r>
              <a:rPr lang="pt-PT" sz="2300" u="sng" dirty="0"/>
              <a:t>Repressão violenta</a:t>
            </a:r>
          </a:p>
          <a:p>
            <a:pPr algn="ctr">
              <a:buFontTx/>
              <a:buNone/>
            </a:pPr>
            <a:endParaRPr lang="pt-PT" sz="2300" u="sng" dirty="0"/>
          </a:p>
          <a:p>
            <a:pPr>
              <a:buSzPct val="55000"/>
              <a:buFont typeface="Times" pitchFamily="-28" charset="0"/>
              <a:buChar char="•"/>
            </a:pPr>
            <a:endParaRPr lang="pt-PT" sz="2300" u="sng" dirty="0"/>
          </a:p>
          <a:p>
            <a:pPr>
              <a:buSzPct val="55000"/>
              <a:buFont typeface="Times" pitchFamily="-28" charset="0"/>
              <a:buChar char="•"/>
            </a:pPr>
            <a:r>
              <a:rPr lang="pt-PT" sz="2300" dirty="0"/>
              <a:t>Integridade física</a:t>
            </a:r>
          </a:p>
          <a:p>
            <a:pPr lvl="1">
              <a:buSzPct val="55000"/>
            </a:pPr>
            <a:r>
              <a:rPr lang="pt-PT" sz="2000" dirty="0"/>
              <a:t>Direito à vida</a:t>
            </a:r>
          </a:p>
          <a:p>
            <a:pPr lvl="1">
              <a:buSzPct val="55000"/>
            </a:pPr>
            <a:r>
              <a:rPr lang="pt-PT" sz="2000" dirty="0"/>
              <a:t>Proibição da tortura</a:t>
            </a:r>
          </a:p>
          <a:p>
            <a:pPr lvl="1">
              <a:buSzPct val="55000"/>
            </a:pPr>
            <a:r>
              <a:rPr lang="pt-PT" sz="2000" dirty="0"/>
              <a:t>Proteção à dignidade humana</a:t>
            </a:r>
            <a:endParaRPr lang="pt-PT" sz="2000" u="sng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300" u="sng" dirty="0"/>
          </a:p>
          <a:p>
            <a:pPr algn="ctr">
              <a:buFontTx/>
              <a:buNone/>
            </a:pPr>
            <a:r>
              <a:rPr lang="pt-PT" sz="2300" u="sng" dirty="0"/>
              <a:t>Ausência de repressão (ou repressão menos violenta)</a:t>
            </a:r>
          </a:p>
          <a:p>
            <a:pPr algn="ctr">
              <a:buFontTx/>
              <a:buNone/>
            </a:pPr>
            <a:endParaRPr lang="pt-PT" sz="2300" u="sng" dirty="0"/>
          </a:p>
          <a:p>
            <a:pPr>
              <a:buSzPct val="55000"/>
              <a:buFont typeface="Times" pitchFamily="-28" charset="0"/>
              <a:buChar char="•"/>
            </a:pPr>
            <a:r>
              <a:rPr lang="pt-PT" sz="2300" dirty="0"/>
              <a:t>Liberdades civis</a:t>
            </a:r>
          </a:p>
          <a:p>
            <a:pPr lvl="1">
              <a:buSzPct val="55000"/>
            </a:pPr>
            <a:r>
              <a:rPr lang="pt-PT" sz="2000" dirty="0"/>
              <a:t>Direito de associação</a:t>
            </a:r>
          </a:p>
          <a:p>
            <a:pPr lvl="1">
              <a:buSzPct val="55000"/>
            </a:pPr>
            <a:r>
              <a:rPr lang="pt-PT" sz="2000" dirty="0"/>
              <a:t>Liberdade de expressão</a:t>
            </a:r>
          </a:p>
          <a:p>
            <a:pPr lvl="1">
              <a:buSzPct val="55000"/>
            </a:pPr>
            <a:r>
              <a:rPr lang="pt-PT" sz="2000" dirty="0"/>
              <a:t>Liberdade de imprensa</a:t>
            </a:r>
            <a:endParaRPr lang="pt-PT" sz="20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DB61-8C0A-4726-9CAF-DA720D9A0C85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Dados e </a:t>
            </a:r>
            <a:r>
              <a:rPr lang="en-US" dirty="0" err="1"/>
              <a:t>Análise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 err="1"/>
              <a:t>Freedom</a:t>
            </a:r>
            <a:r>
              <a:rPr lang="pt-PT" dirty="0"/>
              <a:t> </a:t>
            </a:r>
            <a:r>
              <a:rPr lang="pt-PT" dirty="0" err="1"/>
              <a:t>House</a:t>
            </a:r>
            <a:r>
              <a:rPr lang="pt-PT" dirty="0"/>
              <a:t>, medida de liberdades civis [1 a 7]</a:t>
            </a:r>
          </a:p>
          <a:p>
            <a:r>
              <a:rPr lang="pt-PT" dirty="0" err="1"/>
              <a:t>Political</a:t>
            </a:r>
            <a:r>
              <a:rPr lang="pt-PT" dirty="0"/>
              <a:t> Terror </a:t>
            </a:r>
            <a:r>
              <a:rPr lang="pt-PT" dirty="0" err="1"/>
              <a:t>Scale</a:t>
            </a:r>
            <a:r>
              <a:rPr lang="pt-PT" dirty="0"/>
              <a:t> [1 a 5]</a:t>
            </a:r>
          </a:p>
          <a:p>
            <a:r>
              <a:rPr lang="pt-PT" dirty="0"/>
              <a:t>Democracia (</a:t>
            </a:r>
            <a:r>
              <a:rPr lang="pt-PT" dirty="0" err="1"/>
              <a:t>Polity</a:t>
            </a:r>
            <a:r>
              <a:rPr lang="pt-PT" dirty="0"/>
              <a:t> IV)</a:t>
            </a:r>
          </a:p>
          <a:p>
            <a:pPr lvl="1"/>
            <a:r>
              <a:rPr lang="pt-PT" dirty="0"/>
              <a:t>Extensão dos constrangimentos institucionais aos poderes do chefe de estado (Marshall e </a:t>
            </a:r>
            <a:r>
              <a:rPr lang="pt-PT" dirty="0" err="1"/>
              <a:t>Jaggers</a:t>
            </a:r>
            <a:r>
              <a:rPr lang="pt-PT" dirty="0"/>
              <a:t> 2000)</a:t>
            </a:r>
          </a:p>
          <a:p>
            <a:pPr lvl="1"/>
            <a:r>
              <a:rPr lang="pt-PT" dirty="0"/>
              <a:t>Escala de 7 pontos (</a:t>
            </a:r>
            <a:r>
              <a:rPr lang="pt-PT" dirty="0" err="1"/>
              <a:t>Gurr</a:t>
            </a:r>
            <a:r>
              <a:rPr lang="pt-PT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3D3B6-D03B-4081-93A0-24B30336DF7F}" type="slidenum">
              <a:rPr lang="en-US"/>
              <a:pPr/>
              <a:t>13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Davenport - </a:t>
            </a:r>
            <a:r>
              <a:rPr lang="en-US" dirty="0" err="1"/>
              <a:t>Tabela</a:t>
            </a:r>
            <a:r>
              <a:rPr lang="en-US" dirty="0"/>
              <a:t> 1</a:t>
            </a:r>
          </a:p>
        </p:txBody>
      </p:sp>
      <p:graphicFrame>
        <p:nvGraphicFramePr>
          <p:cNvPr id="55524" name="Group 228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459224"/>
        </p:xfrm>
        <a:graphic>
          <a:graphicData uri="http://schemas.openxmlformats.org/drawingml/2006/table">
            <a:tbl>
              <a:tblPr/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Political Terror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No/Low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Levels of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Levels of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Liberties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No/Low Repression (1-2)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Repression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(3-5)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395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(6-7)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= 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B39E-D23F-462A-A095-FCC9F0BFDC89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Variáveis</a:t>
            </a:r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pt-PT" dirty="0"/>
              <a:t>Variável dependente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Repressão violenta e repressão não-violenta</a:t>
            </a:r>
          </a:p>
          <a:p>
            <a:pPr>
              <a:lnSpc>
                <a:spcPct val="90000"/>
              </a:lnSpc>
            </a:pPr>
            <a:r>
              <a:rPr lang="pt-PT" dirty="0"/>
              <a:t>Variáveis independentes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Democracia e democratização</a:t>
            </a:r>
          </a:p>
          <a:p>
            <a:pPr>
              <a:lnSpc>
                <a:spcPct val="90000"/>
              </a:lnSpc>
            </a:pPr>
            <a:r>
              <a:rPr lang="pt-PT" dirty="0"/>
              <a:t>Variáveis de controle: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Incidência de protesto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Grau de violência presente em cada atividade dissidente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Guerra civil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Conflito internacional</a:t>
            </a:r>
          </a:p>
          <a:p>
            <a:pPr lvl="2">
              <a:lnSpc>
                <a:spcPct val="90000"/>
              </a:lnSpc>
            </a:pPr>
            <a:r>
              <a:rPr lang="pt-PT" dirty="0"/>
              <a:t>PIB per capita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5C39-2E15-4CE2-A7E4-A8D1E2B6D267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Resultados</a:t>
            </a:r>
            <a:br>
              <a:rPr lang="en-US" dirty="0"/>
            </a:br>
            <a:r>
              <a:rPr lang="en-US" sz="2600" dirty="0" err="1"/>
              <a:t>Baseado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Davenport - </a:t>
            </a:r>
            <a:r>
              <a:rPr lang="en-US" sz="2600" dirty="0" err="1"/>
              <a:t>Tabela</a:t>
            </a:r>
            <a:r>
              <a:rPr lang="en-US" sz="2600" dirty="0"/>
              <a:t> 3</a:t>
            </a:r>
            <a:endParaRPr lang="en-US" dirty="0"/>
          </a:p>
        </p:txBody>
      </p:sp>
      <p:graphicFrame>
        <p:nvGraphicFramePr>
          <p:cNvPr id="59456" name="Group 64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452112"/>
        </p:xfrm>
        <a:graphic>
          <a:graphicData uri="http://schemas.openxmlformats.org/drawingml/2006/table">
            <a:tbl>
              <a:tblPr/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00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Political Terror Scale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No/Low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Medium Levels of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High Levels of Killing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Liberties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No/Low Repression (1-2)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Democracy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1.39 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Democratization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-.31 *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Insufficient number of observations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Democracy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 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Democratization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-.70 **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Medium Repression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(3-5)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 model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-.18**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.24*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High Repression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Dag name="">
                            <a:cont type="tree" name="">
                              <a:effect ref="fillLine"/>
                              <a:outerShdw dist="38100" dir="13500000" algn="br">
                                <a:srgbClr val="FFFFFF"/>
                              </a:outerShdw>
                            </a:cont>
                            <a:cont type="tree" name="">
                              <a:effect ref="fillLine"/>
                              <a:outerShdw dist="38100" dir="2700000" algn="tl">
                                <a:srgbClr val="999999"/>
                              </a:outerShdw>
                            </a:cont>
                            <a:effect ref="fillLine"/>
                          </a:effectDag>
                          <a:latin typeface="Arial" charset="0"/>
                        </a:rPr>
                        <a:t>(6-7)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Andrew </a:t>
            </a:r>
            <a:r>
              <a:rPr lang="en-US" dirty="0" err="1">
                <a:latin typeface="Bookman Old Style" pitchFamily="18" charset="0"/>
              </a:rPr>
              <a:t>Moravcsik</a:t>
            </a:r>
            <a:r>
              <a:rPr lang="en-US" dirty="0">
                <a:latin typeface="Bookman Old Style" pitchFamily="18" charset="0"/>
              </a:rPr>
              <a:t> (2000)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“The Origins of Human Rights Regimes: Democratic Delegation in Postwar Europe”</a:t>
            </a:r>
          </a:p>
          <a:p>
            <a:r>
              <a:rPr lang="en-US" dirty="0">
                <a:latin typeface="Bookman Old Style" pitchFamily="18" charset="0"/>
              </a:rPr>
              <a:t>Christian Davenport (2004)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“The Promise of Democratic Pacification: An Empirical Assessment”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</a:t>
            </a:r>
          </a:p>
          <a:p>
            <a:endParaRPr lang="en-US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As </a:t>
            </a:r>
            <a:r>
              <a:rPr lang="en-US" dirty="0" err="1">
                <a:latin typeface="Bookman Old Style" pitchFamily="18" charset="0"/>
              </a:rPr>
              <a:t>Origens</a:t>
            </a:r>
            <a:r>
              <a:rPr lang="en-US" dirty="0">
                <a:latin typeface="Bookman Old Style" pitchFamily="18" charset="0"/>
              </a:rPr>
              <a:t> dos Regimes de </a:t>
            </a:r>
            <a:r>
              <a:rPr lang="en-US" dirty="0" err="1">
                <a:latin typeface="Bookman Old Style" pitchFamily="18" charset="0"/>
              </a:rPr>
              <a:t>Direitos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Humanos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400" dirty="0">
                <a:latin typeface="+mj-lt"/>
              </a:rPr>
              <a:t>Acontecimento mais radical na </a:t>
            </a:r>
            <a:r>
              <a:rPr lang="pt-PT" sz="2400" dirty="0" err="1">
                <a:latin typeface="+mj-lt"/>
              </a:rPr>
              <a:t>historia</a:t>
            </a:r>
            <a:r>
              <a:rPr lang="pt-PT" sz="2400" dirty="0">
                <a:latin typeface="+mj-lt"/>
              </a:rPr>
              <a:t> do direito internacional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400" dirty="0">
                <a:latin typeface="+mj-lt"/>
              </a:rPr>
              <a:t>Desafio para o ideal (realista) da soberania estatal nos moldes da Paz de </a:t>
            </a:r>
            <a:r>
              <a:rPr lang="pt-PT" sz="2400" dirty="0" err="1">
                <a:latin typeface="+mj-lt"/>
              </a:rPr>
              <a:t>Westfalia</a:t>
            </a:r>
            <a:endParaRPr lang="pt-PT" sz="24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400" dirty="0">
                <a:latin typeface="+mj-lt"/>
              </a:rPr>
              <a:t>Desafio para os ideais (liberais) de legitimidade democrática e de autodeterminação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5DAA-DA43-49D8-8726-BCD37D523FCF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Estados</a:t>
            </a:r>
            <a:r>
              <a:rPr lang="en-US" sz="3600" dirty="0"/>
              <a:t> </a:t>
            </a:r>
            <a:r>
              <a:rPr lang="en-US" sz="3600" dirty="0" err="1"/>
              <a:t>Abrogam</a:t>
            </a:r>
            <a:r>
              <a:rPr lang="en-US" sz="3600" dirty="0"/>
              <a:t> </a:t>
            </a:r>
            <a:r>
              <a:rPr lang="en-US" sz="3600" dirty="0" err="1"/>
              <a:t>sua</a:t>
            </a:r>
            <a:r>
              <a:rPr lang="en-US" sz="3600" dirty="0"/>
              <a:t> </a:t>
            </a:r>
            <a:r>
              <a:rPr lang="en-US" sz="3600" dirty="0" err="1"/>
              <a:t>Soberania</a:t>
            </a:r>
            <a:r>
              <a:rPr lang="en-US" sz="3600" dirty="0"/>
              <a:t>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60000"/>
              <a:buFont typeface="Wingdings" pitchFamily="-28" charset="2"/>
              <a:buChar char="§"/>
            </a:pPr>
            <a:endParaRPr lang="en-US" sz="2700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Explicação realista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Explicação liberal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Explicação liberal republicana</a:t>
            </a:r>
          </a:p>
          <a:p>
            <a:pPr lvl="1">
              <a:buSzPct val="60000"/>
              <a:buFont typeface="Wingdings" pitchFamily="-28" charset="2"/>
              <a:buChar char="Ø"/>
            </a:pPr>
            <a:r>
              <a:rPr lang="pt-PT" sz="2300" dirty="0">
                <a:latin typeface="+mj-lt"/>
              </a:rPr>
              <a:t>As democracias recentes tem interesse em “</a:t>
            </a:r>
            <a:r>
              <a:rPr lang="pt-PT" sz="2300" dirty="0" err="1">
                <a:latin typeface="+mj-lt"/>
              </a:rPr>
              <a:t>locking</a:t>
            </a:r>
            <a:r>
              <a:rPr lang="pt-PT" sz="2300" dirty="0">
                <a:latin typeface="+mj-lt"/>
              </a:rPr>
              <a:t> </a:t>
            </a:r>
            <a:r>
              <a:rPr lang="pt-PT" sz="2300" dirty="0" err="1">
                <a:latin typeface="+mj-lt"/>
              </a:rPr>
              <a:t>in</a:t>
            </a:r>
            <a:r>
              <a:rPr lang="pt-PT" sz="2300" dirty="0">
                <a:latin typeface="+mj-lt"/>
              </a:rPr>
              <a:t>”</a:t>
            </a:r>
          </a:p>
          <a:p>
            <a:pPr lvl="1">
              <a:buSzPct val="60000"/>
              <a:buFont typeface="Wingdings" pitchFamily="-28" charset="2"/>
              <a:buChar char="Ø"/>
            </a:pPr>
            <a:r>
              <a:rPr lang="pt-PT" sz="2300" dirty="0">
                <a:latin typeface="+mj-lt"/>
              </a:rPr>
              <a:t>Incerteza v. custos de soberania</a:t>
            </a:r>
          </a:p>
          <a:p>
            <a:pPr lvl="1">
              <a:buSzPct val="60000"/>
              <a:buFont typeface="Wingdings" pitchFamily="-28" charset="2"/>
              <a:buChar char="Ø"/>
            </a:pPr>
            <a:r>
              <a:rPr lang="pt-PT" sz="2300" dirty="0">
                <a:latin typeface="+mj-lt"/>
              </a:rPr>
              <a:t>Negociações para a criação da Corte Europeia de Direitos Humanos (1949-1950)</a:t>
            </a:r>
          </a:p>
          <a:p>
            <a:pPr lvl="2">
              <a:buSzPct val="60000"/>
              <a:buFont typeface="Wingdings" pitchFamily="-28" charset="2"/>
              <a:buChar char="Ø"/>
            </a:pPr>
            <a:r>
              <a:rPr lang="pt-PT" dirty="0">
                <a:latin typeface="+mj-lt"/>
              </a:rPr>
              <a:t>Dados empíricos</a:t>
            </a:r>
            <a:endParaRPr lang="pt-PT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BE5A9-7452-4321-9D00-B798C6CF078D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Testando</a:t>
            </a:r>
            <a:r>
              <a:rPr lang="en-US" sz="3600" dirty="0"/>
              <a:t> o </a:t>
            </a:r>
            <a:r>
              <a:rPr lang="en-US" sz="3600" dirty="0" err="1"/>
              <a:t>Liberalismo</a:t>
            </a:r>
            <a:r>
              <a:rPr lang="en-US" sz="3600" dirty="0"/>
              <a:t> </a:t>
            </a:r>
            <a:r>
              <a:rPr lang="en-US" sz="3600" dirty="0" err="1"/>
              <a:t>Republicano</a:t>
            </a:r>
            <a:endParaRPr lang="en-US" sz="36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19125" indent="-619125">
              <a:buSzPct val="60000"/>
              <a:buFont typeface="Wingdings" pitchFamily="-28" charset="2"/>
              <a:buChar char="§"/>
            </a:pPr>
            <a:endParaRPr lang="en-US" sz="2700" dirty="0"/>
          </a:p>
          <a:p>
            <a:pPr marL="619125" indent="-619125"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Evidência:</a:t>
            </a:r>
          </a:p>
          <a:p>
            <a:pPr marL="1008063" lvl="1" indent="-536575">
              <a:buSzPct val="60000"/>
              <a:buFont typeface="Arial" charset="0"/>
              <a:buAutoNum type="alphaLcPeriod"/>
            </a:pPr>
            <a:r>
              <a:rPr lang="pt-PT" sz="2300" dirty="0">
                <a:latin typeface="+mj-lt"/>
              </a:rPr>
              <a:t>Variação das preferências nacionais</a:t>
            </a:r>
          </a:p>
          <a:p>
            <a:pPr marL="1384300" lvl="2" indent="-474663">
              <a:buFont typeface="Arial" charset="0"/>
              <a:buAutoNum type="romanLcPeriod"/>
            </a:pPr>
            <a:r>
              <a:rPr lang="pt-PT" sz="2200" dirty="0">
                <a:latin typeface="+mj-lt"/>
              </a:rPr>
              <a:t>“Sim” à jurisdição compulsória</a:t>
            </a:r>
          </a:p>
          <a:p>
            <a:pPr marL="1384300" lvl="2" indent="-474663">
              <a:buFont typeface="Arial" charset="0"/>
              <a:buAutoNum type="romanLcPeriod"/>
            </a:pPr>
            <a:r>
              <a:rPr lang="pt-PT" sz="2200" dirty="0">
                <a:latin typeface="+mj-lt"/>
              </a:rPr>
              <a:t>“Sim” ao direito de petição individual</a:t>
            </a:r>
          </a:p>
          <a:p>
            <a:pPr marL="1008063" lvl="1" indent="-536575">
              <a:buSzPct val="60000"/>
              <a:buFont typeface="Arial" charset="0"/>
              <a:buAutoNum type="alphaLcPeriod"/>
            </a:pPr>
            <a:r>
              <a:rPr lang="pt-PT" sz="2300" dirty="0">
                <a:latin typeface="+mj-lt"/>
              </a:rPr>
              <a:t>Processo de negociação internacional</a:t>
            </a:r>
          </a:p>
          <a:p>
            <a:pPr marL="1008063" lvl="1" indent="-536575">
              <a:buSzPct val="60000"/>
              <a:buFont typeface="Arial" charset="0"/>
              <a:buAutoNum type="alphaLcPeriod"/>
            </a:pPr>
            <a:r>
              <a:rPr lang="pt-PT" sz="2300" dirty="0">
                <a:latin typeface="+mj-lt"/>
              </a:rPr>
              <a:t>Motivações nacionais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21E7-1C69-4CDB-8EE0-C695902E4F92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Posições</a:t>
            </a:r>
            <a:r>
              <a:rPr lang="en-US" sz="3600" dirty="0"/>
              <a:t> </a:t>
            </a:r>
            <a:r>
              <a:rPr lang="en-US" sz="3600" dirty="0" err="1"/>
              <a:t>Nacionais</a:t>
            </a:r>
            <a:br>
              <a:rPr lang="en-US" sz="3600" dirty="0"/>
            </a:br>
            <a:r>
              <a:rPr lang="en-US" sz="2000" dirty="0"/>
              <a:t>(</a:t>
            </a:r>
            <a:r>
              <a:rPr lang="en-US" sz="2000" dirty="0" err="1"/>
              <a:t>Tabela</a:t>
            </a:r>
            <a:r>
              <a:rPr lang="en-US" sz="2000" dirty="0"/>
              <a:t> 2, </a:t>
            </a:r>
            <a:r>
              <a:rPr lang="en-US" sz="2000" dirty="0" err="1"/>
              <a:t>página</a:t>
            </a:r>
            <a:r>
              <a:rPr lang="en-US" sz="2000" dirty="0"/>
              <a:t> 233)</a:t>
            </a:r>
            <a:endParaRPr lang="en-US" sz="3600" dirty="0"/>
          </a:p>
        </p:txBody>
      </p:sp>
      <p:graphicFrame>
        <p:nvGraphicFramePr>
          <p:cNvPr id="38952" name="Group 40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307840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Non-Democracies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Democracies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Established Democracies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 / Yes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 enforcement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Austria, France, Italy, Iceland, Ireland, Germany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Arial" charset="0"/>
                        </a:rPr>
                        <a:t>Belgium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/ 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Weak enforcement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Greece, Turkey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[Portugal, Spain]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Arial" charset="0"/>
                        </a:rPr>
                        <a:t>Denmark, Sweden, Netherlands, Norway, U.K., Luxembourg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411B-5AE2-41DD-A415-687C791DF39F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Extensões</a:t>
            </a:r>
            <a:endParaRPr lang="en-US" sz="3600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60000"/>
              <a:buFont typeface="Wingdings" pitchFamily="-28" charset="2"/>
              <a:buChar char="§"/>
            </a:pPr>
            <a:endParaRPr lang="en-US" sz="2700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A origem e a evolução dos regimes de direitos humanos</a:t>
            </a:r>
          </a:p>
          <a:p>
            <a:pPr lvl="1">
              <a:buSzPct val="60000"/>
              <a:buFont typeface="Wingdings" pitchFamily="-28" charset="2"/>
              <a:buChar char="v"/>
            </a:pPr>
            <a:r>
              <a:rPr lang="pt-PT" sz="2300" dirty="0">
                <a:latin typeface="+mj-lt"/>
              </a:rPr>
              <a:t>Ceticismo norte-americano com relação ao regime interamericano e ao regime da ONU</a:t>
            </a:r>
          </a:p>
          <a:p>
            <a:pPr lvl="1">
              <a:buSzPct val="60000"/>
              <a:buFont typeface="Wingdings" pitchFamily="-28" charset="2"/>
              <a:buChar char="v"/>
            </a:pPr>
            <a:r>
              <a:rPr lang="pt-PT" dirty="0">
                <a:latin typeface="+mj-lt"/>
              </a:rPr>
              <a:t>Oposição ao Tribunal Penal Internacional</a:t>
            </a:r>
            <a:endParaRPr lang="pt-PT" sz="23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PT" sz="2700" dirty="0">
                <a:latin typeface="+mj-lt"/>
              </a:rPr>
              <a:t>Paralelos com outras áreas da política internacional</a:t>
            </a:r>
          </a:p>
          <a:p>
            <a:pPr lvl="1">
              <a:buSzPct val="60000"/>
              <a:buFont typeface="Wingdings" pitchFamily="-28" charset="2"/>
              <a:buChar char="v"/>
            </a:pPr>
            <a:r>
              <a:rPr lang="pt-PT" dirty="0">
                <a:latin typeface="+mj-lt"/>
              </a:rPr>
              <a:t>Política de liberalização comercial e política financeira</a:t>
            </a:r>
            <a:endParaRPr lang="pt-PT" sz="23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v"/>
            </a:pPr>
            <a:r>
              <a:rPr lang="pt-PT" sz="2300" dirty="0">
                <a:latin typeface="+mj-lt"/>
              </a:rPr>
              <a:t>NAFTA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E4E1-43BD-4377-9169-3298DAD1D8DB}" type="slidenum">
              <a:rPr lang="en-US"/>
              <a:pPr/>
              <a:t>8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Democratização</a:t>
            </a:r>
            <a:r>
              <a:rPr lang="en-US" dirty="0"/>
              <a:t> e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sz="27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/>
            <a:endParaRPr lang="en-US" dirty="0"/>
          </a:p>
          <a:p>
            <a:pPr marL="514350" indent="-514350"/>
            <a:r>
              <a:rPr lang="pt-PT" dirty="0"/>
              <a:t>A lógica da “pacificação democrática:”</a:t>
            </a:r>
          </a:p>
          <a:p>
            <a:pPr marL="928688" lvl="1" indent="-457200">
              <a:buFont typeface="Arial" charset="0"/>
              <a:buAutoNum type="arabicParenR"/>
            </a:pPr>
            <a:r>
              <a:rPr lang="pt-PT" dirty="0"/>
              <a:t>A democracia elimina a preferência pela repressão</a:t>
            </a:r>
          </a:p>
          <a:p>
            <a:pPr marL="928688" lvl="1" indent="-457200">
              <a:buFont typeface="Arial" charset="0"/>
              <a:buAutoNum type="arabicParenR"/>
            </a:pPr>
            <a:r>
              <a:rPr lang="pt-PT" dirty="0"/>
              <a:t>A democracia elimina a necessidade da repressão</a:t>
            </a:r>
          </a:p>
          <a:p>
            <a:pPr marL="928688" lvl="1" indent="-457200">
              <a:buFont typeface="Arial" charset="0"/>
              <a:buAutoNum type="arabicParenR"/>
            </a:pPr>
            <a:r>
              <a:rPr lang="pt-PT" dirty="0"/>
              <a:t>A democracia elimina a capacidade de repressão</a:t>
            </a:r>
          </a:p>
          <a:p>
            <a:pPr marL="514350" indent="-514350"/>
            <a:r>
              <a:rPr lang="pt-PT" dirty="0"/>
              <a:t>30 anos de análise empírica: a democracia leva a uma menor incidência e a níveis mais baixos de repressão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Democratização</a:t>
            </a:r>
            <a:r>
              <a:rPr lang="en-US" dirty="0"/>
              <a:t> e </a:t>
            </a:r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br>
              <a:rPr lang="en-US" dirty="0"/>
            </a:br>
            <a:r>
              <a:rPr lang="en-US" sz="2800" dirty="0"/>
              <a:t>Com Base </a:t>
            </a:r>
            <a:r>
              <a:rPr lang="en-US" sz="2800" dirty="0" err="1"/>
              <a:t>em</a:t>
            </a:r>
            <a:r>
              <a:rPr lang="en-US" sz="2800" dirty="0"/>
              <a:t> Davenport</a:t>
            </a:r>
            <a:r>
              <a:rPr lang="en-US" sz="3000" dirty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1142999"/>
          </a:xfrm>
        </p:spPr>
        <p:txBody>
          <a:bodyPr/>
          <a:lstStyle/>
          <a:p>
            <a:endParaRPr lang="en-US" sz="2200" dirty="0"/>
          </a:p>
          <a:p>
            <a:endParaRPr lang="en-US" sz="2200" dirty="0"/>
          </a:p>
          <a:p>
            <a:r>
              <a:rPr lang="en-US" sz="2200" dirty="0" err="1"/>
              <a:t>Custos</a:t>
            </a:r>
            <a:r>
              <a:rPr lang="en-US" sz="2200" dirty="0"/>
              <a:t> </a:t>
            </a:r>
            <a:r>
              <a:rPr lang="en-US" sz="2200" dirty="0" err="1"/>
              <a:t>associados</a:t>
            </a:r>
            <a:r>
              <a:rPr lang="en-US" sz="2200" dirty="0"/>
              <a:t> </a:t>
            </a:r>
            <a:r>
              <a:rPr lang="en-US" sz="2200" dirty="0" err="1"/>
              <a:t>à</a:t>
            </a:r>
            <a:r>
              <a:rPr lang="en-US" sz="2200" dirty="0"/>
              <a:t> </a:t>
            </a:r>
            <a:r>
              <a:rPr lang="en-US" sz="2200" dirty="0" err="1"/>
              <a:t>repressão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990600"/>
          </a:xfrm>
        </p:spPr>
        <p:txBody>
          <a:bodyPr>
            <a:normAutofit/>
          </a:bodyPr>
          <a:lstStyle/>
          <a:p>
            <a:r>
              <a:rPr lang="en-US" sz="2200" dirty="0"/>
              <a:t>‘</a:t>
            </a:r>
            <a:r>
              <a:rPr lang="en-US" sz="2200" dirty="0" err="1"/>
              <a:t>Benefícios</a:t>
            </a:r>
            <a:r>
              <a:rPr lang="en-US" sz="2200" dirty="0"/>
              <a:t>’ </a:t>
            </a:r>
            <a:r>
              <a:rPr lang="en-US" sz="2200" dirty="0" err="1"/>
              <a:t>associados</a:t>
            </a:r>
            <a:r>
              <a:rPr lang="en-US" sz="2200" dirty="0"/>
              <a:t> </a:t>
            </a:r>
            <a:r>
              <a:rPr lang="en-US" sz="2200" dirty="0" err="1"/>
              <a:t>à</a:t>
            </a:r>
            <a:r>
              <a:rPr lang="en-US" sz="2200" dirty="0"/>
              <a:t> </a:t>
            </a:r>
            <a:r>
              <a:rPr lang="en-US" sz="2200" dirty="0" err="1"/>
              <a:t>repressão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pt-PT" sz="2000" dirty="0"/>
              <a:t>A repressão pode provocar resistência</a:t>
            </a:r>
          </a:p>
          <a:p>
            <a:r>
              <a:rPr lang="pt-PT" sz="2000" dirty="0"/>
              <a:t>A repressão pode comprometer recursos humanos e materiais</a:t>
            </a:r>
          </a:p>
          <a:p>
            <a:r>
              <a:rPr lang="pt-PT" sz="2000" dirty="0"/>
              <a:t>A repressão pode reduzir a legitimidade política do governo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pt-PT" sz="2000" dirty="0"/>
              <a:t>A repressão pode eliminar a oposição</a:t>
            </a:r>
          </a:p>
          <a:p>
            <a:r>
              <a:rPr lang="pt-PT" sz="2000" dirty="0"/>
              <a:t>A repressão pode ajudar os líderes a se manterem no poder</a:t>
            </a:r>
          </a:p>
          <a:p>
            <a:r>
              <a:rPr lang="pt-PT" sz="2000" dirty="0"/>
              <a:t>A repressão pode aumentar a percepção do poder autoritário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1242</TotalTime>
  <Words>720</Words>
  <Application>Microsoft Macintosh PowerPoint</Application>
  <PresentationFormat>Apresentação na tela (4:3)</PresentationFormat>
  <Paragraphs>197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Gill Sans MT</vt:lpstr>
      <vt:lpstr>Symbol</vt:lpstr>
      <vt:lpstr>Times</vt:lpstr>
      <vt:lpstr>Wingdings</vt:lpstr>
      <vt:lpstr>Wingdings 3</vt:lpstr>
      <vt:lpstr>Origin</vt:lpstr>
      <vt:lpstr>Direitos Humanos</vt:lpstr>
      <vt:lpstr>Roteiro</vt:lpstr>
      <vt:lpstr>As Origens dos Regimes de Direitos Humanos</vt:lpstr>
      <vt:lpstr>Por que os Estados Abrogam sua Soberania?</vt:lpstr>
      <vt:lpstr>Testando o Liberalismo Republicano</vt:lpstr>
      <vt:lpstr>Posições Nacionais (Tabela 2, página 233)</vt:lpstr>
      <vt:lpstr>Extensões</vt:lpstr>
      <vt:lpstr>Democratização e Direitos Humanos</vt:lpstr>
      <vt:lpstr>Democratização e Direitos Humanos Com Base em Davenport </vt:lpstr>
      <vt:lpstr>Democracia e Democratização</vt:lpstr>
      <vt:lpstr>Desagregando Repressão</vt:lpstr>
      <vt:lpstr>Dados e Análise</vt:lpstr>
      <vt:lpstr>Baseado em Davenport - Tabela 1</vt:lpstr>
      <vt:lpstr>Variáveis</vt:lpstr>
      <vt:lpstr>Alguns Resultados Baseado em Davenport - Tabela 3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123</cp:revision>
  <dcterms:created xsi:type="dcterms:W3CDTF">2015-07-06T16:36:26Z</dcterms:created>
  <dcterms:modified xsi:type="dcterms:W3CDTF">2022-09-28T14:35:16Z</dcterms:modified>
</cp:coreProperties>
</file>