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5" r:id="rId5"/>
    <p:sldId id="261" r:id="rId6"/>
    <p:sldId id="262" r:id="rId7"/>
    <p:sldId id="259" r:id="rId8"/>
    <p:sldId id="269" r:id="rId9"/>
    <p:sldId id="271" r:id="rId10"/>
    <p:sldId id="272" r:id="rId11"/>
    <p:sldId id="276" r:id="rId12"/>
    <p:sldId id="266" r:id="rId13"/>
    <p:sldId id="267" r:id="rId14"/>
    <p:sldId id="280" r:id="rId15"/>
    <p:sldId id="294" r:id="rId16"/>
    <p:sldId id="281" r:id="rId17"/>
    <p:sldId id="282" r:id="rId18"/>
    <p:sldId id="285" r:id="rId19"/>
    <p:sldId id="283" r:id="rId20"/>
    <p:sldId id="284" r:id="rId21"/>
    <p:sldId id="286" r:id="rId22"/>
    <p:sldId id="295" r:id="rId23"/>
    <p:sldId id="273" r:id="rId24"/>
    <p:sldId id="278" r:id="rId25"/>
    <p:sldId id="279" r:id="rId26"/>
    <p:sldId id="277" r:id="rId27"/>
    <p:sldId id="275" r:id="rId28"/>
    <p:sldId id="287" r:id="rId29"/>
    <p:sldId id="291" r:id="rId30"/>
    <p:sldId id="288" r:id="rId31"/>
    <p:sldId id="293" r:id="rId32"/>
    <p:sldId id="292" r:id="rId33"/>
    <p:sldId id="290" r:id="rId34"/>
    <p:sldId id="289"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322" autoAdjust="0"/>
  </p:normalViewPr>
  <p:slideViewPr>
    <p:cSldViewPr>
      <p:cViewPr varScale="1">
        <p:scale>
          <a:sx n="97" d="100"/>
          <a:sy n="97" d="100"/>
        </p:scale>
        <p:origin x="992" y="200"/>
      </p:cViewPr>
      <p:guideLst>
        <p:guide orient="horz" pos="2160"/>
        <p:guide pos="2880"/>
      </p:guideLst>
    </p:cSldViewPr>
  </p:slideViewPr>
  <p:outlineViewPr>
    <p:cViewPr>
      <p:scale>
        <a:sx n="33" d="100"/>
        <a:sy n="33" d="100"/>
      </p:scale>
      <p:origin x="0" y="187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DE2BA5-07EB-4A5C-BB99-C1B5FA1B854E}" type="datetimeFigureOut">
              <a:rPr lang="pt-BR" smtClean="0"/>
              <a:pPr/>
              <a:t>28/04/2020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F804E-1C8F-459A-A777-B8DD7953C088}" type="slidenum">
              <a:rPr lang="pt-BR" smtClean="0"/>
              <a:pPr/>
              <a:t>‹nº›</a:t>
            </a:fld>
            <a:endParaRPr lang="pt-BR"/>
          </a:p>
        </p:txBody>
      </p:sp>
    </p:spTree>
    <p:extLst>
      <p:ext uri="{BB962C8B-B14F-4D97-AF65-F5344CB8AC3E}">
        <p14:creationId xmlns:p14="http://schemas.microsoft.com/office/powerpoint/2010/main" val="336605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88F804E-1C8F-459A-A777-B8DD7953C088}" type="slidenum">
              <a:rPr lang="pt-BR" smtClean="0"/>
              <a:pPr/>
              <a:t>32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2D069203-6F16-477F-970A-0202F0A815CF}" type="datetimeFigureOut">
              <a:rPr lang="pt-BR" smtClean="0"/>
              <a:pPr/>
              <a:t>28/04/2020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4C6967-5994-4428-A5A6-6EE29FF9D15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69203-6F16-477F-970A-0202F0A815CF}" type="datetimeFigureOut">
              <a:rPr lang="pt-BR" smtClean="0"/>
              <a:pPr/>
              <a:t>28/04/2020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C6967-5994-4428-A5A6-6EE29FF9D15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playlist?list=PLz1HVcZkmfpu4RkGTGehn7-asAAJNWGW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O madrigal na cultura renascentista</a:t>
            </a:r>
            <a:br>
              <a:rPr lang="pt-BR" dirty="0"/>
            </a:br>
            <a:r>
              <a:rPr lang="pt-BR" sz="4000" i="1" dirty="0"/>
              <a:t>(link para </a:t>
            </a:r>
            <a:r>
              <a:rPr lang="pt-BR" sz="4000" i="1" dirty="0" err="1"/>
              <a:t>playlist</a:t>
            </a:r>
            <a:r>
              <a:rPr lang="pt-BR" sz="4000" i="1" dirty="0"/>
              <a:t> ao final)</a:t>
            </a:r>
            <a:endParaRPr lang="pt-BR" i="1" dirty="0"/>
          </a:p>
        </p:txBody>
      </p:sp>
      <p:sp>
        <p:nvSpPr>
          <p:cNvPr id="3" name="Subtítulo 2"/>
          <p:cNvSpPr>
            <a:spLocks noGrp="1"/>
          </p:cNvSpPr>
          <p:nvPr>
            <p:ph type="subTitle" idx="1"/>
          </p:nvPr>
        </p:nvSpPr>
        <p:spPr/>
        <p:txBody>
          <a:bodyPr>
            <a:normAutofit fontScale="85000" lnSpcReduction="20000"/>
          </a:bodyPr>
          <a:lstStyle/>
          <a:p>
            <a:r>
              <a:rPr lang="pt-BR" dirty="0"/>
              <a:t>Susana Cecilia Igayara-Souza</a:t>
            </a:r>
          </a:p>
          <a:p>
            <a:r>
              <a:rPr lang="pt-BR" dirty="0"/>
              <a:t>História do Repertório Coral</a:t>
            </a:r>
          </a:p>
          <a:p>
            <a:r>
              <a:rPr lang="pt-BR" dirty="0"/>
              <a:t>CMU – ECA- USP</a:t>
            </a:r>
          </a:p>
          <a:p>
            <a:r>
              <a:rPr lang="pt-BR" dirty="0"/>
              <a:t>2020</a:t>
            </a:r>
          </a:p>
          <a:p>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sz="2000" b="1" dirty="0"/>
              <a:t>Dalla raccolta Ghirlanda odorifera di vari fior tessuta, cioè mascherate a tre voci libro primo DI GABRIELLO PULITI DA MONTEPULCIANO, Organista nel Duomo della molto Illustre Città di Trieste, Accademico Armonico detto l'Allegro, Al molto Illustre, &amp; Eccellentissimo Signor Tranquillo Negri d'Albona, In Venetia, Appresso Giacomo Vìncenti 1612.</a:t>
            </a:r>
            <a:endParaRPr lang="pt-BR" b="1"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2857488" y="1560864"/>
            <a:ext cx="3714776" cy="506695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Estilo da música renascentista</a:t>
            </a:r>
          </a:p>
        </p:txBody>
      </p:sp>
      <p:sp>
        <p:nvSpPr>
          <p:cNvPr id="3" name="Espaço Reservado para Conteúdo 2"/>
          <p:cNvSpPr>
            <a:spLocks noGrp="1"/>
          </p:cNvSpPr>
          <p:nvPr>
            <p:ph idx="1"/>
          </p:nvPr>
        </p:nvSpPr>
        <p:spPr/>
        <p:txBody>
          <a:bodyPr>
            <a:normAutofit fontScale="70000" lnSpcReduction="20000"/>
          </a:bodyPr>
          <a:lstStyle/>
          <a:p>
            <a:r>
              <a:rPr lang="pt-BR" sz="4000" dirty="0" err="1"/>
              <a:t>Jeppesen</a:t>
            </a:r>
            <a:r>
              <a:rPr lang="pt-BR" sz="4000" dirty="0"/>
              <a:t> considera que o renascimento começa quando as consonâncias de 3</a:t>
            </a:r>
            <a:r>
              <a:rPr lang="pt-BR" sz="4000" baseline="30000" dirty="0"/>
              <a:t>a</a:t>
            </a:r>
            <a:r>
              <a:rPr lang="pt-BR" sz="4000" dirty="0"/>
              <a:t> e 6</a:t>
            </a:r>
            <a:r>
              <a:rPr lang="pt-BR" sz="4000" baseline="30000" dirty="0"/>
              <a:t>a</a:t>
            </a:r>
            <a:r>
              <a:rPr lang="pt-BR" sz="4000" dirty="0"/>
              <a:t> aparecem como consonâncias perfeitas, definindo uma preferência por combinações tonais. </a:t>
            </a:r>
          </a:p>
          <a:p>
            <a:endParaRPr lang="pt-BR" dirty="0"/>
          </a:p>
          <a:p>
            <a:r>
              <a:rPr lang="pt-BR" dirty="0" err="1">
                <a:latin typeface="Arial" pitchFamily="34" charset="0"/>
                <a:cs typeface="Arial" pitchFamily="34" charset="0"/>
              </a:rPr>
              <a:t>Knud</a:t>
            </a:r>
            <a:r>
              <a:rPr lang="pt-BR" dirty="0">
                <a:latin typeface="Arial" pitchFamily="34" charset="0"/>
                <a:cs typeface="Arial" pitchFamily="34" charset="0"/>
              </a:rPr>
              <a:t> </a:t>
            </a:r>
            <a:r>
              <a:rPr lang="pt-BR" dirty="0" err="1">
                <a:latin typeface="Arial" pitchFamily="34" charset="0"/>
                <a:cs typeface="Arial" pitchFamily="34" charset="0"/>
              </a:rPr>
              <a:t>Jeppesen</a:t>
            </a:r>
            <a:r>
              <a:rPr lang="pt-BR" dirty="0">
                <a:latin typeface="Arial" pitchFamily="34" charset="0"/>
                <a:cs typeface="Arial" pitchFamily="34" charset="0"/>
              </a:rPr>
              <a:t> (1892-1974),  musicólogo, compositor e estudioso de história da música. Dinamarquês, internacionalmente conhecido como especialista da obra </a:t>
            </a:r>
            <a:r>
              <a:rPr lang="pt-BR" dirty="0" err="1">
                <a:latin typeface="Arial" pitchFamily="34" charset="0"/>
                <a:cs typeface="Arial" pitchFamily="34" charset="0"/>
              </a:rPr>
              <a:t>dePalestrina</a:t>
            </a:r>
            <a:r>
              <a:rPr lang="pt-BR" dirty="0">
                <a:latin typeface="Arial" pitchFamily="34" charset="0"/>
                <a:cs typeface="Arial" pitchFamily="34" charset="0"/>
              </a:rPr>
              <a:t>. Seu livro de 1930, </a:t>
            </a:r>
            <a:r>
              <a:rPr lang="pt-BR" i="1" dirty="0">
                <a:latin typeface="Arial" pitchFamily="34" charset="0"/>
                <a:cs typeface="Arial" pitchFamily="34" charset="0"/>
              </a:rPr>
              <a:t>Contraponto: o estilo vocal polifônico do século XVI </a:t>
            </a:r>
            <a:r>
              <a:rPr lang="pt-BR" dirty="0">
                <a:latin typeface="Arial" pitchFamily="34" charset="0"/>
                <a:cs typeface="Arial" pitchFamily="34" charset="0"/>
              </a:rPr>
              <a:t>foi estudado e adotado em todo o ocidente.  </a:t>
            </a:r>
            <a:r>
              <a:rPr lang="pt-BR" dirty="0" err="1">
                <a:latin typeface="Arial" pitchFamily="34" charset="0"/>
                <a:cs typeface="Arial" pitchFamily="34" charset="0"/>
              </a:rPr>
              <a:t>Inlcui</a:t>
            </a:r>
            <a:r>
              <a:rPr lang="pt-BR" dirty="0">
                <a:latin typeface="Arial" pitchFamily="34" charset="0"/>
                <a:cs typeface="Arial" pitchFamily="34" charset="0"/>
              </a:rPr>
              <a:t> a história da teoria contrapontística, técnica da composição polifônica, modos e cadências, espécies de contraponto (2a, 3a, 4a, espécies), </a:t>
            </a:r>
            <a:r>
              <a:rPr lang="pt-BR" dirty="0" err="1">
                <a:latin typeface="Arial" pitchFamily="34" charset="0"/>
                <a:cs typeface="Arial" pitchFamily="34" charset="0"/>
              </a:rPr>
              <a:t>canon</a:t>
            </a:r>
            <a:r>
              <a:rPr lang="pt-BR" dirty="0">
                <a:latin typeface="Arial" pitchFamily="34" charset="0"/>
                <a:cs typeface="Arial" pitchFamily="34" charset="0"/>
              </a:rPr>
              <a:t>, </a:t>
            </a:r>
            <a:r>
              <a:rPr lang="pt-BR" dirty="0" err="1">
                <a:latin typeface="Arial" pitchFamily="34" charset="0"/>
                <a:cs typeface="Arial" pitchFamily="34" charset="0"/>
              </a:rPr>
              <a:t>moteto</a:t>
            </a:r>
            <a:r>
              <a:rPr lang="pt-BR" dirty="0">
                <a:latin typeface="Arial" pitchFamily="34" charset="0"/>
                <a:cs typeface="Arial" pitchFamily="34" charset="0"/>
              </a:rPr>
              <a:t>, missa, com exemplos musicais.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a:t>Uso da imitação (aproximando-se do </a:t>
            </a:r>
            <a:r>
              <a:rPr lang="pt-BR" sz="2000" b="1" dirty="0" err="1"/>
              <a:t>moteto</a:t>
            </a:r>
            <a:r>
              <a:rPr lang="pt-BR" sz="2000" b="1" dirty="0"/>
              <a:t>). </a:t>
            </a:r>
            <a:br>
              <a:rPr lang="pt-BR" sz="2000" b="1" dirty="0"/>
            </a:br>
            <a:r>
              <a:rPr lang="pt-BR" sz="2000" b="1" dirty="0"/>
              <a:t>Polifonia que revela uma escritura das partes intrincada, com importância musical para todas as vozes.</a:t>
            </a:r>
            <a:endParaRPr lang="pt-BR" sz="2000"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214282" y="1500174"/>
            <a:ext cx="8572560" cy="492922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700" b="1" dirty="0"/>
              <a:t>Uso, também, da técnica de tratar as vozes por acordes (usual na </a:t>
            </a:r>
            <a:r>
              <a:rPr lang="pt-BR" sz="2700" b="1" i="1" dirty="0" err="1"/>
              <a:t>frottola</a:t>
            </a:r>
            <a:r>
              <a:rPr lang="pt-BR" sz="2700" b="1" dirty="0"/>
              <a:t>), mesmo que como categoria secundária.</a:t>
            </a:r>
            <a:endParaRPr lang="pt-BR"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1285852" y="1285860"/>
            <a:ext cx="6786610" cy="507209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Texto e música nos madrigais</a:t>
            </a:r>
          </a:p>
        </p:txBody>
      </p:sp>
      <p:sp>
        <p:nvSpPr>
          <p:cNvPr id="3" name="Espaço Reservado para Conteúdo 2"/>
          <p:cNvSpPr>
            <a:spLocks noGrp="1"/>
          </p:cNvSpPr>
          <p:nvPr>
            <p:ph idx="1"/>
          </p:nvPr>
        </p:nvSpPr>
        <p:spPr/>
        <p:txBody>
          <a:bodyPr>
            <a:normAutofit fontScale="85000" lnSpcReduction="20000"/>
          </a:bodyPr>
          <a:lstStyle/>
          <a:p>
            <a:pPr lvl="0"/>
            <a:r>
              <a:rPr lang="pt-BR" dirty="0"/>
              <a:t>Música pensada para acompanhar um </a:t>
            </a:r>
            <a:r>
              <a:rPr lang="pt-BR" b="1" dirty="0"/>
              <a:t>texto de qualidade poética</a:t>
            </a:r>
            <a:r>
              <a:rPr lang="pt-BR" dirty="0"/>
              <a:t>, e não um texto pensado para ser musicado (poesia per música, letra de música)</a:t>
            </a:r>
          </a:p>
          <a:p>
            <a:pPr lvl="0"/>
            <a:r>
              <a:rPr lang="pt-BR" dirty="0"/>
              <a:t>Música cujo objetivo é expressar o </a:t>
            </a:r>
            <a:r>
              <a:rPr lang="pt-BR" b="1" dirty="0"/>
              <a:t>conteúdo</a:t>
            </a:r>
            <a:r>
              <a:rPr lang="pt-BR" dirty="0"/>
              <a:t> do texto (mais do que a forma do texto)</a:t>
            </a:r>
          </a:p>
          <a:p>
            <a:pPr lvl="0"/>
            <a:r>
              <a:rPr lang="pt-BR" b="1" dirty="0"/>
              <a:t>Forma anti-estrófica </a:t>
            </a:r>
            <a:r>
              <a:rPr lang="pt-BR" dirty="0"/>
              <a:t>(composição contínua), minuciosamente a serviço do texto. Portanto, a forma irá variar a cada obra, e a cada estrofe, baseada no princípio de que uma mesma música não será adequada para expressar o conteúdo variável das sucessivas estrofes. Forma real é sugerida muito mais pelo significado do texto do que por sua estrutura.</a:t>
            </a:r>
          </a:p>
          <a:p>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42D7A-8942-DC4B-A4AD-967ED113BEC4}"/>
              </a:ext>
            </a:extLst>
          </p:cNvPr>
          <p:cNvSpPr>
            <a:spLocks noGrp="1"/>
          </p:cNvSpPr>
          <p:nvPr>
            <p:ph type="title"/>
          </p:nvPr>
        </p:nvSpPr>
        <p:spPr/>
        <p:txBody>
          <a:bodyPr/>
          <a:lstStyle/>
          <a:p>
            <a:r>
              <a:rPr lang="pt-BR" dirty="0" err="1"/>
              <a:t>Madrigalismo</a:t>
            </a:r>
            <a:endParaRPr lang="pt-BR" dirty="0"/>
          </a:p>
        </p:txBody>
      </p:sp>
      <p:sp>
        <p:nvSpPr>
          <p:cNvPr id="3" name="Espaço Reservado para Conteúdo 2">
            <a:extLst>
              <a:ext uri="{FF2B5EF4-FFF2-40B4-BE49-F238E27FC236}">
                <a16:creationId xmlns:a16="http://schemas.microsoft.com/office/drawing/2014/main" id="{3C9416F7-5A9B-B145-9164-09F118B5B7B9}"/>
              </a:ext>
            </a:extLst>
          </p:cNvPr>
          <p:cNvSpPr>
            <a:spLocks noGrp="1"/>
          </p:cNvSpPr>
          <p:nvPr>
            <p:ph idx="1"/>
          </p:nvPr>
        </p:nvSpPr>
        <p:spPr/>
        <p:txBody>
          <a:bodyPr>
            <a:normAutofit fontScale="77500" lnSpcReduction="20000"/>
          </a:bodyPr>
          <a:lstStyle/>
          <a:p>
            <a:r>
              <a:rPr lang="pt-BR" dirty="0"/>
              <a:t>Em inglês usa-se a expressão “</a:t>
            </a:r>
            <a:r>
              <a:rPr lang="pt-BR" dirty="0" err="1"/>
              <a:t>word</a:t>
            </a:r>
            <a:r>
              <a:rPr lang="pt-BR" dirty="0"/>
              <a:t> </a:t>
            </a:r>
            <a:r>
              <a:rPr lang="pt-BR" dirty="0" err="1"/>
              <a:t>painting</a:t>
            </a:r>
            <a:r>
              <a:rPr lang="pt-BR" dirty="0"/>
              <a:t>”, que poderia ser traduzida como “pintura de palavras”. </a:t>
            </a:r>
          </a:p>
          <a:p>
            <a:r>
              <a:rPr lang="pt-BR" dirty="0"/>
              <a:t>Com o uso repetido de alguns procedimentos, cria-se uma espécie de “dicionarização” de recursos musicais associados diretamente ao texto. </a:t>
            </a:r>
          </a:p>
          <a:p>
            <a:r>
              <a:rPr lang="pt-BR" dirty="0"/>
              <a:t>Na análise e na interpretação dos madrigais, é preciso levar-se em conta esse “desenho” de palavras. A música segue diretamente as intenções do texto. Sentimentos ou situações dramáticas podem ser expressados por um desenho melódico, uma figuração rítmica, uma dissonância inesperada, cromatismos, pausas súbitas, entre uma grande variedade de recursos. A seguir, alguns exemplos. </a:t>
            </a:r>
          </a:p>
        </p:txBody>
      </p:sp>
    </p:spTree>
    <p:extLst>
      <p:ext uri="{BB962C8B-B14F-4D97-AF65-F5344CB8AC3E}">
        <p14:creationId xmlns:p14="http://schemas.microsoft.com/office/powerpoint/2010/main" val="7647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t>
            </a:r>
            <a:r>
              <a:rPr lang="pt-BR" dirty="0" err="1"/>
              <a:t>Monti</a:t>
            </a:r>
            <a:r>
              <a:rPr lang="pt-BR" dirty="0"/>
              <a:t>” (</a:t>
            </a:r>
            <a:r>
              <a:rPr lang="pt-BR" dirty="0" err="1"/>
              <a:t>Monteverdi</a:t>
            </a:r>
            <a:r>
              <a:rPr lang="pt-BR" dirty="0"/>
              <a:t>: </a:t>
            </a:r>
            <a:r>
              <a:rPr lang="pt-BR" dirty="0" err="1"/>
              <a:t>Ecco</a:t>
            </a:r>
            <a:r>
              <a:rPr lang="pt-BR" dirty="0"/>
              <a:t> </a:t>
            </a:r>
            <a:r>
              <a:rPr lang="pt-BR" dirty="0" err="1"/>
              <a:t>mormorar</a:t>
            </a:r>
            <a:r>
              <a:rPr lang="pt-BR" dirty="0"/>
              <a:t> </a:t>
            </a:r>
            <a:r>
              <a:rPr lang="pt-BR" dirty="0" err="1"/>
              <a:t>l’onde</a:t>
            </a:r>
            <a:r>
              <a:rPr lang="pt-BR" dirty="0"/>
              <a:t>)</a:t>
            </a:r>
          </a:p>
        </p:txBody>
      </p:sp>
      <p:pic>
        <p:nvPicPr>
          <p:cNvPr id="25602" name="Picture 2"/>
          <p:cNvPicPr>
            <a:picLocks noGrp="1" noChangeAspect="1" noChangeArrowheads="1"/>
          </p:cNvPicPr>
          <p:nvPr>
            <p:ph idx="1"/>
          </p:nvPr>
        </p:nvPicPr>
        <p:blipFill>
          <a:blip r:embed="rId2" cstate="print"/>
          <a:srcRect/>
          <a:stretch>
            <a:fillRect/>
          </a:stretch>
        </p:blipFill>
        <p:spPr bwMode="auto">
          <a:xfrm>
            <a:off x="928662" y="1643050"/>
            <a:ext cx="6743700" cy="44577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“cantar” (</a:t>
            </a:r>
            <a:r>
              <a:rPr lang="pt-BR" dirty="0" err="1"/>
              <a:t>Monteverdi</a:t>
            </a:r>
            <a:r>
              <a:rPr lang="pt-BR" dirty="0"/>
              <a:t>: </a:t>
            </a:r>
            <a:r>
              <a:rPr lang="pt-BR" dirty="0" err="1"/>
              <a:t>ecco</a:t>
            </a:r>
            <a:r>
              <a:rPr lang="pt-BR" dirty="0"/>
              <a:t> </a:t>
            </a:r>
            <a:r>
              <a:rPr lang="pt-BR" dirty="0" err="1"/>
              <a:t>mormorar</a:t>
            </a:r>
            <a:r>
              <a:rPr lang="pt-BR" dirty="0"/>
              <a:t> </a:t>
            </a:r>
            <a:r>
              <a:rPr lang="pt-BR" dirty="0" err="1"/>
              <a:t>l’onde</a:t>
            </a:r>
            <a:r>
              <a:rPr lang="pt-BR" dirty="0"/>
              <a:t>)</a:t>
            </a:r>
          </a:p>
        </p:txBody>
      </p:sp>
      <p:pic>
        <p:nvPicPr>
          <p:cNvPr id="26626" name="Picture 2"/>
          <p:cNvPicPr>
            <a:picLocks noGrp="1" noChangeAspect="1" noChangeArrowheads="1"/>
          </p:cNvPicPr>
          <p:nvPr>
            <p:ph idx="1"/>
          </p:nvPr>
        </p:nvPicPr>
        <p:blipFill>
          <a:blip r:embed="rId2" cstate="print"/>
          <a:srcRect/>
          <a:stretch>
            <a:fillRect/>
          </a:stretch>
        </p:blipFill>
        <p:spPr bwMode="auto">
          <a:xfrm>
            <a:off x="500034" y="2285992"/>
            <a:ext cx="7458103" cy="25582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Texturas</a:t>
            </a:r>
          </a:p>
        </p:txBody>
      </p:sp>
      <p:sp>
        <p:nvSpPr>
          <p:cNvPr id="3" name="Espaço Reservado para Conteúdo 2"/>
          <p:cNvSpPr>
            <a:spLocks noGrp="1"/>
          </p:cNvSpPr>
          <p:nvPr>
            <p:ph idx="1"/>
          </p:nvPr>
        </p:nvSpPr>
        <p:spPr/>
        <p:txBody>
          <a:bodyPr/>
          <a:lstStyle/>
          <a:p>
            <a:pPr lvl="0"/>
            <a:r>
              <a:rPr lang="pt-BR" dirty="0"/>
              <a:t>A textura poderá ser polifônica ou por acordes, dependendo do sentido do texto. O uso destas diferentes texturas servirá para realçar  a independência rítmica das vozes ( no caso da polifonia) ou para criar um efeito com o conjunto delas, portanto segue as necessidades de expressão, sem se constituírem numa característica intrínseca ao madrigal.</a:t>
            </a:r>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t>
            </a:r>
            <a:r>
              <a:rPr lang="pt-BR" dirty="0" err="1"/>
              <a:t>il</a:t>
            </a:r>
            <a:r>
              <a:rPr lang="pt-BR" dirty="0"/>
              <a:t> </a:t>
            </a:r>
            <a:r>
              <a:rPr lang="pt-BR" dirty="0" err="1"/>
              <a:t>passato</a:t>
            </a:r>
            <a:r>
              <a:rPr lang="pt-BR" dirty="0"/>
              <a:t> é </a:t>
            </a:r>
            <a:r>
              <a:rPr lang="pt-BR" dirty="0" err="1"/>
              <a:t>già</a:t>
            </a:r>
            <a:r>
              <a:rPr lang="pt-BR" dirty="0"/>
              <a:t> morto” (</a:t>
            </a:r>
            <a:r>
              <a:rPr lang="pt-BR" dirty="0" err="1"/>
              <a:t>Monteverdi</a:t>
            </a:r>
            <a:r>
              <a:rPr lang="pt-BR" dirty="0"/>
              <a:t>: è </a:t>
            </a:r>
            <a:r>
              <a:rPr lang="pt-BR" dirty="0" err="1"/>
              <a:t>questa</a:t>
            </a:r>
            <a:r>
              <a:rPr lang="pt-BR" dirty="0"/>
              <a:t> </a:t>
            </a:r>
            <a:r>
              <a:rPr lang="pt-BR" dirty="0" err="1"/>
              <a:t>vita</a:t>
            </a:r>
            <a:r>
              <a:rPr lang="pt-BR" dirty="0"/>
              <a:t> um lampo</a:t>
            </a:r>
          </a:p>
        </p:txBody>
      </p:sp>
      <p:pic>
        <p:nvPicPr>
          <p:cNvPr id="27650" name="Picture 2"/>
          <p:cNvPicPr>
            <a:picLocks noGrp="1" noChangeAspect="1" noChangeArrowheads="1"/>
          </p:cNvPicPr>
          <p:nvPr>
            <p:ph idx="1"/>
          </p:nvPr>
        </p:nvPicPr>
        <p:blipFill>
          <a:blip r:embed="rId2" cstate="print"/>
          <a:srcRect/>
          <a:stretch>
            <a:fillRect/>
          </a:stretch>
        </p:blipFill>
        <p:spPr bwMode="auto">
          <a:xfrm>
            <a:off x="428596" y="1428736"/>
            <a:ext cx="8358246" cy="54292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Renascença (</a:t>
            </a:r>
            <a:r>
              <a:rPr lang="pt-BR" b="1" dirty="0" err="1"/>
              <a:t>ca</a:t>
            </a:r>
            <a:r>
              <a:rPr lang="pt-BR" b="1" dirty="0"/>
              <a:t>. 1400-1600)</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pPr>
              <a:buNone/>
            </a:pPr>
            <a:endParaRPr lang="pt-BR" dirty="0"/>
          </a:p>
          <a:p>
            <a:pPr lvl="0"/>
            <a:r>
              <a:rPr lang="pt-BR" dirty="0"/>
              <a:t>Interesses seculares crescem, culminando no pensamento científico do século XVII.</a:t>
            </a:r>
          </a:p>
          <a:p>
            <a:pPr lvl="0"/>
            <a:r>
              <a:rPr lang="pt-BR" dirty="0"/>
              <a:t>A sabedoria da igreja não é negada, mas outras fontes de verdade começam a ser procuradas.</a:t>
            </a:r>
          </a:p>
          <a:p>
            <a:pPr lvl="0"/>
            <a:endParaRPr lang="pt-BR" dirty="0"/>
          </a:p>
          <a:p>
            <a:pPr lvl="0"/>
            <a:r>
              <a:rPr lang="pt-BR" i="1" dirty="0"/>
              <a:t>Pensar, por exemplo, na convivência entre o  </a:t>
            </a:r>
            <a:r>
              <a:rPr lang="pt-BR" i="1" dirty="0" err="1"/>
              <a:t>moteto</a:t>
            </a:r>
            <a:r>
              <a:rPr lang="pt-BR" i="1" dirty="0"/>
              <a:t> e o madrigal.</a:t>
            </a:r>
          </a:p>
          <a:p>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“ardo d’amor” (</a:t>
            </a:r>
            <a:r>
              <a:rPr lang="pt-BR" dirty="0" err="1"/>
              <a:t>Monteverdi</a:t>
            </a:r>
            <a:r>
              <a:rPr lang="pt-BR" dirty="0"/>
              <a:t>: </a:t>
            </a:r>
            <a:r>
              <a:rPr lang="pt-BR" dirty="0" err="1"/>
              <a:t>quel</a:t>
            </a:r>
            <a:r>
              <a:rPr lang="pt-BR" dirty="0"/>
              <a:t> </a:t>
            </a:r>
            <a:r>
              <a:rPr lang="pt-BR" dirty="0" err="1"/>
              <a:t>augellin</a:t>
            </a:r>
            <a:r>
              <a:rPr lang="pt-BR" dirty="0"/>
              <a:t> que canta)</a:t>
            </a:r>
          </a:p>
        </p:txBody>
      </p:sp>
      <p:pic>
        <p:nvPicPr>
          <p:cNvPr id="28674" name="Picture 2"/>
          <p:cNvPicPr>
            <a:picLocks noGrp="1" noChangeAspect="1" noChangeArrowheads="1"/>
          </p:cNvPicPr>
          <p:nvPr>
            <p:ph idx="1"/>
          </p:nvPr>
        </p:nvPicPr>
        <p:blipFill>
          <a:blip r:embed="rId2" cstate="print"/>
          <a:srcRect/>
          <a:stretch>
            <a:fillRect/>
          </a:stretch>
        </p:blipFill>
        <p:spPr bwMode="auto">
          <a:xfrm>
            <a:off x="480160" y="1600200"/>
            <a:ext cx="8183680" cy="4525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3100" dirty="0"/>
              <a:t>Tomas Morley, </a:t>
            </a:r>
            <a:r>
              <a:rPr lang="en-US" sz="3100" i="1" dirty="0"/>
              <a:t>A </a:t>
            </a:r>
            <a:r>
              <a:rPr lang="en-US" sz="3100" i="1" dirty="0" err="1"/>
              <a:t>Plaine</a:t>
            </a:r>
            <a:r>
              <a:rPr lang="en-US" sz="3100" i="1" dirty="0"/>
              <a:t> and </a:t>
            </a:r>
            <a:r>
              <a:rPr lang="en-US" sz="3100" i="1" dirty="0" err="1"/>
              <a:t>Easie</a:t>
            </a:r>
            <a:r>
              <a:rPr lang="en-US" sz="3100" i="1" dirty="0"/>
              <a:t> introduction to practical Music,</a:t>
            </a:r>
            <a:r>
              <a:rPr lang="en-US" sz="3100" dirty="0"/>
              <a:t> ed. R. Alec Harman. </a:t>
            </a:r>
            <a:r>
              <a:rPr lang="en-US" sz="2200" dirty="0" err="1"/>
              <a:t>Londres</a:t>
            </a:r>
            <a:r>
              <a:rPr lang="en-US" sz="2200" dirty="0"/>
              <a:t>, 1952, p.294. </a:t>
            </a:r>
            <a:br>
              <a:rPr lang="pt-BR" sz="2800" dirty="0"/>
            </a:br>
            <a:endParaRPr lang="pt-BR" sz="2800" dirty="0"/>
          </a:p>
        </p:txBody>
      </p:sp>
      <p:sp>
        <p:nvSpPr>
          <p:cNvPr id="3" name="Espaço Reservado para Conteúdo 2"/>
          <p:cNvSpPr>
            <a:spLocks noGrp="1"/>
          </p:cNvSpPr>
          <p:nvPr>
            <p:ph idx="1"/>
          </p:nvPr>
        </p:nvSpPr>
        <p:spPr/>
        <p:txBody>
          <a:bodyPr>
            <a:normAutofit lnSpcReduction="10000"/>
          </a:bodyPr>
          <a:lstStyle/>
          <a:p>
            <a:r>
              <a:rPr lang="en-US" dirty="0" err="1"/>
              <a:t>Definição</a:t>
            </a:r>
            <a:r>
              <a:rPr lang="en-US" dirty="0"/>
              <a:t> de madrigal:</a:t>
            </a:r>
          </a:p>
          <a:p>
            <a:r>
              <a:rPr lang="en-US" dirty="0"/>
              <a:t>The best kind of (light music) is termed madrigal, a word for the etymology of which I can give no reason; yet use </a:t>
            </a:r>
            <a:r>
              <a:rPr lang="en-US" dirty="0" err="1"/>
              <a:t>showeth</a:t>
            </a:r>
            <a:r>
              <a:rPr lang="en-US" dirty="0"/>
              <a:t> that it is a kind of music made upon songs and sonnets such as Petrarch and many poets of our time have excelled in... It is, next unto the Motet, the most artificial and, to men of understanding, most delightful.</a:t>
            </a:r>
            <a:endParaRPr lang="pt-BR" dirty="0"/>
          </a:p>
          <a:p>
            <a:pPr>
              <a:buNone/>
            </a:pPr>
            <a:endParaRPr lang="pt-BR" dirty="0"/>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C6129-3AAD-994F-B4A4-12F1859B866C}"/>
              </a:ext>
            </a:extLst>
          </p:cNvPr>
          <p:cNvSpPr>
            <a:spLocks noGrp="1"/>
          </p:cNvSpPr>
          <p:nvPr>
            <p:ph type="title"/>
          </p:nvPr>
        </p:nvSpPr>
        <p:spPr/>
        <p:txBody>
          <a:bodyPr/>
          <a:lstStyle/>
          <a:p>
            <a:r>
              <a:rPr lang="pt-BR" dirty="0"/>
              <a:t>Tradução</a:t>
            </a:r>
          </a:p>
        </p:txBody>
      </p:sp>
      <p:sp>
        <p:nvSpPr>
          <p:cNvPr id="3" name="Espaço Reservado para Conteúdo 2">
            <a:extLst>
              <a:ext uri="{FF2B5EF4-FFF2-40B4-BE49-F238E27FC236}">
                <a16:creationId xmlns:a16="http://schemas.microsoft.com/office/drawing/2014/main" id="{10846464-A57D-B340-B566-D9AFAA34104A}"/>
              </a:ext>
            </a:extLst>
          </p:cNvPr>
          <p:cNvSpPr>
            <a:spLocks noGrp="1"/>
          </p:cNvSpPr>
          <p:nvPr>
            <p:ph idx="1"/>
          </p:nvPr>
        </p:nvSpPr>
        <p:spPr/>
        <p:txBody>
          <a:bodyPr/>
          <a:lstStyle/>
          <a:p>
            <a:r>
              <a:rPr lang="pt-BR" dirty="0"/>
              <a:t>O melhor tipo de (música ligeira) é denominado madrigal, uma palavra para a qual não se tem a etimologia; ainda que seu uso mostre que é um tipo de música feito a partir de canções e sonetos como os de Petrarca e muitos excelentes poetas de nossa época. Ele é, próximo do moteto, a [música] mais artificiosa [= elaborada] e, para os homens de entendimento, a mais deliciosa. </a:t>
            </a:r>
          </a:p>
        </p:txBody>
      </p:sp>
    </p:spTree>
    <p:extLst>
      <p:ext uri="{BB962C8B-B14F-4D97-AF65-F5344CB8AC3E}">
        <p14:creationId xmlns:p14="http://schemas.microsoft.com/office/powerpoint/2010/main" val="305358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Soneto, forma poética mais cultivada por Petrarca </a:t>
            </a:r>
          </a:p>
        </p:txBody>
      </p:sp>
      <p:sp>
        <p:nvSpPr>
          <p:cNvPr id="6" name="Espaço Reservado para Texto 5"/>
          <p:cNvSpPr>
            <a:spLocks noGrp="1"/>
          </p:cNvSpPr>
          <p:nvPr>
            <p:ph type="body" idx="1"/>
          </p:nvPr>
        </p:nvSpPr>
        <p:spPr/>
        <p:txBody>
          <a:bodyPr>
            <a:normAutofit fontScale="85000" lnSpcReduction="20000"/>
          </a:bodyPr>
          <a:lstStyle/>
          <a:p>
            <a:r>
              <a:rPr lang="it-IT" dirty="0"/>
              <a:t> </a:t>
            </a:r>
            <a:r>
              <a:rPr lang="it-IT" sz="2800" dirty="0"/>
              <a:t>Zefiro torna</a:t>
            </a:r>
            <a:br>
              <a:rPr lang="it-IT" sz="2800" dirty="0"/>
            </a:br>
            <a:r>
              <a:rPr lang="it-IT" dirty="0"/>
              <a:t>Francesco Petrarca</a:t>
            </a:r>
            <a:endParaRPr lang="pt-BR" dirty="0"/>
          </a:p>
        </p:txBody>
      </p:sp>
      <p:sp>
        <p:nvSpPr>
          <p:cNvPr id="3" name="Espaço Reservado para Conteúdo 2"/>
          <p:cNvSpPr>
            <a:spLocks noGrp="1"/>
          </p:cNvSpPr>
          <p:nvPr>
            <p:ph sz="half" idx="2"/>
          </p:nvPr>
        </p:nvSpPr>
        <p:spPr/>
        <p:txBody>
          <a:bodyPr>
            <a:normAutofit fontScale="32500" lnSpcReduction="20000"/>
          </a:bodyPr>
          <a:lstStyle/>
          <a:p>
            <a:endParaRPr lang="it-IT" sz="2900" b="1" dirty="0"/>
          </a:p>
          <a:p>
            <a:r>
              <a:rPr lang="it-IT" sz="5500" dirty="0"/>
              <a:t>Zefiro torna, e ’l bel tempo rimena,</a:t>
            </a:r>
            <a:br>
              <a:rPr lang="it-IT" sz="5500" dirty="0"/>
            </a:br>
            <a:r>
              <a:rPr lang="it-IT" sz="5500" dirty="0"/>
              <a:t>e i fiori e l’erbe, sua dolce famiglia,</a:t>
            </a:r>
            <a:br>
              <a:rPr lang="it-IT" sz="5500" dirty="0"/>
            </a:br>
            <a:r>
              <a:rPr lang="it-IT" sz="5500" dirty="0"/>
              <a:t>e garir Progne e pianger Filomena,</a:t>
            </a:r>
            <a:br>
              <a:rPr lang="it-IT" sz="5500" dirty="0"/>
            </a:br>
            <a:r>
              <a:rPr lang="it-IT" sz="5500" dirty="0"/>
              <a:t>e primavera candida e vermiglia.</a:t>
            </a:r>
          </a:p>
          <a:p>
            <a:r>
              <a:rPr lang="it-IT" sz="5500" dirty="0"/>
              <a:t>Ridono i prati, e ’l ciel si rasserena;</a:t>
            </a:r>
            <a:br>
              <a:rPr lang="it-IT" sz="5500" dirty="0"/>
            </a:br>
            <a:r>
              <a:rPr lang="it-IT" sz="5500" dirty="0"/>
              <a:t>Giove s’allegra di mirar sua figlia;</a:t>
            </a:r>
            <a:br>
              <a:rPr lang="it-IT" sz="5500" dirty="0"/>
            </a:br>
            <a:r>
              <a:rPr lang="it-IT" sz="5500" dirty="0"/>
              <a:t>l’aria e l’acqua e la terra è d’amor piena;</a:t>
            </a:r>
            <a:br>
              <a:rPr lang="it-IT" sz="5500" dirty="0"/>
            </a:br>
            <a:r>
              <a:rPr lang="it-IT" sz="5500" dirty="0"/>
              <a:t>ogni animal d’amar si raconsiglia.</a:t>
            </a:r>
          </a:p>
          <a:p>
            <a:r>
              <a:rPr lang="it-IT" sz="5500" dirty="0"/>
              <a:t>Ma per me, lasso, tornano i più gravi</a:t>
            </a:r>
            <a:br>
              <a:rPr lang="it-IT" sz="5500" dirty="0"/>
            </a:br>
            <a:r>
              <a:rPr lang="it-IT" sz="5500" dirty="0"/>
              <a:t>sospiri, che dal cor profundo tragge</a:t>
            </a:r>
            <a:br>
              <a:rPr lang="it-IT" sz="5500" dirty="0"/>
            </a:br>
            <a:r>
              <a:rPr lang="it-IT" sz="5500" dirty="0"/>
              <a:t>quella ch’al ciel se ne portò le chiavi;</a:t>
            </a:r>
          </a:p>
          <a:p>
            <a:r>
              <a:rPr lang="it-IT" sz="5500" dirty="0"/>
              <a:t>e cantar augelletti, e fiorir piagge,</a:t>
            </a:r>
            <a:br>
              <a:rPr lang="it-IT" sz="5500" dirty="0"/>
            </a:br>
            <a:r>
              <a:rPr lang="it-IT" sz="5500" dirty="0"/>
              <a:t>e ’n belle donne oneste atti e soavi</a:t>
            </a:r>
            <a:br>
              <a:rPr lang="it-IT" sz="5500" dirty="0"/>
            </a:br>
            <a:r>
              <a:rPr lang="it-IT" sz="5500" dirty="0"/>
              <a:t>sono un deserto, e fere aspre e selvagge.</a:t>
            </a:r>
            <a:endParaRPr lang="pt-BR" sz="5500" dirty="0"/>
          </a:p>
        </p:txBody>
      </p:sp>
      <p:sp>
        <p:nvSpPr>
          <p:cNvPr id="7" name="Espaço Reservado para Texto 6"/>
          <p:cNvSpPr>
            <a:spLocks noGrp="1"/>
          </p:cNvSpPr>
          <p:nvPr>
            <p:ph type="body" sz="quarter" idx="3"/>
          </p:nvPr>
        </p:nvSpPr>
        <p:spPr/>
        <p:txBody>
          <a:bodyPr/>
          <a:lstStyle/>
          <a:p>
            <a:r>
              <a:rPr lang="pt-BR" dirty="0" err="1"/>
              <a:t>Zefiro</a:t>
            </a:r>
            <a:r>
              <a:rPr lang="pt-BR" dirty="0"/>
              <a:t> volta (tradução livre)</a:t>
            </a:r>
          </a:p>
        </p:txBody>
      </p:sp>
      <p:sp>
        <p:nvSpPr>
          <p:cNvPr id="8" name="Espaço Reservado para Conteúdo 7"/>
          <p:cNvSpPr>
            <a:spLocks noGrp="1"/>
          </p:cNvSpPr>
          <p:nvPr>
            <p:ph sz="quarter" idx="4"/>
          </p:nvPr>
        </p:nvSpPr>
        <p:spPr/>
        <p:txBody>
          <a:bodyPr>
            <a:normAutofit fontScale="92500"/>
          </a:bodyPr>
          <a:lstStyle/>
          <a:p>
            <a:r>
              <a:rPr lang="pt-BR" sz="1600" dirty="0" err="1"/>
              <a:t>Zefiro</a:t>
            </a:r>
            <a:r>
              <a:rPr lang="pt-BR" sz="1600" dirty="0"/>
              <a:t> volta e traz o bom tempo, e as flores e a erva, sua doce família, e o grito da andorinha (</a:t>
            </a:r>
            <a:r>
              <a:rPr lang="pt-BR" sz="1600" dirty="0" err="1"/>
              <a:t>Progne</a:t>
            </a:r>
            <a:r>
              <a:rPr lang="pt-BR" sz="1600" dirty="0"/>
              <a:t>) e o choro do rouxinol (Filomena), e a primavera límpida e colorida.</a:t>
            </a:r>
          </a:p>
          <a:p>
            <a:r>
              <a:rPr lang="pt-BR" sz="1600" dirty="0"/>
              <a:t>Os campos parecem sorrir e o céu se torna sereno, e Júpiter se alegra ao mirar sua filha;  O ar, a água e a terra se enchem de amor; todo ser se  dispõe a amar.</a:t>
            </a:r>
          </a:p>
          <a:p>
            <a:r>
              <a:rPr lang="pt-BR" sz="1600" dirty="0"/>
              <a:t>Mas para mim,  infeliz, estão de volta os mais dolorosos suspiros, que remoem no coração profundo, com aquela que levou aos céus as chaves;</a:t>
            </a:r>
          </a:p>
          <a:p>
            <a:r>
              <a:rPr lang="pt-BR" sz="1600" dirty="0"/>
              <a:t>E o cantar dos pássaros e o florir dos prados, e as ações das belas e decorosas moças são (para mim) um deserto, e feras cruéis e selvagens.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Interpretação do texto</a:t>
            </a:r>
          </a:p>
        </p:txBody>
      </p:sp>
      <p:sp>
        <p:nvSpPr>
          <p:cNvPr id="3" name="Espaço Reservado para Texto 2"/>
          <p:cNvSpPr>
            <a:spLocks noGrp="1"/>
          </p:cNvSpPr>
          <p:nvPr>
            <p:ph type="body" idx="1"/>
          </p:nvPr>
        </p:nvSpPr>
        <p:spPr/>
        <p:txBody>
          <a:bodyPr>
            <a:normAutofit fontScale="85000" lnSpcReduction="20000"/>
          </a:bodyPr>
          <a:lstStyle/>
          <a:p>
            <a:r>
              <a:rPr lang="it-IT" sz="2800" dirty="0"/>
              <a:t>Zefiro torna</a:t>
            </a:r>
            <a:br>
              <a:rPr lang="it-IT" sz="2800" dirty="0"/>
            </a:br>
            <a:r>
              <a:rPr lang="it-IT" dirty="0"/>
              <a:t>Francesco Petrarca</a:t>
            </a:r>
            <a:endParaRPr lang="pt-BR" dirty="0"/>
          </a:p>
        </p:txBody>
      </p:sp>
      <p:sp>
        <p:nvSpPr>
          <p:cNvPr id="4" name="Espaço Reservado para Conteúdo 3"/>
          <p:cNvSpPr>
            <a:spLocks noGrp="1"/>
          </p:cNvSpPr>
          <p:nvPr>
            <p:ph sz="half" idx="2"/>
          </p:nvPr>
        </p:nvSpPr>
        <p:spPr/>
        <p:txBody>
          <a:bodyPr>
            <a:normAutofit fontScale="70000" lnSpcReduction="20000"/>
          </a:bodyPr>
          <a:lstStyle/>
          <a:p>
            <a:endParaRPr lang="it-IT" dirty="0"/>
          </a:p>
          <a:p>
            <a:r>
              <a:rPr lang="it-IT" b="1" dirty="0"/>
              <a:t>Zefiro</a:t>
            </a:r>
            <a:r>
              <a:rPr lang="it-IT" dirty="0"/>
              <a:t> torna, e ’l bel tempo rimena,</a:t>
            </a:r>
            <a:br>
              <a:rPr lang="it-IT" dirty="0"/>
            </a:br>
            <a:r>
              <a:rPr lang="it-IT" dirty="0"/>
              <a:t>e i fiori e l’erbe, sua dolce famiglia,</a:t>
            </a:r>
            <a:br>
              <a:rPr lang="it-IT" dirty="0"/>
            </a:br>
            <a:r>
              <a:rPr lang="it-IT" dirty="0"/>
              <a:t>e garir </a:t>
            </a:r>
            <a:r>
              <a:rPr lang="it-IT" b="1" dirty="0"/>
              <a:t>Progne</a:t>
            </a:r>
            <a:r>
              <a:rPr lang="it-IT" dirty="0"/>
              <a:t> e pianger </a:t>
            </a:r>
            <a:r>
              <a:rPr lang="it-IT" b="1" dirty="0"/>
              <a:t>Filomena</a:t>
            </a:r>
            <a:r>
              <a:rPr lang="it-IT" dirty="0"/>
              <a:t>,</a:t>
            </a:r>
            <a:br>
              <a:rPr lang="it-IT" dirty="0"/>
            </a:br>
            <a:r>
              <a:rPr lang="it-IT" dirty="0"/>
              <a:t>e primavera candida e vermiglia.</a:t>
            </a:r>
          </a:p>
          <a:p>
            <a:r>
              <a:rPr lang="it-IT" dirty="0"/>
              <a:t>Ridono i prati, e ’l ciel si rasserena;</a:t>
            </a:r>
            <a:br>
              <a:rPr lang="it-IT" dirty="0"/>
            </a:br>
            <a:r>
              <a:rPr lang="it-IT" b="1" dirty="0"/>
              <a:t>Giove s’allegra di mirar sua figlia</a:t>
            </a:r>
            <a:r>
              <a:rPr lang="it-IT" dirty="0"/>
              <a:t>;</a:t>
            </a:r>
            <a:br>
              <a:rPr lang="it-IT" dirty="0"/>
            </a:br>
            <a:r>
              <a:rPr lang="it-IT" dirty="0"/>
              <a:t>l’aria e l’acqua e la terra è d’amor piena;</a:t>
            </a:r>
            <a:br>
              <a:rPr lang="it-IT" dirty="0"/>
            </a:br>
            <a:r>
              <a:rPr lang="it-IT" dirty="0"/>
              <a:t>ogni animal d’amar si raconsiglia.</a:t>
            </a:r>
          </a:p>
          <a:p>
            <a:r>
              <a:rPr lang="it-IT" dirty="0"/>
              <a:t>Ma per me, lasso, tornano i più gravi</a:t>
            </a:r>
            <a:br>
              <a:rPr lang="it-IT" dirty="0"/>
            </a:br>
            <a:r>
              <a:rPr lang="it-IT" dirty="0"/>
              <a:t>sospiri, che dal cor profundo tragge</a:t>
            </a:r>
            <a:br>
              <a:rPr lang="it-IT" dirty="0"/>
            </a:br>
            <a:r>
              <a:rPr lang="it-IT" b="1" dirty="0"/>
              <a:t>quella ch’al ciel se ne portò le chiavi</a:t>
            </a:r>
            <a:r>
              <a:rPr lang="it-IT" dirty="0"/>
              <a:t>;</a:t>
            </a:r>
          </a:p>
          <a:p>
            <a:r>
              <a:rPr lang="it-IT" dirty="0"/>
              <a:t>e cantar augelletti, e fiorir piagge,</a:t>
            </a:r>
            <a:br>
              <a:rPr lang="it-IT" dirty="0"/>
            </a:br>
            <a:r>
              <a:rPr lang="it-IT" dirty="0"/>
              <a:t>e ’n belle donne oneste atti e soavi</a:t>
            </a:r>
            <a:br>
              <a:rPr lang="it-IT" dirty="0"/>
            </a:br>
            <a:r>
              <a:rPr lang="it-IT" dirty="0"/>
              <a:t>sono un deserto, e fere aspre e selvagge.</a:t>
            </a:r>
            <a:endParaRPr lang="pt-BR" dirty="0"/>
          </a:p>
        </p:txBody>
      </p:sp>
      <p:sp>
        <p:nvSpPr>
          <p:cNvPr id="5" name="Espaço Reservado para Texto 4"/>
          <p:cNvSpPr>
            <a:spLocks noGrp="1"/>
          </p:cNvSpPr>
          <p:nvPr>
            <p:ph type="body" sz="quarter" idx="3"/>
          </p:nvPr>
        </p:nvSpPr>
        <p:spPr/>
        <p:txBody>
          <a:bodyPr/>
          <a:lstStyle/>
          <a:p>
            <a:r>
              <a:rPr lang="pt-BR" dirty="0"/>
              <a:t>Vocabulário simbólico</a:t>
            </a:r>
          </a:p>
        </p:txBody>
      </p:sp>
      <p:sp>
        <p:nvSpPr>
          <p:cNvPr id="6" name="Espaço Reservado para Conteúdo 5"/>
          <p:cNvSpPr>
            <a:spLocks noGrp="1"/>
          </p:cNvSpPr>
          <p:nvPr>
            <p:ph sz="quarter" idx="4"/>
          </p:nvPr>
        </p:nvSpPr>
        <p:spPr/>
        <p:txBody>
          <a:bodyPr>
            <a:normAutofit fontScale="92500" lnSpcReduction="20000"/>
          </a:bodyPr>
          <a:lstStyle/>
          <a:p>
            <a:r>
              <a:rPr lang="pt-BR" sz="1900" b="1" dirty="0" err="1"/>
              <a:t>Zefiro</a:t>
            </a:r>
            <a:r>
              <a:rPr lang="pt-BR" sz="1900" dirty="0"/>
              <a:t>: vento da primavera</a:t>
            </a:r>
          </a:p>
          <a:p>
            <a:r>
              <a:rPr lang="it-IT" sz="1900" dirty="0"/>
              <a:t>sua dolce famiglia: ambiente gerado pelo zéfiro.</a:t>
            </a:r>
          </a:p>
          <a:p>
            <a:r>
              <a:rPr lang="it-IT" sz="1900" b="1" dirty="0"/>
              <a:t>Progne e Filomena </a:t>
            </a:r>
            <a:r>
              <a:rPr lang="it-IT" sz="1900" dirty="0"/>
              <a:t>(ou Filomela): irmãs, transformadas em andorinha e rouxinol, a narrativa mitológica é citada por Ovídio em </a:t>
            </a:r>
            <a:r>
              <a:rPr lang="it-IT" sz="1900" i="1" dirty="0"/>
              <a:t>Metamorfosis</a:t>
            </a:r>
            <a:r>
              <a:rPr lang="it-IT" sz="1900" dirty="0"/>
              <a:t>. </a:t>
            </a:r>
            <a:endParaRPr lang="pt-BR" sz="1900" dirty="0"/>
          </a:p>
          <a:p>
            <a:r>
              <a:rPr lang="pt-BR" sz="1900" b="1" dirty="0" err="1"/>
              <a:t>Giove</a:t>
            </a:r>
            <a:r>
              <a:rPr lang="pt-BR" sz="1900" dirty="0"/>
              <a:t>: Júpiter e sua filha, Venere, ficam juntos no céu nas noites de primavera.</a:t>
            </a:r>
          </a:p>
          <a:p>
            <a:r>
              <a:rPr lang="pt-BR" sz="1900" b="1" dirty="0" err="1"/>
              <a:t>Quella</a:t>
            </a:r>
            <a:r>
              <a:rPr lang="pt-BR" sz="1900" dirty="0"/>
              <a:t>: Laura, musa do poeta. No retorno da primavera, volta a dor pela morte de Laura, e foi na primavera que eles se conheceram. </a:t>
            </a:r>
          </a:p>
          <a:p>
            <a:r>
              <a:rPr lang="pt-BR" sz="1900" b="1" dirty="0"/>
              <a:t>Le </a:t>
            </a:r>
            <a:r>
              <a:rPr lang="pt-BR" sz="1900" b="1" dirty="0" err="1"/>
              <a:t>chiavi</a:t>
            </a:r>
            <a:r>
              <a:rPr lang="pt-BR" sz="1900" dirty="0"/>
              <a:t>: as chaves do coração</a:t>
            </a:r>
          </a:p>
          <a:p>
            <a:endParaRPr lang="pt-BR" dirty="0"/>
          </a:p>
          <a:p>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pt-BR" b="1" dirty="0"/>
              <a:t>Francesco Petrarca (1304-1374)</a:t>
            </a:r>
            <a:endParaRPr lang="pt-BR" dirty="0"/>
          </a:p>
        </p:txBody>
      </p:sp>
      <p:sp>
        <p:nvSpPr>
          <p:cNvPr id="8" name="Espaço Reservado para Conteúdo 7"/>
          <p:cNvSpPr>
            <a:spLocks noGrp="1"/>
          </p:cNvSpPr>
          <p:nvPr>
            <p:ph idx="1"/>
          </p:nvPr>
        </p:nvSpPr>
        <p:spPr/>
        <p:txBody>
          <a:bodyPr>
            <a:normAutofit fontScale="92500" lnSpcReduction="20000"/>
          </a:bodyPr>
          <a:lstStyle/>
          <a:p>
            <a:r>
              <a:rPr lang="pt-BR" dirty="0"/>
              <a:t>Nascido em </a:t>
            </a:r>
            <a:r>
              <a:rPr lang="pt-BR" dirty="0" err="1"/>
              <a:t>Arezzo</a:t>
            </a:r>
            <a:r>
              <a:rPr lang="pt-BR" dirty="0"/>
              <a:t> e educado em Florença, poeta e humanista italiano. Morou em </a:t>
            </a:r>
            <a:r>
              <a:rPr lang="pt-BR" dirty="0" err="1"/>
              <a:t>Avignon</a:t>
            </a:r>
            <a:r>
              <a:rPr lang="pt-BR" dirty="0"/>
              <a:t> (sede do papado), estudou em </a:t>
            </a:r>
            <a:r>
              <a:rPr lang="pt-BR" dirty="0" err="1"/>
              <a:t>Montpellier</a:t>
            </a:r>
            <a:r>
              <a:rPr lang="pt-BR" dirty="0"/>
              <a:t> e Bologna. Teve cargos diplomáticos. A maior parte de sua produção intelectual está escrita em latim. Os sonetos e canções são escritos em italiano e foram escritos e revisados entre 1327 e1374, publicados com o título </a:t>
            </a:r>
            <a:r>
              <a:rPr lang="pt-BR" i="1" dirty="0" err="1"/>
              <a:t>Canzoniere</a:t>
            </a:r>
            <a:r>
              <a:rPr lang="pt-BR" dirty="0"/>
              <a:t>. O tema principal é o amor e a dor pela perda da amada, Laura. Refinamento do gosto, idealização  do feminino – "Laura", amor romântico, culto à mulher.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Claudio </a:t>
            </a:r>
            <a:r>
              <a:rPr lang="pt-BR" dirty="0" err="1"/>
              <a:t>Monteverdi</a:t>
            </a:r>
            <a:r>
              <a:rPr lang="pt-BR" dirty="0"/>
              <a:t> (1567-1643)</a:t>
            </a:r>
          </a:p>
        </p:txBody>
      </p:sp>
      <p:sp>
        <p:nvSpPr>
          <p:cNvPr id="9" name="Espaço Reservado para Texto 8"/>
          <p:cNvSpPr>
            <a:spLocks noGrp="1"/>
          </p:cNvSpPr>
          <p:nvPr>
            <p:ph type="body" idx="1"/>
          </p:nvPr>
        </p:nvSpPr>
        <p:spPr/>
        <p:txBody>
          <a:bodyPr/>
          <a:lstStyle/>
          <a:p>
            <a:endParaRPr lang="pt-BR"/>
          </a:p>
        </p:txBody>
      </p:sp>
      <p:sp>
        <p:nvSpPr>
          <p:cNvPr id="10" name="Espaço Reservado para Conteúdo 9"/>
          <p:cNvSpPr>
            <a:spLocks noGrp="1"/>
          </p:cNvSpPr>
          <p:nvPr>
            <p:ph sz="half" idx="2"/>
          </p:nvPr>
        </p:nvSpPr>
        <p:spPr/>
        <p:txBody>
          <a:bodyPr/>
          <a:lstStyle/>
          <a:p>
            <a:endParaRPr lang="pt-BR"/>
          </a:p>
        </p:txBody>
      </p:sp>
      <p:sp>
        <p:nvSpPr>
          <p:cNvPr id="11" name="Espaço Reservado para Texto 10"/>
          <p:cNvSpPr>
            <a:spLocks noGrp="1"/>
          </p:cNvSpPr>
          <p:nvPr>
            <p:ph type="body" sz="quarter" idx="3"/>
          </p:nvPr>
        </p:nvSpPr>
        <p:spPr/>
        <p:txBody>
          <a:bodyPr/>
          <a:lstStyle/>
          <a:p>
            <a:r>
              <a:rPr lang="pt-BR" dirty="0"/>
              <a:t>Escolhas poéticas</a:t>
            </a:r>
          </a:p>
        </p:txBody>
      </p:sp>
      <p:sp>
        <p:nvSpPr>
          <p:cNvPr id="12" name="Espaço Reservado para Conteúdo 11"/>
          <p:cNvSpPr>
            <a:spLocks noGrp="1"/>
          </p:cNvSpPr>
          <p:nvPr>
            <p:ph sz="quarter" idx="4"/>
          </p:nvPr>
        </p:nvSpPr>
        <p:spPr/>
        <p:txBody>
          <a:bodyPr/>
          <a:lstStyle/>
          <a:p>
            <a:r>
              <a:rPr lang="pt-BR" dirty="0"/>
              <a:t>8 Livros de madrigais</a:t>
            </a:r>
          </a:p>
          <a:p>
            <a:r>
              <a:rPr lang="pt-BR" dirty="0"/>
              <a:t>Principais poetas: Petrarca (</a:t>
            </a:r>
            <a:r>
              <a:rPr lang="pt-BR" dirty="0" err="1"/>
              <a:t>Canzoniere</a:t>
            </a:r>
            <a:r>
              <a:rPr lang="pt-BR" dirty="0"/>
              <a:t>), Torquato Tasso (</a:t>
            </a:r>
            <a:r>
              <a:rPr lang="pt-BR" dirty="0" err="1"/>
              <a:t>Gerusalem</a:t>
            </a:r>
            <a:r>
              <a:rPr lang="pt-BR" dirty="0"/>
              <a:t> </a:t>
            </a:r>
            <a:r>
              <a:rPr lang="pt-BR" dirty="0" err="1"/>
              <a:t>Liberata</a:t>
            </a:r>
            <a:r>
              <a:rPr lang="pt-BR" dirty="0"/>
              <a:t>), Marino, </a:t>
            </a:r>
            <a:r>
              <a:rPr lang="pt-BR" dirty="0" err="1"/>
              <a:t>Guarini</a:t>
            </a:r>
            <a:r>
              <a:rPr lang="pt-BR" dirty="0"/>
              <a:t> (Il pastor fido), Alessandro </a:t>
            </a:r>
            <a:r>
              <a:rPr lang="pt-BR" dirty="0" err="1"/>
              <a:t>Striggio</a:t>
            </a:r>
            <a:r>
              <a:rPr lang="pt-BR" dirty="0"/>
              <a:t>, </a:t>
            </a:r>
            <a:r>
              <a:rPr lang="pt-BR" dirty="0" err="1"/>
              <a:t>Ottavio</a:t>
            </a:r>
            <a:r>
              <a:rPr lang="pt-BR" dirty="0"/>
              <a:t> </a:t>
            </a:r>
            <a:r>
              <a:rPr lang="pt-BR" dirty="0" err="1"/>
              <a:t>Rinuccini</a:t>
            </a:r>
            <a:r>
              <a:rPr lang="pt-BR" dirty="0"/>
              <a:t>. </a:t>
            </a:r>
          </a:p>
          <a:p>
            <a:endParaRPr lang="pt-BR" dirty="0"/>
          </a:p>
        </p:txBody>
      </p:sp>
      <p:pic>
        <p:nvPicPr>
          <p:cNvPr id="24578" name="Picture 2"/>
          <p:cNvPicPr>
            <a:picLocks noChangeAspect="1" noChangeArrowheads="1"/>
          </p:cNvPicPr>
          <p:nvPr/>
        </p:nvPicPr>
        <p:blipFill>
          <a:blip r:embed="rId2" cstate="print"/>
          <a:srcRect/>
          <a:stretch>
            <a:fillRect/>
          </a:stretch>
        </p:blipFill>
        <p:spPr bwMode="auto">
          <a:xfrm>
            <a:off x="500034" y="1142984"/>
            <a:ext cx="3857652" cy="533641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it-IT" b="1" dirty="0"/>
              <a:t>Lamento d'Arianna</a:t>
            </a:r>
            <a:br>
              <a:rPr lang="it-IT" b="1" dirty="0"/>
            </a:br>
            <a:r>
              <a:rPr lang="it-IT" b="1" i="1" dirty="0"/>
              <a:t>Ottavio Rinuccini </a:t>
            </a:r>
            <a:endParaRPr lang="pt-BR" dirty="0"/>
          </a:p>
        </p:txBody>
      </p:sp>
      <p:sp>
        <p:nvSpPr>
          <p:cNvPr id="3" name="Espaço Reservado para Conteúdo 2"/>
          <p:cNvSpPr>
            <a:spLocks noGrp="1"/>
          </p:cNvSpPr>
          <p:nvPr>
            <p:ph idx="1"/>
          </p:nvPr>
        </p:nvSpPr>
        <p:spPr/>
        <p:txBody>
          <a:bodyPr/>
          <a:lstStyle/>
          <a:p>
            <a:r>
              <a:rPr lang="it-IT" i="1" dirty="0"/>
              <a:t>PRIMA PARTE</a:t>
            </a:r>
          </a:p>
          <a:p>
            <a:pPr>
              <a:buNone/>
            </a:pPr>
            <a:br>
              <a:rPr lang="it-IT" dirty="0"/>
            </a:br>
            <a:r>
              <a:rPr lang="it-IT" dirty="0"/>
              <a:t>Lasciatemi morire.</a:t>
            </a:r>
            <a:br>
              <a:rPr lang="it-IT" dirty="0"/>
            </a:br>
            <a:r>
              <a:rPr lang="it-IT" dirty="0"/>
              <a:t>E chi volete voi che mi conforte</a:t>
            </a:r>
            <a:br>
              <a:rPr lang="it-IT" dirty="0"/>
            </a:br>
            <a:r>
              <a:rPr lang="it-IT" dirty="0"/>
              <a:t>in così dura sorte,</a:t>
            </a:r>
            <a:br>
              <a:rPr lang="it-IT" dirty="0"/>
            </a:br>
            <a:r>
              <a:rPr lang="it-IT" dirty="0"/>
              <a:t>in così gran martire?</a:t>
            </a:r>
            <a:br>
              <a:rPr lang="it-IT" dirty="0"/>
            </a:br>
            <a:r>
              <a:rPr lang="it-IT" dirty="0"/>
              <a:t>Lasciatemi morire.</a:t>
            </a:r>
          </a:p>
          <a:p>
            <a:pPr>
              <a:buNone/>
            </a:pP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Alguns compositores:</a:t>
            </a:r>
            <a:br>
              <a:rPr lang="pt-BR" dirty="0"/>
            </a:br>
            <a:endParaRPr lang="pt-BR" dirty="0"/>
          </a:p>
        </p:txBody>
      </p:sp>
      <p:sp>
        <p:nvSpPr>
          <p:cNvPr id="3" name="Espaço Reservado para Conteúdo 2"/>
          <p:cNvSpPr>
            <a:spLocks noGrp="1"/>
          </p:cNvSpPr>
          <p:nvPr>
            <p:ph idx="1"/>
          </p:nvPr>
        </p:nvSpPr>
        <p:spPr/>
        <p:txBody>
          <a:bodyPr>
            <a:normAutofit/>
          </a:bodyPr>
          <a:lstStyle/>
          <a:p>
            <a:r>
              <a:rPr lang="pt-BR" dirty="0"/>
              <a:t>Philippe </a:t>
            </a:r>
            <a:r>
              <a:rPr lang="pt-BR" dirty="0" err="1"/>
              <a:t>Verdelot</a:t>
            </a:r>
            <a:r>
              <a:rPr lang="pt-BR" dirty="0"/>
              <a:t> </a:t>
            </a:r>
          </a:p>
          <a:p>
            <a:r>
              <a:rPr lang="pt-BR" dirty="0" err="1"/>
              <a:t>Costanzo</a:t>
            </a:r>
            <a:r>
              <a:rPr lang="pt-BR" dirty="0"/>
              <a:t> Festa </a:t>
            </a:r>
          </a:p>
          <a:p>
            <a:r>
              <a:rPr lang="pt-BR" dirty="0"/>
              <a:t>(ambos são considerados "pais" do madrigal.)</a:t>
            </a:r>
          </a:p>
          <a:p>
            <a:endParaRPr lang="pt-BR" dirty="0"/>
          </a:p>
          <a:p>
            <a:r>
              <a:rPr lang="pt-BR" i="1" dirty="0"/>
              <a:t>Veja exemplos na </a:t>
            </a:r>
            <a:r>
              <a:rPr lang="pt-BR" i="1" dirty="0" err="1"/>
              <a:t>playlist</a:t>
            </a:r>
            <a:r>
              <a:rPr lang="pt-BR" i="1" dirty="0"/>
              <a:t> (link ao final da apresentação)</a:t>
            </a:r>
          </a:p>
          <a:p>
            <a:pPr>
              <a:buNone/>
            </a:pPr>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Palestrina</a:t>
            </a:r>
            <a:endParaRPr lang="pt-BR"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642910" y="1500174"/>
            <a:ext cx="7633375" cy="47149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Imprensa</a:t>
            </a:r>
          </a:p>
        </p:txBody>
      </p:sp>
      <p:sp>
        <p:nvSpPr>
          <p:cNvPr id="3" name="Espaço Reservado para Conteúdo 2"/>
          <p:cNvSpPr>
            <a:spLocks noGrp="1"/>
          </p:cNvSpPr>
          <p:nvPr>
            <p:ph idx="1"/>
          </p:nvPr>
        </p:nvSpPr>
        <p:spPr/>
        <p:txBody>
          <a:bodyPr>
            <a:normAutofit fontScale="92500"/>
          </a:bodyPr>
          <a:lstStyle/>
          <a:p>
            <a:pPr lvl="0"/>
            <a:r>
              <a:rPr lang="pt-BR" dirty="0"/>
              <a:t>A invenção da imprensa mudou os padrões de documentação e divulgação artística e proporcionou a </a:t>
            </a:r>
            <a:r>
              <a:rPr lang="pt-BR" b="1" dirty="0"/>
              <a:t>fixação, manutenção e troca de repertórios</a:t>
            </a:r>
            <a:r>
              <a:rPr lang="pt-BR" dirty="0"/>
              <a:t> entre as culturas européias.</a:t>
            </a:r>
          </a:p>
          <a:p>
            <a:pPr lvl="0"/>
            <a:r>
              <a:rPr lang="pt-BR" dirty="0"/>
              <a:t>Veneza: primeiro centro de impressão musical (desde 1501)Editores: </a:t>
            </a:r>
            <a:r>
              <a:rPr lang="pt-BR" dirty="0" err="1"/>
              <a:t>Gardano</a:t>
            </a:r>
            <a:r>
              <a:rPr lang="pt-BR" dirty="0"/>
              <a:t>, </a:t>
            </a:r>
            <a:r>
              <a:rPr lang="pt-BR" dirty="0" err="1"/>
              <a:t>Ottaviano</a:t>
            </a:r>
            <a:r>
              <a:rPr lang="pt-BR" dirty="0"/>
              <a:t> </a:t>
            </a:r>
            <a:r>
              <a:rPr lang="pt-BR" dirty="0" err="1"/>
              <a:t>Scotto</a:t>
            </a:r>
            <a:r>
              <a:rPr lang="pt-BR" dirty="0"/>
              <a:t>.</a:t>
            </a:r>
          </a:p>
          <a:p>
            <a:pPr lvl="0"/>
            <a:r>
              <a:rPr lang="pt-BR" i="1" dirty="0"/>
              <a:t>Ainda a imprensa: traduções de importantes tratados filosóficos e musicais espalham-se pela Europa durante o século XVI. </a:t>
            </a:r>
          </a:p>
          <a:p>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Compositores flamengos</a:t>
            </a:r>
          </a:p>
        </p:txBody>
      </p:sp>
      <p:sp>
        <p:nvSpPr>
          <p:cNvPr id="3" name="Espaço Reservado para Conteúdo 2"/>
          <p:cNvSpPr>
            <a:spLocks noGrp="1"/>
          </p:cNvSpPr>
          <p:nvPr>
            <p:ph idx="1"/>
          </p:nvPr>
        </p:nvSpPr>
        <p:spPr/>
        <p:txBody>
          <a:bodyPr>
            <a:normAutofit fontScale="77500" lnSpcReduction="20000"/>
          </a:bodyPr>
          <a:lstStyle/>
          <a:p>
            <a:r>
              <a:rPr lang="pt-BR" dirty="0" err="1"/>
              <a:t>Willaert</a:t>
            </a:r>
            <a:r>
              <a:rPr lang="pt-BR" dirty="0"/>
              <a:t> (1480-1562)flamengo, síntese entre a música flamenga e italiana. Teve vários alunos: Cipriano de </a:t>
            </a:r>
            <a:r>
              <a:rPr lang="pt-BR" dirty="0" err="1"/>
              <a:t>Rore</a:t>
            </a:r>
            <a:r>
              <a:rPr lang="pt-BR" dirty="0"/>
              <a:t>, </a:t>
            </a:r>
            <a:r>
              <a:rPr lang="pt-BR" dirty="0" err="1"/>
              <a:t>Zarlino</a:t>
            </a:r>
            <a:r>
              <a:rPr lang="pt-BR" dirty="0"/>
              <a:t>, Vicentino.</a:t>
            </a:r>
          </a:p>
          <a:p>
            <a:r>
              <a:rPr lang="pt-BR" dirty="0" err="1"/>
              <a:t>Arcadelt</a:t>
            </a:r>
            <a:r>
              <a:rPr lang="pt-BR" dirty="0"/>
              <a:t> ( 1515-1568)(flamengo, radicado em Veneza) Usa vários textos de Petrarca. Preferência pelas 4 vozes.</a:t>
            </a:r>
          </a:p>
          <a:p>
            <a:r>
              <a:rPr lang="pt-BR" dirty="0"/>
              <a:t>de </a:t>
            </a:r>
            <a:r>
              <a:rPr lang="pt-BR" dirty="0" err="1"/>
              <a:t>Rore</a:t>
            </a:r>
            <a:r>
              <a:rPr lang="pt-BR" dirty="0"/>
              <a:t> (1515?-1565)flamengo, vive na Itália: Veneza, depois Ferrara, Parma). Uso do cromatismo. Textos nobres e serenos. Madrigal com aspecto mais dramático.</a:t>
            </a:r>
          </a:p>
          <a:p>
            <a:r>
              <a:rPr lang="pt-BR" dirty="0" err="1"/>
              <a:t>Giaches</a:t>
            </a:r>
            <a:r>
              <a:rPr lang="pt-BR" dirty="0"/>
              <a:t> de </a:t>
            </a:r>
            <a:r>
              <a:rPr lang="pt-BR" dirty="0" err="1"/>
              <a:t>Wert</a:t>
            </a:r>
            <a:r>
              <a:rPr lang="pt-BR" dirty="0"/>
              <a:t> (1536-1596). Flamengo, mestre de capela da corte dos Gonzaga em </a:t>
            </a:r>
            <a:r>
              <a:rPr lang="pt-BR" dirty="0" err="1"/>
              <a:t>Mântua</a:t>
            </a:r>
            <a:r>
              <a:rPr lang="pt-BR" dirty="0"/>
              <a:t>, centro do pensamento musical, contato com Tasso e </a:t>
            </a:r>
            <a:r>
              <a:rPr lang="pt-BR" dirty="0" err="1"/>
              <a:t>Guarini</a:t>
            </a:r>
            <a:r>
              <a:rPr lang="pt-BR" dirty="0"/>
              <a:t>.</a:t>
            </a:r>
          </a:p>
          <a:p>
            <a:endParaRPr lang="pt-BR" dirty="0"/>
          </a:p>
          <a:p>
            <a:endParaRPr lang="pt-BR" dirty="0"/>
          </a:p>
          <a:p>
            <a:endParaRPr lang="pt-BR" dirty="0"/>
          </a:p>
          <a:p>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ttp://www.lpm-blog.com.br/wp-content/uploads/2011/08/flanders.jpg"/>
          <p:cNvPicPr/>
          <p:nvPr/>
        </p:nvPicPr>
        <p:blipFill>
          <a:blip r:embed="rId2" cstate="print"/>
          <a:srcRect/>
          <a:stretch>
            <a:fillRect/>
          </a:stretch>
        </p:blipFill>
        <p:spPr bwMode="auto">
          <a:xfrm>
            <a:off x="899592" y="764704"/>
            <a:ext cx="7416823" cy="511256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Jacques de </a:t>
            </a:r>
            <a:r>
              <a:rPr lang="pt-BR" dirty="0" err="1"/>
              <a:t>Wert</a:t>
            </a:r>
            <a:endParaRPr lang="pt-BR" dirty="0"/>
          </a:p>
        </p:txBody>
      </p:sp>
      <p:sp>
        <p:nvSpPr>
          <p:cNvPr id="5" name="Espaço Reservado para Texto 4"/>
          <p:cNvSpPr>
            <a:spLocks noGrp="1"/>
          </p:cNvSpPr>
          <p:nvPr>
            <p:ph type="body" idx="1"/>
          </p:nvPr>
        </p:nvSpPr>
        <p:spPr/>
        <p:txBody>
          <a:bodyPr>
            <a:normAutofit/>
          </a:bodyPr>
          <a:lstStyle/>
          <a:p>
            <a:r>
              <a:rPr lang="pt-BR" dirty="0"/>
              <a:t>Petrarca: Soneto I</a:t>
            </a:r>
          </a:p>
        </p:txBody>
      </p:sp>
      <p:sp>
        <p:nvSpPr>
          <p:cNvPr id="6" name="Espaço Reservado para Conteúdo 5"/>
          <p:cNvSpPr>
            <a:spLocks noGrp="1"/>
          </p:cNvSpPr>
          <p:nvPr>
            <p:ph sz="half" idx="2"/>
          </p:nvPr>
        </p:nvSpPr>
        <p:spPr/>
        <p:txBody>
          <a:bodyPr>
            <a:normAutofit fontScale="25000" lnSpcReduction="20000"/>
          </a:bodyPr>
          <a:lstStyle/>
          <a:p>
            <a:pPr>
              <a:buNone/>
            </a:pPr>
            <a:br>
              <a:rPr lang="pt-BR" dirty="0"/>
            </a:br>
            <a:br>
              <a:rPr lang="pt-BR" sz="4900" dirty="0"/>
            </a:br>
            <a:r>
              <a:rPr lang="pt-BR" sz="6400" dirty="0" err="1"/>
              <a:t>Voi</a:t>
            </a:r>
            <a:r>
              <a:rPr lang="pt-BR" sz="6400" dirty="0"/>
              <a:t> </a:t>
            </a:r>
            <a:r>
              <a:rPr lang="pt-BR" sz="6400" dirty="0" err="1"/>
              <a:t>ch'ascoltate</a:t>
            </a:r>
            <a:r>
              <a:rPr lang="pt-BR" sz="6400" dirty="0"/>
              <a:t> in rime </a:t>
            </a:r>
            <a:r>
              <a:rPr lang="pt-BR" sz="6400" dirty="0" err="1"/>
              <a:t>sparse</a:t>
            </a:r>
            <a:r>
              <a:rPr lang="pt-BR" sz="6400" dirty="0"/>
              <a:t> </a:t>
            </a:r>
            <a:r>
              <a:rPr lang="pt-BR" sz="6400" dirty="0" err="1"/>
              <a:t>il</a:t>
            </a:r>
            <a:r>
              <a:rPr lang="pt-BR" sz="6400" dirty="0"/>
              <a:t> </a:t>
            </a:r>
            <a:r>
              <a:rPr lang="pt-BR" sz="6400" dirty="0" err="1"/>
              <a:t>suono</a:t>
            </a:r>
            <a:br>
              <a:rPr lang="pt-BR" sz="6400" dirty="0"/>
            </a:br>
            <a:r>
              <a:rPr lang="pt-BR" sz="6400" dirty="0"/>
              <a:t>di </a:t>
            </a:r>
            <a:r>
              <a:rPr lang="pt-BR" sz="6400" dirty="0" err="1"/>
              <a:t>quei</a:t>
            </a:r>
            <a:r>
              <a:rPr lang="pt-BR" sz="6400" dirty="0"/>
              <a:t> </a:t>
            </a:r>
            <a:r>
              <a:rPr lang="pt-BR" sz="6400" dirty="0" err="1"/>
              <a:t>sospiri</a:t>
            </a:r>
            <a:r>
              <a:rPr lang="pt-BR" sz="6400" dirty="0"/>
              <a:t> </a:t>
            </a:r>
            <a:r>
              <a:rPr lang="pt-BR" sz="6400" dirty="0" err="1"/>
              <a:t>ond'io</a:t>
            </a:r>
            <a:r>
              <a:rPr lang="pt-BR" sz="6400" dirty="0"/>
              <a:t> </a:t>
            </a:r>
            <a:r>
              <a:rPr lang="pt-BR" sz="6400" dirty="0" err="1"/>
              <a:t>nudriva</a:t>
            </a:r>
            <a:r>
              <a:rPr lang="pt-BR" sz="6400" dirty="0"/>
              <a:t> 'l core</a:t>
            </a:r>
            <a:br>
              <a:rPr lang="pt-BR" sz="6400" dirty="0"/>
            </a:br>
            <a:r>
              <a:rPr lang="pt-BR" sz="6400" dirty="0"/>
              <a:t>in sul mio primo </a:t>
            </a:r>
            <a:r>
              <a:rPr lang="pt-BR" sz="6400" dirty="0" err="1"/>
              <a:t>giovenile</a:t>
            </a:r>
            <a:r>
              <a:rPr lang="pt-BR" sz="6400" dirty="0"/>
              <a:t> </a:t>
            </a:r>
            <a:r>
              <a:rPr lang="pt-BR" sz="6400" dirty="0" err="1"/>
              <a:t>errore</a:t>
            </a:r>
            <a:br>
              <a:rPr lang="pt-BR" sz="6400" dirty="0"/>
            </a:br>
            <a:r>
              <a:rPr lang="pt-BR" sz="6400" dirty="0" err="1"/>
              <a:t>quand'era</a:t>
            </a:r>
            <a:r>
              <a:rPr lang="pt-BR" sz="6400" dirty="0"/>
              <a:t> in parte </a:t>
            </a:r>
            <a:r>
              <a:rPr lang="pt-BR" sz="6400" dirty="0" err="1"/>
              <a:t>altr'uom</a:t>
            </a:r>
            <a:r>
              <a:rPr lang="pt-BR" sz="6400" dirty="0"/>
              <a:t> da </a:t>
            </a:r>
            <a:r>
              <a:rPr lang="pt-BR" sz="6400" dirty="0" err="1"/>
              <a:t>quel</a:t>
            </a:r>
            <a:r>
              <a:rPr lang="pt-BR" sz="6400" dirty="0"/>
              <a:t> </a:t>
            </a:r>
            <a:r>
              <a:rPr lang="pt-BR" sz="6400" dirty="0" err="1"/>
              <a:t>ch'i</a:t>
            </a:r>
            <a:r>
              <a:rPr lang="pt-BR" sz="6400" dirty="0"/>
              <a:t>' sono,</a:t>
            </a:r>
            <a:br>
              <a:rPr lang="pt-BR" sz="6400" dirty="0"/>
            </a:br>
            <a:br>
              <a:rPr lang="pt-BR" sz="6400" dirty="0"/>
            </a:br>
            <a:r>
              <a:rPr lang="pt-BR" sz="6400" dirty="0" err="1"/>
              <a:t>del</a:t>
            </a:r>
            <a:r>
              <a:rPr lang="pt-BR" sz="6400" dirty="0"/>
              <a:t> vario </a:t>
            </a:r>
            <a:r>
              <a:rPr lang="pt-BR" sz="6400" dirty="0" err="1"/>
              <a:t>stile</a:t>
            </a:r>
            <a:r>
              <a:rPr lang="pt-BR" sz="6400" dirty="0"/>
              <a:t> in </a:t>
            </a:r>
            <a:r>
              <a:rPr lang="pt-BR" sz="6400" dirty="0" err="1"/>
              <a:t>ch'io</a:t>
            </a:r>
            <a:r>
              <a:rPr lang="pt-BR" sz="6400" dirty="0"/>
              <a:t> </a:t>
            </a:r>
            <a:r>
              <a:rPr lang="pt-BR" sz="6400" dirty="0" err="1"/>
              <a:t>piango</a:t>
            </a:r>
            <a:r>
              <a:rPr lang="pt-BR" sz="6400" dirty="0"/>
              <a:t> </a:t>
            </a:r>
            <a:r>
              <a:rPr lang="pt-BR" sz="6400" dirty="0" err="1"/>
              <a:t>et</a:t>
            </a:r>
            <a:r>
              <a:rPr lang="pt-BR" sz="6400" dirty="0"/>
              <a:t> </a:t>
            </a:r>
            <a:r>
              <a:rPr lang="pt-BR" sz="6400" dirty="0" err="1"/>
              <a:t>ragiono</a:t>
            </a:r>
            <a:br>
              <a:rPr lang="pt-BR" sz="6400" dirty="0"/>
            </a:br>
            <a:r>
              <a:rPr lang="pt-BR" sz="6400" dirty="0" err="1"/>
              <a:t>fra</a:t>
            </a:r>
            <a:r>
              <a:rPr lang="pt-BR" sz="6400" dirty="0"/>
              <a:t> </a:t>
            </a:r>
            <a:r>
              <a:rPr lang="pt-BR" sz="6400" dirty="0" err="1"/>
              <a:t>le</a:t>
            </a:r>
            <a:r>
              <a:rPr lang="pt-BR" sz="6400" dirty="0"/>
              <a:t> </a:t>
            </a:r>
            <a:r>
              <a:rPr lang="pt-BR" sz="6400" dirty="0" err="1"/>
              <a:t>vane</a:t>
            </a:r>
            <a:r>
              <a:rPr lang="pt-BR" sz="6400" dirty="0"/>
              <a:t> </a:t>
            </a:r>
            <a:r>
              <a:rPr lang="pt-BR" sz="6400" dirty="0" err="1"/>
              <a:t>speranze</a:t>
            </a:r>
            <a:r>
              <a:rPr lang="pt-BR" sz="6400" dirty="0"/>
              <a:t> e 'l van </a:t>
            </a:r>
            <a:r>
              <a:rPr lang="pt-BR" sz="6400" dirty="0" err="1"/>
              <a:t>dolore</a:t>
            </a:r>
            <a:r>
              <a:rPr lang="pt-BR" sz="6400" dirty="0"/>
              <a:t>,</a:t>
            </a:r>
            <a:br>
              <a:rPr lang="pt-BR" sz="6400" dirty="0"/>
            </a:br>
            <a:r>
              <a:rPr lang="pt-BR" sz="6400" dirty="0" err="1"/>
              <a:t>ove</a:t>
            </a:r>
            <a:r>
              <a:rPr lang="pt-BR" sz="6400" dirty="0"/>
              <a:t> </a:t>
            </a:r>
            <a:r>
              <a:rPr lang="pt-BR" sz="6400" dirty="0" err="1"/>
              <a:t>sia</a:t>
            </a:r>
            <a:r>
              <a:rPr lang="pt-BR" sz="6400" dirty="0"/>
              <a:t> </a:t>
            </a:r>
            <a:r>
              <a:rPr lang="pt-BR" sz="6400" dirty="0" err="1"/>
              <a:t>chi</a:t>
            </a:r>
            <a:r>
              <a:rPr lang="pt-BR" sz="6400" dirty="0"/>
              <a:t> per prova </a:t>
            </a:r>
            <a:r>
              <a:rPr lang="pt-BR" sz="6400" dirty="0" err="1"/>
              <a:t>intenda</a:t>
            </a:r>
            <a:r>
              <a:rPr lang="pt-BR" sz="6400" dirty="0"/>
              <a:t> </a:t>
            </a:r>
            <a:r>
              <a:rPr lang="pt-BR" sz="6400" dirty="0" err="1"/>
              <a:t>amore</a:t>
            </a:r>
            <a:r>
              <a:rPr lang="pt-BR" sz="6400" dirty="0"/>
              <a:t>,</a:t>
            </a:r>
            <a:br>
              <a:rPr lang="pt-BR" sz="6400" dirty="0"/>
            </a:br>
            <a:r>
              <a:rPr lang="pt-BR" sz="6400" dirty="0" err="1"/>
              <a:t>spero</a:t>
            </a:r>
            <a:r>
              <a:rPr lang="pt-BR" sz="6400" dirty="0"/>
              <a:t> trovar </a:t>
            </a:r>
            <a:r>
              <a:rPr lang="pt-BR" sz="6400" dirty="0" err="1"/>
              <a:t>pietà</a:t>
            </a:r>
            <a:r>
              <a:rPr lang="pt-BR" sz="6400" dirty="0"/>
              <a:t>, </a:t>
            </a:r>
            <a:r>
              <a:rPr lang="pt-BR" sz="6400" dirty="0" err="1"/>
              <a:t>nonché</a:t>
            </a:r>
            <a:r>
              <a:rPr lang="pt-BR" sz="6400" dirty="0"/>
              <a:t> </a:t>
            </a:r>
            <a:r>
              <a:rPr lang="pt-BR" sz="6400" dirty="0" err="1"/>
              <a:t>perdono</a:t>
            </a:r>
            <a:r>
              <a:rPr lang="pt-BR" sz="6400" dirty="0"/>
              <a:t>.</a:t>
            </a:r>
            <a:br>
              <a:rPr lang="pt-BR" sz="6400" dirty="0"/>
            </a:br>
            <a:br>
              <a:rPr lang="pt-BR" sz="6400" dirty="0"/>
            </a:br>
            <a:r>
              <a:rPr lang="pt-BR" sz="6400" dirty="0"/>
              <a:t>Ma </a:t>
            </a:r>
            <a:r>
              <a:rPr lang="pt-BR" sz="6400" dirty="0" err="1"/>
              <a:t>ben</a:t>
            </a:r>
            <a:r>
              <a:rPr lang="pt-BR" sz="6400" dirty="0"/>
              <a:t> </a:t>
            </a:r>
            <a:r>
              <a:rPr lang="pt-BR" sz="6400" dirty="0" err="1"/>
              <a:t>veggio</a:t>
            </a:r>
            <a:r>
              <a:rPr lang="pt-BR" sz="6400" dirty="0"/>
              <a:t> </a:t>
            </a:r>
            <a:r>
              <a:rPr lang="pt-BR" sz="6400" dirty="0" err="1"/>
              <a:t>or</a:t>
            </a:r>
            <a:r>
              <a:rPr lang="pt-BR" sz="6400" dirty="0"/>
              <a:t> </a:t>
            </a:r>
            <a:r>
              <a:rPr lang="pt-BR" sz="6400" dirty="0" err="1"/>
              <a:t>sí</a:t>
            </a:r>
            <a:r>
              <a:rPr lang="pt-BR" sz="6400" dirty="0"/>
              <a:t> come </a:t>
            </a:r>
            <a:r>
              <a:rPr lang="pt-BR" sz="6400" dirty="0" err="1"/>
              <a:t>al</a:t>
            </a:r>
            <a:r>
              <a:rPr lang="pt-BR" sz="6400" dirty="0"/>
              <a:t> </a:t>
            </a:r>
            <a:r>
              <a:rPr lang="pt-BR" sz="6400" dirty="0" err="1"/>
              <a:t>popol</a:t>
            </a:r>
            <a:r>
              <a:rPr lang="pt-BR" sz="6400" dirty="0"/>
              <a:t> </a:t>
            </a:r>
            <a:r>
              <a:rPr lang="pt-BR" sz="6400" dirty="0" err="1"/>
              <a:t>tutto</a:t>
            </a:r>
            <a:br>
              <a:rPr lang="pt-BR" sz="6400" dirty="0"/>
            </a:br>
            <a:r>
              <a:rPr lang="pt-BR" sz="6400" dirty="0" err="1"/>
              <a:t>favola</a:t>
            </a:r>
            <a:r>
              <a:rPr lang="pt-BR" sz="6400" dirty="0"/>
              <a:t> fui </a:t>
            </a:r>
            <a:r>
              <a:rPr lang="pt-BR" sz="6400" dirty="0" err="1"/>
              <a:t>gran</a:t>
            </a:r>
            <a:r>
              <a:rPr lang="pt-BR" sz="6400" dirty="0"/>
              <a:t> tempo, onde </a:t>
            </a:r>
            <a:r>
              <a:rPr lang="pt-BR" sz="6400" dirty="0" err="1"/>
              <a:t>sovente</a:t>
            </a:r>
            <a:br>
              <a:rPr lang="pt-BR" sz="6400" dirty="0"/>
            </a:br>
            <a:r>
              <a:rPr lang="pt-BR" sz="6400" dirty="0"/>
              <a:t>di me </a:t>
            </a:r>
            <a:r>
              <a:rPr lang="pt-BR" sz="6400" dirty="0" err="1"/>
              <a:t>mesdesmo</a:t>
            </a:r>
            <a:r>
              <a:rPr lang="pt-BR" sz="6400" dirty="0"/>
              <a:t> </a:t>
            </a:r>
            <a:r>
              <a:rPr lang="pt-BR" sz="6400" dirty="0" err="1"/>
              <a:t>meco</a:t>
            </a:r>
            <a:r>
              <a:rPr lang="pt-BR" sz="6400" dirty="0"/>
              <a:t> mi </a:t>
            </a:r>
            <a:r>
              <a:rPr lang="pt-BR" sz="6400" dirty="0" err="1"/>
              <a:t>vergogno</a:t>
            </a:r>
            <a:r>
              <a:rPr lang="pt-BR" sz="6400" dirty="0"/>
              <a:t>;</a:t>
            </a:r>
            <a:br>
              <a:rPr lang="pt-BR" sz="6400" dirty="0"/>
            </a:br>
            <a:br>
              <a:rPr lang="pt-BR" sz="6400" dirty="0"/>
            </a:br>
            <a:r>
              <a:rPr lang="pt-BR" sz="6400" dirty="0" err="1"/>
              <a:t>et</a:t>
            </a:r>
            <a:r>
              <a:rPr lang="pt-BR" sz="6400" dirty="0"/>
              <a:t> </a:t>
            </a:r>
            <a:r>
              <a:rPr lang="pt-BR" sz="6400" dirty="0" err="1"/>
              <a:t>del</a:t>
            </a:r>
            <a:r>
              <a:rPr lang="pt-BR" sz="6400" dirty="0"/>
              <a:t> mio </a:t>
            </a:r>
            <a:r>
              <a:rPr lang="pt-BR" sz="6400" dirty="0" err="1"/>
              <a:t>vaneggiar</a:t>
            </a:r>
            <a:r>
              <a:rPr lang="pt-BR" sz="6400" dirty="0"/>
              <a:t> </a:t>
            </a:r>
            <a:r>
              <a:rPr lang="pt-BR" sz="6400" dirty="0" err="1"/>
              <a:t>vergogna</a:t>
            </a:r>
            <a:r>
              <a:rPr lang="pt-BR" sz="6400" dirty="0"/>
              <a:t> è 'l </a:t>
            </a:r>
            <a:r>
              <a:rPr lang="pt-BR" sz="6400" dirty="0" err="1"/>
              <a:t>frutto</a:t>
            </a:r>
            <a:r>
              <a:rPr lang="pt-BR" sz="6400" dirty="0"/>
              <a:t>,</a:t>
            </a:r>
            <a:br>
              <a:rPr lang="pt-BR" sz="6400" dirty="0"/>
            </a:br>
            <a:r>
              <a:rPr lang="pt-BR" sz="6400" dirty="0"/>
              <a:t>e 'l </a:t>
            </a:r>
            <a:r>
              <a:rPr lang="pt-BR" sz="6400" dirty="0" err="1"/>
              <a:t>pentersi</a:t>
            </a:r>
            <a:r>
              <a:rPr lang="pt-BR" sz="6400" dirty="0"/>
              <a:t>, e 'l </a:t>
            </a:r>
            <a:r>
              <a:rPr lang="pt-BR" sz="6400" dirty="0" err="1"/>
              <a:t>conoscer</a:t>
            </a:r>
            <a:r>
              <a:rPr lang="pt-BR" sz="6400" dirty="0"/>
              <a:t> </a:t>
            </a:r>
            <a:r>
              <a:rPr lang="pt-BR" sz="6400" dirty="0" err="1"/>
              <a:t>chiaramente</a:t>
            </a:r>
            <a:br>
              <a:rPr lang="pt-BR" sz="6400" dirty="0"/>
            </a:br>
            <a:r>
              <a:rPr lang="pt-BR" sz="6400" dirty="0" err="1"/>
              <a:t>che</a:t>
            </a:r>
            <a:r>
              <a:rPr lang="pt-BR" sz="6400" dirty="0"/>
              <a:t> quanto </a:t>
            </a:r>
            <a:r>
              <a:rPr lang="pt-BR" sz="6400" dirty="0" err="1"/>
              <a:t>piace</a:t>
            </a:r>
            <a:r>
              <a:rPr lang="pt-BR" sz="6400" dirty="0"/>
              <a:t> </a:t>
            </a:r>
            <a:r>
              <a:rPr lang="pt-BR" sz="6400" dirty="0" err="1"/>
              <a:t>al</a:t>
            </a:r>
            <a:r>
              <a:rPr lang="pt-BR" sz="6400" dirty="0"/>
              <a:t> mondo è breve </a:t>
            </a:r>
            <a:r>
              <a:rPr lang="pt-BR" sz="6400" dirty="0" err="1"/>
              <a:t>sogno</a:t>
            </a:r>
            <a:r>
              <a:rPr lang="pt-BR" sz="6400" dirty="0"/>
              <a:t>.</a:t>
            </a:r>
            <a:br>
              <a:rPr lang="pt-BR" sz="6400" dirty="0"/>
            </a:br>
            <a:br>
              <a:rPr lang="pt-BR" sz="6400" dirty="0"/>
            </a:br>
            <a:endParaRPr lang="pt-BR" sz="6400" dirty="0"/>
          </a:p>
        </p:txBody>
      </p:sp>
      <p:sp>
        <p:nvSpPr>
          <p:cNvPr id="7" name="Espaço Reservado para Texto 6"/>
          <p:cNvSpPr>
            <a:spLocks noGrp="1"/>
          </p:cNvSpPr>
          <p:nvPr>
            <p:ph type="body" sz="quarter" idx="3"/>
          </p:nvPr>
        </p:nvSpPr>
        <p:spPr/>
        <p:txBody>
          <a:bodyPr/>
          <a:lstStyle/>
          <a:p>
            <a:r>
              <a:rPr lang="pt-BR" dirty="0"/>
              <a:t>Tradução: Adriano Drummond </a:t>
            </a:r>
          </a:p>
        </p:txBody>
      </p:sp>
      <p:sp>
        <p:nvSpPr>
          <p:cNvPr id="8" name="Espaço Reservado para Conteúdo 7"/>
          <p:cNvSpPr>
            <a:spLocks noGrp="1"/>
          </p:cNvSpPr>
          <p:nvPr>
            <p:ph sz="quarter" idx="4"/>
          </p:nvPr>
        </p:nvSpPr>
        <p:spPr/>
        <p:txBody>
          <a:bodyPr>
            <a:normAutofit fontScale="47500" lnSpcReduction="20000"/>
          </a:bodyPr>
          <a:lstStyle/>
          <a:p>
            <a:pPr>
              <a:buNone/>
            </a:pPr>
            <a:r>
              <a:rPr lang="pt-BR" dirty="0"/>
              <a:t>	</a:t>
            </a:r>
          </a:p>
          <a:p>
            <a:pPr>
              <a:buNone/>
            </a:pPr>
            <a:r>
              <a:rPr lang="pt-BR" sz="2600" dirty="0"/>
              <a:t>	</a:t>
            </a:r>
            <a:r>
              <a:rPr lang="pt-BR" sz="3400" dirty="0"/>
              <a:t>Vós que ouvistes em rimas o soído</a:t>
            </a:r>
            <a:br>
              <a:rPr lang="pt-BR" sz="3400" dirty="0"/>
            </a:br>
            <a:r>
              <a:rPr lang="pt-BR" sz="3400" dirty="0"/>
              <a:t>Dos suspiros sinceros, sem valor,</a:t>
            </a:r>
            <a:br>
              <a:rPr lang="pt-BR" sz="3400" dirty="0"/>
            </a:br>
            <a:r>
              <a:rPr lang="pt-BR" sz="3400" dirty="0"/>
              <a:t>De quando eu era, em juvenil </a:t>
            </a:r>
            <a:r>
              <a:rPr lang="pt-BR" sz="3400" dirty="0" err="1"/>
              <a:t>error</a:t>
            </a:r>
            <a:r>
              <a:rPr lang="pt-BR" sz="3400" dirty="0"/>
              <a:t>,</a:t>
            </a:r>
            <a:br>
              <a:rPr lang="pt-BR" sz="3400" dirty="0"/>
            </a:br>
            <a:r>
              <a:rPr lang="pt-BR" sz="3400" dirty="0"/>
              <a:t>Um outro homem do que hoje tenho sido,</a:t>
            </a:r>
            <a:br>
              <a:rPr lang="pt-BR" sz="3400" dirty="0"/>
            </a:br>
            <a:br>
              <a:rPr lang="pt-BR" sz="3400" dirty="0"/>
            </a:br>
            <a:r>
              <a:rPr lang="pt-BR" sz="3400" dirty="0"/>
              <a:t>Para este vário estilo com que lido,</a:t>
            </a:r>
            <a:br>
              <a:rPr lang="pt-BR" sz="3400" dirty="0"/>
            </a:br>
            <a:r>
              <a:rPr lang="pt-BR" sz="3400" dirty="0"/>
              <a:t>Entre esperanças vãs e uma vã dor,</a:t>
            </a:r>
            <a:br>
              <a:rPr lang="pt-BR" sz="3400" dirty="0"/>
            </a:br>
            <a:r>
              <a:rPr lang="pt-BR" sz="3400" dirty="0"/>
              <a:t>Onde mais fundo se revela o amor,</a:t>
            </a:r>
            <a:br>
              <a:rPr lang="pt-BR" sz="3400" dirty="0"/>
            </a:br>
            <a:r>
              <a:rPr lang="pt-BR" sz="3400" dirty="0"/>
              <a:t>Piedade e compaixão são meu pedido.</a:t>
            </a:r>
            <a:br>
              <a:rPr lang="pt-BR" sz="3400" dirty="0"/>
            </a:br>
            <a:br>
              <a:rPr lang="pt-BR" sz="3400" dirty="0"/>
            </a:br>
            <a:r>
              <a:rPr lang="pt-BR" sz="3400" dirty="0"/>
              <a:t>Sei bem que fui pra todos bom motivo</a:t>
            </a:r>
            <a:br>
              <a:rPr lang="pt-BR" sz="3400" dirty="0"/>
            </a:br>
            <a:r>
              <a:rPr lang="pt-BR" sz="3400" dirty="0"/>
              <a:t>De muito rir, do que, </a:t>
            </a:r>
            <a:r>
              <a:rPr lang="pt-BR" sz="3400" dirty="0" err="1"/>
              <a:t>frequentemente</a:t>
            </a:r>
            <a:r>
              <a:rPr lang="pt-BR" sz="3400" dirty="0"/>
              <a:t>,</a:t>
            </a:r>
            <a:br>
              <a:rPr lang="pt-BR" sz="3400" dirty="0"/>
            </a:br>
            <a:r>
              <a:rPr lang="pt-BR" sz="3400" dirty="0"/>
              <a:t>Comigo mesmo tanto me envergonho.</a:t>
            </a:r>
            <a:br>
              <a:rPr lang="pt-BR" sz="3400" dirty="0"/>
            </a:br>
            <a:br>
              <a:rPr lang="pt-BR" sz="3400" dirty="0"/>
            </a:br>
            <a:r>
              <a:rPr lang="pt-BR" sz="3400" dirty="0"/>
              <a:t>De minha </a:t>
            </a:r>
            <a:r>
              <a:rPr lang="pt-BR" sz="3400" dirty="0" err="1"/>
              <a:t>desrazão</a:t>
            </a:r>
            <a:r>
              <a:rPr lang="pt-BR" sz="3400" dirty="0"/>
              <a:t> pudor derivo,</a:t>
            </a:r>
            <a:br>
              <a:rPr lang="pt-BR" sz="3400" dirty="0"/>
            </a:br>
            <a:r>
              <a:rPr lang="pt-BR" sz="3400" dirty="0"/>
              <a:t>E mais descontentar, ver claramente</a:t>
            </a:r>
            <a:br>
              <a:rPr lang="pt-BR" sz="3400" dirty="0"/>
            </a:br>
            <a:r>
              <a:rPr lang="pt-BR" sz="3400" dirty="0"/>
              <a:t>Que quanto apraz ao mundo é breve sonho.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a:t>
            </a:r>
            <a:r>
              <a:rPr lang="pt-BR" dirty="0" err="1"/>
              <a:t>madrigalistas</a:t>
            </a:r>
            <a:r>
              <a:rPr lang="pt-BR" dirty="0"/>
              <a:t> italianos</a:t>
            </a:r>
          </a:p>
        </p:txBody>
      </p:sp>
      <p:sp>
        <p:nvSpPr>
          <p:cNvPr id="3" name="Espaço Reservado para Conteúdo 2"/>
          <p:cNvSpPr>
            <a:spLocks noGrp="1"/>
          </p:cNvSpPr>
          <p:nvPr>
            <p:ph idx="1"/>
          </p:nvPr>
        </p:nvSpPr>
        <p:spPr/>
        <p:txBody>
          <a:bodyPr/>
          <a:lstStyle/>
          <a:p>
            <a:r>
              <a:rPr lang="pt-BR" dirty="0"/>
              <a:t>Luca </a:t>
            </a:r>
            <a:r>
              <a:rPr lang="pt-BR" dirty="0" err="1"/>
              <a:t>Marenzio</a:t>
            </a:r>
            <a:r>
              <a:rPr lang="pt-BR" dirty="0"/>
              <a:t> (1553-1599)</a:t>
            </a:r>
          </a:p>
          <a:p>
            <a:pPr lvl="1"/>
            <a:r>
              <a:rPr lang="pt-BR" dirty="0"/>
              <a:t>Mais de 200 madrigais.</a:t>
            </a:r>
          </a:p>
          <a:p>
            <a:pPr lvl="1"/>
            <a:r>
              <a:rPr lang="pt-BR" dirty="0"/>
              <a:t>9 livros de madrigais.</a:t>
            </a:r>
          </a:p>
          <a:p>
            <a:r>
              <a:rPr lang="pt-BR" dirty="0"/>
              <a:t>Carlo </a:t>
            </a:r>
            <a:r>
              <a:rPr lang="pt-BR" dirty="0" err="1"/>
              <a:t>Gesuldo</a:t>
            </a:r>
            <a:r>
              <a:rPr lang="pt-BR" dirty="0"/>
              <a:t> di Venosa (1561-1613)</a:t>
            </a:r>
          </a:p>
          <a:p>
            <a:pPr lvl="1"/>
            <a:r>
              <a:rPr lang="pt-BR" dirty="0"/>
              <a:t>6 livros de madrigais a 5 vozes</a:t>
            </a:r>
          </a:p>
          <a:p>
            <a:pPr lvl="1"/>
            <a:r>
              <a:rPr lang="pt-BR" dirty="0"/>
              <a:t>1 livro de madrigais a 6 vozes. </a:t>
            </a:r>
          </a:p>
          <a:p>
            <a:r>
              <a:rPr lang="pt-BR" dirty="0"/>
              <a:t>Claudio </a:t>
            </a:r>
            <a:r>
              <a:rPr lang="pt-BR" dirty="0" err="1"/>
              <a:t>Monteverdi</a:t>
            </a:r>
            <a:r>
              <a:rPr lang="pt-BR" dirty="0"/>
              <a:t> (1567-1643)</a:t>
            </a:r>
          </a:p>
          <a:p>
            <a:pPr lvl="1"/>
            <a:r>
              <a:rPr lang="pt-BR" dirty="0"/>
              <a:t>8 Livros de Madrigais (O 8º, em duas partes)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Bibliografia</a:t>
            </a:r>
          </a:p>
        </p:txBody>
      </p:sp>
      <p:sp>
        <p:nvSpPr>
          <p:cNvPr id="3" name="Espaço Reservado para Conteúdo 2"/>
          <p:cNvSpPr>
            <a:spLocks noGrp="1"/>
          </p:cNvSpPr>
          <p:nvPr>
            <p:ph idx="1"/>
          </p:nvPr>
        </p:nvSpPr>
        <p:spPr/>
        <p:txBody>
          <a:bodyPr>
            <a:normAutofit lnSpcReduction="10000"/>
          </a:bodyPr>
          <a:lstStyle/>
          <a:p>
            <a:r>
              <a:rPr lang="en-US" dirty="0" err="1"/>
              <a:t>Gustave</a:t>
            </a:r>
            <a:r>
              <a:rPr lang="en-US" dirty="0"/>
              <a:t> Reese</a:t>
            </a:r>
            <a:r>
              <a:rPr lang="en-US" i="1" dirty="0"/>
              <a:t>. Music in the Renaissance</a:t>
            </a:r>
            <a:r>
              <a:rPr lang="en-US" dirty="0"/>
              <a:t>. New York, W.W. Norton &amp; Co., 1954.</a:t>
            </a:r>
          </a:p>
          <a:p>
            <a:r>
              <a:rPr lang="en-US" dirty="0"/>
              <a:t>Jerome </a:t>
            </a:r>
            <a:r>
              <a:rPr lang="en-US" dirty="0" err="1"/>
              <a:t>Roche.</a:t>
            </a:r>
            <a:r>
              <a:rPr lang="en-US" i="1" dirty="0" err="1"/>
              <a:t>The</a:t>
            </a:r>
            <a:r>
              <a:rPr lang="en-US" i="1" dirty="0"/>
              <a:t> Madrigal</a:t>
            </a:r>
            <a:r>
              <a:rPr lang="en-US" dirty="0"/>
              <a:t>. Oxford Univ. Press, 1990. (1972)</a:t>
            </a:r>
          </a:p>
          <a:p>
            <a:r>
              <a:rPr lang="en-US" dirty="0"/>
              <a:t>Allan Atlas. </a:t>
            </a:r>
            <a:r>
              <a:rPr lang="en-US" i="1" dirty="0"/>
              <a:t>La </a:t>
            </a:r>
            <a:r>
              <a:rPr lang="en-US" i="1" dirty="0" err="1"/>
              <a:t>música</a:t>
            </a:r>
            <a:r>
              <a:rPr lang="en-US" i="1" dirty="0"/>
              <a:t> del </a:t>
            </a:r>
            <a:r>
              <a:rPr lang="en-US" i="1" dirty="0" err="1"/>
              <a:t>Renascimiento</a:t>
            </a:r>
            <a:r>
              <a:rPr lang="en-US" dirty="0"/>
              <a:t>. Ed. Akal, 2002.</a:t>
            </a:r>
          </a:p>
          <a:p>
            <a:r>
              <a:rPr lang="en-US" dirty="0"/>
              <a:t>Link para playlist no YouTube:</a:t>
            </a:r>
          </a:p>
          <a:p>
            <a:r>
              <a:rPr lang="pt-BR" dirty="0">
                <a:hlinkClick r:id="rId2"/>
              </a:rPr>
              <a:t>https://www.youtube.com/playlist?list=PLz1HVcZkmfpu4RkGTGehn7-asAAJNWGWT</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a:t>Guttemberg</a:t>
            </a:r>
            <a:r>
              <a:rPr lang="pt-BR" dirty="0"/>
              <a:t> (c. 1398-1468), impressão por tipos móveis, c. 1439</a:t>
            </a:r>
          </a:p>
        </p:txBody>
      </p:sp>
      <p:pic>
        <p:nvPicPr>
          <p:cNvPr id="4" name="Espaço Reservado para Conteúdo 3" descr="guttemberg.jpeg_c.jpg"/>
          <p:cNvPicPr>
            <a:picLocks noGrp="1" noChangeAspect="1"/>
          </p:cNvPicPr>
          <p:nvPr>
            <p:ph idx="1"/>
          </p:nvPr>
        </p:nvPicPr>
        <p:blipFill>
          <a:blip r:embed="rId2" cstate="print"/>
          <a:stretch>
            <a:fillRect/>
          </a:stretch>
        </p:blipFill>
        <p:spPr>
          <a:xfrm>
            <a:off x="2716355" y="1600200"/>
            <a:ext cx="371129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Difusão de tratados musicais</a:t>
            </a:r>
          </a:p>
        </p:txBody>
      </p:sp>
      <p:sp>
        <p:nvSpPr>
          <p:cNvPr id="3" name="Espaço Reservado para Conteúdo 2"/>
          <p:cNvSpPr>
            <a:spLocks noGrp="1"/>
          </p:cNvSpPr>
          <p:nvPr>
            <p:ph idx="1"/>
          </p:nvPr>
        </p:nvSpPr>
        <p:spPr/>
        <p:txBody>
          <a:bodyPr/>
          <a:lstStyle/>
          <a:p>
            <a:r>
              <a:rPr lang="pt-BR" dirty="0"/>
              <a:t>"</a:t>
            </a:r>
            <a:r>
              <a:rPr lang="pt-BR" dirty="0" err="1"/>
              <a:t>Orchésographie</a:t>
            </a:r>
            <a:r>
              <a:rPr lang="pt-BR" dirty="0"/>
              <a:t>” (1589), de </a:t>
            </a:r>
            <a:r>
              <a:rPr lang="pt-BR" dirty="0" err="1"/>
              <a:t>Toinot</a:t>
            </a:r>
            <a:r>
              <a:rPr lang="pt-BR" dirty="0"/>
              <a:t> </a:t>
            </a:r>
            <a:r>
              <a:rPr lang="pt-BR" dirty="0" err="1"/>
              <a:t>Arbeu</a:t>
            </a:r>
            <a:r>
              <a:rPr lang="pt-BR" dirty="0"/>
              <a:t> (pseudônimo de Jean </a:t>
            </a:r>
            <a:r>
              <a:rPr lang="pt-BR" dirty="0" err="1"/>
              <a:t>Taboureau</a:t>
            </a:r>
            <a:r>
              <a:rPr lang="pt-BR" dirty="0"/>
              <a:t>)</a:t>
            </a:r>
          </a:p>
          <a:p>
            <a:r>
              <a:rPr lang="pt-BR" i="1" dirty="0"/>
              <a:t>Mais conhecido tratado de danças da renascença, inclui desenhos e exemplos musicais.    </a:t>
            </a:r>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Arbeau</a:t>
            </a:r>
            <a:r>
              <a:rPr lang="pt-BR" dirty="0"/>
              <a:t>: </a:t>
            </a:r>
            <a:r>
              <a:rPr lang="pt-BR" dirty="0" err="1"/>
              <a:t>Orchésographie</a:t>
            </a:r>
            <a:endParaRPr lang="pt-BR" dirty="0"/>
          </a:p>
        </p:txBody>
      </p:sp>
      <p:pic>
        <p:nvPicPr>
          <p:cNvPr id="1026" name="Picture 2" descr="http://memory.loc.gov/ammem/dihtml/images/orchesographie.gif"/>
          <p:cNvPicPr>
            <a:picLocks noGrp="1" noChangeAspect="1" noChangeArrowheads="1"/>
          </p:cNvPicPr>
          <p:nvPr>
            <p:ph idx="1"/>
          </p:nvPr>
        </p:nvPicPr>
        <p:blipFill>
          <a:blip r:embed="rId2" cstate="print"/>
          <a:srcRect/>
          <a:stretch>
            <a:fillRect/>
          </a:stretch>
        </p:blipFill>
        <p:spPr bwMode="auto">
          <a:xfrm>
            <a:off x="428596" y="1602036"/>
            <a:ext cx="3429024" cy="4827360"/>
          </a:xfrm>
          <a:prstGeom prst="rect">
            <a:avLst/>
          </a:prstGeom>
          <a:noFill/>
        </p:spPr>
      </p:pic>
      <p:pic>
        <p:nvPicPr>
          <p:cNvPr id="1036" name="Picture 12" descr="http://knol.google.com/k/-/-/3ah59i00glxla/400jmb/pavanne.jpg"/>
          <p:cNvPicPr>
            <a:picLocks noChangeAspect="1" noChangeArrowheads="1"/>
          </p:cNvPicPr>
          <p:nvPr/>
        </p:nvPicPr>
        <p:blipFill>
          <a:blip r:embed="rId3" cstate="print"/>
          <a:srcRect/>
          <a:stretch>
            <a:fillRect/>
          </a:stretch>
        </p:blipFill>
        <p:spPr bwMode="auto">
          <a:xfrm>
            <a:off x="4786314" y="1428736"/>
            <a:ext cx="3852650" cy="54012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Humanismo</a:t>
            </a:r>
          </a:p>
        </p:txBody>
      </p:sp>
      <p:sp>
        <p:nvSpPr>
          <p:cNvPr id="3" name="Espaço Reservado para Conteúdo 2"/>
          <p:cNvSpPr>
            <a:spLocks noGrp="1"/>
          </p:cNvSpPr>
          <p:nvPr>
            <p:ph idx="1"/>
          </p:nvPr>
        </p:nvSpPr>
        <p:spPr/>
        <p:txBody>
          <a:bodyPr/>
          <a:lstStyle/>
          <a:p>
            <a:pPr lvl="0"/>
            <a:r>
              <a:rPr lang="pt-BR" dirty="0"/>
              <a:t>Humanismo como ideal artístico. Busca do passado greco-latino. Temas mitológicos fundem-se aos temas cristãos. O presente é visto com olhar crítico. Ciência como auxiliar da arte. </a:t>
            </a:r>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n-US" sz="3200" b="1" dirty="0" err="1"/>
              <a:t>Escultura</a:t>
            </a:r>
            <a:r>
              <a:rPr lang="en-US" sz="3200" b="1" dirty="0"/>
              <a:t> </a:t>
            </a:r>
            <a:r>
              <a:rPr lang="en-US" sz="3200" b="1" dirty="0" err="1"/>
              <a:t>grega</a:t>
            </a:r>
            <a:r>
              <a:rPr lang="en-US" sz="3200" b="1" dirty="0"/>
              <a:t>, </a:t>
            </a:r>
            <a:r>
              <a:rPr lang="en-US" sz="3200" b="1" dirty="0" err="1"/>
              <a:t>período</a:t>
            </a:r>
            <a:r>
              <a:rPr lang="en-US" sz="3200" b="1" dirty="0"/>
              <a:t> </a:t>
            </a:r>
            <a:r>
              <a:rPr lang="en-US" sz="3200" b="1" dirty="0" err="1"/>
              <a:t>clássico</a:t>
            </a:r>
            <a:r>
              <a:rPr lang="en-US" sz="3200" b="1" dirty="0"/>
              <a:t>  </a:t>
            </a:r>
            <a:r>
              <a:rPr lang="en-US" sz="2800" b="1" dirty="0"/>
              <a:t>(</a:t>
            </a:r>
            <a:r>
              <a:rPr lang="en-US" sz="2800" b="1" dirty="0" err="1"/>
              <a:t>séc</a:t>
            </a:r>
            <a:r>
              <a:rPr lang="en-US" sz="2800" b="1" dirty="0"/>
              <a:t>. 5 a 4 AC) </a:t>
            </a:r>
            <a:r>
              <a:rPr lang="en-US" sz="3200" b="1" dirty="0"/>
              <a:t>Michelangelo: David </a:t>
            </a:r>
            <a:r>
              <a:rPr lang="en-US" sz="2800" b="1" dirty="0"/>
              <a:t>(1501-1504)</a:t>
            </a:r>
            <a:endParaRPr lang="pt-BR" sz="2800" dirty="0"/>
          </a:p>
        </p:txBody>
      </p:sp>
      <p:pic>
        <p:nvPicPr>
          <p:cNvPr id="20482" name="Picture 2" descr="http://www.olsjschool.net/pages/subzone/images/art/gkdiscus.gif"/>
          <p:cNvPicPr>
            <a:picLocks noGrp="1" noChangeAspect="1" noChangeArrowheads="1"/>
          </p:cNvPicPr>
          <p:nvPr>
            <p:ph idx="1"/>
          </p:nvPr>
        </p:nvPicPr>
        <p:blipFill>
          <a:blip r:embed="rId2" cstate="print"/>
          <a:srcRect/>
          <a:stretch>
            <a:fillRect/>
          </a:stretch>
        </p:blipFill>
        <p:spPr bwMode="auto">
          <a:xfrm>
            <a:off x="571472" y="1714488"/>
            <a:ext cx="2955731" cy="4525963"/>
          </a:xfrm>
          <a:prstGeom prst="rect">
            <a:avLst/>
          </a:prstGeom>
          <a:noFill/>
        </p:spPr>
      </p:pic>
      <p:pic>
        <p:nvPicPr>
          <p:cNvPr id="20486" name="Picture 6" descr="http://nosinpraha.files.wordpress.com/2008/03/david-michelangelo.jpg"/>
          <p:cNvPicPr>
            <a:picLocks noChangeAspect="1" noChangeArrowheads="1"/>
          </p:cNvPicPr>
          <p:nvPr/>
        </p:nvPicPr>
        <p:blipFill>
          <a:blip r:embed="rId3" cstate="print"/>
          <a:srcRect/>
          <a:stretch>
            <a:fillRect/>
          </a:stretch>
        </p:blipFill>
        <p:spPr bwMode="auto">
          <a:xfrm>
            <a:off x="5286380" y="1928800"/>
            <a:ext cx="3286128" cy="438150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Madrigal</a:t>
            </a:r>
          </a:p>
        </p:txBody>
      </p:sp>
      <p:sp>
        <p:nvSpPr>
          <p:cNvPr id="3" name="Espaço Reservado para Conteúdo 2"/>
          <p:cNvSpPr>
            <a:spLocks noGrp="1"/>
          </p:cNvSpPr>
          <p:nvPr>
            <p:ph idx="1"/>
          </p:nvPr>
        </p:nvSpPr>
        <p:spPr/>
        <p:txBody>
          <a:bodyPr>
            <a:normAutofit fontScale="92500" lnSpcReduction="20000"/>
          </a:bodyPr>
          <a:lstStyle/>
          <a:p>
            <a:r>
              <a:rPr lang="pt-BR" dirty="0"/>
              <a:t>Primeira aparição do termo </a:t>
            </a:r>
            <a:r>
              <a:rPr lang="pt-BR" b="1" i="1" dirty="0"/>
              <a:t> </a:t>
            </a:r>
            <a:r>
              <a:rPr lang="pt-BR" b="1" i="1" dirty="0" err="1"/>
              <a:t>madrigali</a:t>
            </a:r>
            <a:r>
              <a:rPr lang="pt-BR" b="1" i="1" dirty="0"/>
              <a:t> de </a:t>
            </a:r>
            <a:r>
              <a:rPr lang="pt-BR" b="1" i="1" dirty="0" err="1"/>
              <a:t>diversi</a:t>
            </a:r>
            <a:r>
              <a:rPr lang="pt-BR" b="1" i="1" dirty="0"/>
              <a:t> </a:t>
            </a:r>
            <a:r>
              <a:rPr lang="pt-BR" b="1" i="1" dirty="0" err="1"/>
              <a:t>musici</a:t>
            </a:r>
            <a:r>
              <a:rPr lang="pt-BR" b="1" i="1" dirty="0"/>
              <a:t> </a:t>
            </a:r>
            <a:r>
              <a:rPr lang="pt-BR" b="1" i="1" dirty="0" err="1"/>
              <a:t>libro</a:t>
            </a:r>
            <a:r>
              <a:rPr lang="pt-BR" b="1" i="1" dirty="0"/>
              <a:t> primo</a:t>
            </a:r>
            <a:r>
              <a:rPr lang="pt-BR" b="1" dirty="0"/>
              <a:t> </a:t>
            </a:r>
            <a:r>
              <a:rPr lang="pt-BR" dirty="0"/>
              <a:t>(antologia de 1530) primeira edição da famosa </a:t>
            </a:r>
            <a:r>
              <a:rPr lang="pt-BR" i="1" dirty="0" err="1"/>
              <a:t>Madrigali</a:t>
            </a:r>
            <a:r>
              <a:rPr lang="pt-BR" i="1" dirty="0"/>
              <a:t> </a:t>
            </a:r>
            <a:r>
              <a:rPr lang="pt-BR" i="1" dirty="0" err="1"/>
              <a:t>novi</a:t>
            </a:r>
            <a:r>
              <a:rPr lang="pt-BR" i="1" dirty="0"/>
              <a:t> e </a:t>
            </a:r>
            <a:r>
              <a:rPr lang="pt-BR" i="1" dirty="0" err="1"/>
              <a:t>diversi</a:t>
            </a:r>
            <a:r>
              <a:rPr lang="pt-BR" i="1" dirty="0"/>
              <a:t> </a:t>
            </a:r>
            <a:r>
              <a:rPr lang="pt-BR" i="1" dirty="0" err="1"/>
              <a:t>excellentissimi</a:t>
            </a:r>
            <a:r>
              <a:rPr lang="pt-BR" i="1" dirty="0"/>
              <a:t> </a:t>
            </a:r>
            <a:r>
              <a:rPr lang="pt-BR" i="1" dirty="0" err="1"/>
              <a:t>musici</a:t>
            </a:r>
            <a:r>
              <a:rPr lang="pt-BR" dirty="0"/>
              <a:t> (1533), editada por </a:t>
            </a:r>
            <a:r>
              <a:rPr lang="pt-BR" dirty="0" err="1"/>
              <a:t>Valerio</a:t>
            </a:r>
            <a:r>
              <a:rPr lang="pt-BR" dirty="0"/>
              <a:t> </a:t>
            </a:r>
            <a:r>
              <a:rPr lang="pt-BR" dirty="0" err="1"/>
              <a:t>Dorico</a:t>
            </a:r>
            <a:r>
              <a:rPr lang="pt-BR" dirty="0"/>
              <a:t>. Imprimiu cada voz em separado, cada uma com seu texto completo, e não em livros de coro, com o texto completo somente no </a:t>
            </a:r>
            <a:r>
              <a:rPr lang="pt-BR" i="1" dirty="0" err="1"/>
              <a:t>cantus</a:t>
            </a:r>
            <a:r>
              <a:rPr lang="pt-BR" dirty="0"/>
              <a:t>. Seguiram-se outras publicações de madrigais depois de </a:t>
            </a:r>
            <a:r>
              <a:rPr lang="pt-BR" dirty="0" err="1"/>
              <a:t>Dorico</a:t>
            </a:r>
            <a:r>
              <a:rPr lang="pt-BR" dirty="0"/>
              <a:t>. Veneza foi o principal centro de impressão musical (</a:t>
            </a:r>
            <a:r>
              <a:rPr lang="pt-BR" dirty="0" err="1"/>
              <a:t>Gardane</a:t>
            </a:r>
            <a:r>
              <a:rPr lang="pt-BR" dirty="0"/>
              <a:t>, depois </a:t>
            </a:r>
            <a:r>
              <a:rPr lang="pt-BR" dirty="0" err="1"/>
              <a:t>Gardano</a:t>
            </a:r>
            <a:r>
              <a:rPr lang="pt-BR" dirty="0"/>
              <a:t>; </a:t>
            </a:r>
            <a:r>
              <a:rPr lang="pt-BR" dirty="0" err="1"/>
              <a:t>Ottaviano</a:t>
            </a:r>
            <a:r>
              <a:rPr lang="pt-BR" dirty="0"/>
              <a:t> </a:t>
            </a:r>
            <a:r>
              <a:rPr lang="pt-BR" dirty="0" err="1"/>
              <a:t>Scotto</a:t>
            </a:r>
            <a:r>
              <a:rPr lang="pt-BR" dirty="0"/>
              <a:t>)</a:t>
            </a:r>
          </a:p>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2308</Words>
  <Application>Microsoft Macintosh PowerPoint</Application>
  <PresentationFormat>Apresentação na tela (4:3)</PresentationFormat>
  <Paragraphs>122</Paragraphs>
  <Slides>34</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34</vt:i4>
      </vt:variant>
    </vt:vector>
  </HeadingPairs>
  <TitlesOfParts>
    <vt:vector size="37" baseType="lpstr">
      <vt:lpstr>Arial</vt:lpstr>
      <vt:lpstr>Calibri</vt:lpstr>
      <vt:lpstr>Tema do Office</vt:lpstr>
      <vt:lpstr>O madrigal na cultura renascentista (link para playlist ao final)</vt:lpstr>
      <vt:lpstr>Renascença (ca. 1400-1600) </vt:lpstr>
      <vt:lpstr>Imprensa</vt:lpstr>
      <vt:lpstr>Guttemberg (c. 1398-1468), impressão por tipos móveis, c. 1439</vt:lpstr>
      <vt:lpstr>Difusão de tratados musicais</vt:lpstr>
      <vt:lpstr>Arbeau: Orchésographie</vt:lpstr>
      <vt:lpstr>Humanismo</vt:lpstr>
      <vt:lpstr>Escultura grega, período clássico  (séc. 5 a 4 AC) Michelangelo: David (1501-1504)</vt:lpstr>
      <vt:lpstr>Madrigal</vt:lpstr>
      <vt:lpstr>Dalla raccolta Ghirlanda odorifera di vari fior tessuta, cioè mascherate a tre voci libro primo DI GABRIELLO PULITI DA MONTEPULCIANO, Organista nel Duomo della molto Illustre Città di Trieste, Accademico Armonico detto l'Allegro, Al molto Illustre, &amp; Eccellentissimo Signor Tranquillo Negri d'Albona, In Venetia, Appresso Giacomo Vìncenti 1612.</vt:lpstr>
      <vt:lpstr>Estilo da música renascentista</vt:lpstr>
      <vt:lpstr>Uso da imitação (aproximando-se do moteto).  Polifonia que revela uma escritura das partes intrincada, com importância musical para todas as vozes.</vt:lpstr>
      <vt:lpstr>Uso, também, da técnica de tratar as vozes por acordes (usual na frottola), mesmo que como categoria secundária.</vt:lpstr>
      <vt:lpstr>Texto e música nos madrigais</vt:lpstr>
      <vt:lpstr>Madrigalismo</vt:lpstr>
      <vt:lpstr>“Monti” (Monteverdi: Ecco mormorar l’onde)</vt:lpstr>
      <vt:lpstr>“cantar” (Monteverdi: ecco mormorar l’onde)</vt:lpstr>
      <vt:lpstr>Texturas</vt:lpstr>
      <vt:lpstr>“il passato é già morto” (Monteverdi: è questa vita um lampo</vt:lpstr>
      <vt:lpstr>“ardo d’amor” (Monteverdi: quel augellin que canta)</vt:lpstr>
      <vt:lpstr>Tomas Morley, A Plaine and Easie introduction to practical Music, ed. R. Alec Harman. Londres, 1952, p.294.  </vt:lpstr>
      <vt:lpstr>Tradução</vt:lpstr>
      <vt:lpstr>Soneto, forma poética mais cultivada por Petrarca </vt:lpstr>
      <vt:lpstr>Interpretação do texto</vt:lpstr>
      <vt:lpstr>Francesco Petrarca (1304-1374)</vt:lpstr>
      <vt:lpstr>Claudio Monteverdi (1567-1643)</vt:lpstr>
      <vt:lpstr>Lamento d'Arianna Ottavio Rinuccini </vt:lpstr>
      <vt:lpstr>Alguns compositores: </vt:lpstr>
      <vt:lpstr>Palestrina</vt:lpstr>
      <vt:lpstr>Compositores flamengos</vt:lpstr>
      <vt:lpstr>Apresentação do PowerPoint</vt:lpstr>
      <vt:lpstr>Jacques de Wert</vt:lpstr>
      <vt:lpstr>Principais madrigalistas italianos</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Susana Igayara</cp:lastModifiedBy>
  <cp:revision>80</cp:revision>
  <dcterms:created xsi:type="dcterms:W3CDTF">2010-03-23T15:10:34Z</dcterms:created>
  <dcterms:modified xsi:type="dcterms:W3CDTF">2020-04-29T00:26:42Z</dcterms:modified>
</cp:coreProperties>
</file>