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75" r:id="rId2"/>
    <p:sldId id="335" r:id="rId3"/>
    <p:sldId id="256" r:id="rId4"/>
    <p:sldId id="257" r:id="rId5"/>
    <p:sldId id="262" r:id="rId6"/>
    <p:sldId id="266" r:id="rId7"/>
    <p:sldId id="264" r:id="rId8"/>
    <p:sldId id="265" r:id="rId9"/>
    <p:sldId id="272" r:id="rId10"/>
    <p:sldId id="268" r:id="rId11"/>
    <p:sldId id="269" r:id="rId12"/>
    <p:sldId id="273" r:id="rId13"/>
    <p:sldId id="331" r:id="rId14"/>
    <p:sldId id="271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326" r:id="rId31"/>
    <p:sldId id="327" r:id="rId32"/>
    <p:sldId id="328" r:id="rId33"/>
    <p:sldId id="329" r:id="rId34"/>
    <p:sldId id="330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1" r:id="rId45"/>
    <p:sldId id="303" r:id="rId46"/>
    <p:sldId id="304" r:id="rId47"/>
    <p:sldId id="305" r:id="rId48"/>
    <p:sldId id="306" r:id="rId49"/>
    <p:sldId id="307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32" r:id="rId63"/>
    <p:sldId id="336" r:id="rId64"/>
    <p:sldId id="337" r:id="rId65"/>
    <p:sldId id="338" r:id="rId66"/>
    <p:sldId id="333" r:id="rId67"/>
    <p:sldId id="334" r:id="rId68"/>
    <p:sldId id="258" r:id="rId69"/>
    <p:sldId id="259" r:id="rId70"/>
    <p:sldId id="260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11" autoAdjust="0"/>
  </p:normalViewPr>
  <p:slideViewPr>
    <p:cSldViewPr snapToGrid="0" snapToObjects="1">
      <p:cViewPr>
        <p:scale>
          <a:sx n="46" d="100"/>
          <a:sy n="46" d="100"/>
        </p:scale>
        <p:origin x="-17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.ribeiro\Dropbox\BNDES\Renato\BNDES\BD_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.ribeiro\Dropbox\BNDES\Renato\BNDES\BD_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.ribeiro\Dropbox\BNDES\Renato\BNDES\BD_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.ribeiro\Dropbox\BNDES\Renato\BNDES\BD_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.ribeiro\Dropbox\BNDES\Renato\BNDES\BD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[BD_final.xlsx]Desembolso_Teles!Tabela dinâmica4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947457956644301"/>
          <c:y val="3.1708591462149702E-2"/>
          <c:w val="0.86328630796150496"/>
          <c:h val="0.68270254345121095"/>
        </c:manualLayout>
      </c:layout>
      <c:lineChart>
        <c:grouping val="standard"/>
        <c:varyColors val="0"/>
        <c:ser>
          <c:idx val="0"/>
          <c:order val="0"/>
          <c:tx>
            <c:strRef>
              <c:f>Desembolso_Teles!$B$1:$B$3</c:f>
              <c:strCache>
                <c:ptCount val="1"/>
                <c:pt idx="0">
                  <c:v>Desembolsos - Energia elétrica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Desembolso_Teles!$A$4:$A$26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Desembolso_Teles!$B$4:$B$26</c:f>
              <c:numCache>
                <c:formatCode>General</c:formatCode>
                <c:ptCount val="22"/>
                <c:pt idx="0">
                  <c:v>648.12137222000035</c:v>
                </c:pt>
                <c:pt idx="1">
                  <c:v>1440.51379922</c:v>
                </c:pt>
                <c:pt idx="2">
                  <c:v>5735.9228186200007</c:v>
                </c:pt>
                <c:pt idx="3">
                  <c:v>3673.3262975799998</c:v>
                </c:pt>
                <c:pt idx="4">
                  <c:v>1812.97861403</c:v>
                </c:pt>
                <c:pt idx="5">
                  <c:v>1337.1247717599999</c:v>
                </c:pt>
                <c:pt idx="6">
                  <c:v>1130.10658678</c:v>
                </c:pt>
                <c:pt idx="7">
                  <c:v>8705.1005229400016</c:v>
                </c:pt>
                <c:pt idx="8">
                  <c:v>5026.8788738800004</c:v>
                </c:pt>
                <c:pt idx="9">
                  <c:v>6500.2246953200001</c:v>
                </c:pt>
                <c:pt idx="10">
                  <c:v>4588.8497897200004</c:v>
                </c:pt>
                <c:pt idx="11">
                  <c:v>3207.2524498100001</c:v>
                </c:pt>
                <c:pt idx="12">
                  <c:v>6371.2889890800006</c:v>
                </c:pt>
                <c:pt idx="13">
                  <c:v>8643.5864731000001</c:v>
                </c:pt>
                <c:pt idx="14">
                  <c:v>14165.037739709989</c:v>
                </c:pt>
                <c:pt idx="15">
                  <c:v>13600.29272992</c:v>
                </c:pt>
                <c:pt idx="16">
                  <c:v>15958.183838569999</c:v>
                </c:pt>
                <c:pt idx="17">
                  <c:v>18887.07361395</c:v>
                </c:pt>
                <c:pt idx="18">
                  <c:v>19934.65227559995</c:v>
                </c:pt>
                <c:pt idx="19">
                  <c:v>19018.44378356</c:v>
                </c:pt>
                <c:pt idx="20">
                  <c:v>21899.28849635</c:v>
                </c:pt>
                <c:pt idx="21">
                  <c:v>9606.7781315499942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3B-46F2-A0CC-B30E146C9374}"/>
            </c:ext>
          </c:extLst>
        </c:ser>
        <c:ser>
          <c:idx val="1"/>
          <c:order val="1"/>
          <c:tx>
            <c:strRef>
              <c:f>Desembolso_Teles!$C$1:$C$3</c:f>
              <c:strCache>
                <c:ptCount val="1"/>
                <c:pt idx="0">
                  <c:v>Desembolsos - Telecomunicações</c:v>
                </c:pt>
              </c:strCache>
            </c:strRef>
          </c:tx>
          <c:spPr>
            <a:ln w="603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Desembolso_Teles!$A$4:$A$26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Desembolso_Teles!$C$4:$C$26</c:f>
              <c:numCache>
                <c:formatCode>General</c:formatCode>
                <c:ptCount val="22"/>
                <c:pt idx="0">
                  <c:v>34.442571229999999</c:v>
                </c:pt>
                <c:pt idx="1">
                  <c:v>162.57187318999999</c:v>
                </c:pt>
                <c:pt idx="2">
                  <c:v>407.05025558000011</c:v>
                </c:pt>
                <c:pt idx="3">
                  <c:v>893.05445046000011</c:v>
                </c:pt>
                <c:pt idx="4">
                  <c:v>2615.0391542399998</c:v>
                </c:pt>
                <c:pt idx="5">
                  <c:v>4729.3725352600013</c:v>
                </c:pt>
                <c:pt idx="6">
                  <c:v>3111.845216140001</c:v>
                </c:pt>
                <c:pt idx="7">
                  <c:v>653.61228975000006</c:v>
                </c:pt>
                <c:pt idx="8">
                  <c:v>251.51102503000001</c:v>
                </c:pt>
                <c:pt idx="9">
                  <c:v>1645.40612012</c:v>
                </c:pt>
                <c:pt idx="10">
                  <c:v>1669.2828929699999</c:v>
                </c:pt>
                <c:pt idx="11">
                  <c:v>2133.6607350200002</c:v>
                </c:pt>
                <c:pt idx="12">
                  <c:v>3379.1950676900001</c:v>
                </c:pt>
                <c:pt idx="13">
                  <c:v>6187.7999625900002</c:v>
                </c:pt>
                <c:pt idx="14">
                  <c:v>3834.8679413899999</c:v>
                </c:pt>
                <c:pt idx="15">
                  <c:v>2103.909044550001</c:v>
                </c:pt>
                <c:pt idx="16">
                  <c:v>3107.7642273000001</c:v>
                </c:pt>
                <c:pt idx="17">
                  <c:v>4836.1412852600006</c:v>
                </c:pt>
                <c:pt idx="18">
                  <c:v>2694.53243879</c:v>
                </c:pt>
                <c:pt idx="19">
                  <c:v>5295.18017925</c:v>
                </c:pt>
                <c:pt idx="20">
                  <c:v>2101.8730739399998</c:v>
                </c:pt>
                <c:pt idx="21">
                  <c:v>1694.6905066300001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73B-46F2-A0CC-B30E146C9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20928"/>
        <c:axId val="80630912"/>
      </c:lineChart>
      <c:catAx>
        <c:axId val="8062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630912"/>
        <c:crosses val="autoZero"/>
        <c:auto val="1"/>
        <c:lblAlgn val="ctr"/>
        <c:lblOffset val="100"/>
        <c:noMultiLvlLbl val="0"/>
      </c:catAx>
      <c:valAx>
        <c:axId val="806309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Em</a:t>
                </a:r>
                <a:r>
                  <a:rPr lang="pt-BR" sz="1600" baseline="0"/>
                  <a:t> milhões de R$</a:t>
                </a:r>
                <a:endParaRPr lang="pt-BR" sz="16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62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986867929266903E-2"/>
          <c:y val="0.84383643541865605"/>
          <c:w val="0.9"/>
          <c:h val="7.3960063483484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[BD_final.xlsx]Desembolso_Vale!Tabela dinâmica4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5179731357182999"/>
          <c:y val="2.9319863126399899E-2"/>
          <c:w val="0.83875209422002694"/>
          <c:h val="0.70394032096120396"/>
        </c:manualLayout>
      </c:layout>
      <c:lineChart>
        <c:grouping val="standard"/>
        <c:varyColors val="0"/>
        <c:ser>
          <c:idx val="0"/>
          <c:order val="0"/>
          <c:tx>
            <c:strRef>
              <c:f>Desembolso_Vale!$B$1:$B$3</c:f>
              <c:strCache>
                <c:ptCount val="1"/>
                <c:pt idx="0">
                  <c:v>Desembolsos - (I) Química e petroquímica</c:v>
                </c:pt>
              </c:strCache>
            </c:strRef>
          </c:tx>
          <c:spPr>
            <a:ln w="603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Desembolso_Vale!$A$4:$A$26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Desembolso_Vale!$B$4:$B$26</c:f>
              <c:numCache>
                <c:formatCode>General</c:formatCode>
                <c:ptCount val="22"/>
                <c:pt idx="0">
                  <c:v>422.22241304999972</c:v>
                </c:pt>
                <c:pt idx="1">
                  <c:v>530.11604866000005</c:v>
                </c:pt>
                <c:pt idx="2">
                  <c:v>391.16760154999997</c:v>
                </c:pt>
                <c:pt idx="3">
                  <c:v>578.86292306999928</c:v>
                </c:pt>
                <c:pt idx="4">
                  <c:v>496.53971854999969</c:v>
                </c:pt>
                <c:pt idx="5">
                  <c:v>418.68177512</c:v>
                </c:pt>
                <c:pt idx="6">
                  <c:v>765.39928975000009</c:v>
                </c:pt>
                <c:pt idx="7">
                  <c:v>1174.80002863</c:v>
                </c:pt>
                <c:pt idx="8">
                  <c:v>1212.78310162</c:v>
                </c:pt>
                <c:pt idx="9">
                  <c:v>619.37780278000002</c:v>
                </c:pt>
                <c:pt idx="10">
                  <c:v>1312.59703332</c:v>
                </c:pt>
                <c:pt idx="11">
                  <c:v>2603.4744752900001</c:v>
                </c:pt>
                <c:pt idx="12">
                  <c:v>4275.4374557699985</c:v>
                </c:pt>
                <c:pt idx="13">
                  <c:v>5623.6104344300002</c:v>
                </c:pt>
                <c:pt idx="14">
                  <c:v>25637.450333320001</c:v>
                </c:pt>
                <c:pt idx="15">
                  <c:v>33813.166127059987</c:v>
                </c:pt>
                <c:pt idx="16">
                  <c:v>7149.4612281900008</c:v>
                </c:pt>
                <c:pt idx="17">
                  <c:v>8525.1595290699915</c:v>
                </c:pt>
                <c:pt idx="18">
                  <c:v>11187.909214249999</c:v>
                </c:pt>
                <c:pt idx="19">
                  <c:v>9252.9889390499957</c:v>
                </c:pt>
                <c:pt idx="20">
                  <c:v>4069.3849530000002</c:v>
                </c:pt>
                <c:pt idx="21">
                  <c:v>1867.10967499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A3-4F32-BFD2-317372769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75520"/>
        <c:axId val="80877056"/>
      </c:lineChart>
      <c:catAx>
        <c:axId val="808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877056"/>
        <c:crosses val="autoZero"/>
        <c:auto val="1"/>
        <c:lblAlgn val="ctr"/>
        <c:lblOffset val="100"/>
        <c:noMultiLvlLbl val="0"/>
      </c:catAx>
      <c:valAx>
        <c:axId val="808770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/>
                  <a:t>Em</a:t>
                </a:r>
                <a:r>
                  <a:rPr lang="pt-BR" sz="1800" baseline="0"/>
                  <a:t> milhões de R$</a:t>
                </a:r>
                <a:endParaRPr lang="pt-BR" sz="18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87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45853061671901"/>
          <c:y val="0.84552545728072903"/>
          <c:w val="0.57216949296432296"/>
          <c:h val="0.14539187809857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[BD_final.xlsx]Desembolso_total!Tabela dinâmica4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529090669215501"/>
          <c:y val="3.25576669227155E-2"/>
          <c:w val="0.85894277163809196"/>
          <c:h val="0.66761022529812297"/>
        </c:manualLayout>
      </c:layout>
      <c:lineChart>
        <c:grouping val="standard"/>
        <c:varyColors val="0"/>
        <c:ser>
          <c:idx val="0"/>
          <c:order val="0"/>
          <c:tx>
            <c:strRef>
              <c:f>Desembolso_total!$B$1:$B$3</c:f>
              <c:strCache>
                <c:ptCount val="1"/>
                <c:pt idx="0">
                  <c:v>Desembolsos - Total</c:v>
                </c:pt>
              </c:strCache>
            </c:strRef>
          </c:tx>
          <c:spPr>
            <a:ln w="6032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Desembolso_total!$A$4:$A$26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Desembolso_total!$B$4:$B$26</c:f>
              <c:numCache>
                <c:formatCode>General</c:formatCode>
                <c:ptCount val="22"/>
                <c:pt idx="0">
                  <c:v>7097.8704782199984</c:v>
                </c:pt>
                <c:pt idx="1">
                  <c:v>9672.6152672800017</c:v>
                </c:pt>
                <c:pt idx="2">
                  <c:v>17894.060666959991</c:v>
                </c:pt>
                <c:pt idx="3">
                  <c:v>18990.882466439991</c:v>
                </c:pt>
                <c:pt idx="4">
                  <c:v>18051.513819330001</c:v>
                </c:pt>
                <c:pt idx="5">
                  <c:v>23045.830658120001</c:v>
                </c:pt>
                <c:pt idx="6">
                  <c:v>25216.52487682</c:v>
                </c:pt>
                <c:pt idx="7">
                  <c:v>37419.27186153995</c:v>
                </c:pt>
                <c:pt idx="8">
                  <c:v>33533.588775050011</c:v>
                </c:pt>
                <c:pt idx="9">
                  <c:v>39833.897351180007</c:v>
                </c:pt>
                <c:pt idx="10">
                  <c:v>46980.237258769987</c:v>
                </c:pt>
                <c:pt idx="11">
                  <c:v>51318.015291340002</c:v>
                </c:pt>
                <c:pt idx="12">
                  <c:v>64891.795274459997</c:v>
                </c:pt>
                <c:pt idx="13">
                  <c:v>90877.907888239934</c:v>
                </c:pt>
                <c:pt idx="14">
                  <c:v>136356.35510995999</c:v>
                </c:pt>
                <c:pt idx="15">
                  <c:v>168422.74702469021</c:v>
                </c:pt>
                <c:pt idx="16">
                  <c:v>138873.43665667</c:v>
                </c:pt>
                <c:pt idx="17">
                  <c:v>155992.26982098029</c:v>
                </c:pt>
                <c:pt idx="18">
                  <c:v>190419.0351173004</c:v>
                </c:pt>
                <c:pt idx="19">
                  <c:v>187836.86895032</c:v>
                </c:pt>
                <c:pt idx="20">
                  <c:v>135942.04542844009</c:v>
                </c:pt>
                <c:pt idx="21">
                  <c:v>88256.500663180006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EB8-4D5B-976D-CF72F758A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91648"/>
        <c:axId val="160893184"/>
      </c:lineChart>
      <c:catAx>
        <c:axId val="1608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0893184"/>
        <c:crosses val="autoZero"/>
        <c:auto val="1"/>
        <c:lblAlgn val="ctr"/>
        <c:lblOffset val="100"/>
        <c:noMultiLvlLbl val="0"/>
      </c:catAx>
      <c:valAx>
        <c:axId val="1608931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Em</a:t>
                </a:r>
                <a:r>
                  <a:rPr lang="pt-BR" sz="1600" baseline="0"/>
                  <a:t> milhões de R$</a:t>
                </a:r>
                <a:endParaRPr lang="pt-BR" sz="16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0891648"/>
        <c:crosses val="autoZero"/>
        <c:crossBetween val="between"/>
        <c:majorUnit val="2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45850968872601"/>
          <c:y val="0.88385745661463699"/>
          <c:w val="0.59102804443965096"/>
          <c:h val="9.4465952172645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[BD_final.xlsx]Desembolso_total_setor!Tabela dinâmica4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942189918567901"/>
          <c:y val="2.7070605837058202E-2"/>
          <c:w val="0.85490858514480605"/>
          <c:h val="0.65036248839519695"/>
        </c:manualLayout>
      </c:layout>
      <c:lineChart>
        <c:grouping val="standard"/>
        <c:varyColors val="0"/>
        <c:ser>
          <c:idx val="0"/>
          <c:order val="0"/>
          <c:tx>
            <c:strRef>
              <c:f>Desembolso_total_setor!$B$1:$B$3</c:f>
              <c:strCache>
                <c:ptCount val="1"/>
                <c:pt idx="0">
                  <c:v>Desembolsos - Agropecuária (*)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Desembolso_total_setor!$A$4:$A$26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Desembolso_total_setor!$B$4:$B$26</c:f>
              <c:numCache>
                <c:formatCode>General</c:formatCode>
                <c:ptCount val="22"/>
                <c:pt idx="0">
                  <c:v>731.17017452999801</c:v>
                </c:pt>
                <c:pt idx="1">
                  <c:v>729.3835900299988</c:v>
                </c:pt>
                <c:pt idx="2">
                  <c:v>1390.8581045599981</c:v>
                </c:pt>
                <c:pt idx="3">
                  <c:v>1348.5820368499999</c:v>
                </c:pt>
                <c:pt idx="4">
                  <c:v>1286.6071753900001</c:v>
                </c:pt>
                <c:pt idx="5">
                  <c:v>1907.98038933</c:v>
                </c:pt>
                <c:pt idx="6">
                  <c:v>2761.9820082799979</c:v>
                </c:pt>
                <c:pt idx="7">
                  <c:v>4508.9316150899976</c:v>
                </c:pt>
                <c:pt idx="8">
                  <c:v>4595.0262815400038</c:v>
                </c:pt>
                <c:pt idx="9">
                  <c:v>6930.2071356400002</c:v>
                </c:pt>
                <c:pt idx="10">
                  <c:v>4058.81865268</c:v>
                </c:pt>
                <c:pt idx="11">
                  <c:v>3422.5654042400001</c:v>
                </c:pt>
                <c:pt idx="12">
                  <c:v>4997.8425707400002</c:v>
                </c:pt>
                <c:pt idx="13">
                  <c:v>5594.4621539500004</c:v>
                </c:pt>
                <c:pt idx="14">
                  <c:v>6855.669598570038</c:v>
                </c:pt>
                <c:pt idx="15">
                  <c:v>10126.28565003003</c:v>
                </c:pt>
                <c:pt idx="16">
                  <c:v>9759.0244040099951</c:v>
                </c:pt>
                <c:pt idx="17">
                  <c:v>11362.23648905001</c:v>
                </c:pt>
                <c:pt idx="18">
                  <c:v>18662.215918359951</c:v>
                </c:pt>
                <c:pt idx="19">
                  <c:v>16775.14989387001</c:v>
                </c:pt>
                <c:pt idx="20">
                  <c:v>13710.053174450009</c:v>
                </c:pt>
                <c:pt idx="21">
                  <c:v>13898.023112090001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6D-41FE-B11A-6B2D3E22E05E}"/>
            </c:ext>
          </c:extLst>
        </c:ser>
        <c:ser>
          <c:idx val="1"/>
          <c:order val="1"/>
          <c:tx>
            <c:strRef>
              <c:f>Desembolso_total_setor!$C$1:$C$3</c:f>
              <c:strCache>
                <c:ptCount val="1"/>
                <c:pt idx="0">
                  <c:v>Desembolsos - Comércio e serviços (*)</c:v>
                </c:pt>
              </c:strCache>
            </c:strRef>
          </c:tx>
          <c:spPr>
            <a:ln w="603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Desembolso_total_setor!$A$4:$A$26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Desembolso_total_setor!$C$4:$C$26</c:f>
              <c:numCache>
                <c:formatCode>General</c:formatCode>
                <c:ptCount val="22"/>
                <c:pt idx="0">
                  <c:v>532.64502758000037</c:v>
                </c:pt>
                <c:pt idx="1">
                  <c:v>1577.8613537000019</c:v>
                </c:pt>
                <c:pt idx="2">
                  <c:v>1657.6254932500001</c:v>
                </c:pt>
                <c:pt idx="3">
                  <c:v>2262.67779935</c:v>
                </c:pt>
                <c:pt idx="4">
                  <c:v>2164.9522007700002</c:v>
                </c:pt>
                <c:pt idx="5">
                  <c:v>2276.0536032300001</c:v>
                </c:pt>
                <c:pt idx="6">
                  <c:v>2161.56471607</c:v>
                </c:pt>
                <c:pt idx="7">
                  <c:v>2836.3437535799999</c:v>
                </c:pt>
                <c:pt idx="8">
                  <c:v>3292.94277121</c:v>
                </c:pt>
                <c:pt idx="9">
                  <c:v>2857.4447730300012</c:v>
                </c:pt>
                <c:pt idx="10">
                  <c:v>3677.6198299199991</c:v>
                </c:pt>
                <c:pt idx="11">
                  <c:v>4960.8340075600026</c:v>
                </c:pt>
                <c:pt idx="12">
                  <c:v>7815.3060220300149</c:v>
                </c:pt>
                <c:pt idx="13">
                  <c:v>11166.46232027001</c:v>
                </c:pt>
                <c:pt idx="14">
                  <c:v>17325.72763303998</c:v>
                </c:pt>
                <c:pt idx="15">
                  <c:v>27103.532291130181</c:v>
                </c:pt>
                <c:pt idx="16">
                  <c:v>29168.7664791801</c:v>
                </c:pt>
                <c:pt idx="17">
                  <c:v>44045.949684620216</c:v>
                </c:pt>
                <c:pt idx="18">
                  <c:v>51566.313966000489</c:v>
                </c:pt>
                <c:pt idx="19">
                  <c:v>52044.512398739869</c:v>
                </c:pt>
                <c:pt idx="20">
                  <c:v>30457.42990292011</c:v>
                </c:pt>
                <c:pt idx="21">
                  <c:v>18310.366252370011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26D-41FE-B11A-6B2D3E22E05E}"/>
            </c:ext>
          </c:extLst>
        </c:ser>
        <c:ser>
          <c:idx val="2"/>
          <c:order val="2"/>
          <c:tx>
            <c:strRef>
              <c:f>Desembolso_total_setor!$D$1:$D$3</c:f>
              <c:strCache>
                <c:ptCount val="1"/>
                <c:pt idx="0">
                  <c:v>Desembolsos - Indústria (*)</c:v>
                </c:pt>
              </c:strCache>
            </c:strRef>
          </c:tx>
          <c:spPr>
            <a:ln w="603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Desembolso_total_setor!$A$4:$A$26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Desembolso_total_setor!$D$4:$D$26</c:f>
              <c:numCache>
                <c:formatCode>General</c:formatCode>
                <c:ptCount val="22"/>
                <c:pt idx="0">
                  <c:v>4061.82062799</c:v>
                </c:pt>
                <c:pt idx="1">
                  <c:v>4373.10744866</c:v>
                </c:pt>
                <c:pt idx="2">
                  <c:v>6775.0801610900007</c:v>
                </c:pt>
                <c:pt idx="3">
                  <c:v>7481.1790309900007</c:v>
                </c:pt>
                <c:pt idx="4">
                  <c:v>8394.6869138099901</c:v>
                </c:pt>
                <c:pt idx="5">
                  <c:v>10388.128358620001</c:v>
                </c:pt>
                <c:pt idx="6">
                  <c:v>13133.130687970001</c:v>
                </c:pt>
                <c:pt idx="7">
                  <c:v>17407.316278599948</c:v>
                </c:pt>
                <c:pt idx="8">
                  <c:v>16077.12064589</c:v>
                </c:pt>
                <c:pt idx="9">
                  <c:v>15768.876180540001</c:v>
                </c:pt>
                <c:pt idx="10">
                  <c:v>23370.294988879999</c:v>
                </c:pt>
                <c:pt idx="11">
                  <c:v>27120.91854957999</c:v>
                </c:pt>
                <c:pt idx="12">
                  <c:v>26445.919462900001</c:v>
                </c:pt>
                <c:pt idx="13">
                  <c:v>39020.990997320012</c:v>
                </c:pt>
                <c:pt idx="14">
                  <c:v>63521.53729434</c:v>
                </c:pt>
                <c:pt idx="15">
                  <c:v>78768.765948179993</c:v>
                </c:pt>
                <c:pt idx="16">
                  <c:v>43849.381642650013</c:v>
                </c:pt>
                <c:pt idx="17">
                  <c:v>47686.355203190011</c:v>
                </c:pt>
                <c:pt idx="18">
                  <c:v>58015.524770000004</c:v>
                </c:pt>
                <c:pt idx="19">
                  <c:v>50065.469845970023</c:v>
                </c:pt>
                <c:pt idx="20">
                  <c:v>36877.681148360003</c:v>
                </c:pt>
                <c:pt idx="21">
                  <c:v>30141.269542649999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26D-41FE-B11A-6B2D3E22E05E}"/>
            </c:ext>
          </c:extLst>
        </c:ser>
        <c:ser>
          <c:idx val="3"/>
          <c:order val="3"/>
          <c:tx>
            <c:strRef>
              <c:f>Desembolso_total_setor!$E$1:$E$3</c:f>
              <c:strCache>
                <c:ptCount val="1"/>
                <c:pt idx="0">
                  <c:v>Desembolsos - Infraestrutura (*)</c:v>
                </c:pt>
              </c:strCache>
            </c:strRef>
          </c:tx>
          <c:spPr>
            <a:ln w="603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Desembolso_total_setor!$A$4:$A$26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Desembolso_total_setor!$E$4:$E$26</c:f>
              <c:numCache>
                <c:formatCode>General</c:formatCode>
                <c:ptCount val="22"/>
                <c:pt idx="0">
                  <c:v>1772.2346481200011</c:v>
                </c:pt>
                <c:pt idx="1">
                  <c:v>2992.2628748899988</c:v>
                </c:pt>
                <c:pt idx="2">
                  <c:v>8070.4969080600004</c:v>
                </c:pt>
                <c:pt idx="3">
                  <c:v>7898.4435992499984</c:v>
                </c:pt>
                <c:pt idx="4">
                  <c:v>6205.2675293600014</c:v>
                </c:pt>
                <c:pt idx="5">
                  <c:v>8473.6683069399987</c:v>
                </c:pt>
                <c:pt idx="6">
                  <c:v>7159.8474645000024</c:v>
                </c:pt>
                <c:pt idx="7">
                  <c:v>12666.68021427</c:v>
                </c:pt>
                <c:pt idx="8">
                  <c:v>9568.4990764099966</c:v>
                </c:pt>
                <c:pt idx="9">
                  <c:v>14277.36926197</c:v>
                </c:pt>
                <c:pt idx="10">
                  <c:v>15873.503787289999</c:v>
                </c:pt>
                <c:pt idx="11">
                  <c:v>15813.697329959999</c:v>
                </c:pt>
                <c:pt idx="12">
                  <c:v>25632.727218790002</c:v>
                </c:pt>
                <c:pt idx="13">
                  <c:v>35095.992416700014</c:v>
                </c:pt>
                <c:pt idx="14">
                  <c:v>48653.420584009997</c:v>
                </c:pt>
                <c:pt idx="15">
                  <c:v>52424.163135350012</c:v>
                </c:pt>
                <c:pt idx="16">
                  <c:v>56096.264130829994</c:v>
                </c:pt>
                <c:pt idx="17">
                  <c:v>52897.728444120003</c:v>
                </c:pt>
                <c:pt idx="18">
                  <c:v>62174.98046293998</c:v>
                </c:pt>
                <c:pt idx="19">
                  <c:v>68951.736811739931</c:v>
                </c:pt>
                <c:pt idx="20">
                  <c:v>54896.881202709999</c:v>
                </c:pt>
                <c:pt idx="21">
                  <c:v>25906.84175607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26D-41FE-B11A-6B2D3E22E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324096"/>
        <c:axId val="166325632"/>
      </c:lineChart>
      <c:catAx>
        <c:axId val="1663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325632"/>
        <c:crosses val="autoZero"/>
        <c:auto val="1"/>
        <c:lblAlgn val="ctr"/>
        <c:lblOffset val="100"/>
        <c:noMultiLvlLbl val="0"/>
      </c:catAx>
      <c:valAx>
        <c:axId val="1663256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/>
                  <a:t>Em</a:t>
                </a:r>
                <a:r>
                  <a:rPr lang="pt-BR" sz="1800" baseline="0"/>
                  <a:t> milhões de R$</a:t>
                </a:r>
                <a:endParaRPr lang="pt-BR" sz="18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32409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461358996792098E-2"/>
          <c:y val="0.84278663305028401"/>
          <c:w val="0.97253864100320797"/>
          <c:h val="0.123243147716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[BD_final.xlsx]Desembolso_total_setor_%!Tabela dinâmica4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'Desembolso_total_setor_%'!$B$1:$B$3</c:f>
              <c:strCache>
                <c:ptCount val="1"/>
                <c:pt idx="0">
                  <c:v>Desembolsos - Agropecuária (*)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'Desembolso_total_setor_%'!$A$4:$A$26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'Desembolso_total_setor_%'!$B$4:$B$26</c:f>
              <c:numCache>
                <c:formatCode>General</c:formatCode>
                <c:ptCount val="22"/>
                <c:pt idx="0">
                  <c:v>731.17017452999801</c:v>
                </c:pt>
                <c:pt idx="1">
                  <c:v>729.3835900299988</c:v>
                </c:pt>
                <c:pt idx="2">
                  <c:v>1390.8581045599981</c:v>
                </c:pt>
                <c:pt idx="3">
                  <c:v>1348.5820368499999</c:v>
                </c:pt>
                <c:pt idx="4">
                  <c:v>1286.6071753900001</c:v>
                </c:pt>
                <c:pt idx="5">
                  <c:v>1907.98038933</c:v>
                </c:pt>
                <c:pt idx="6">
                  <c:v>2761.9820082799979</c:v>
                </c:pt>
                <c:pt idx="7">
                  <c:v>4508.9316150899976</c:v>
                </c:pt>
                <c:pt idx="8">
                  <c:v>4595.0262815400038</c:v>
                </c:pt>
                <c:pt idx="9">
                  <c:v>6930.2071356400002</c:v>
                </c:pt>
                <c:pt idx="10">
                  <c:v>4058.81865268</c:v>
                </c:pt>
                <c:pt idx="11">
                  <c:v>3422.5654042400001</c:v>
                </c:pt>
                <c:pt idx="12">
                  <c:v>4997.8425707400002</c:v>
                </c:pt>
                <c:pt idx="13">
                  <c:v>5594.4621539500004</c:v>
                </c:pt>
                <c:pt idx="14">
                  <c:v>6855.669598570038</c:v>
                </c:pt>
                <c:pt idx="15">
                  <c:v>10126.28565003003</c:v>
                </c:pt>
                <c:pt idx="16">
                  <c:v>9759.0244040099951</c:v>
                </c:pt>
                <c:pt idx="17">
                  <c:v>11362.23648905001</c:v>
                </c:pt>
                <c:pt idx="18">
                  <c:v>18662.215918359951</c:v>
                </c:pt>
                <c:pt idx="19">
                  <c:v>16775.14989387001</c:v>
                </c:pt>
                <c:pt idx="20">
                  <c:v>13710.053174450009</c:v>
                </c:pt>
                <c:pt idx="21">
                  <c:v>13898.023112090001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39-4A9E-8E4D-F66E24E68CF9}"/>
            </c:ext>
          </c:extLst>
        </c:ser>
        <c:ser>
          <c:idx val="1"/>
          <c:order val="1"/>
          <c:tx>
            <c:strRef>
              <c:f>'Desembolso_total_setor_%'!$C$1:$C$3</c:f>
              <c:strCache>
                <c:ptCount val="1"/>
                <c:pt idx="0">
                  <c:v>Desembolsos - Comércio e serviços (*)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'Desembolso_total_setor_%'!$A$4:$A$26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'Desembolso_total_setor_%'!$C$4:$C$26</c:f>
              <c:numCache>
                <c:formatCode>General</c:formatCode>
                <c:ptCount val="22"/>
                <c:pt idx="0">
                  <c:v>532.64502758000037</c:v>
                </c:pt>
                <c:pt idx="1">
                  <c:v>1577.8613537000019</c:v>
                </c:pt>
                <c:pt idx="2">
                  <c:v>1657.6254932500001</c:v>
                </c:pt>
                <c:pt idx="3">
                  <c:v>2262.67779935</c:v>
                </c:pt>
                <c:pt idx="4">
                  <c:v>2164.9522007700002</c:v>
                </c:pt>
                <c:pt idx="5">
                  <c:v>2276.0536032300001</c:v>
                </c:pt>
                <c:pt idx="6">
                  <c:v>2161.56471607</c:v>
                </c:pt>
                <c:pt idx="7">
                  <c:v>2836.3437535799999</c:v>
                </c:pt>
                <c:pt idx="8">
                  <c:v>3292.94277121</c:v>
                </c:pt>
                <c:pt idx="9">
                  <c:v>2857.4447730300012</c:v>
                </c:pt>
                <c:pt idx="10">
                  <c:v>3677.6198299199991</c:v>
                </c:pt>
                <c:pt idx="11">
                  <c:v>4960.8340075600026</c:v>
                </c:pt>
                <c:pt idx="12">
                  <c:v>7815.3060220300149</c:v>
                </c:pt>
                <c:pt idx="13">
                  <c:v>11166.46232027001</c:v>
                </c:pt>
                <c:pt idx="14">
                  <c:v>17325.72763303998</c:v>
                </c:pt>
                <c:pt idx="15">
                  <c:v>27103.532291130181</c:v>
                </c:pt>
                <c:pt idx="16">
                  <c:v>29168.7664791801</c:v>
                </c:pt>
                <c:pt idx="17">
                  <c:v>44045.949684620216</c:v>
                </c:pt>
                <c:pt idx="18">
                  <c:v>51566.313966000489</c:v>
                </c:pt>
                <c:pt idx="19">
                  <c:v>52044.512398739869</c:v>
                </c:pt>
                <c:pt idx="20">
                  <c:v>30457.42990292011</c:v>
                </c:pt>
                <c:pt idx="21">
                  <c:v>18310.366252370011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39-4A9E-8E4D-F66E24E68CF9}"/>
            </c:ext>
          </c:extLst>
        </c:ser>
        <c:ser>
          <c:idx val="2"/>
          <c:order val="2"/>
          <c:tx>
            <c:strRef>
              <c:f>'Desembolso_total_setor_%'!$D$1:$D$3</c:f>
              <c:strCache>
                <c:ptCount val="1"/>
                <c:pt idx="0">
                  <c:v>Desembolsos - Indústria (*)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'Desembolso_total_setor_%'!$A$4:$A$26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'Desembolso_total_setor_%'!$D$4:$D$26</c:f>
              <c:numCache>
                <c:formatCode>General</c:formatCode>
                <c:ptCount val="22"/>
                <c:pt idx="0">
                  <c:v>4061.82062799</c:v>
                </c:pt>
                <c:pt idx="1">
                  <c:v>4373.10744866</c:v>
                </c:pt>
                <c:pt idx="2">
                  <c:v>6775.0801610900007</c:v>
                </c:pt>
                <c:pt idx="3">
                  <c:v>7481.1790309900007</c:v>
                </c:pt>
                <c:pt idx="4">
                  <c:v>8394.6869138099901</c:v>
                </c:pt>
                <c:pt idx="5">
                  <c:v>10388.128358620001</c:v>
                </c:pt>
                <c:pt idx="6">
                  <c:v>13133.130687970001</c:v>
                </c:pt>
                <c:pt idx="7">
                  <c:v>17407.316278599948</c:v>
                </c:pt>
                <c:pt idx="8">
                  <c:v>16077.12064589</c:v>
                </c:pt>
                <c:pt idx="9">
                  <c:v>15768.876180540001</c:v>
                </c:pt>
                <c:pt idx="10">
                  <c:v>23370.294988879999</c:v>
                </c:pt>
                <c:pt idx="11">
                  <c:v>27120.91854957999</c:v>
                </c:pt>
                <c:pt idx="12">
                  <c:v>26445.919462900001</c:v>
                </c:pt>
                <c:pt idx="13">
                  <c:v>39020.990997320012</c:v>
                </c:pt>
                <c:pt idx="14">
                  <c:v>63521.53729434</c:v>
                </c:pt>
                <c:pt idx="15">
                  <c:v>78768.765948179993</c:v>
                </c:pt>
                <c:pt idx="16">
                  <c:v>43849.381642650013</c:v>
                </c:pt>
                <c:pt idx="17">
                  <c:v>47686.355203190011</c:v>
                </c:pt>
                <c:pt idx="18">
                  <c:v>58015.524770000004</c:v>
                </c:pt>
                <c:pt idx="19">
                  <c:v>50065.469845970023</c:v>
                </c:pt>
                <c:pt idx="20">
                  <c:v>36877.681148360003</c:v>
                </c:pt>
                <c:pt idx="21">
                  <c:v>30141.269542649999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39-4A9E-8E4D-F66E24E68CF9}"/>
            </c:ext>
          </c:extLst>
        </c:ser>
        <c:ser>
          <c:idx val="3"/>
          <c:order val="3"/>
          <c:tx>
            <c:strRef>
              <c:f>'Desembolso_total_setor_%'!$E$1:$E$3</c:f>
              <c:strCache>
                <c:ptCount val="1"/>
                <c:pt idx="0">
                  <c:v>Desembolsos - Infraestrutura (*)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'Desembolso_total_setor_%'!$A$4:$A$26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'Desembolso_total_setor_%'!$E$4:$E$26</c:f>
              <c:numCache>
                <c:formatCode>General</c:formatCode>
                <c:ptCount val="22"/>
                <c:pt idx="0">
                  <c:v>1772.2346481200011</c:v>
                </c:pt>
                <c:pt idx="1">
                  <c:v>2992.2628748899988</c:v>
                </c:pt>
                <c:pt idx="2">
                  <c:v>8070.4969080600004</c:v>
                </c:pt>
                <c:pt idx="3">
                  <c:v>7898.4435992499984</c:v>
                </c:pt>
                <c:pt idx="4">
                  <c:v>6205.2675293600014</c:v>
                </c:pt>
                <c:pt idx="5">
                  <c:v>8473.6683069399987</c:v>
                </c:pt>
                <c:pt idx="6">
                  <c:v>7159.8474645000024</c:v>
                </c:pt>
                <c:pt idx="7">
                  <c:v>12666.68021427</c:v>
                </c:pt>
                <c:pt idx="8">
                  <c:v>9568.4990764099966</c:v>
                </c:pt>
                <c:pt idx="9">
                  <c:v>14277.36926197</c:v>
                </c:pt>
                <c:pt idx="10">
                  <c:v>15873.503787289999</c:v>
                </c:pt>
                <c:pt idx="11">
                  <c:v>15813.697329959999</c:v>
                </c:pt>
                <c:pt idx="12">
                  <c:v>25632.727218790002</c:v>
                </c:pt>
                <c:pt idx="13">
                  <c:v>35095.992416700014</c:v>
                </c:pt>
                <c:pt idx="14">
                  <c:v>48653.420584009997</c:v>
                </c:pt>
                <c:pt idx="15">
                  <c:v>52424.163135350012</c:v>
                </c:pt>
                <c:pt idx="16">
                  <c:v>56096.264130829994</c:v>
                </c:pt>
                <c:pt idx="17">
                  <c:v>52897.728444120003</c:v>
                </c:pt>
                <c:pt idx="18">
                  <c:v>62174.98046293998</c:v>
                </c:pt>
                <c:pt idx="19">
                  <c:v>68951.736811739931</c:v>
                </c:pt>
                <c:pt idx="20">
                  <c:v>54896.881202709999</c:v>
                </c:pt>
                <c:pt idx="21">
                  <c:v>25906.84175607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39-4A9E-8E4D-F66E24E68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4827392"/>
        <c:axId val="174828928"/>
      </c:barChart>
      <c:catAx>
        <c:axId val="1748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28928"/>
        <c:crosses val="autoZero"/>
        <c:auto val="1"/>
        <c:lblAlgn val="ctr"/>
        <c:lblOffset val="100"/>
        <c:noMultiLvlLbl val="0"/>
      </c:catAx>
      <c:valAx>
        <c:axId val="1748289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110931646365"/>
          <c:y val="0.86094463881624195"/>
          <c:w val="0.89988906835363602"/>
          <c:h val="0.11445652535760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6165A-62BB-D445-A933-830AFABFD4C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39E8A-D999-454E-9E7E-CD056506D1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83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66A91-8EBA-164F-8224-3B2F6C4F8F5A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436DC-A0A6-6248-9114-85FD70A0F8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cesta-de-moedas" TargetMode="External"/><Relationship Id="rId3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de-longo-prazo-tjlp" TargetMode="External"/><Relationship Id="rId7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fixa-preembarque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ipca" TargetMode="External"/><Relationship Id="rId5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j3-e-tj6" TargetMode="External"/><Relationship Id="rId4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selic" TargetMode="External"/><Relationship Id="rId9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fixa-mais-dolar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cesta-de-moedas" TargetMode="External"/><Relationship Id="rId3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de-longo-prazo-tjlp" TargetMode="External"/><Relationship Id="rId7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fixa-preembarque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ipca" TargetMode="External"/><Relationship Id="rId5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j3-e-tj6" TargetMode="External"/><Relationship Id="rId4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selic" TargetMode="External"/><Relationship Id="rId9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fixa-mais-dolar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cesta-de-moedas" TargetMode="External"/><Relationship Id="rId3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de-longo-prazo-tjlp" TargetMode="External"/><Relationship Id="rId7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fixa-preembarque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ipca" TargetMode="External"/><Relationship Id="rId5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j3-e-tj6" TargetMode="External"/><Relationship Id="rId4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selic" TargetMode="External"/><Relationship Id="rId9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fixa-mais-dolar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cesta-de-moedas" TargetMode="External"/><Relationship Id="rId3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de-longo-prazo-tjlp" TargetMode="External"/><Relationship Id="rId7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fixa-preembarque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ipca" TargetMode="External"/><Relationship Id="rId5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j3-e-tj6" TargetMode="External"/><Relationship Id="rId4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selic" TargetMode="External"/><Relationship Id="rId9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fixa-mais-dolar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cesta-de-moedas" TargetMode="External"/><Relationship Id="rId3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de-longo-prazo-tjlp" TargetMode="External"/><Relationship Id="rId7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fixa-preembarque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ipca" TargetMode="External"/><Relationship Id="rId5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j3-e-tj6" TargetMode="External"/><Relationship Id="rId4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selic" TargetMode="External"/><Relationship Id="rId9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fixa-mais-dolar" TargetMode="Externa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cesta-de-moedas" TargetMode="External"/><Relationship Id="rId3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de-longo-prazo-tjlp" TargetMode="External"/><Relationship Id="rId7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fixa-preembarque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ipca" TargetMode="External"/><Relationship Id="rId5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j3-e-tj6" TargetMode="External"/><Relationship Id="rId4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selic" TargetMode="External"/><Relationship Id="rId9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fixa-mais-dolar" TargetMode="Externa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cesta-de-moedas" TargetMode="External"/><Relationship Id="rId3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de-longo-prazo-tjlp" TargetMode="External"/><Relationship Id="rId7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fixa-preembarque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ipca" TargetMode="External"/><Relationship Id="rId5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j3-e-tj6" TargetMode="External"/><Relationship Id="rId4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selic" TargetMode="External"/><Relationship Id="rId9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fixa-mais-dolar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cesta-de-moedas" TargetMode="External"/><Relationship Id="rId3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de-longo-prazo-tjlp" TargetMode="External"/><Relationship Id="rId7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de-juros-fixa-preembarque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ipca" TargetMode="External"/><Relationship Id="rId5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j3-e-tj6" TargetMode="External"/><Relationship Id="rId4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selic" TargetMode="External"/><Relationship Id="rId9" Type="http://schemas.openxmlformats.org/officeDocument/2006/relationships/hyperlink" Target="http://www.bndes.gov.br/wps/portal/site/home/financiamento/guia/custos-financeiros/!ut/p/z1/rZNBc5swEIV_Sw8csQQCLHpjGBJq40mKTW24eAQRoNZIRMim_feVHXcm7Th0OqluLMt73y5PoAA7UHByYg1RTHBy0M954e0XOAlj34HJvb32YPD42UJxmtlhNgfbSwN84wQQFNPffwEFKCquetWCvORPdNgzPiimjtWFwICt6KgBa8YJrxjpKFdiMGBzZMT8rWjA6jjod9cqZVIMZ_G-Yk8gx1aJSe1apoMdYjqWRUx_DpHpeZY9r_wKlx6-DjNBW0zPuj37vVaAd6mrFTYpipwFgmv72pD4yyh2HmDy8AlFMIjDxHWipXXvo2vDhEmuIeevFNIYwyAJk83jHYbLzAbbE6MjyLiQnf6D63_cQfzL4a01WO47HaYHeLf84m-R05m25SpcNVqWqNZkvBZgdyM8upF9fX4uAp1QwRX9rsDu_0dU8zYHUb5ctoCXCGswSWsqqZwdpS63SvUfDWjAcRxnF4BZI06zUupKr416IdUZY2CK3oR5Ybml34pBD_WnLui7rMPoh_ktxeOmbptuv4qQezgl9Uq5efDhJ9T_7Ak!/dz/d5/L2dBISEvZ0FBIS9nQSEh/?1dmy&amp;urile=wcm:path:/bndes_institucional/home/financiamentos/guia-financiamento/custos-financeiros/taxa-fixa-mais-dolar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en-US" dirty="0" err="1" smtClean="0"/>
              <a:t>Sistema</a:t>
            </a:r>
            <a:r>
              <a:rPr lang="en-US" dirty="0" smtClean="0"/>
              <a:t> BNDES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36DC-A0A6-6248-9114-85FD70A0F8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4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BNDES classifica seus clientes em função do porte, o que permite uma atuação adequada às características de cada segmento, através da oferta de linhas, programas e condições específicas. O apoio às micro, pequenas e médias empresas, por exemplo, é considerado prioritário pelo BNDES, oferecendo condições especiais com o intuito principal de facilitar o acesso destas empresas ao crédito.</a:t>
            </a: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classificação de porte é realizada conforme a Receita Operacional Bruta (ROB) das empresas ou conforme a renda anual de clientes pessoas físicas.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33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bndes.gov.br/wps/portal/site/home/financiamento/bndes-finem/!ut/p/z1/tVRdc6IwFP01PMaEBAT2jXFVVnFr_ajKixNCwOwIoRC1_fcbrbtrnardccpLJpcz5957cu6FEZzDqKBbkVElZEHX-r6ImsvQ67cD6wGFyHIx8r9PJh375yNGTw6cHQDowucjGOnfPTdsBZ6Fwi4eN5E_fDRJMJri1tSBTzCCEStUqVZwERcJr5eiqJVQG3aowEArmXMDpaKgBRM054WStYEOUKCjPN8zlEwkcIFMZlnNJAFuksTAsjEGLnVMgDk2bUothlN-rPhKSdFnOr4CiK4L0rslidYcV4PWINNtUbUCokglnKeyymkNEg5oKYXco8Sv5-fI1_LJQvEXBef_oV-2ERS8C2rMWYrZXtnTWlFnZOtaJyPStnoEjfER8FeMhx-kjfygFdpWu292PXIEXJFjoeV0ThhGgYv8sBVOhh0X9acYzraC7-C02Be3huN_r00J5TYzXeClHgUWilNATYZBwlKPMZYwyyEw-JPhkuCmfWeG6w3cTa_tkq1l_DaLfhETV_ui4imveNXYVDq8Uqr8ZiAD7Xa7xsECjUxuG3GlI6V-6lJWam-EWij-oR3e3GAgJnMJarkWTChafZRvJWtts_M85xK8H4kual6W4FMTe4Pe-VL6rvm19ORO-t6tfXXnojhdtGU-zV3yKkAUvxIkhnkrdgdtYmf5cqDs-HAer_pYZ78BjQLwXw!!/dz/d5/L2dBISEvZ0FBIS9nQSEh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796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pt-BR" dirty="0" smtClean="0">
              <a:effectLst/>
            </a:endParaRPr>
          </a:p>
          <a:p>
            <a:pPr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 Financeiro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composição do custo financeiro reflete os custos de captação de recursos do BNDES e pode incluir um ou mais dos seguintes índices: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Custos associados à TJLP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TJLP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de Longo Prazo;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TJ-462: TJLP acrescida de 1% ao ano.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Referenciais de custo de mercado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equivalente à Taxa Média SELIC (TMS) acumulada, apurada pelo Banco Central do Brasil em base diária;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TJ3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3 meses, apurada e divulgada pela BM&amp;F BOVESPA (código TJ3)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TJ6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6 meses, apurada e divulgada pela BM&amp;F BOVESPA (código TJ6)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IPCA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Índice de Preços ao Consumidor Amplo (IPCA) acrescido de encargos;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TJFPE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Fixa Pré-Embarque (somente em linhas de apoio às exportações);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Cesta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Encargos da Cesta de Moedas (ECM) acrescidos da Variação do US$ ou da Variação da UMBNDES ou, alternativamente, o Referencial de Custo Financeiro equivalente aos encargos da cesta de moedas (ECM), fixado quando da liberação do crédito, expresso sob a forma de: (i) taxa de juros fixa em US$ ou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taxa de juros flutuante em US$, formada pela aplicação de encargo fixo sobre a Libor em US$ de 3 ou 6 meses;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Taxa de juros fixa acrescida da variação do dólar norte-americano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35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pt-BR" dirty="0" smtClean="0">
              <a:effectLst/>
            </a:endParaRPr>
          </a:p>
          <a:p>
            <a:pPr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 Financeiro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composição do custo financeiro reflete os custos de captação de recursos do BNDES e pode incluir um ou mais dos seguintes índices: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Custos associados à TJLP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TJLP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de Longo Prazo;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TJ-462: TJLP acrescida de 1% ao ano.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Referenciais de custo de mercado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equivalente à Taxa Média SELIC (TMS) acumulada, apurada pelo Banco Central do Brasil em base diária;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TJ3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3 meses, apurada e divulgada pela BM&amp;F BOVESPA (código TJ3)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TJ6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6 meses, apurada e divulgada pela BM&amp;F BOVESPA (código TJ6)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IPCA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Índice de Preços ao Consumidor Amplo (IPCA) acrescido de encargos;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TJFPE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Fixa Pré-Embarque (somente em linhas de apoio às exportações);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Cesta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Encargos da Cesta de Moedas (ECM) acrescidos da Variação do US$ ou da Variação da UMBNDES ou, alternativamente, o Referencial de Custo Financeiro equivalente aos encargos da cesta de moedas (ECM), fixado quando da liberação do crédito, expresso sob a forma de: (i) taxa de juros fixa em US$ ou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taxa de juros flutuante em US$, formada pela aplicação de encargo fixo sobre a Libor em US$ de 3 ou 6 meses;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Taxa de juros fixa acrescida da variação do dólar norte-americano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196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pt-BR" dirty="0" smtClean="0">
              <a:effectLst/>
            </a:endParaRPr>
          </a:p>
          <a:p>
            <a:pPr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 Financeiro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composição do custo financeiro reflete os custos de captação de recursos do BNDES e pode incluir um ou mais dos seguintes índices: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Custos associados à TJLP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TJLP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de Longo Prazo;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TJ-462: TJLP acrescida de 1% ao ano.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Referenciais de custo de mercado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equivalente à Taxa Média SELIC (TMS) acumulada, apurada pelo Banco Central do Brasil em base diária;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TJ3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3 meses, apurada e divulgada pela BM&amp;F BOVESPA (código TJ3)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TJ6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6 meses, apurada e divulgada pela BM&amp;F BOVESPA (código TJ6)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IPCA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Índice de Preços ao Consumidor Amplo (IPCA) acrescido de encargos;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TJFPE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Fixa Pré-Embarque (somente em linhas de apoio às exportações);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Cesta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Encargos da Cesta de Moedas (ECM) acrescidos da Variação do US$ ou da Variação da UMBNDES ou, alternativamente, o Referencial de Custo Financeiro equivalente aos encargos da cesta de moedas (ECM), fixado quando da liberação do crédito, expresso sob a forma de: (i) taxa de juros fixa em US$ ou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taxa de juros flutuante em US$, formada pela aplicação de encargo fixo sobre a Libor em US$ de 3 ou 6 meses;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Taxa de juros fixa acrescida da variação do dólar norte-americano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265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pt-BR" dirty="0" smtClean="0">
              <a:effectLst/>
            </a:endParaRPr>
          </a:p>
          <a:p>
            <a:pPr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 Financeiro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composição do custo financeiro reflete os custos de captação de recursos do BNDES e pode incluir um ou mais dos seguintes índices: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Custos associados à TJLP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TJLP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de Longo Prazo;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TJ-462: TJLP acrescida de 1% ao ano.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Referenciais de custo de mercado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equivalente à Taxa Média SELIC (TMS) acumulada, apurada pelo Banco Central do Brasil em base diária;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TJ3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3 meses, apurada e divulgada pela BM&amp;F BOVESPA (código TJ3)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TJ6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6 meses, apurada e divulgada pela BM&amp;F BOVESPA (código TJ6)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IPCA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Índice de Preços ao Consumidor Amplo (IPCA) acrescido de encargos;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TJFPE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Fixa Pré-Embarque (somente em linhas de apoio às exportações);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Cesta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Encargos da Cesta de Moedas (ECM) acrescidos da Variação do US$ ou da Variação da UMBNDES ou, alternativamente, o Referencial de Custo Financeiro equivalente aos encargos da cesta de moedas (ECM), fixado quando da liberação do crédito, expresso sob a forma de: (i) taxa de juros fixa em US$ ou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taxa de juros flutuante em US$, formada pela aplicação de encargo fixo sobre a Libor em US$ de 3 ou 6 meses;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Taxa de juros fixa acrescida da variação do dólar norte-americano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223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pt-BR" dirty="0" smtClean="0">
              <a:effectLst/>
            </a:endParaRPr>
          </a:p>
          <a:p>
            <a:pPr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 Financeiro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composição do custo financeiro reflete os custos de captação de recursos do BNDES e pode incluir um ou mais dos seguintes índices: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Custos associados à TJLP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TJLP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de Longo Prazo;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TJ-462: TJLP acrescida de 1% ao ano.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Referenciais de custo de mercado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equivalente à Taxa Média SELIC (TMS) acumulada, apurada pelo Banco Central do Brasil em base diária;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TJ3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3 meses, apurada e divulgada pela BM&amp;F BOVESPA (código TJ3)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TJ6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6 meses, apurada e divulgada pela BM&amp;F BOVESPA (código TJ6)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IPCA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Índice de Preços ao Consumidor Amplo (IPCA) acrescido de encargos;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TJFPE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Fixa Pré-Embarque (somente em linhas de apoio às exportações);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Cesta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Encargos da Cesta de Moedas (ECM) acrescidos da Variação do US$ ou da Variação da UMBNDES ou, alternativamente, o Referencial de Custo Financeiro equivalente aos encargos da cesta de moedas (ECM), fixado quando da liberação do crédito, expresso sob a forma de: (i) taxa de juros fixa em US$ ou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taxa de juros flutuante em US$, formada pela aplicação de encargo fixo sobre a Libor em US$ de 3 ou 6 meses;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Taxa de juros fixa acrescida da variação do dólar norte-americano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394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pt-BR" dirty="0" smtClean="0">
              <a:effectLst/>
            </a:endParaRPr>
          </a:p>
          <a:p>
            <a:pPr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 Financeiro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composição do custo financeiro reflete os custos de captação de recursos do BNDES e pode incluir um ou mais dos seguintes índices: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Custos associados à TJLP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TJLP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de Longo Prazo;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TJ-462: TJLP acrescida de 1% ao ano.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Referenciais de custo de mercado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equivalente à Taxa Média SELIC (TMS) acumulada, apurada pelo Banco Central do Brasil em base diária;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TJ3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3 meses, apurada e divulgada pela BM&amp;F BOVESPA (código TJ3)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TJ6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6 meses, apurada e divulgada pela BM&amp;F BOVESPA (código TJ6)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IPCA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Índice de Preços ao Consumidor Amplo (IPCA) acrescido de encargos;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TJFPE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Fixa Pré-Embarque (somente em linhas de apoio às exportações);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Cesta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Encargos da Cesta de Moedas (ECM) acrescidos da Variação do US$ ou da Variação da UMBNDES ou, alternativamente, o Referencial de Custo Financeiro equivalente aos encargos da cesta de moedas (ECM), fixado quando da liberação do crédito, expresso sob a forma de: (i) taxa de juros fixa em US$ ou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taxa de juros flutuante em US$, formada pela aplicação de encargo fixo sobre a Libor em US$ de 3 ou 6 meses;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Taxa de juros fixa acrescida da variação do dólar norte-americano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537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pt-BR" dirty="0" smtClean="0">
              <a:effectLst/>
            </a:endParaRPr>
          </a:p>
          <a:p>
            <a:pPr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 Financeiro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composição do custo financeiro reflete os custos de captação de recursos do BNDES e pode incluir um ou mais dos seguintes índices: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Custos associados à TJLP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TJLP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de Longo Prazo;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TJ-462: TJLP acrescida de 1% ao ano.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Referenciais de custo de mercado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equivalente à Taxa Média SELIC (TMS) acumulada, apurada pelo Banco Central do Brasil em base diária;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TJ3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3 meses, apurada e divulgada pela BM&amp;F BOVESPA (código TJ3)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TJ6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6 meses, apurada e divulgada pela BM&amp;F BOVESPA (código TJ6)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IPCA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Índice de Preços ao Consumidor Amplo (IPCA) acrescido de encargos;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TJFPE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Fixa Pré-Embarque (somente em linhas de apoio às exportações);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Cesta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Encargos da Cesta de Moedas (ECM) acrescidos da Variação do US$ ou da Variação da UMBNDES ou, alternativamente, o Referencial de Custo Financeiro equivalente aos encargos da cesta de moedas (ECM), fixado quando da liberação do crédito, expresso sob a forma de: (i) taxa de juros fixa em US$ ou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taxa de juros flutuante em US$, formada pela aplicação de encargo fixo sobre a Libor em US$ de 3 ou 6 meses;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Taxa de juros fixa acrescida da variação do dólar norte-americano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948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35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Ministério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Transparência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Controladoria-Geral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(CGU) </a:t>
            </a:r>
          </a:p>
          <a:p>
            <a:pPr marL="171450" indent="-171450">
              <a:buFontTx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36DC-A0A6-6248-9114-85FD70A0F8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9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pt-BR" dirty="0" smtClean="0">
              <a:effectLst/>
            </a:endParaRPr>
          </a:p>
          <a:p>
            <a:pPr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 Financeiro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composição do custo financeiro reflete os custos de captação de recursos do BNDES e pode incluir um ou mais dos seguintes índices: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Custos associados à TJLP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TJLP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de Longo Prazo;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TJ-462: TJLP acrescida de 1% ao ano.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t"/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Referenciais de custo de mercado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equivalente à Taxa Média SELIC (TMS) acumulada, apurada pelo Banco Central do Brasil em base diária;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TJ3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3 meses, apurada e divulgada pela BM&amp;F BOVESPA (código TJ3)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TJ6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Custo flutuante de mercado em reais equivalente à taxa de juros, em reais, formada pela aplicação de encargo fixo sobre taxa fixa de juros de mercado, para o prazo de 6 meses, apurada e divulgada pela BM&amp;F BOVESPA (código TJ6) com base nos preços de referência dos contratos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DI-Futuro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IPCA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Índice de Preços ao Consumidor Amplo (IPCA) acrescido de encargos;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TJFPE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Taxa de Juros Fixa Pré-Embarque (somente em linhas de apoio às exportações);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Cesta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Encargos da Cesta de Moedas (ECM) acrescidos da Variação do US$ ou da Variação da UMBNDES ou, alternativamente, o Referencial de Custo Financeiro equivalente aos encargos da cesta de moedas (ECM), fixado quando da liberação do crédito, expresso sob a forma de: (i) taxa de juros fixa em US$ ou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taxa de juros flutuante em US$, formada pela aplicação de encargo fixo sobre a Libor em US$ de 3 ou 6 meses;</a:t>
            </a:r>
          </a:p>
          <a:p>
            <a:pPr rtl="0" fontAlgn="t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 </a:t>
            </a:r>
            <a:r>
              <a:rPr lang="pt-B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Taxa de juros fixa acrescida da variação do dólar norte-americano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C3BE-B0D0-4195-999A-E7AFB868F409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726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utilização dos recursos do FAT e do Tesouro Nacional se justifica pelas particularidades da oferta doméstica de crédito no País, concentrada no curto prazo, que obrigam o governo a buscar soluções alternativas para apoiar projetos de investimento de longo prazo.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26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Depois de 2003, porém, a despesa do FAT com seguro-desemprego, apesar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queda da taxa de desemprego, aumentou de forma expressiva, pela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combinação de aumentos do salário mínimo – que afeta uma proporção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importante desses benefícios – e da maior formalização da economia.11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 isso e apesar da maior arrecadação propiciada pelo aumento da receita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tributária nos últimos anos, a despesa do FAT com seguro-desemprego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83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2009 -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decisão do Governo Brasileiro de suprir a escassez de crédito instalada com a crise financeira internacional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933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2009 -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decisão do Governo Brasileiro de suprir a escassez de crédito instalada com a crise financeira internacional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153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Dólar começa</a:t>
            </a:r>
            <a:r>
              <a:rPr lang="pt-BR" baseline="0" dirty="0" smtClean="0"/>
              <a:t> a cair em 2003 até 2005 </a:t>
            </a:r>
            <a:r>
              <a:rPr lang="pt-BR" baseline="0" dirty="0" smtClean="0">
                <a:sym typeface="Wingdings" pitchFamily="2" charset="2"/>
              </a:rPr>
              <a:t> desfavorece as empresas exportadoras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2009 -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decisão do Governo Brasileiro de suprir a escassez de crédito instalada com a crise financeira internacional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332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2009 -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decisão do Governo Brasileiro de suprir a escassez de crédito instalada com a crise financeira internacional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315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2009 -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decisão do Governo Brasileiro de suprir a escassez de crédito instalada com a crise financeira internacional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210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2009 -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decisão do Governo Brasileiro de suprir a escassez de crédito instalada com a crise financeira internacional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21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2009 -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decisão do Governo Brasileiro de suprir a escassez de crédito instalada com a crise financeira internacional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07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próprio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BNDES define,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missão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sustentável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brasileira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geração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redução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desigualdades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(BNDES, 2011b).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comissão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Econômica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-EUA no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período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1951 a 1953.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tentativa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ambiciosa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levantamento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Brasileira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estrutura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387,3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milhões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US$ e 14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bilhões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cruzeiros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previstos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parte,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elétrica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modernização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Ferrovias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(BAER, 1996 p76).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período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virou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adminisração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JK.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Período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estabeleceu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sucedido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Executivo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Indústria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Automobilística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(GEIA) e 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motivações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levaram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automobilistica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indústria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Base e,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receber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BNDE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expandiu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maquinário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agricola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entre outros) (BAER, 1996, p79..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econômica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industrial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começava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ameaçado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preço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necessidade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melhorar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produtividades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campo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1960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dívida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de US$ 2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Bilhões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(BAER, 1996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84).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Goulart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desastroso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BAER (1996),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econômica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forma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1964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annual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100%.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Expansão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territorial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Norte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realizados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incentivos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estimular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exportações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turismo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reflorestamento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(BAER, 1996 pg. 90)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lei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criada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1965: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propiciou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cenário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insititucional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visando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estimulou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bancos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investimentos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36DC-A0A6-6248-9114-85FD70A0F8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9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2009 -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decisão do Governo Brasileiro de suprir a escassez de crédito instalada com a crise financeira internacional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811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2009 -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decisão do Governo Brasileiro de suprir a escassez de crédito instalada com a crise financeira internacional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281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1999, as exportações brasileiras, estimuladas pela desvalorização do real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2003 a economia brasileira iniciou um período de crescimento com uma importante redistribuição de renda, tornando o mercado doméstico de carnes mais atraente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282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 pegou as empresas brasileiras do setor de carnes em plena expansão e com altos níveis de alavancagem, inclusive em US$. O crédito secou e as exportações entraram em forte declínio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282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7B5D-641B-4F59-A1EB-13E54EBA26EA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28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*1 PRE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comissão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Econômica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-EUA no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período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1951 a 1953.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tentativa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ambiciosa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levantamento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Brasileira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estrutura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387,3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milhões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US$ e 14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bilhões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cruzeiros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previstos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parte,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elétrica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modernização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Ferrovias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(BAER, 1996 p76).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*2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período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virou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JK.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Período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estabeleceu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sucedido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Executivo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Indústria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Automobilística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(GEIA) e 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motivações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levaram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automobilistica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indústria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Base e,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receber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BNDE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expandiu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maquinário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agricola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entre outros) (BAER, 1996, p79..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*3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1960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dívida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de US$ 2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Bilhões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(BAER, 1996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84).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econômica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industrial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começava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ameaçado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preço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necessidade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melhorar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produtividades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campo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Goulart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desastroso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BAER (1996),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econômica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forma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1964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annual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100%.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36DC-A0A6-6248-9114-85FD70A0F8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Expansão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territorial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Norte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realizados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incentivos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estimular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exportações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turismo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reflorestamento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(BAER, 1996 pg. 90)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lei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criada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1965: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propiciou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cenário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insititucional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visando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ações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estimulou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bancos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investimentos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Comparativamente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mobilidade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percentual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11,2 %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9,0 %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BAER (1996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95),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estagnação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econômica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observava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ganhos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produtividade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elevasse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mesma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entanto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argumenta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governamental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absoluta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Brasileira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err="1" smtClean="0"/>
              <a:t>Análise</a:t>
            </a:r>
            <a:r>
              <a:rPr lang="en-US" dirty="0" smtClean="0"/>
              <a:t> da PNAD </a:t>
            </a:r>
            <a:r>
              <a:rPr lang="en-US" dirty="0" err="1" smtClean="0"/>
              <a:t>mostrou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diferenças</a:t>
            </a:r>
            <a:r>
              <a:rPr lang="en-US" dirty="0" smtClean="0"/>
              <a:t> 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socialal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Eletricidade</a:t>
            </a:r>
            <a:r>
              <a:rPr lang="en-US" baseline="0" dirty="0" smtClean="0"/>
              <a:t>, SP 85%, NE 25%; </a:t>
            </a:r>
            <a:r>
              <a:rPr lang="en-US" baseline="0" dirty="0" err="1" smtClean="0"/>
              <a:t>Esgotos</a:t>
            </a:r>
            <a:r>
              <a:rPr lang="en-US" baseline="0" dirty="0" smtClean="0"/>
              <a:t>, SP 73%, NE 15%.</a:t>
            </a:r>
          </a:p>
          <a:p>
            <a:r>
              <a:rPr lang="en-US" dirty="0" smtClean="0"/>
              <a:t>O Segundo </a:t>
            </a:r>
            <a:r>
              <a:rPr lang="en-US" dirty="0" err="1" smtClean="0"/>
              <a:t>choque</a:t>
            </a:r>
            <a:r>
              <a:rPr lang="en-US" dirty="0" smtClean="0"/>
              <a:t> do </a:t>
            </a:r>
            <a:r>
              <a:rPr lang="en-US" dirty="0" err="1" smtClean="0"/>
              <a:t>petróleo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1979 </a:t>
            </a:r>
            <a:r>
              <a:rPr lang="en-US" dirty="0" err="1" smtClean="0"/>
              <a:t>afetou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diretamente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exportações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Brasileiras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promoveu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importações</a:t>
            </a:r>
            <a:r>
              <a:rPr lang="en-US" baseline="0" dirty="0" smtClean="0"/>
              <a:t>.  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*4 Lei nº 4.728, de 14.04.65,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primeira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Lei de Mercado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Capitais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disciplinou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estabeleceu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medidas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desenvolvimento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resultou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modificações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acionário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reformulação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legislação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transformação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corretores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públicos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Corretoras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forçando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profissionalização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criação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Investimento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atribuída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principal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tarefa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indústria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investimento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Lei nº 6.404/76, nova Lei das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Anônimas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visava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modernizar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anônimas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até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reguladas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antigo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-Lei de 1940 e a Lei nº 6.385/76,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Lei do Mercado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Capitais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inovações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criou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CVM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introduziu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instituição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governamental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exclusivamente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regulamentar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capitais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fiscalizar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companhias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abertas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36DC-A0A6-6248-9114-85FD70A0F8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err="1" smtClean="0"/>
              <a:t>Brasil</a:t>
            </a:r>
            <a:r>
              <a:rPr lang="en-US" dirty="0" smtClean="0"/>
              <a:t> </a:t>
            </a:r>
            <a:r>
              <a:rPr lang="en-US" dirty="0" err="1" smtClean="0"/>
              <a:t>cresceu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baseline="0" dirty="0" smtClean="0"/>
              <a:t> mum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liquidez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juros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baixos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porem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taxas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pós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fixadas</a:t>
            </a:r>
            <a:r>
              <a:rPr lang="en-US" baseline="0" dirty="0" smtClean="0"/>
              <a:t>. Com o </a:t>
            </a:r>
            <a:r>
              <a:rPr lang="en-US" baseline="0" dirty="0" err="1" smtClean="0"/>
              <a:t>choque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petroleo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EUA </a:t>
            </a:r>
            <a:r>
              <a:rPr lang="en-US" baseline="0" dirty="0" err="1" smtClean="0"/>
              <a:t>mudaram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taxas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Serviço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dívida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externa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Em</a:t>
            </a:r>
            <a:r>
              <a:rPr lang="en-US" baseline="0" dirty="0" smtClean="0"/>
              <a:t> 80 </a:t>
            </a:r>
            <a:r>
              <a:rPr lang="en-US" baseline="0" dirty="0" err="1" smtClean="0"/>
              <a:t>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deixa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divida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privada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Hoje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probelma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divida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36DC-A0A6-6248-9114-85FD70A0F8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*5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Moratória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México: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Começou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longa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terrível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dívida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perdida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crescimento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vigoroso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país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sustentado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endividamento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substituição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importações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mãe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crises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Brasil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comparável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agonia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países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euro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link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www.valor.com.br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/2783388/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-crises-do-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brasil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disparava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inflação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principalmente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fins de 70' e 80',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falava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abolir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indexação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As </a:t>
            </a:r>
            <a:r>
              <a:rPr lang="en-US" sz="1200" dirty="0" err="1" smtClean="0">
                <a:solidFill>
                  <a:srgbClr val="000000"/>
                </a:solidFill>
              </a:rPr>
              <a:t>décadas</a:t>
            </a:r>
            <a:r>
              <a:rPr lang="en-US" sz="1200" dirty="0" smtClean="0">
                <a:solidFill>
                  <a:srgbClr val="000000"/>
                </a:solidFill>
              </a:rPr>
              <a:t> de 70’e 80’ </a:t>
            </a:r>
            <a:r>
              <a:rPr lang="en-US" sz="1200" dirty="0" err="1" smtClean="0">
                <a:solidFill>
                  <a:srgbClr val="000000"/>
                </a:solidFill>
              </a:rPr>
              <a:t>foi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utilizado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indexador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funanceiro</a:t>
            </a:r>
            <a:r>
              <a:rPr lang="en-US" sz="1200" baseline="0" dirty="0" smtClean="0">
                <a:solidFill>
                  <a:srgbClr val="000000"/>
                </a:solidFill>
              </a:rPr>
              <a:t>: </a:t>
            </a:r>
            <a:r>
              <a:rPr lang="en-US" sz="1200" dirty="0" smtClean="0">
                <a:solidFill>
                  <a:srgbClr val="000000"/>
                </a:solidFill>
              </a:rPr>
              <a:t>ORTN (</a:t>
            </a:r>
            <a:r>
              <a:rPr lang="en-US" sz="1200" dirty="0" err="1" smtClean="0">
                <a:solidFill>
                  <a:srgbClr val="000000"/>
                </a:solidFill>
              </a:rPr>
              <a:t>Obrigação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Reajustável</a:t>
            </a:r>
            <a:r>
              <a:rPr lang="en-US" sz="1200" dirty="0" smtClean="0">
                <a:solidFill>
                  <a:srgbClr val="000000"/>
                </a:solidFill>
              </a:rPr>
              <a:t> do </a:t>
            </a:r>
            <a:r>
              <a:rPr lang="en-US" sz="1200" dirty="0" err="1" smtClean="0">
                <a:solidFill>
                  <a:srgbClr val="000000"/>
                </a:solidFill>
              </a:rPr>
              <a:t>Tesouro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Nacional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</a:p>
          <a:p>
            <a:endParaRPr lang="en-US" sz="1200" kern="12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*6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Privatizações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91-94 –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Usiminas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Forsfertil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CSN,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Acesita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Cosipa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Embraer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detre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outras</a:t>
            </a:r>
            <a:r>
              <a:rPr lang="is-I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…</a:t>
            </a:r>
            <a:endParaRPr lang="en-US" sz="1200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36DC-A0A6-6248-9114-85FD70A0F8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atuação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BNDESPar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referência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Taxa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Longo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(TJLP),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não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envolvendo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Tesouro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Fundo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Amparo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Trabalhador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(FAT).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BNDESPar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captação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Estimular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inovadoras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Difundir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práticas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corporativa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Fomentar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capital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Alavancar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investidores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capital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BNDESPar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Além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são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capital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também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viabilizar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36DC-A0A6-6248-9114-85FD70A0F8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9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próprio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BNDES define,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missão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sustentável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brasileira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geração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redução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desigualdades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(BNDES, 2011b). </a:t>
            </a:r>
          </a:p>
          <a:p>
            <a:pPr marL="171450" indent="-171450">
              <a:buFontTx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novo direcionamento tomado pelo BNDES pretende também aplicar melhorias na mensuração do retorno que os investimentos estariam gerando para as três dimensões da sustentabilidade. Os indicadores utilizados para calcular o desempenho do BNDES foram focados no âmbito financeiro, através do valor de desembolsos e números de operações efetivadas. Estes são essenciais, porém, não suficientes para obter resultados que demonstrem de uma maneira mais abrangente os impactos positivos gerados em dimensões sociais e ambientais e econômicas. (BNDES, 2015, p.25).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medida, o Banco está desenvolvendo o chamado Monitoramento e Avaliação (M&amp;A), que agrega metodologias e ações para aumentar o leque de possibilidades de análises dos resultados operacionais e também para obter maior transparência sobre a aplicação dos recursos financeiros. (BNDES, 2015, p. 25).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*7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ONG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Reporter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Brasil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*8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lei da coparticipação de instituições financeiras nas questão socioambientais do projeto financiado acaba sendo definitiva na mudança de comportamento do BNDES. 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36DC-A0A6-6248-9114-85FD70A0F8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8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3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9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5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BB26D-34D5-4444-A2E3-16FBA264E83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0F97-B0BA-DC4E-A671-B32837FCF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oglobo.globo.com/brasil/" TargetMode="External"/><Relationship Id="rId2" Type="http://schemas.openxmlformats.org/officeDocument/2006/relationships/hyperlink" Target="https://www.youtube.com/watch?v=Ub8BMYyZwf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910103142-201605171956006078.jpg_201605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988" y="0"/>
            <a:ext cx="114229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477"/>
            <a:ext cx="4657136" cy="249312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Finanças</a:t>
            </a:r>
            <a:r>
              <a:rPr lang="en-US" sz="3000" dirty="0" smtClean="0"/>
              <a:t> </a:t>
            </a:r>
            <a:r>
              <a:rPr lang="en-US" sz="3000" dirty="0" err="1" smtClean="0"/>
              <a:t>Corporativas</a:t>
            </a:r>
            <a:endParaRPr lang="en-US" sz="3000" dirty="0" smtClean="0"/>
          </a:p>
          <a:p>
            <a:pPr algn="r"/>
            <a:endParaRPr lang="en-US" sz="3000" dirty="0" smtClean="0"/>
          </a:p>
          <a:p>
            <a:pPr algn="r"/>
            <a:r>
              <a:rPr lang="en-US" sz="3000" dirty="0" smtClean="0"/>
              <a:t>Fabio Lima</a:t>
            </a:r>
          </a:p>
          <a:p>
            <a:pPr algn="r"/>
            <a:r>
              <a:rPr lang="en-US" sz="3000" dirty="0" smtClean="0"/>
              <a:t>Renato </a:t>
            </a:r>
            <a:r>
              <a:rPr lang="en-US" sz="3000" dirty="0" err="1" smtClean="0"/>
              <a:t>Ribeiro</a:t>
            </a:r>
            <a:endParaRPr lang="en-US" sz="3000" dirty="0" smtClean="0"/>
          </a:p>
          <a:p>
            <a:pPr algn="r"/>
            <a:r>
              <a:rPr lang="en-US" sz="3000" dirty="0" smtClean="0"/>
              <a:t>Roberto Sartori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006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F497D"/>
                </a:solidFill>
              </a:rPr>
              <a:t>Anos</a:t>
            </a:r>
            <a:r>
              <a:rPr lang="en-US" dirty="0" smtClean="0">
                <a:solidFill>
                  <a:srgbClr val="1F497D"/>
                </a:solidFill>
              </a:rPr>
              <a:t> 80’ – </a:t>
            </a:r>
            <a:r>
              <a:rPr lang="en-US" dirty="0" err="1" smtClean="0">
                <a:solidFill>
                  <a:srgbClr val="1F497D"/>
                </a:solidFill>
              </a:rPr>
              <a:t>Administar</a:t>
            </a:r>
            <a:r>
              <a:rPr lang="en-US" dirty="0" smtClean="0">
                <a:solidFill>
                  <a:srgbClr val="1F497D"/>
                </a:solidFill>
              </a:rPr>
              <a:t> a </a:t>
            </a:r>
            <a:r>
              <a:rPr lang="en-US" dirty="0" err="1" smtClean="0">
                <a:solidFill>
                  <a:srgbClr val="1F497D"/>
                </a:solidFill>
              </a:rPr>
              <a:t>dívida</a:t>
            </a:r>
            <a:r>
              <a:rPr lang="is-IS" dirty="0" smtClean="0">
                <a:solidFill>
                  <a:srgbClr val="1F497D"/>
                </a:solidFill>
              </a:rPr>
              <a:t>…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210" y="279907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1982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97062" y="278755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80660" y="275879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1965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6538" y="27806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1971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272310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1952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87906" y="3143102"/>
            <a:ext cx="1717072" cy="300251"/>
            <a:chOff x="215610" y="2932595"/>
            <a:chExt cx="1717072" cy="30025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73287" y="3128123"/>
            <a:ext cx="1717072" cy="300251"/>
            <a:chOff x="215610" y="2932595"/>
            <a:chExt cx="1717072" cy="30025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02214" y="3128123"/>
            <a:ext cx="1717072" cy="300251"/>
            <a:chOff x="215610" y="2932595"/>
            <a:chExt cx="1717072" cy="30025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26732" y="3128123"/>
            <a:ext cx="1717072" cy="300251"/>
            <a:chOff x="215610" y="2932595"/>
            <a:chExt cx="1717072" cy="30025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80660" y="3128123"/>
            <a:ext cx="1717072" cy="300251"/>
            <a:chOff x="215610" y="2932595"/>
            <a:chExt cx="1717072" cy="300251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8446" y="3128123"/>
            <a:ext cx="1717072" cy="300251"/>
            <a:chOff x="215610" y="2932595"/>
            <a:chExt cx="1717072" cy="30025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973287" y="279126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1994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388953" y="2794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2003</a:t>
            </a:r>
            <a:endParaRPr lang="en-US" b="1" dirty="0"/>
          </a:p>
        </p:txBody>
      </p:sp>
      <p:sp>
        <p:nvSpPr>
          <p:cNvPr id="61" name="Rounded Rectangular Callout 60"/>
          <p:cNvSpPr/>
          <p:nvPr/>
        </p:nvSpPr>
        <p:spPr>
          <a:xfrm flipH="1">
            <a:off x="259237" y="4303353"/>
            <a:ext cx="8691975" cy="2193457"/>
          </a:xfrm>
          <a:prstGeom prst="wedgeRoundRectCallout">
            <a:avLst>
              <a:gd name="adj1" fmla="val -13468"/>
              <a:gd name="adj2" fmla="val -6548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</a:rPr>
              <a:t>Muita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empresas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faliram</a:t>
            </a:r>
            <a:r>
              <a:rPr lang="en-US" sz="2100" dirty="0" smtClean="0">
                <a:solidFill>
                  <a:srgbClr val="000000"/>
                </a:solidFill>
              </a:rPr>
              <a:t> no </a:t>
            </a:r>
            <a:r>
              <a:rPr lang="en-US" sz="2100" dirty="0" err="1" smtClean="0">
                <a:solidFill>
                  <a:srgbClr val="000000"/>
                </a:solidFill>
              </a:rPr>
              <a:t>período</a:t>
            </a:r>
            <a:r>
              <a:rPr lang="en-US" sz="2100" dirty="0" smtClean="0">
                <a:solidFill>
                  <a:srgbClr val="000000"/>
                </a:solidFill>
              </a:rPr>
              <a:t>, parte </a:t>
            </a:r>
            <a:r>
              <a:rPr lang="en-US" sz="2100" dirty="0" err="1" smtClean="0">
                <a:solidFill>
                  <a:srgbClr val="000000"/>
                </a:solidFill>
              </a:rPr>
              <a:t>delas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controladas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pelo</a:t>
            </a:r>
            <a:r>
              <a:rPr lang="en-US" sz="2100" dirty="0" smtClean="0">
                <a:solidFill>
                  <a:srgbClr val="000000"/>
                </a:solidFill>
              </a:rPr>
              <a:t> BNDES. Durante </a:t>
            </a:r>
            <a:r>
              <a:rPr lang="en-US" sz="2100" dirty="0" err="1" smtClean="0">
                <a:solidFill>
                  <a:srgbClr val="000000"/>
                </a:solidFill>
              </a:rPr>
              <a:t>os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anos</a:t>
            </a:r>
            <a:r>
              <a:rPr lang="en-US" sz="2100" dirty="0" smtClean="0">
                <a:solidFill>
                  <a:srgbClr val="000000"/>
                </a:solidFill>
              </a:rPr>
              <a:t> 80, 39 </a:t>
            </a:r>
            <a:r>
              <a:rPr lang="en-US" sz="2100" dirty="0" err="1" smtClean="0">
                <a:solidFill>
                  <a:srgbClr val="000000"/>
                </a:solidFill>
              </a:rPr>
              <a:t>empresas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pequenas</a:t>
            </a:r>
            <a:r>
              <a:rPr lang="en-US" sz="2100" dirty="0" smtClean="0">
                <a:solidFill>
                  <a:srgbClr val="000000"/>
                </a:solidFill>
              </a:rPr>
              <a:t> e </a:t>
            </a:r>
            <a:r>
              <a:rPr lang="en-US" sz="2100" dirty="0" err="1" smtClean="0">
                <a:solidFill>
                  <a:srgbClr val="000000"/>
                </a:solidFill>
              </a:rPr>
              <a:t>médias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foram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privatizadas</a:t>
            </a:r>
            <a:r>
              <a:rPr lang="en-US" sz="2100" dirty="0" smtClean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</a:rPr>
              <a:t>Letras</a:t>
            </a:r>
            <a:r>
              <a:rPr lang="en-US" sz="2100" dirty="0" smtClean="0">
                <a:solidFill>
                  <a:srgbClr val="000000"/>
                </a:solidFill>
              </a:rPr>
              <a:t> do </a:t>
            </a:r>
            <a:r>
              <a:rPr lang="en-US" sz="2100" dirty="0" err="1" smtClean="0">
                <a:solidFill>
                  <a:srgbClr val="000000"/>
                </a:solidFill>
              </a:rPr>
              <a:t>Tesouro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Nacional</a:t>
            </a:r>
            <a:r>
              <a:rPr lang="en-US" sz="2100" dirty="0" smtClean="0">
                <a:solidFill>
                  <a:srgbClr val="000000"/>
                </a:solidFill>
              </a:rPr>
              <a:t>, com </a:t>
            </a:r>
            <a:r>
              <a:rPr lang="en-US" sz="2100" dirty="0" err="1" smtClean="0">
                <a:solidFill>
                  <a:srgbClr val="000000"/>
                </a:solidFill>
              </a:rPr>
              <a:t>juros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pré-fixados</a:t>
            </a:r>
            <a:r>
              <a:rPr lang="en-US" sz="2100" dirty="0" smtClean="0">
                <a:solidFill>
                  <a:srgbClr val="000000"/>
                </a:solidFill>
              </a:rPr>
              <a:t> de </a:t>
            </a:r>
            <a:r>
              <a:rPr lang="en-US" sz="2100" dirty="0" err="1" smtClean="0">
                <a:solidFill>
                  <a:srgbClr val="000000"/>
                </a:solidFill>
              </a:rPr>
              <a:t>até</a:t>
            </a:r>
            <a:r>
              <a:rPr lang="en-US" sz="2100" dirty="0" smtClean="0">
                <a:solidFill>
                  <a:srgbClr val="000000"/>
                </a:solidFill>
              </a:rPr>
              <a:t> 1 </a:t>
            </a:r>
            <a:r>
              <a:rPr lang="en-US" sz="2100" dirty="0" err="1" smtClean="0">
                <a:solidFill>
                  <a:srgbClr val="000000"/>
                </a:solidFill>
              </a:rPr>
              <a:t>ano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smtClean="0">
                <a:solidFill>
                  <a:srgbClr val="000000"/>
                </a:solidFill>
              </a:rPr>
              <a:t>-&gt; </a:t>
            </a:r>
            <a:r>
              <a:rPr lang="en-US" sz="2100" dirty="0" err="1" smtClean="0">
                <a:solidFill>
                  <a:srgbClr val="000000"/>
                </a:solidFill>
              </a:rPr>
              <a:t>mais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tarde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substituída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pela</a:t>
            </a:r>
            <a:r>
              <a:rPr lang="en-US" sz="2100" dirty="0" smtClean="0">
                <a:solidFill>
                  <a:srgbClr val="000000"/>
                </a:solidFill>
              </a:rPr>
              <a:t> taxa de </a:t>
            </a:r>
            <a:r>
              <a:rPr lang="en-US" sz="2100" dirty="0" err="1" smtClean="0">
                <a:solidFill>
                  <a:srgbClr val="000000"/>
                </a:solidFill>
              </a:rPr>
              <a:t>operações</a:t>
            </a:r>
            <a:r>
              <a:rPr lang="en-US" sz="2100" dirty="0" smtClean="0">
                <a:solidFill>
                  <a:srgbClr val="000000"/>
                </a:solidFill>
              </a:rPr>
              <a:t> Over Night (</a:t>
            </a:r>
            <a:r>
              <a:rPr lang="en-US" sz="2100" dirty="0" err="1" smtClean="0">
                <a:solidFill>
                  <a:srgbClr val="000000"/>
                </a:solidFill>
              </a:rPr>
              <a:t>Delfim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Neto</a:t>
            </a:r>
            <a:r>
              <a:rPr lang="en-US" sz="2100" dirty="0" smtClean="0">
                <a:solidFill>
                  <a:srgbClr val="000000"/>
                </a:solidFill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solidFill>
                  <a:srgbClr val="000000"/>
                </a:solidFill>
              </a:rPr>
              <a:t>Lei 8.031 </a:t>
            </a:r>
            <a:r>
              <a:rPr lang="en-US" sz="2100" dirty="0" err="1" smtClean="0">
                <a:solidFill>
                  <a:srgbClr val="000000"/>
                </a:solidFill>
              </a:rPr>
              <a:t>formaliza</a:t>
            </a:r>
            <a:r>
              <a:rPr lang="en-US" sz="2100" dirty="0" smtClean="0">
                <a:solidFill>
                  <a:srgbClr val="000000"/>
                </a:solidFill>
              </a:rPr>
              <a:t> e </a:t>
            </a:r>
            <a:r>
              <a:rPr lang="en-US" sz="2100" dirty="0" err="1" smtClean="0">
                <a:solidFill>
                  <a:srgbClr val="000000"/>
                </a:solidFill>
              </a:rPr>
              <a:t>projeta</a:t>
            </a:r>
            <a:r>
              <a:rPr lang="en-US" sz="2100" dirty="0" smtClean="0">
                <a:solidFill>
                  <a:srgbClr val="000000"/>
                </a:solidFill>
              </a:rPr>
              <a:t> o BNDES </a:t>
            </a:r>
            <a:r>
              <a:rPr lang="en-US" sz="2100" dirty="0" err="1" smtClean="0">
                <a:solidFill>
                  <a:srgbClr val="000000"/>
                </a:solidFill>
              </a:rPr>
              <a:t>à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frente</a:t>
            </a:r>
            <a:r>
              <a:rPr lang="en-US" sz="2100" dirty="0" smtClean="0">
                <a:solidFill>
                  <a:srgbClr val="000000"/>
                </a:solidFill>
              </a:rPr>
              <a:t> das </a:t>
            </a:r>
            <a:r>
              <a:rPr lang="en-US" sz="2100" dirty="0" err="1" smtClean="0">
                <a:solidFill>
                  <a:srgbClr val="000000"/>
                </a:solidFill>
              </a:rPr>
              <a:t>decisões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sobre</a:t>
            </a:r>
            <a:r>
              <a:rPr lang="en-US" sz="2100" dirty="0" smtClean="0">
                <a:solidFill>
                  <a:srgbClr val="000000"/>
                </a:solidFill>
              </a:rPr>
              <a:t> as </a:t>
            </a:r>
            <a:r>
              <a:rPr lang="en-US" sz="2100" dirty="0" err="1" smtClean="0">
                <a:solidFill>
                  <a:srgbClr val="000000"/>
                </a:solidFill>
              </a:rPr>
              <a:t>privatizações</a:t>
            </a:r>
            <a:r>
              <a:rPr lang="en-US" sz="2100" dirty="0" smtClean="0">
                <a:solidFill>
                  <a:srgbClr val="000000"/>
                </a:solidFill>
              </a:rPr>
              <a:t> (</a:t>
            </a:r>
            <a:r>
              <a:rPr lang="en-US" sz="2100" dirty="0" err="1">
                <a:solidFill>
                  <a:srgbClr val="000000"/>
                </a:solidFill>
              </a:rPr>
              <a:t>A</a:t>
            </a:r>
            <a:r>
              <a:rPr lang="en-US" sz="2100" dirty="0" err="1" smtClean="0">
                <a:solidFill>
                  <a:srgbClr val="000000"/>
                </a:solidFill>
              </a:rPr>
              <a:t>ço</a:t>
            </a:r>
            <a:r>
              <a:rPr lang="en-US" sz="2100" dirty="0" smtClean="0">
                <a:solidFill>
                  <a:srgbClr val="000000"/>
                </a:solidFill>
              </a:rPr>
              <a:t>, </a:t>
            </a:r>
            <a:r>
              <a:rPr lang="en-US" sz="2100" dirty="0" err="1">
                <a:solidFill>
                  <a:srgbClr val="000000"/>
                </a:solidFill>
              </a:rPr>
              <a:t>S</a:t>
            </a:r>
            <a:r>
              <a:rPr lang="en-US" sz="2100" dirty="0" err="1" smtClean="0">
                <a:solidFill>
                  <a:srgbClr val="000000"/>
                </a:solidFill>
              </a:rPr>
              <a:t>iderurgia</a:t>
            </a:r>
            <a:r>
              <a:rPr lang="en-US" sz="2100" dirty="0" smtClean="0">
                <a:solidFill>
                  <a:srgbClr val="000000"/>
                </a:solidFill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</a:rPr>
              <a:t>Fertilizantes</a:t>
            </a:r>
            <a:r>
              <a:rPr lang="en-US" sz="2100" dirty="0" smtClean="0">
                <a:solidFill>
                  <a:srgbClr val="000000"/>
                </a:solidFill>
              </a:rPr>
              <a:t> entre </a:t>
            </a:r>
            <a:r>
              <a:rPr lang="en-US" sz="2100" dirty="0" err="1" smtClean="0">
                <a:solidFill>
                  <a:srgbClr val="000000"/>
                </a:solidFill>
              </a:rPr>
              <a:t>outras</a:t>
            </a:r>
            <a:r>
              <a:rPr lang="en-US" sz="2100" dirty="0">
                <a:solidFill>
                  <a:srgbClr val="000000"/>
                </a:solidFill>
              </a:rPr>
              <a:t>)</a:t>
            </a:r>
            <a:r>
              <a:rPr lang="en-US" sz="2100" dirty="0" smtClean="0">
                <a:solidFill>
                  <a:srgbClr val="000000"/>
                </a:solidFill>
              </a:rPr>
              <a:t> *6.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6" name="Rounded Rectangular Callout 75"/>
          <p:cNvSpPr/>
          <p:nvPr/>
        </p:nvSpPr>
        <p:spPr>
          <a:xfrm flipV="1">
            <a:off x="259242" y="1546467"/>
            <a:ext cx="4484562" cy="1021975"/>
          </a:xfrm>
          <a:prstGeom prst="wedgeRoundRectCallout">
            <a:avLst>
              <a:gd name="adj1" fmla="val 41745"/>
              <a:gd name="adj2" fmla="val -7866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632676" y="3380023"/>
            <a:ext cx="158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Moratória</a:t>
            </a:r>
            <a:endParaRPr lang="en-US" dirty="0"/>
          </a:p>
          <a:p>
            <a:r>
              <a:rPr lang="en-US" dirty="0" smtClean="0"/>
              <a:t>do México *5</a:t>
            </a:r>
          </a:p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010231" y="1688131"/>
            <a:ext cx="163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Sarney</a:t>
            </a:r>
            <a:r>
              <a:rPr lang="en-US" dirty="0" smtClean="0"/>
              <a:t> / </a:t>
            </a:r>
            <a:r>
              <a:rPr lang="en-US" dirty="0" err="1" smtClean="0"/>
              <a:t>Itamar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261583" y="2041729"/>
            <a:ext cx="117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1986 - 1994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6951074" y="1686611"/>
            <a:ext cx="55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FHC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729048" y="2037593"/>
            <a:ext cx="107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1995-2002</a:t>
            </a:r>
            <a:endParaRPr lang="en-US" sz="1600" dirty="0"/>
          </a:p>
        </p:txBody>
      </p:sp>
      <p:sp>
        <p:nvSpPr>
          <p:cNvPr id="73" name="Rectangle 72"/>
          <p:cNvSpPr/>
          <p:nvPr/>
        </p:nvSpPr>
        <p:spPr>
          <a:xfrm>
            <a:off x="4997922" y="1726549"/>
            <a:ext cx="1648296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765507" y="1740889"/>
            <a:ext cx="960153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endCxn id="73" idx="3"/>
          </p:cNvCxnSpPr>
          <p:nvPr/>
        </p:nvCxnSpPr>
        <p:spPr>
          <a:xfrm flipH="1">
            <a:off x="6646218" y="2037593"/>
            <a:ext cx="119289" cy="239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430" y="1528060"/>
            <a:ext cx="4385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A taxa de </a:t>
            </a:r>
            <a:r>
              <a:rPr lang="en-US" sz="2000" dirty="0" err="1" smtClean="0"/>
              <a:t>juros</a:t>
            </a:r>
            <a:r>
              <a:rPr lang="en-US" sz="2000" dirty="0" smtClean="0"/>
              <a:t> do </a:t>
            </a:r>
            <a:r>
              <a:rPr lang="en-US" sz="2000" dirty="0" err="1" smtClean="0"/>
              <a:t>impréstimo</a:t>
            </a:r>
            <a:r>
              <a:rPr lang="en-US" sz="2000" dirty="0" smtClean="0"/>
              <a:t> era </a:t>
            </a:r>
            <a:r>
              <a:rPr lang="en-US" sz="2000" dirty="0" err="1" smtClean="0"/>
              <a:t>pós-fixada</a:t>
            </a:r>
            <a:r>
              <a:rPr lang="en-US" sz="2000" dirty="0" smtClean="0"/>
              <a:t> e </a:t>
            </a:r>
            <a:r>
              <a:rPr lang="en-US" sz="2000" dirty="0" err="1" smtClean="0"/>
              <a:t>após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2 </a:t>
            </a:r>
            <a:r>
              <a:rPr lang="en-US" sz="2000" dirty="0" err="1" smtClean="0"/>
              <a:t>choques</a:t>
            </a:r>
            <a:r>
              <a:rPr lang="en-US" sz="2000" dirty="0" smtClean="0"/>
              <a:t> do </a:t>
            </a:r>
            <a:r>
              <a:rPr lang="en-US" sz="2000" dirty="0" err="1" smtClean="0"/>
              <a:t>petróleo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EUA </a:t>
            </a:r>
            <a:r>
              <a:rPr lang="en-US" sz="2000" dirty="0" err="1" smtClean="0"/>
              <a:t>reajustaram</a:t>
            </a:r>
            <a:r>
              <a:rPr lang="en-US" sz="2000" dirty="0" smtClean="0"/>
              <a:t> a taxa. 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4812" y="3309569"/>
            <a:ext cx="116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BNDE</a:t>
            </a:r>
          </a:p>
          <a:p>
            <a:r>
              <a:rPr lang="en-US" dirty="0" smtClean="0"/>
              <a:t>(Lei 1.628)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31162" y="3303284"/>
            <a:ext cx="9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Empresa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Pública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731721" y="3303284"/>
            <a:ext cx="1186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ercado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capitais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111665" y="3349532"/>
            <a:ext cx="710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Plano </a:t>
            </a:r>
          </a:p>
          <a:p>
            <a:r>
              <a:rPr lang="en-US" dirty="0" smtClean="0"/>
              <a:t>Real</a:t>
            </a:r>
          </a:p>
          <a:p>
            <a:endParaRPr lang="en-US" dirty="0"/>
          </a:p>
        </p:txBody>
      </p:sp>
      <p:sp>
        <p:nvSpPr>
          <p:cNvPr id="8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F497D"/>
                </a:solidFill>
              </a:rPr>
              <a:t>Privatizações</a:t>
            </a:r>
            <a:r>
              <a:rPr lang="en-US" dirty="0" smtClean="0">
                <a:solidFill>
                  <a:srgbClr val="1F497D"/>
                </a:solidFill>
              </a:rPr>
              <a:t> e </a:t>
            </a:r>
            <a:r>
              <a:rPr lang="en-US" dirty="0" err="1" smtClean="0">
                <a:solidFill>
                  <a:srgbClr val="1F497D"/>
                </a:solidFill>
              </a:rPr>
              <a:t>BNDESPar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210" y="279907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1982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97062" y="278755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80660" y="275879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1965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6538" y="27806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1971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272310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1952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87906" y="3143102"/>
            <a:ext cx="1717072" cy="300251"/>
            <a:chOff x="215610" y="2932595"/>
            <a:chExt cx="1717072" cy="30025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73287" y="3128123"/>
            <a:ext cx="1717072" cy="300251"/>
            <a:chOff x="215610" y="2932595"/>
            <a:chExt cx="1717072" cy="30025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02214" y="3128123"/>
            <a:ext cx="1717072" cy="300251"/>
            <a:chOff x="215610" y="2932595"/>
            <a:chExt cx="1717072" cy="30025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26732" y="3128123"/>
            <a:ext cx="1717072" cy="300251"/>
            <a:chOff x="215610" y="2932595"/>
            <a:chExt cx="1717072" cy="30025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80660" y="3128123"/>
            <a:ext cx="1717072" cy="300251"/>
            <a:chOff x="215610" y="2932595"/>
            <a:chExt cx="1717072" cy="300251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8446" y="3128123"/>
            <a:ext cx="1717072" cy="300251"/>
            <a:chOff x="215610" y="2932595"/>
            <a:chExt cx="1717072" cy="30025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973287" y="279126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1994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388953" y="2794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61" name="Rounded Rectangular Callout 60"/>
          <p:cNvSpPr/>
          <p:nvPr/>
        </p:nvSpPr>
        <p:spPr>
          <a:xfrm flipH="1">
            <a:off x="259238" y="4348807"/>
            <a:ext cx="8691975" cy="2092790"/>
          </a:xfrm>
          <a:prstGeom prst="wedgeRoundRectCallout">
            <a:avLst>
              <a:gd name="adj1" fmla="val -42428"/>
              <a:gd name="adj2" fmla="val -10126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 - </a:t>
            </a:r>
            <a:r>
              <a:rPr lang="en-US" sz="2000" dirty="0" err="1" smtClean="0">
                <a:solidFill>
                  <a:srgbClr val="000000"/>
                </a:solidFill>
              </a:rPr>
              <a:t>Empresas</a:t>
            </a:r>
            <a:r>
              <a:rPr lang="en-US" sz="2000" dirty="0" smtClean="0">
                <a:solidFill>
                  <a:srgbClr val="000000"/>
                </a:solidFill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</a:rPr>
              <a:t>agronegócio</a:t>
            </a:r>
            <a:r>
              <a:rPr lang="en-US" sz="2000" dirty="0" smtClean="0">
                <a:solidFill>
                  <a:srgbClr val="000000"/>
                </a:solidFill>
              </a:rPr>
              <a:t> e </a:t>
            </a:r>
            <a:r>
              <a:rPr lang="en-US" sz="2000" dirty="0" err="1" smtClean="0">
                <a:solidFill>
                  <a:srgbClr val="000000"/>
                </a:solidFill>
              </a:rPr>
              <a:t>outras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exportadoras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sofreram</a:t>
            </a:r>
            <a:r>
              <a:rPr lang="en-US" sz="2000" dirty="0" smtClean="0">
                <a:solidFill>
                  <a:srgbClr val="000000"/>
                </a:solidFill>
              </a:rPr>
              <a:t> com </a:t>
            </a:r>
            <a:r>
              <a:rPr lang="en-US" sz="2000" dirty="0" err="1" smtClean="0">
                <a:solidFill>
                  <a:srgbClr val="000000"/>
                </a:solidFill>
              </a:rPr>
              <a:t>falta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crédito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reflexo</a:t>
            </a:r>
            <a:r>
              <a:rPr lang="en-US" sz="2000" dirty="0" smtClean="0">
                <a:solidFill>
                  <a:srgbClr val="000000"/>
                </a:solidFill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</a:rPr>
              <a:t>câmbio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2004.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</a:rPr>
              <a:t>Mais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tarde</a:t>
            </a:r>
            <a:r>
              <a:rPr lang="en-US" sz="2000" dirty="0" smtClean="0">
                <a:solidFill>
                  <a:srgbClr val="000000"/>
                </a:solidFill>
              </a:rPr>
              <a:t>, e </a:t>
            </a:r>
            <a:r>
              <a:rPr lang="en-US" sz="2000" dirty="0" err="1" smtClean="0">
                <a:solidFill>
                  <a:srgbClr val="000000"/>
                </a:solidFill>
              </a:rPr>
              <a:t>principalmente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crise</a:t>
            </a:r>
            <a:r>
              <a:rPr lang="en-US" sz="2000" dirty="0" smtClean="0">
                <a:solidFill>
                  <a:srgbClr val="000000"/>
                </a:solidFill>
              </a:rPr>
              <a:t> de 2008, </a:t>
            </a:r>
            <a:r>
              <a:rPr lang="en-US" sz="2000" dirty="0" err="1" smtClean="0">
                <a:solidFill>
                  <a:srgbClr val="000000"/>
                </a:solidFill>
              </a:rPr>
              <a:t>há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</a:rPr>
              <a:t>iversificação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recursos</a:t>
            </a:r>
            <a:r>
              <a:rPr lang="en-US" sz="2000" dirty="0" smtClean="0">
                <a:solidFill>
                  <a:srgbClr val="000000"/>
                </a:solidFill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</a:rPr>
              <a:t>BNDESPar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Nessa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altura</a:t>
            </a:r>
            <a:r>
              <a:rPr lang="en-US" sz="2000" dirty="0" smtClean="0">
                <a:solidFill>
                  <a:srgbClr val="000000"/>
                </a:solidFill>
              </a:rPr>
              <a:t>, assume </a:t>
            </a:r>
            <a:r>
              <a:rPr lang="en-US" sz="2000" dirty="0" err="1" smtClean="0">
                <a:solidFill>
                  <a:srgbClr val="000000"/>
                </a:solidFill>
              </a:rPr>
              <a:t>como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sócio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minoritário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empresas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Grandes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Campeãs</a:t>
            </a:r>
            <a:r>
              <a:rPr lang="en-US" sz="2000" dirty="0" smtClean="0">
                <a:solidFill>
                  <a:srgbClr val="000000"/>
                </a:solidFill>
              </a:rPr>
              <a:t>). 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6" name="Rounded Rectangular Callout 75"/>
          <p:cNvSpPr/>
          <p:nvPr/>
        </p:nvSpPr>
        <p:spPr>
          <a:xfrm flipV="1">
            <a:off x="259241" y="1269914"/>
            <a:ext cx="6128213" cy="1298525"/>
          </a:xfrm>
          <a:prstGeom prst="wedgeRoundRectCallout">
            <a:avLst>
              <a:gd name="adj1" fmla="val 55226"/>
              <a:gd name="adj2" fmla="val -7414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238" y="1280154"/>
            <a:ext cx="6128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Grandes</a:t>
            </a:r>
            <a:r>
              <a:rPr lang="en-US" sz="2000" dirty="0" smtClean="0"/>
              <a:t> </a:t>
            </a:r>
            <a:r>
              <a:rPr lang="en-US" sz="2000" dirty="0" err="1" smtClean="0"/>
              <a:t>privatizações</a:t>
            </a:r>
            <a:r>
              <a:rPr lang="en-US" sz="2000" dirty="0" smtClean="0"/>
              <a:t>: </a:t>
            </a:r>
            <a:r>
              <a:rPr lang="en-US" sz="2000" dirty="0" err="1" smtClean="0"/>
              <a:t>Elétricas</a:t>
            </a:r>
            <a:r>
              <a:rPr lang="en-US" sz="2000" dirty="0" smtClean="0"/>
              <a:t> 1996; Vale 1997 (3 </a:t>
            </a:r>
            <a:r>
              <a:rPr lang="en-US" sz="2000" dirty="0" err="1" smtClean="0"/>
              <a:t>Bilhões</a:t>
            </a:r>
            <a:r>
              <a:rPr lang="en-US" sz="2000" dirty="0" smtClean="0"/>
              <a:t>); </a:t>
            </a:r>
            <a:r>
              <a:rPr lang="en-US" sz="2000" dirty="0" err="1" smtClean="0"/>
              <a:t>Telebrás</a:t>
            </a:r>
            <a:r>
              <a:rPr lang="en-US" sz="2000" dirty="0" smtClean="0"/>
              <a:t> 1997 “</a:t>
            </a:r>
            <a:r>
              <a:rPr lang="en-US" sz="2000" dirty="0" err="1"/>
              <a:t>M</a:t>
            </a:r>
            <a:r>
              <a:rPr lang="en-US" sz="2000" dirty="0" err="1" smtClean="0"/>
              <a:t>aior</a:t>
            </a:r>
            <a:r>
              <a:rPr lang="en-US" sz="2000" dirty="0" smtClean="0"/>
              <a:t> do </a:t>
            </a:r>
            <a:r>
              <a:rPr lang="en-US" sz="2000" dirty="0" err="1" smtClean="0"/>
              <a:t>planeta</a:t>
            </a:r>
            <a:r>
              <a:rPr lang="en-US" sz="2000" dirty="0" smtClean="0"/>
              <a:t>”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- A </a:t>
            </a:r>
            <a:r>
              <a:rPr lang="en-US" sz="2000" dirty="0" err="1" smtClean="0">
                <a:solidFill>
                  <a:srgbClr val="000000"/>
                </a:solidFill>
              </a:rPr>
              <a:t>atuação</a:t>
            </a:r>
            <a:r>
              <a:rPr lang="en-US" sz="2000" dirty="0" smtClean="0">
                <a:solidFill>
                  <a:srgbClr val="000000"/>
                </a:solidFill>
              </a:rPr>
              <a:t> da </a:t>
            </a:r>
            <a:r>
              <a:rPr lang="en-US" sz="2000" dirty="0" err="1" smtClean="0">
                <a:solidFill>
                  <a:srgbClr val="000000"/>
                </a:solidFill>
              </a:rPr>
              <a:t>BNDESPar</a:t>
            </a:r>
            <a:r>
              <a:rPr lang="en-US" sz="2000" dirty="0" smtClean="0">
                <a:solidFill>
                  <a:srgbClr val="000000"/>
                </a:solidFill>
              </a:rPr>
              <a:t> (2005) </a:t>
            </a:r>
            <a:r>
              <a:rPr lang="en-US" sz="2000" dirty="0" err="1" smtClean="0">
                <a:solidFill>
                  <a:srgbClr val="000000"/>
                </a:solidFill>
              </a:rPr>
              <a:t>para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oferecer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crédito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às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exportadoras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6951074" y="1686611"/>
            <a:ext cx="55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FHC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729048" y="2037593"/>
            <a:ext cx="107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1995-2002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8270400" y="1690242"/>
            <a:ext cx="41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911302" y="2041729"/>
            <a:ext cx="117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2003 - 2016</a:t>
            </a:r>
            <a:endParaRPr lang="en-US" sz="1600" dirty="0"/>
          </a:p>
        </p:txBody>
      </p:sp>
      <p:sp>
        <p:nvSpPr>
          <p:cNvPr id="75" name="Rectangle 74"/>
          <p:cNvSpPr/>
          <p:nvPr/>
        </p:nvSpPr>
        <p:spPr>
          <a:xfrm>
            <a:off x="6765507" y="1740889"/>
            <a:ext cx="960153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911301" y="1740889"/>
            <a:ext cx="1165141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75" idx="3"/>
            <a:endCxn id="77" idx="1"/>
          </p:cNvCxnSpPr>
          <p:nvPr/>
        </p:nvCxnSpPr>
        <p:spPr>
          <a:xfrm>
            <a:off x="7725660" y="2075868"/>
            <a:ext cx="185641" cy="0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24812" y="3254354"/>
            <a:ext cx="116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BNDE</a:t>
            </a:r>
          </a:p>
          <a:p>
            <a:r>
              <a:rPr lang="en-US" dirty="0" smtClean="0"/>
              <a:t>(Lei 1.628)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31162" y="3248069"/>
            <a:ext cx="9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Empresa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Pública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731721" y="3248069"/>
            <a:ext cx="1186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ercado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capitais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496818" y="3280292"/>
            <a:ext cx="930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Crise</a:t>
            </a:r>
            <a:r>
              <a:rPr lang="en-US" dirty="0" smtClean="0"/>
              <a:t> da </a:t>
            </a:r>
          </a:p>
          <a:p>
            <a:r>
              <a:rPr lang="en-US" dirty="0" err="1" smtClean="0"/>
              <a:t>Dívida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111665" y="3294317"/>
            <a:ext cx="710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Plano </a:t>
            </a:r>
          </a:p>
          <a:p>
            <a:r>
              <a:rPr lang="en-US" dirty="0" smtClean="0"/>
              <a:t>Real</a:t>
            </a:r>
          </a:p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8325281" y="3380023"/>
            <a:ext cx="868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Crise</a:t>
            </a:r>
            <a:endParaRPr lang="en-US" dirty="0" smtClean="0"/>
          </a:p>
          <a:p>
            <a:r>
              <a:rPr lang="en-US" dirty="0" err="1" smtClean="0"/>
              <a:t>Política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5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6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444758" y="6364165"/>
            <a:ext cx="2648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BNDES Elaborado pelo autor</a:t>
            </a:r>
          </a:p>
        </p:txBody>
      </p:sp>
      <p:sp>
        <p:nvSpPr>
          <p:cNvPr id="6" name="Triângulo retângulo 8"/>
          <p:cNvSpPr/>
          <p:nvPr/>
        </p:nvSpPr>
        <p:spPr>
          <a:xfrm flipV="1">
            <a:off x="198391" y="168870"/>
            <a:ext cx="810090" cy="1050287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534389"/>
              </p:ext>
            </p:extLst>
          </p:nvPr>
        </p:nvGraphicFramePr>
        <p:xfrm>
          <a:off x="457200" y="1376218"/>
          <a:ext cx="8229600" cy="476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51489" y="491976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sz="4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Privatização </a:t>
            </a:r>
            <a:r>
              <a:rPr lang="pt-BR" sz="40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X</a:t>
            </a:r>
            <a:r>
              <a:rPr lang="pt-BR" sz="4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Desembolsos</a:t>
            </a:r>
            <a:endParaRPr lang="pt-BR" sz="4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7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804397" y="6364165"/>
            <a:ext cx="3288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 smtClean="0"/>
              <a:t>Lazzarinni</a:t>
            </a:r>
            <a:r>
              <a:rPr lang="pt-BR" sz="1200" dirty="0" smtClean="0"/>
              <a:t>, P.C,  “Capitalismo de Laços</a:t>
            </a:r>
            <a:endParaRPr lang="pt-BR" sz="1200" dirty="0"/>
          </a:p>
        </p:txBody>
      </p:sp>
      <p:sp>
        <p:nvSpPr>
          <p:cNvPr id="6" name="Triângulo retângulo 8"/>
          <p:cNvSpPr/>
          <p:nvPr/>
        </p:nvSpPr>
        <p:spPr>
          <a:xfrm flipV="1">
            <a:off x="198391" y="168870"/>
            <a:ext cx="810090" cy="1050287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51489" y="491976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sz="4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Número de privatizações</a:t>
            </a:r>
            <a:endParaRPr lang="pt-BR" sz="4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aptura de Tela 2017-05-30 às 23.01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8" y="1391140"/>
            <a:ext cx="8762041" cy="42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1F497D"/>
                </a:solidFill>
              </a:rPr>
              <a:t>Opção ou obrigação?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36" y="3309569"/>
            <a:ext cx="116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BNDE</a:t>
            </a:r>
          </a:p>
          <a:p>
            <a:r>
              <a:rPr lang="en-US" dirty="0" smtClean="0"/>
              <a:t>(Lei 1.628)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2210" y="279907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1982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97062" y="278755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80660" y="275879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1965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6538" y="27806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1971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6386" y="3303284"/>
            <a:ext cx="9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Empresa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Pública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86945" y="3303284"/>
            <a:ext cx="1186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ercado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capitais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272310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1952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87906" y="3143102"/>
            <a:ext cx="1717072" cy="300251"/>
            <a:chOff x="215610" y="2932595"/>
            <a:chExt cx="1717072" cy="30025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73287" y="3128123"/>
            <a:ext cx="1717072" cy="300251"/>
            <a:chOff x="215610" y="2932595"/>
            <a:chExt cx="1717072" cy="30025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02214" y="3128123"/>
            <a:ext cx="1717072" cy="300251"/>
            <a:chOff x="215610" y="2932595"/>
            <a:chExt cx="1717072" cy="30025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26732" y="3128123"/>
            <a:ext cx="1717072" cy="300251"/>
            <a:chOff x="215610" y="2932595"/>
            <a:chExt cx="1717072" cy="30025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80660" y="3128123"/>
            <a:ext cx="1717072" cy="300251"/>
            <a:chOff x="215610" y="2932595"/>
            <a:chExt cx="1717072" cy="300251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8446" y="3128123"/>
            <a:ext cx="1717072" cy="300251"/>
            <a:chOff x="215610" y="2932595"/>
            <a:chExt cx="1717072" cy="30025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973287" y="279126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1994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388953" y="2794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7021280" y="3200023"/>
            <a:ext cx="1987966" cy="497532"/>
            <a:chOff x="7021280" y="3200023"/>
            <a:chExt cx="1987966" cy="497532"/>
          </a:xfrm>
        </p:grpSpPr>
        <p:cxnSp>
          <p:nvCxnSpPr>
            <p:cNvPr id="62" name="Straight Connector 61"/>
            <p:cNvCxnSpPr>
              <a:stCxn id="37" idx="4"/>
            </p:cNvCxnSpPr>
            <p:nvPr/>
          </p:nvCxnSpPr>
          <p:spPr>
            <a:xfrm>
              <a:off x="8951216" y="3443353"/>
              <a:ext cx="58030" cy="24277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7120280" y="3686124"/>
              <a:ext cx="1888966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113109" y="3380023"/>
              <a:ext cx="0" cy="31753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021280" y="3200023"/>
              <a:ext cx="198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847651" y="2907635"/>
            <a:ext cx="5226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0000"/>
                </a:solidFill>
              </a:rPr>
              <a:t>2009</a:t>
            </a: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 flipH="1">
            <a:off x="259240" y="4348807"/>
            <a:ext cx="8691975" cy="2240026"/>
          </a:xfrm>
          <a:prstGeom prst="wedgeRoundRectCallout">
            <a:avLst>
              <a:gd name="adj1" fmla="val -42587"/>
              <a:gd name="adj2" fmla="val -8097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Novas propostas (2017): Monitoramento </a:t>
            </a:r>
            <a:r>
              <a:rPr lang="pt-BR" sz="2000" dirty="0">
                <a:solidFill>
                  <a:schemeClr val="tx1"/>
                </a:solidFill>
              </a:rPr>
              <a:t>e Avaliação (M&amp;A</a:t>
            </a:r>
            <a:r>
              <a:rPr lang="pt-BR" sz="2000" dirty="0" smtClean="0">
                <a:solidFill>
                  <a:schemeClr val="tx1"/>
                </a:solidFill>
              </a:rPr>
              <a:t>), para que haja maior transparência para que se inclua as variáveis sociais e ambientais *7.</a:t>
            </a:r>
          </a:p>
          <a:p>
            <a:pPr marL="285750" indent="-285750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Medidas que contemplam questões sociais e ambientais são analisadas desde a década de 80, porém pouco praticada até 2001, quando foi reduzida significativamente e retorna a discussão atualmente.</a:t>
            </a:r>
          </a:p>
          <a:p>
            <a:pPr marL="285750" indent="-285750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Mecanismos mais modernos trouxeram para a pauta dos financiamentos a educação e cultura. </a:t>
            </a:r>
            <a:endParaRPr lang="en-US" sz="2000" dirty="0"/>
          </a:p>
        </p:txBody>
      </p:sp>
      <p:sp>
        <p:nvSpPr>
          <p:cNvPr id="76" name="Rounded Rectangular Callout 75"/>
          <p:cNvSpPr/>
          <p:nvPr/>
        </p:nvSpPr>
        <p:spPr>
          <a:xfrm flipV="1">
            <a:off x="259240" y="1417638"/>
            <a:ext cx="8845738" cy="1305462"/>
          </a:xfrm>
          <a:prstGeom prst="wedgeRoundRectCallout">
            <a:avLst>
              <a:gd name="adj1" fmla="val 27397"/>
              <a:gd name="adj2" fmla="val -6598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035" y="1439322"/>
            <a:ext cx="8629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- 2009, Criada área Ambiental que reporta a diretoria *7.</a:t>
            </a:r>
          </a:p>
          <a:p>
            <a:r>
              <a:rPr lang="pt-BR" sz="2000" dirty="0" smtClean="0"/>
              <a:t>- 2010,  27 bilhões investidos na Petrobrás causa grande tensão social de cunho ambiental.  </a:t>
            </a:r>
            <a:endParaRPr lang="en-US" sz="2000" dirty="0"/>
          </a:p>
        </p:txBody>
      </p:sp>
      <p:sp>
        <p:nvSpPr>
          <p:cNvPr id="71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0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444758" y="6364165"/>
            <a:ext cx="2648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BNDES Elaborado pelo autor</a:t>
            </a:r>
          </a:p>
        </p:txBody>
      </p:sp>
      <p:sp>
        <p:nvSpPr>
          <p:cNvPr id="6" name="Triângulo retângulo 8"/>
          <p:cNvSpPr/>
          <p:nvPr/>
        </p:nvSpPr>
        <p:spPr>
          <a:xfrm flipV="1">
            <a:off x="198391" y="168870"/>
            <a:ext cx="810090" cy="1050287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51489" y="491976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sz="4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Petrobrás 27 Bilhões!</a:t>
            </a:r>
            <a:endParaRPr lang="pt-BR" sz="4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39367"/>
              </p:ext>
            </p:extLst>
          </p:nvPr>
        </p:nvGraphicFramePr>
        <p:xfrm>
          <a:off x="554183" y="1522968"/>
          <a:ext cx="8100868" cy="476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3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abrica11.net.br/wp-content/themes/loja11/imagens/logoBN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4" y="459432"/>
            <a:ext cx="8774832" cy="58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99592" y="3861048"/>
            <a:ext cx="5328592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 smtClean="0">
                <a:solidFill>
                  <a:schemeClr val="tx2"/>
                </a:solidFill>
              </a:rPr>
              <a:t>Formas de Financiamento</a:t>
            </a:r>
            <a:endParaRPr lang="pt-BR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3792" y="376778"/>
            <a:ext cx="7373007" cy="938719"/>
          </a:xfrm>
          <a:noFill/>
        </p:spPr>
        <p:txBody>
          <a:bodyPr wrap="square" rtlCol="0">
            <a:spAutoFit/>
          </a:bodyPr>
          <a:lstStyle/>
          <a:p>
            <a:pPr algn="l" defTabSz="914400"/>
            <a:r>
              <a:rPr lang="pt-BR" sz="55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Quem pode ser cliente</a:t>
            </a:r>
          </a:p>
        </p:txBody>
      </p:sp>
      <p:sp>
        <p:nvSpPr>
          <p:cNvPr id="4" name="Elipse 3"/>
          <p:cNvSpPr/>
          <p:nvPr/>
        </p:nvSpPr>
        <p:spPr>
          <a:xfrm>
            <a:off x="619432" y="1730477"/>
            <a:ext cx="2231922" cy="106188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Pessoas Jurídicas</a:t>
            </a:r>
            <a:endParaRPr lang="pt-BR" sz="2400" b="1" dirty="0"/>
          </a:p>
        </p:txBody>
      </p:sp>
      <p:sp>
        <p:nvSpPr>
          <p:cNvPr id="6" name="Elipse 5"/>
          <p:cNvSpPr/>
          <p:nvPr/>
        </p:nvSpPr>
        <p:spPr>
          <a:xfrm>
            <a:off x="3367554" y="1735397"/>
            <a:ext cx="2231922" cy="106188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Pessoas Físicas</a:t>
            </a:r>
            <a:endParaRPr lang="pt-BR" sz="2400" b="1" dirty="0"/>
          </a:p>
        </p:txBody>
      </p:sp>
      <p:sp>
        <p:nvSpPr>
          <p:cNvPr id="7" name="Elipse 6"/>
          <p:cNvSpPr/>
          <p:nvPr/>
        </p:nvSpPr>
        <p:spPr>
          <a:xfrm>
            <a:off x="6125503" y="1730482"/>
            <a:ext cx="2366855" cy="106188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Administração Pública</a:t>
            </a:r>
            <a:endParaRPr lang="pt-BR" sz="2400" b="1" dirty="0"/>
          </a:p>
        </p:txBody>
      </p:sp>
      <p:sp>
        <p:nvSpPr>
          <p:cNvPr id="8" name="Seta para a Direita 7"/>
          <p:cNvSpPr/>
          <p:nvPr/>
        </p:nvSpPr>
        <p:spPr>
          <a:xfrm rot="5400000">
            <a:off x="1199535" y="2855535"/>
            <a:ext cx="904568" cy="934064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5400000">
            <a:off x="4045980" y="2879519"/>
            <a:ext cx="904568" cy="934064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5400000">
            <a:off x="6838348" y="2879517"/>
            <a:ext cx="904568" cy="934064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65471" y="3941852"/>
            <a:ext cx="2585883" cy="233024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/>
              <a:t>Agropecuária</a:t>
            </a:r>
          </a:p>
          <a:p>
            <a:pPr algn="ctr"/>
            <a:r>
              <a:rPr lang="pt-BR" sz="2100" b="1" dirty="0" smtClean="0"/>
              <a:t>Indústria</a:t>
            </a:r>
          </a:p>
          <a:p>
            <a:pPr algn="ctr"/>
            <a:r>
              <a:rPr lang="pt-BR" sz="2100" b="1" dirty="0" smtClean="0"/>
              <a:t>Comércio </a:t>
            </a:r>
            <a:r>
              <a:rPr lang="pt-BR" sz="2100" b="1" dirty="0"/>
              <a:t>ou serviços</a:t>
            </a:r>
          </a:p>
          <a:p>
            <a:pPr algn="ctr"/>
            <a:r>
              <a:rPr lang="pt-BR" sz="2100" b="1" dirty="0" smtClean="0"/>
              <a:t>Cooperativas </a:t>
            </a:r>
            <a:r>
              <a:rPr lang="pt-BR" sz="2100" b="1" dirty="0"/>
              <a:t>ou associações</a:t>
            </a:r>
          </a:p>
          <a:p>
            <a:pPr algn="ctr"/>
            <a:r>
              <a:rPr lang="pt-BR" sz="2100" b="1" dirty="0" smtClean="0"/>
              <a:t>ONGs</a:t>
            </a:r>
            <a:r>
              <a:rPr lang="pt-BR" sz="2100" b="1" dirty="0"/>
              <a:t>, </a:t>
            </a:r>
            <a:r>
              <a:rPr lang="pt-BR" sz="2100" b="1" dirty="0" smtClean="0"/>
              <a:t>Fundações</a:t>
            </a:r>
            <a:endParaRPr lang="pt-BR" sz="2100" b="1" dirty="0"/>
          </a:p>
        </p:txBody>
      </p:sp>
      <p:sp>
        <p:nvSpPr>
          <p:cNvPr id="13" name="Retângulo 12"/>
          <p:cNvSpPr/>
          <p:nvPr/>
        </p:nvSpPr>
        <p:spPr>
          <a:xfrm>
            <a:off x="3328238" y="3932612"/>
            <a:ext cx="2585883" cy="235482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Produtor Rural</a:t>
            </a:r>
          </a:p>
          <a:p>
            <a:pPr algn="ctr"/>
            <a:endParaRPr lang="pt-BR" sz="2200" b="1" dirty="0" smtClean="0"/>
          </a:p>
          <a:p>
            <a:pPr algn="ctr"/>
            <a:r>
              <a:rPr lang="pt-BR" sz="2200" b="1" dirty="0" smtClean="0"/>
              <a:t>Transportador Autônomo</a:t>
            </a:r>
          </a:p>
          <a:p>
            <a:pPr algn="ctr"/>
            <a:endParaRPr lang="pt-BR" sz="2200" b="1" dirty="0" smtClean="0"/>
          </a:p>
          <a:p>
            <a:pPr algn="ctr"/>
            <a:r>
              <a:rPr lang="pt-BR" sz="2200" b="1" dirty="0" err="1" smtClean="0"/>
              <a:t>Micro-empreendedor</a:t>
            </a:r>
            <a:endParaRPr lang="pt-BR" sz="2200" b="1" dirty="0"/>
          </a:p>
        </p:txBody>
      </p:sp>
      <p:sp>
        <p:nvSpPr>
          <p:cNvPr id="14" name="Retângulo 13"/>
          <p:cNvSpPr/>
          <p:nvPr/>
        </p:nvSpPr>
        <p:spPr>
          <a:xfrm>
            <a:off x="6243507" y="3941850"/>
            <a:ext cx="2585883" cy="23597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Municipal 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Estadual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Federal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00707" y="6379956"/>
            <a:ext cx="244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BNDES</a:t>
            </a:r>
            <a:endParaRPr lang="pt-BR" dirty="0"/>
          </a:p>
        </p:txBody>
      </p:sp>
      <p:sp>
        <p:nvSpPr>
          <p:cNvPr id="1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1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2262" y="376778"/>
            <a:ext cx="7861738" cy="93871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 defTabSz="914400"/>
            <a:r>
              <a:rPr lang="pt-BR" sz="5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Quem não pode ser cliente</a:t>
            </a:r>
          </a:p>
        </p:txBody>
      </p:sp>
      <p:sp>
        <p:nvSpPr>
          <p:cNvPr id="15" name="Símbolo de 'Não' 14"/>
          <p:cNvSpPr/>
          <p:nvPr/>
        </p:nvSpPr>
        <p:spPr>
          <a:xfrm>
            <a:off x="383465" y="1435741"/>
            <a:ext cx="2949669" cy="2420297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Inadimplentes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Símbolo de 'Não' 15"/>
          <p:cNvSpPr/>
          <p:nvPr/>
        </p:nvSpPr>
        <p:spPr>
          <a:xfrm>
            <a:off x="5737131" y="1403122"/>
            <a:ext cx="2949669" cy="2420297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Títulos Protestados</a:t>
            </a:r>
          </a:p>
        </p:txBody>
      </p:sp>
      <p:sp>
        <p:nvSpPr>
          <p:cNvPr id="17" name="Símbolo de 'Não' 16"/>
          <p:cNvSpPr/>
          <p:nvPr/>
        </p:nvSpPr>
        <p:spPr>
          <a:xfrm>
            <a:off x="383464" y="3992132"/>
            <a:ext cx="2949669" cy="2420297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Em processo de falência</a:t>
            </a:r>
          </a:p>
        </p:txBody>
      </p:sp>
      <p:sp>
        <p:nvSpPr>
          <p:cNvPr id="18" name="Símbolo de 'Não' 17"/>
          <p:cNvSpPr/>
          <p:nvPr/>
        </p:nvSpPr>
        <p:spPr>
          <a:xfrm>
            <a:off x="5737131" y="3864549"/>
            <a:ext cx="2949669" cy="2420297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Problemas de cadastro</a:t>
            </a:r>
          </a:p>
        </p:txBody>
      </p:sp>
      <p:sp>
        <p:nvSpPr>
          <p:cNvPr id="19" name="Símbolo de 'Não' 18"/>
          <p:cNvSpPr/>
          <p:nvPr/>
        </p:nvSpPr>
        <p:spPr>
          <a:xfrm>
            <a:off x="3028332" y="2601101"/>
            <a:ext cx="2949669" cy="2420297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Gestores das empresas com estes problemas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700707" y="6379956"/>
            <a:ext cx="244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BNDES</a:t>
            </a:r>
            <a:endParaRPr lang="pt-BR" dirty="0"/>
          </a:p>
        </p:txBody>
      </p:sp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166" y="101430"/>
            <a:ext cx="6994634" cy="830997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 defTabSz="914400"/>
            <a:r>
              <a:rPr lang="pt-BR" sz="4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Requisitos mínimos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1514168" y="943883"/>
            <a:ext cx="6204155" cy="1071730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Em </a:t>
            </a:r>
            <a:r>
              <a:rPr lang="pt-BR" sz="2400" b="1" dirty="0"/>
              <a:t>dia com as obrigações fiscais, tributárias e sociais</a:t>
            </a: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1499422" y="2064774"/>
            <a:ext cx="6204155" cy="855406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Apresentar </a:t>
            </a:r>
            <a:r>
              <a:rPr lang="pt-BR" sz="2800" b="1" dirty="0"/>
              <a:t>cadastro satisfatório</a:t>
            </a:r>
          </a:p>
        </p:txBody>
      </p:sp>
      <p:sp>
        <p:nvSpPr>
          <p:cNvPr id="7" name="Texto Explicativo em Seta para Baixo 6"/>
          <p:cNvSpPr/>
          <p:nvPr/>
        </p:nvSpPr>
        <p:spPr>
          <a:xfrm>
            <a:off x="1479754" y="3011797"/>
            <a:ext cx="6204155" cy="945686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Ter </a:t>
            </a:r>
            <a:r>
              <a:rPr lang="pt-BR" sz="2800" b="1" dirty="0"/>
              <a:t>capacidade</a:t>
            </a:r>
            <a:r>
              <a:rPr lang="pt-BR" sz="2400" b="1" dirty="0"/>
              <a:t> de </a:t>
            </a:r>
            <a:r>
              <a:rPr lang="pt-BR" sz="2400" b="1" dirty="0" smtClean="0"/>
              <a:t>pagamento</a:t>
            </a:r>
            <a:endParaRPr lang="pt-BR" sz="2400" b="1" dirty="0"/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1489588" y="4036148"/>
            <a:ext cx="6204155" cy="919310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Não </a:t>
            </a:r>
            <a:r>
              <a:rPr lang="pt-BR" sz="2400" b="1" dirty="0"/>
              <a:t>estar em regime de recuperação de crédito</a:t>
            </a:r>
          </a:p>
        </p:txBody>
      </p:sp>
      <p:sp>
        <p:nvSpPr>
          <p:cNvPr id="9" name="Texto Explicativo em Seta para Baixo 8"/>
          <p:cNvSpPr/>
          <p:nvPr/>
        </p:nvSpPr>
        <p:spPr>
          <a:xfrm>
            <a:off x="1509254" y="5039045"/>
            <a:ext cx="6204155" cy="945214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Ter garantias suficientes para garantir a operação</a:t>
            </a:r>
            <a:endParaRPr lang="pt-BR" sz="2400" b="1" dirty="0"/>
          </a:p>
        </p:txBody>
      </p:sp>
      <p:sp>
        <p:nvSpPr>
          <p:cNvPr id="11" name="Retângulo 10"/>
          <p:cNvSpPr/>
          <p:nvPr/>
        </p:nvSpPr>
        <p:spPr>
          <a:xfrm>
            <a:off x="1469922" y="6076349"/>
            <a:ext cx="6233655" cy="62925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Atender a legislação ambiental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72123" y="6379956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10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Histórico</a:t>
            </a:r>
            <a:endParaRPr lang="en-US" dirty="0" smtClean="0"/>
          </a:p>
          <a:p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Financiamento</a:t>
            </a:r>
            <a:endParaRPr lang="en-US" dirty="0" smtClean="0"/>
          </a:p>
          <a:p>
            <a:pPr lvl="1"/>
            <a:r>
              <a:rPr lang="en-US" dirty="0" err="1" smtClean="0"/>
              <a:t>Condições</a:t>
            </a:r>
            <a:r>
              <a:rPr lang="en-US" dirty="0" smtClean="0"/>
              <a:t> de </a:t>
            </a:r>
            <a:r>
              <a:rPr lang="en-US" dirty="0" err="1" smtClean="0"/>
              <a:t>Financiamento</a:t>
            </a:r>
            <a:r>
              <a:rPr lang="en-US" dirty="0" smtClean="0"/>
              <a:t> (</a:t>
            </a:r>
            <a:r>
              <a:rPr lang="en-US" dirty="0" err="1" smtClean="0"/>
              <a:t>Taxas</a:t>
            </a:r>
            <a:r>
              <a:rPr lang="en-US" dirty="0" smtClean="0"/>
              <a:t>, </a:t>
            </a:r>
            <a:r>
              <a:rPr lang="en-US" dirty="0" err="1" smtClean="0"/>
              <a:t>prazos</a:t>
            </a:r>
            <a:r>
              <a:rPr lang="en-US" dirty="0" smtClean="0"/>
              <a:t> e </a:t>
            </a:r>
            <a:r>
              <a:rPr lang="en-US" dirty="0" err="1" smtClean="0"/>
              <a:t>garantias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Fontes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do BNDES</a:t>
            </a:r>
          </a:p>
          <a:p>
            <a:r>
              <a:rPr lang="en-US" dirty="0" err="1" smtClean="0"/>
              <a:t>Caso</a:t>
            </a:r>
            <a:r>
              <a:rPr lang="en-US" dirty="0" smtClean="0"/>
              <a:t> JBS</a:t>
            </a:r>
          </a:p>
          <a:p>
            <a:r>
              <a:rPr lang="en-US" dirty="0" err="1" smtClean="0"/>
              <a:t>Considerações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63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662" y="461417"/>
            <a:ext cx="8471338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Classificação do Porte dos Clientes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4350" t="28887" r="22083" b="15741"/>
          <a:stretch/>
        </p:blipFill>
        <p:spPr>
          <a:xfrm>
            <a:off x="213757" y="1320799"/>
            <a:ext cx="8560788" cy="497764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700707" y="6379956"/>
            <a:ext cx="147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BNDES</a:t>
            </a:r>
            <a:endParaRPr lang="pt-BR" dirty="0"/>
          </a:p>
        </p:txBody>
      </p:sp>
      <p:sp>
        <p:nvSpPr>
          <p:cNvPr id="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7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4510" y="122863"/>
            <a:ext cx="7877503" cy="144655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 que pode ser financiado</a:t>
            </a:r>
            <a:b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pt-BR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57201" y="942109"/>
            <a:ext cx="3745344" cy="2207492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Implantação</a:t>
            </a:r>
            <a:r>
              <a:rPr lang="pt-BR" sz="2200" b="1" dirty="0"/>
              <a:t>, expansão, modernização e/ou recuperação de empreendimentos</a:t>
            </a:r>
          </a:p>
        </p:txBody>
      </p:sp>
      <p:sp>
        <p:nvSpPr>
          <p:cNvPr id="8" name="Elipse 7"/>
          <p:cNvSpPr/>
          <p:nvPr/>
        </p:nvSpPr>
        <p:spPr>
          <a:xfrm>
            <a:off x="1921164" y="3105477"/>
            <a:ext cx="5514109" cy="207151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Produção </a:t>
            </a:r>
            <a:r>
              <a:rPr lang="pt-BR" sz="2400" b="1" dirty="0"/>
              <a:t>ou aquisição de máquinas e equipamentos novos </a:t>
            </a:r>
            <a:r>
              <a:rPr lang="pt-BR" sz="2400" b="1" dirty="0" smtClean="0"/>
              <a:t>(veículos </a:t>
            </a:r>
            <a:r>
              <a:rPr lang="pt-BR" sz="2400" b="1" dirty="0"/>
              <a:t>utilitários, ônibus, caminhões e </a:t>
            </a:r>
            <a:r>
              <a:rPr lang="pt-BR" sz="2400" b="1" dirty="0" smtClean="0"/>
              <a:t>aeronaves nacionais</a:t>
            </a:r>
            <a:endParaRPr lang="pt-BR" sz="2400" b="1" dirty="0"/>
          </a:p>
        </p:txBody>
      </p:sp>
      <p:sp>
        <p:nvSpPr>
          <p:cNvPr id="9" name="Elipse 8"/>
          <p:cNvSpPr/>
          <p:nvPr/>
        </p:nvSpPr>
        <p:spPr>
          <a:xfrm>
            <a:off x="5175828" y="839301"/>
            <a:ext cx="3617190" cy="241310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Bens </a:t>
            </a:r>
            <a:r>
              <a:rPr lang="pt-BR" sz="2400" b="1" dirty="0"/>
              <a:t>novos, insumos, serviços, softwares</a:t>
            </a:r>
          </a:p>
        </p:txBody>
      </p:sp>
      <p:sp>
        <p:nvSpPr>
          <p:cNvPr id="10" name="Elipse 9"/>
          <p:cNvSpPr/>
          <p:nvPr/>
        </p:nvSpPr>
        <p:spPr>
          <a:xfrm>
            <a:off x="124697" y="4837440"/>
            <a:ext cx="3186545" cy="192116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Capital </a:t>
            </a:r>
            <a:r>
              <a:rPr lang="pt-BR" sz="2400" b="1" dirty="0"/>
              <a:t>de giro</a:t>
            </a:r>
          </a:p>
        </p:txBody>
      </p:sp>
      <p:sp>
        <p:nvSpPr>
          <p:cNvPr id="11" name="Elipse 10"/>
          <p:cNvSpPr/>
          <p:nvPr/>
        </p:nvSpPr>
        <p:spPr>
          <a:xfrm>
            <a:off x="5860469" y="4849017"/>
            <a:ext cx="3186545" cy="192116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Exportação </a:t>
            </a:r>
            <a:r>
              <a:rPr lang="pt-BR" sz="2400" b="1" dirty="0"/>
              <a:t>de bens e serviços </a:t>
            </a:r>
            <a:r>
              <a:rPr lang="pt-BR" sz="2400" b="1" dirty="0" smtClean="0"/>
              <a:t>nacionais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29795" y="6379956"/>
            <a:ext cx="147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BNDES</a:t>
            </a:r>
            <a:endParaRPr lang="pt-BR" dirty="0"/>
          </a:p>
        </p:txBody>
      </p:sp>
      <p:sp>
        <p:nvSpPr>
          <p:cNvPr id="12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68" y="282742"/>
            <a:ext cx="7972097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Principais itens não financiados</a:t>
            </a:r>
          </a:p>
        </p:txBody>
      </p:sp>
      <p:sp>
        <p:nvSpPr>
          <p:cNvPr id="15" name="Símbolo de 'Não' 14"/>
          <p:cNvSpPr/>
          <p:nvPr/>
        </p:nvSpPr>
        <p:spPr>
          <a:xfrm>
            <a:off x="383466" y="1435741"/>
            <a:ext cx="2387444" cy="1815459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Comercio de armas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Símbolo de 'Não' 15"/>
          <p:cNvSpPr/>
          <p:nvPr/>
        </p:nvSpPr>
        <p:spPr>
          <a:xfrm>
            <a:off x="6014217" y="1403122"/>
            <a:ext cx="2835493" cy="1917207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Jogos de prognóstico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7" name="Símbolo de 'Não' 16"/>
          <p:cNvSpPr/>
          <p:nvPr/>
        </p:nvSpPr>
        <p:spPr>
          <a:xfrm>
            <a:off x="318813" y="3558023"/>
            <a:ext cx="2821705" cy="2260886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Mineração Rudimentar ou garimpo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8" name="Símbolo de 'Não' 17"/>
          <p:cNvSpPr/>
          <p:nvPr/>
        </p:nvSpPr>
        <p:spPr>
          <a:xfrm>
            <a:off x="3174116" y="3669722"/>
            <a:ext cx="2983269" cy="2259160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Empreendimentos imobiliários, loteamentos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9" name="Símbolo de 'Não' 18"/>
          <p:cNvSpPr/>
          <p:nvPr/>
        </p:nvSpPr>
        <p:spPr>
          <a:xfrm>
            <a:off x="3140518" y="1441795"/>
            <a:ext cx="2596613" cy="1878534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Atividade Bancária - menos microcrédito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700707" y="6379956"/>
            <a:ext cx="244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BNDES</a:t>
            </a:r>
            <a:endParaRPr lang="pt-BR" dirty="0"/>
          </a:p>
        </p:txBody>
      </p:sp>
      <p:sp>
        <p:nvSpPr>
          <p:cNvPr id="9" name="Símbolo de 'Não' 8"/>
          <p:cNvSpPr/>
          <p:nvPr/>
        </p:nvSpPr>
        <p:spPr>
          <a:xfrm>
            <a:off x="6157386" y="3635984"/>
            <a:ext cx="2692324" cy="2259160"/>
          </a:xfrm>
          <a:prstGeom prst="noSmoking">
            <a:avLst/>
          </a:prstGeom>
          <a:gradFill>
            <a:gsLst>
              <a:gs pos="100000">
                <a:srgbClr val="00B050"/>
              </a:gs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Aquisições de animais para revenda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0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0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4305" y="314273"/>
            <a:ext cx="7930055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Foco de Financiamento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566704" cy="4924168"/>
          </a:xfrm>
        </p:spPr>
      </p:pic>
      <p:sp>
        <p:nvSpPr>
          <p:cNvPr id="5" name="CaixaDeTexto 4"/>
          <p:cNvSpPr txBox="1"/>
          <p:nvPr/>
        </p:nvSpPr>
        <p:spPr>
          <a:xfrm>
            <a:off x="6700707" y="6379956"/>
            <a:ext cx="147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BNDES</a:t>
            </a:r>
            <a:endParaRPr lang="pt-BR" dirty="0"/>
          </a:p>
        </p:txBody>
      </p:sp>
      <p:sp>
        <p:nvSpPr>
          <p:cNvPr id="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3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abrica11.net.br/wp-content/themes/loja11/imagens/logoBN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4" y="459432"/>
            <a:ext cx="8774832" cy="58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99592" y="3861048"/>
            <a:ext cx="5328592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 smtClean="0">
                <a:solidFill>
                  <a:schemeClr val="tx2"/>
                </a:solidFill>
              </a:rPr>
              <a:t>Processo para Financiamento</a:t>
            </a:r>
            <a:endParaRPr lang="pt-BR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05" y="461417"/>
            <a:ext cx="8161283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Como solicitar um financiamento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23127" y="1768691"/>
            <a:ext cx="3168073" cy="11176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pt-BR" sz="3200" b="1" dirty="0" smtClean="0">
                <a:solidFill>
                  <a:schemeClr val="bg1"/>
                </a:solidFill>
              </a:rPr>
              <a:t>APOIO DIRETO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23127" y="4354945"/>
            <a:ext cx="3168073" cy="11176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pt-BR" sz="3200" b="1" dirty="0" smtClean="0">
                <a:solidFill>
                  <a:schemeClr val="bg1"/>
                </a:solidFill>
              </a:rPr>
              <a:t>APOIO INDIRETO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03599" y="3309794"/>
            <a:ext cx="1607127" cy="58477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algn="ctr">
              <a:spcBef>
                <a:spcPct val="200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b="1" dirty="0"/>
              <a:t>OU</a:t>
            </a:r>
          </a:p>
        </p:txBody>
      </p:sp>
      <p:sp>
        <p:nvSpPr>
          <p:cNvPr id="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0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125" y="461417"/>
            <a:ext cx="7927675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APOIO DIRETO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69053"/>
            <a:ext cx="8229600" cy="2399737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Apoio Direto:</a:t>
            </a:r>
          </a:p>
          <a:p>
            <a:pPr lvl="1"/>
            <a:r>
              <a:rPr lang="pt-BR" b="1" dirty="0" smtClean="0">
                <a:solidFill>
                  <a:schemeClr val="bg1"/>
                </a:solidFill>
              </a:rPr>
              <a:t>Financiamentos acima de R$ 20 mi</a:t>
            </a:r>
          </a:p>
          <a:p>
            <a:pPr lvl="1"/>
            <a:r>
              <a:rPr lang="pt-BR" b="1" dirty="0" smtClean="0">
                <a:solidFill>
                  <a:schemeClr val="bg1"/>
                </a:solidFill>
              </a:rPr>
              <a:t>Casos específicos permitem valores inferiores a R$ 20 mi</a:t>
            </a:r>
          </a:p>
          <a:p>
            <a:pPr lvl="1"/>
            <a:r>
              <a:rPr lang="pt-BR" b="1" dirty="0" smtClean="0">
                <a:solidFill>
                  <a:schemeClr val="bg1"/>
                </a:solidFill>
              </a:rPr>
              <a:t>BNDES Finem</a:t>
            </a:r>
          </a:p>
          <a:p>
            <a:pPr lvl="2"/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12249" r="13318" b="14495"/>
          <a:stretch/>
        </p:blipFill>
        <p:spPr>
          <a:xfrm>
            <a:off x="1477818" y="1403929"/>
            <a:ext cx="5938982" cy="155170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950062" y="6614891"/>
            <a:ext cx="147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BNDES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24727" y="5412513"/>
            <a:ext cx="4045555" cy="48952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sz="2800" b="1" dirty="0" smtClean="0"/>
              <a:t>Destino dos Recursos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6442" y="5999020"/>
            <a:ext cx="1768758" cy="60036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b="1" dirty="0" smtClean="0"/>
              <a:t>Infraestrutura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86196" y="5994402"/>
            <a:ext cx="1861122" cy="60036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sz="2200" b="1" dirty="0" smtClean="0"/>
              <a:t>Indústrias</a:t>
            </a:r>
            <a:endParaRPr lang="pt-BR" sz="2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42897" y="6005887"/>
            <a:ext cx="1861122" cy="60036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sz="2200" b="1" dirty="0" smtClean="0"/>
              <a:t>Agropecuária</a:t>
            </a:r>
            <a:endParaRPr lang="pt-BR" sz="2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770283" y="5982796"/>
            <a:ext cx="1861122" cy="60036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sz="2200" b="1" dirty="0" smtClean="0"/>
              <a:t>Comércio e Serviços</a:t>
            </a:r>
            <a:endParaRPr lang="pt-BR" sz="2200" b="1" dirty="0"/>
          </a:p>
        </p:txBody>
      </p:sp>
      <p:sp>
        <p:nvSpPr>
          <p:cNvPr id="12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2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5092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APOIO INDIRETO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091" y="2401452"/>
            <a:ext cx="8682181" cy="3124345"/>
          </a:xfrm>
          <a:solidFill>
            <a:srgbClr val="00B05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1"/>
            <a:r>
              <a:rPr lang="pt-BR" b="1" dirty="0">
                <a:solidFill>
                  <a:schemeClr val="bg1"/>
                </a:solidFill>
              </a:rPr>
              <a:t>Agentes financeiros assumem o risco de crédito (não pagamento)</a:t>
            </a:r>
          </a:p>
          <a:p>
            <a:pPr lvl="1"/>
            <a:r>
              <a:rPr lang="pt-BR" b="1" dirty="0" smtClean="0">
                <a:solidFill>
                  <a:schemeClr val="bg1"/>
                </a:solidFill>
              </a:rPr>
              <a:t>Permite </a:t>
            </a:r>
            <a:r>
              <a:rPr lang="pt-BR" b="1" dirty="0">
                <a:solidFill>
                  <a:schemeClr val="bg1"/>
                </a:solidFill>
              </a:rPr>
              <a:t>que os recursos cheguem a todo o país via agencias dos demais bancos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Abaixo de R$ 20 mi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Duas modalidades:</a:t>
            </a:r>
          </a:p>
          <a:p>
            <a:pPr lvl="2"/>
            <a:r>
              <a:rPr lang="pt-BR" b="1" dirty="0">
                <a:solidFill>
                  <a:schemeClr val="bg1"/>
                </a:solidFill>
              </a:rPr>
              <a:t>Automática (sem avaliação prévia do BNDES)</a:t>
            </a:r>
          </a:p>
          <a:p>
            <a:pPr lvl="2"/>
            <a:r>
              <a:rPr lang="pt-BR" b="1" dirty="0">
                <a:solidFill>
                  <a:schemeClr val="bg1"/>
                </a:solidFill>
              </a:rPr>
              <a:t>Não automática (Consulta ao BNDES)</a:t>
            </a:r>
          </a:p>
          <a:p>
            <a:pPr lvl="1"/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9"/>
          <a:stretch/>
        </p:blipFill>
        <p:spPr>
          <a:xfrm>
            <a:off x="1324802" y="932878"/>
            <a:ext cx="6533339" cy="145934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33965" y="5569527"/>
            <a:ext cx="4100944" cy="41563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sz="2000" b="1" dirty="0" smtClean="0"/>
              <a:t>Destino dos Recursos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1638" y="6095387"/>
            <a:ext cx="1273996" cy="38854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sz="1800" b="1" dirty="0" smtClean="0"/>
              <a:t>Obras civis</a:t>
            </a:r>
            <a:endParaRPr lang="pt-BR" sz="1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60962" y="6109241"/>
            <a:ext cx="1861122" cy="36545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sz="1800" b="1" dirty="0" smtClean="0"/>
              <a:t>Veículos pesados</a:t>
            </a:r>
            <a:endParaRPr lang="pt-BR" sz="1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86749" y="6120726"/>
            <a:ext cx="1297684" cy="36320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sz="1800" b="1" dirty="0" smtClean="0"/>
              <a:t>Exportação</a:t>
            </a:r>
            <a:endParaRPr lang="pt-BR" sz="1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32240" y="6106871"/>
            <a:ext cx="2545250" cy="37705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sz="1600" b="1" dirty="0" smtClean="0"/>
              <a:t>Máquinas e equipamentos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440550" y="6106871"/>
            <a:ext cx="1607098" cy="35858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bg1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pt-BR" sz="1800" b="1" dirty="0" smtClean="0"/>
              <a:t>Agricultura</a:t>
            </a:r>
            <a:endParaRPr lang="pt-BR" sz="1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737628" y="6550238"/>
            <a:ext cx="147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BNDES</a:t>
            </a:r>
            <a:endParaRPr lang="pt-BR" sz="1400" dirty="0"/>
          </a:p>
        </p:txBody>
      </p:sp>
      <p:sp>
        <p:nvSpPr>
          <p:cNvPr id="14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8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0369" y="366825"/>
            <a:ext cx="6656832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ETAPAS GERAIS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00707" y="6379956"/>
            <a:ext cx="147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BNDES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3906" t="31574" r="21458" b="20278"/>
          <a:stretch/>
        </p:blipFill>
        <p:spPr>
          <a:xfrm>
            <a:off x="110270" y="1597890"/>
            <a:ext cx="8941366" cy="4432327"/>
          </a:xfrm>
          <a:prstGeom prst="rect">
            <a:avLst/>
          </a:prstGeom>
        </p:spPr>
      </p:pic>
      <p:sp>
        <p:nvSpPr>
          <p:cNvPr id="5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8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38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DIRETO - ETAPAS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6" y="3432946"/>
            <a:ext cx="7506086" cy="971600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46690" y="4677773"/>
            <a:ext cx="8229600" cy="168608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bg1"/>
                </a:solidFill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just"/>
            <a:r>
              <a:rPr lang="pt-BR" b="1" dirty="0">
                <a:solidFill>
                  <a:schemeClr val="bg1"/>
                </a:solidFill>
              </a:rPr>
              <a:t>DEPRI: Departamento de Prioridades e Enquadramento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CEC: Comitê de Enquadramento e Crédito e Mercado de Capitais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Área Operacional: Departamentos setorizados responsáveis pelos processos de análise e acompanhamento dos financiamentos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DIR: Diretoria do BNDES</a:t>
            </a:r>
          </a:p>
          <a:p>
            <a:pPr lvl="2"/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00707" y="6379956"/>
            <a:ext cx="147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BNDES</a:t>
            </a:r>
            <a:endParaRPr lang="pt-BR" dirty="0"/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7" y="1173779"/>
            <a:ext cx="7258423" cy="9716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04804" y="2477511"/>
            <a:ext cx="822960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INDIRETO</a:t>
            </a:r>
            <a:r>
              <a:rPr lang="pt-BR" dirty="0" smtClean="0"/>
              <a:t> - </a:t>
            </a:r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ETAPAS</a:t>
            </a:r>
          </a:p>
        </p:txBody>
      </p:sp>
    </p:spTree>
    <p:extLst>
      <p:ext uri="{BB962C8B-B14F-4D97-AF65-F5344CB8AC3E}">
        <p14:creationId xmlns:p14="http://schemas.microsoft.com/office/powerpoint/2010/main" val="928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abrica11.net.br/wp-content/themes/loja11/imagens/logoBN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4" y="459432"/>
            <a:ext cx="8774832" cy="58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36307" y="3654685"/>
            <a:ext cx="5430256" cy="15498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 smtClean="0">
                <a:solidFill>
                  <a:schemeClr val="tx2"/>
                </a:solidFill>
              </a:rPr>
              <a:t>Contexto Histórico</a:t>
            </a:r>
            <a:endParaRPr lang="pt-BR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26" y="46119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Desembolso por Tipo de Operação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29" t="27575" r="21809" b="17194"/>
          <a:stretch/>
        </p:blipFill>
        <p:spPr>
          <a:xfrm>
            <a:off x="436180" y="1427574"/>
            <a:ext cx="8420086" cy="492067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772123" y="654206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5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7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6119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Evolução dos Desembolsos Totais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12524" y="6542067"/>
            <a:ext cx="353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 elaborado pelos autores</a:t>
            </a:r>
            <a:endParaRPr lang="pt-BR" sz="16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570161"/>
              </p:ext>
            </p:extLst>
          </p:nvPr>
        </p:nvGraphicFramePr>
        <p:xfrm>
          <a:off x="-63500" y="1629103"/>
          <a:ext cx="8860659" cy="471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6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489" y="46119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Evolução dos Desembolsos Totais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12524" y="6542067"/>
            <a:ext cx="353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 elaborado pelos autores</a:t>
            </a:r>
            <a:endParaRPr lang="pt-BR" sz="16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19103"/>
              </p:ext>
            </p:extLst>
          </p:nvPr>
        </p:nvGraphicFramePr>
        <p:xfrm>
          <a:off x="114300" y="1303283"/>
          <a:ext cx="8915400" cy="516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262649" y="1502981"/>
            <a:ext cx="70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PAC</a:t>
            </a:r>
            <a:endParaRPr lang="pt-BR" sz="2400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7252139" y="1966904"/>
            <a:ext cx="220716" cy="6186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8345214" y="1964646"/>
            <a:ext cx="79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Crise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8639506" y="2322790"/>
            <a:ext cx="105103" cy="882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465480" y="1120541"/>
            <a:ext cx="271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Grandes Campeãs</a:t>
            </a:r>
            <a:endParaRPr lang="pt-BR" sz="2400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5465480" y="1582206"/>
            <a:ext cx="524328" cy="586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7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6119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Evolução dos Desembolsos Totais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12524" y="6542067"/>
            <a:ext cx="353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 elaborado pelos autores</a:t>
            </a:r>
            <a:endParaRPr lang="pt-BR" sz="16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105736"/>
              </p:ext>
            </p:extLst>
          </p:nvPr>
        </p:nvGraphicFramePr>
        <p:xfrm>
          <a:off x="114300" y="1366346"/>
          <a:ext cx="8915400" cy="492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5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942" y="589947"/>
            <a:ext cx="8881241" cy="511943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Desembolsos por região do Brasil (base 1º Semestre de 2016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12524" y="6542067"/>
            <a:ext cx="353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976" t="28768" r="21566" b="12436"/>
          <a:stretch/>
        </p:blipFill>
        <p:spPr>
          <a:xfrm>
            <a:off x="843250" y="1660632"/>
            <a:ext cx="7805303" cy="4740167"/>
          </a:xfrm>
          <a:prstGeom prst="rect">
            <a:avLst/>
          </a:prstGeom>
        </p:spPr>
      </p:pic>
      <p:sp>
        <p:nvSpPr>
          <p:cNvPr id="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7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abrica11.net.br/wp-content/themes/loja11/imagens/logoBN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4" y="459432"/>
            <a:ext cx="8774832" cy="58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99592" y="3861048"/>
            <a:ext cx="5328592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 smtClean="0">
                <a:solidFill>
                  <a:schemeClr val="tx2"/>
                </a:solidFill>
              </a:rPr>
              <a:t>Condições de</a:t>
            </a:r>
          </a:p>
          <a:p>
            <a:r>
              <a:rPr lang="pt-BR" sz="6000" dirty="0" smtClean="0">
                <a:solidFill>
                  <a:schemeClr val="tx2"/>
                </a:solidFill>
              </a:rPr>
              <a:t>Financiamento</a:t>
            </a:r>
            <a:endParaRPr lang="pt-BR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77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Taxas de juros - INDIRETO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1514168" y="1220972"/>
            <a:ext cx="6204155" cy="1134299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Custo financeiro</a:t>
            </a: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1499422" y="2461933"/>
            <a:ext cx="6204155" cy="1075590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Taxa do BNDES</a:t>
            </a:r>
            <a:r>
              <a:rPr lang="pt-BR" sz="2800" dirty="0"/>
              <a:t> (Remuneração básica do BNDES</a:t>
            </a:r>
          </a:p>
        </p:txBody>
      </p:sp>
      <p:sp>
        <p:nvSpPr>
          <p:cNvPr id="7" name="Texto Explicativo em Seta para Baixo 6"/>
          <p:cNvSpPr/>
          <p:nvPr/>
        </p:nvSpPr>
        <p:spPr>
          <a:xfrm>
            <a:off x="1479754" y="3658340"/>
            <a:ext cx="6204155" cy="1070679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Taxa de intermediação financeira</a:t>
            </a:r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1489588" y="4830477"/>
            <a:ext cx="6204155" cy="1181219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Taxa do Agente Financeiro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1469922" y="6076349"/>
            <a:ext cx="6233655" cy="62925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Taxa de Juros Apoio Indireto</a:t>
            </a:r>
            <a:endParaRPr lang="pt-BR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72123" y="6379956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91895" y="3006442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01131" y="1833417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382659" y="4179449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91895" y="5463301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8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77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Taxas de juros - DIRETO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1514168" y="1220972"/>
            <a:ext cx="6204155" cy="1134299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Custo financeiro</a:t>
            </a: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1499422" y="2600475"/>
            <a:ext cx="6204155" cy="1075590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Taxa do BNDES (Remuneração básica do BNDES</a:t>
            </a:r>
          </a:p>
        </p:txBody>
      </p:sp>
      <p:sp>
        <p:nvSpPr>
          <p:cNvPr id="7" name="Texto Explicativo em Seta para Baixo 6"/>
          <p:cNvSpPr/>
          <p:nvPr/>
        </p:nvSpPr>
        <p:spPr>
          <a:xfrm>
            <a:off x="1484671" y="3750707"/>
            <a:ext cx="6204155" cy="1070679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Taxa </a:t>
            </a:r>
            <a:r>
              <a:rPr lang="pt-BR" sz="2800" b="1" dirty="0" smtClean="0"/>
              <a:t>risco de crédito</a:t>
            </a:r>
            <a:endParaRPr lang="pt-BR" sz="2800" b="1" dirty="0"/>
          </a:p>
        </p:txBody>
      </p:sp>
      <p:sp>
        <p:nvSpPr>
          <p:cNvPr id="11" name="Retângulo 10"/>
          <p:cNvSpPr/>
          <p:nvPr/>
        </p:nvSpPr>
        <p:spPr>
          <a:xfrm>
            <a:off x="1469922" y="5014173"/>
            <a:ext cx="6233655" cy="62925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Taxa de Juros Apoio Direto</a:t>
            </a:r>
            <a:endParaRPr lang="pt-BR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72123" y="6379956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24219" y="1754910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01131" y="3144986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382656" y="4281053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497303" y="6016318"/>
            <a:ext cx="2081459" cy="62925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Onde:</a:t>
            </a:r>
            <a:endParaRPr lang="pt-BR" sz="2800" b="1" dirty="0"/>
          </a:p>
        </p:txBody>
      </p:sp>
      <p:sp>
        <p:nvSpPr>
          <p:cNvPr id="15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2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77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Taxas de juros - COMPOSIÇÃO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998483" y="1306723"/>
            <a:ext cx="7220607" cy="1134299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Custo financeiro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998483" y="2546945"/>
            <a:ext cx="7220607" cy="12512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R</a:t>
            </a:r>
            <a:r>
              <a:rPr lang="pt-BR" sz="2800" b="1" dirty="0" smtClean="0"/>
              <a:t>eflete </a:t>
            </a:r>
            <a:r>
              <a:rPr lang="pt-BR" sz="2800" b="1" dirty="0"/>
              <a:t>os custos de captação de recursos do BNDES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72123" y="650002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82659" y="4179449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998483" y="4021712"/>
            <a:ext cx="7220607" cy="2478315"/>
          </a:xfrm>
          <a:solidFill>
            <a:srgbClr val="00B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1"/>
            <a:r>
              <a:rPr lang="pt-BR" b="1" dirty="0" smtClean="0">
                <a:solidFill>
                  <a:schemeClr val="bg1"/>
                </a:solidFill>
              </a:rPr>
              <a:t>Incluindo um ou mais dos índices:</a:t>
            </a:r>
          </a:p>
          <a:p>
            <a:pPr lvl="2"/>
            <a:r>
              <a:rPr lang="pt-BR" b="1" dirty="0" smtClean="0">
                <a:solidFill>
                  <a:schemeClr val="bg1"/>
                </a:solidFill>
              </a:rPr>
              <a:t>TJLP</a:t>
            </a:r>
          </a:p>
          <a:p>
            <a:pPr lvl="2"/>
            <a:r>
              <a:rPr lang="pt-BR" b="1" dirty="0" smtClean="0">
                <a:solidFill>
                  <a:schemeClr val="bg1"/>
                </a:solidFill>
              </a:rPr>
              <a:t>Referenciais de mercado</a:t>
            </a:r>
          </a:p>
          <a:p>
            <a:pPr lvl="3"/>
            <a:r>
              <a:rPr lang="pt-BR" b="1" dirty="0" smtClean="0">
                <a:solidFill>
                  <a:schemeClr val="bg1"/>
                </a:solidFill>
              </a:rPr>
              <a:t>Selic</a:t>
            </a:r>
          </a:p>
          <a:p>
            <a:pPr lvl="3"/>
            <a:r>
              <a:rPr lang="pt-BR" b="1" dirty="0" smtClean="0">
                <a:solidFill>
                  <a:schemeClr val="bg1"/>
                </a:solidFill>
              </a:rPr>
              <a:t>TJ3 – Calculada pela BMF&amp;BOVESPA – (DI futura base 3 meses)</a:t>
            </a:r>
          </a:p>
          <a:p>
            <a:pPr lvl="3"/>
            <a:r>
              <a:rPr lang="pt-BR" b="1" dirty="0" smtClean="0">
                <a:solidFill>
                  <a:schemeClr val="bg1"/>
                </a:solidFill>
              </a:rPr>
              <a:t>TJ6 </a:t>
            </a:r>
            <a:r>
              <a:rPr lang="pt-BR" b="1" dirty="0">
                <a:solidFill>
                  <a:schemeClr val="bg1"/>
                </a:solidFill>
              </a:rPr>
              <a:t>– Calculada pela BMF&amp;BOVESPA – (DI futura base </a:t>
            </a:r>
            <a:r>
              <a:rPr lang="pt-BR" b="1" dirty="0" smtClean="0">
                <a:solidFill>
                  <a:schemeClr val="bg1"/>
                </a:solidFill>
              </a:rPr>
              <a:t>6 </a:t>
            </a:r>
            <a:r>
              <a:rPr lang="pt-BR" b="1" dirty="0">
                <a:solidFill>
                  <a:schemeClr val="bg1"/>
                </a:solidFill>
              </a:rPr>
              <a:t>meses)</a:t>
            </a:r>
            <a:endParaRPr lang="pt-BR" b="1" dirty="0" smtClean="0">
              <a:solidFill>
                <a:schemeClr val="bg1"/>
              </a:solidFill>
            </a:endParaRPr>
          </a:p>
          <a:p>
            <a:pPr lvl="3"/>
            <a:r>
              <a:rPr lang="pt-BR" b="1" dirty="0" smtClean="0">
                <a:solidFill>
                  <a:schemeClr val="bg1"/>
                </a:solidFill>
              </a:rPr>
              <a:t>IPCA</a:t>
            </a:r>
          </a:p>
          <a:p>
            <a:pPr lvl="3"/>
            <a:r>
              <a:rPr lang="pt-BR" b="1" dirty="0" smtClean="0">
                <a:solidFill>
                  <a:schemeClr val="bg1"/>
                </a:solidFill>
              </a:rPr>
              <a:t>Taxa de juros fixa (+) variação dólar americano)</a:t>
            </a:r>
          </a:p>
          <a:p>
            <a:pPr lvl="3"/>
            <a:r>
              <a:rPr lang="pt-BR" b="1" dirty="0" smtClean="0">
                <a:solidFill>
                  <a:schemeClr val="bg1"/>
                </a:solidFill>
              </a:rPr>
              <a:t>Entre outras	</a:t>
            </a:r>
            <a:endParaRPr lang="pt-BR" b="1" dirty="0">
              <a:solidFill>
                <a:schemeClr val="bg1"/>
              </a:solidFill>
            </a:endParaRPr>
          </a:p>
          <a:p>
            <a:pPr lvl="1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0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77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Taxas de juros - COMPOSIÇÃO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998483" y="1306723"/>
            <a:ext cx="7220607" cy="1382728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Taxa do BNDES (Remuneração básica do BNDES</a:t>
            </a:r>
          </a:p>
          <a:p>
            <a:pPr algn="ctr"/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998483" y="2914804"/>
            <a:ext cx="7220607" cy="12512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dirty="0"/>
              <a:t>Cobrir </a:t>
            </a:r>
            <a:r>
              <a:rPr lang="pt-BR" sz="2800" b="1" dirty="0" smtClean="0"/>
              <a:t>despesas:</a:t>
            </a:r>
          </a:p>
          <a:p>
            <a:pPr lvl="1"/>
            <a:r>
              <a:rPr lang="pt-BR" sz="2800" b="1" dirty="0" smtClean="0"/>
              <a:t>	Administrativas</a:t>
            </a:r>
          </a:p>
          <a:p>
            <a:pPr lvl="1"/>
            <a:r>
              <a:rPr lang="pt-BR" sz="2800" b="1" dirty="0" smtClean="0"/>
              <a:t>	Operacionais</a:t>
            </a:r>
            <a:endParaRPr lang="pt-BR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72123" y="650002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82659" y="4179449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998483" y="4683862"/>
            <a:ext cx="7220607" cy="1590812"/>
          </a:xfr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pt-BR" b="1" dirty="0">
                <a:solidFill>
                  <a:schemeClr val="bg1"/>
                </a:solidFill>
              </a:rPr>
              <a:t>Cada linha ou produto, linha de financiamento e programa tem seu referencial mínimo</a:t>
            </a:r>
          </a:p>
          <a:p>
            <a:pPr lvl="1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9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BNDES HOJE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674" b="4025"/>
          <a:stretch/>
        </p:blipFill>
        <p:spPr>
          <a:xfrm rot="5400000">
            <a:off x="2237581" y="774389"/>
            <a:ext cx="4747068" cy="62770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</p:pic>
      <p:sp>
        <p:nvSpPr>
          <p:cNvPr id="7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9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77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Taxas de juros - COMPOSIÇÃO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998483" y="1306723"/>
            <a:ext cx="7220607" cy="1382728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Taxa de intermediação financeira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98483" y="2914804"/>
            <a:ext cx="7220607" cy="12512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/>
              <a:t>Reflete o risco sistêmico das instituições financeiras credenciadas</a:t>
            </a:r>
            <a:endParaRPr lang="pt-BR" sz="3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72123" y="650002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82659" y="4179449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998483" y="4683862"/>
            <a:ext cx="7220607" cy="1590812"/>
          </a:xfr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</a:rPr>
              <a:t>Atualmente, é de 0,4% a.a.  para qualquer cliente</a:t>
            </a:r>
          </a:p>
        </p:txBody>
      </p:sp>
      <p:sp>
        <p:nvSpPr>
          <p:cNvPr id="8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0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373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Taxas de juros - COMPOSIÇÃO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998483" y="917838"/>
            <a:ext cx="7220607" cy="1134299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Taxa risco de crédito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98483" y="2158060"/>
            <a:ext cx="7220607" cy="12512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Reflete o risco de não recebimento do financiamento por parte do BNDES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72123" y="650002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82659" y="4179449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998483" y="3632828"/>
            <a:ext cx="7220607" cy="1977062"/>
          </a:xfrm>
          <a:solidFill>
            <a:srgbClr val="00B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1"/>
            <a:r>
              <a:rPr lang="pt-BR" dirty="0">
                <a:solidFill>
                  <a:schemeClr val="bg1"/>
                </a:solidFill>
              </a:rPr>
              <a:t>Sendo: </a:t>
            </a:r>
          </a:p>
          <a:p>
            <a:pPr lvl="2"/>
            <a:r>
              <a:rPr lang="pt-BR" dirty="0">
                <a:solidFill>
                  <a:schemeClr val="bg1"/>
                </a:solidFill>
              </a:rPr>
              <a:t>Operações com garantidas por fiança bancária, (0,5% a.a.)</a:t>
            </a:r>
          </a:p>
          <a:p>
            <a:pPr lvl="2"/>
            <a:r>
              <a:rPr lang="pt-BR" dirty="0">
                <a:solidFill>
                  <a:schemeClr val="bg1"/>
                </a:solidFill>
              </a:rPr>
              <a:t>Operações com Estados, Distrito Federal e Municípios( 1% a.a.)</a:t>
            </a:r>
          </a:p>
          <a:p>
            <a:pPr lvl="2"/>
            <a:r>
              <a:rPr lang="pt-BR" dirty="0">
                <a:solidFill>
                  <a:schemeClr val="bg1"/>
                </a:solidFill>
              </a:rPr>
              <a:t>Operações em que o risco de crédito seja assumido pela União (0,1% a.a</a:t>
            </a:r>
            <a:r>
              <a:rPr lang="pt-BR" dirty="0" smtClean="0">
                <a:solidFill>
                  <a:schemeClr val="bg1"/>
                </a:solidFill>
              </a:rPr>
              <a:t>.)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93233" y="5715917"/>
            <a:ext cx="7220607" cy="77820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Em operações indiretas é definido pelo agente financeiro</a:t>
            </a:r>
            <a:endParaRPr lang="pt-BR" sz="2800" dirty="0"/>
          </a:p>
        </p:txBody>
      </p:sp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9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77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Taxas de juros - COMPOSIÇÃO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998483" y="1338253"/>
            <a:ext cx="7220607" cy="1134299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Taxa do Agente Financeiro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998483" y="2725615"/>
            <a:ext cx="7220607" cy="12512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Remunera o risco dos agentes financeiros parceiros</a:t>
            </a:r>
          </a:p>
          <a:p>
            <a:pPr algn="ctr"/>
            <a:r>
              <a:rPr lang="pt-BR" sz="2800" b="1" dirty="0"/>
              <a:t>Remunera os custos dos agentes financeiros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72123" y="650002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82659" y="4179449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967592" y="4405390"/>
            <a:ext cx="7220607" cy="1977062"/>
          </a:xfr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pt-BR" b="1" dirty="0">
                <a:solidFill>
                  <a:schemeClr val="bg1"/>
                </a:solidFill>
              </a:rPr>
              <a:t>A remuneração dos agentes financeiros é definida conforme critérios de cada entidade e operação além do relacionamento com os clientes </a:t>
            </a:r>
          </a:p>
          <a:p>
            <a:pPr lvl="1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77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Prazos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998483" y="1030015"/>
            <a:ext cx="7220607" cy="1284880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Prazo total de financiamento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72123" y="654206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82659" y="4179449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998483" y="4541990"/>
            <a:ext cx="7220607" cy="2103182"/>
          </a:xfrm>
          <a:solidFill>
            <a:srgbClr val="00B050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Amortização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Amortização (depende da linha de financiamento e do financiamento)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Periodicidade dos pagamentos (Geralmente mensal)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Algumas linhas trimestral ou semestral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Geralmente </a:t>
            </a:r>
            <a:r>
              <a:rPr lang="pt-BR" b="1" dirty="0" smtClean="0">
                <a:solidFill>
                  <a:schemeClr val="bg1"/>
                </a:solidFill>
              </a:rPr>
              <a:t>o cálculo </a:t>
            </a:r>
            <a:r>
              <a:rPr lang="pt-BR" b="1" dirty="0">
                <a:solidFill>
                  <a:schemeClr val="bg1"/>
                </a:solidFill>
              </a:rPr>
              <a:t>das parcelas é via tabela SAC mas em alguns casos pode ser via tabela </a:t>
            </a:r>
            <a:r>
              <a:rPr lang="pt-BR" b="1" dirty="0" err="1">
                <a:solidFill>
                  <a:schemeClr val="bg1"/>
                </a:solidFill>
              </a:rPr>
              <a:t>Price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014249" y="2439911"/>
            <a:ext cx="7220607" cy="197706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</a:rPr>
              <a:t>Carência 	</a:t>
            </a:r>
          </a:p>
          <a:p>
            <a:pPr lvl="1"/>
            <a:r>
              <a:rPr lang="pt-BR" b="1" dirty="0" smtClean="0">
                <a:solidFill>
                  <a:schemeClr val="bg1"/>
                </a:solidFill>
              </a:rPr>
              <a:t>Determinado pelo BNDES ou em caso de financiamento indireto (agente financeiro parceiro)</a:t>
            </a:r>
          </a:p>
          <a:p>
            <a:pPr lvl="1"/>
            <a:r>
              <a:rPr lang="pt-BR" b="1" dirty="0" smtClean="0">
                <a:solidFill>
                  <a:schemeClr val="bg1"/>
                </a:solidFill>
              </a:rPr>
              <a:t>Carência (geralmente de 0 a 36 meses)</a:t>
            </a:r>
          </a:p>
        </p:txBody>
      </p:sp>
      <p:sp>
        <p:nvSpPr>
          <p:cNvPr id="8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2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77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Garantias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457201" y="1001925"/>
            <a:ext cx="8229600" cy="879428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Garantias Aceitas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457201" y="1979385"/>
            <a:ext cx="8229600" cy="88751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Operações indiretas:</a:t>
            </a:r>
          </a:p>
          <a:p>
            <a:pPr lvl="1"/>
            <a:r>
              <a:rPr lang="pt-BR" sz="2400" b="1" dirty="0"/>
              <a:t>definidas pelo agente financiador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82659" y="4179449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2939236"/>
            <a:ext cx="8229599" cy="2320578"/>
          </a:xfrm>
          <a:solidFill>
            <a:srgbClr val="00B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Operações </a:t>
            </a:r>
            <a:r>
              <a:rPr lang="pt-BR" sz="3200" b="1" dirty="0" smtClean="0">
                <a:solidFill>
                  <a:schemeClr val="bg1"/>
                </a:solidFill>
              </a:rPr>
              <a:t>diretas</a:t>
            </a:r>
            <a:r>
              <a:rPr lang="pt-BR" sz="3200" b="1" dirty="0">
                <a:solidFill>
                  <a:schemeClr val="bg1"/>
                </a:solidFill>
              </a:rPr>
              <a:t>:</a:t>
            </a:r>
          </a:p>
          <a:p>
            <a:pPr marL="742950" lvl="2" indent="-342900"/>
            <a:r>
              <a:rPr lang="pt-BR" sz="2800" b="1" dirty="0">
                <a:solidFill>
                  <a:schemeClr val="bg1"/>
                </a:solidFill>
              </a:rPr>
              <a:t>Garantias reais (hipoteca, penhor, propriedade fiduciária, recebíveis) </a:t>
            </a:r>
          </a:p>
          <a:p>
            <a:pPr marL="742950" lvl="2" indent="-342900"/>
            <a:r>
              <a:rPr lang="pt-BR" sz="2800" b="1" dirty="0">
                <a:solidFill>
                  <a:schemeClr val="bg1"/>
                </a:solidFill>
              </a:rPr>
              <a:t>Garantias pessoais (fiança ou aval)	</a:t>
            </a:r>
          </a:p>
          <a:p>
            <a:pPr marL="742950" lvl="2" indent="-342900"/>
            <a:r>
              <a:rPr lang="pt-BR" sz="2800" b="1" dirty="0">
                <a:solidFill>
                  <a:schemeClr val="bg1"/>
                </a:solidFill>
              </a:rPr>
              <a:t>Geralmente 130% de garantias reais sobre o valor financiável (pode ser em alguns casos de 100%)</a:t>
            </a:r>
          </a:p>
          <a:p>
            <a:pPr marL="742950" lvl="2" indent="-342900"/>
            <a:r>
              <a:rPr lang="pt-BR" sz="2800" b="1" dirty="0">
                <a:solidFill>
                  <a:schemeClr val="bg1"/>
                </a:solidFill>
              </a:rPr>
              <a:t>Para máquinas e implementos exige-se alienação </a:t>
            </a:r>
            <a:r>
              <a:rPr lang="pt-BR" sz="2800" b="1" dirty="0" smtClean="0">
                <a:solidFill>
                  <a:schemeClr val="bg1"/>
                </a:solidFill>
              </a:rPr>
              <a:t>fiduciária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" y="5332148"/>
            <a:ext cx="8229601" cy="137345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2" indent="-342900"/>
            <a:r>
              <a:rPr lang="pt-BR" sz="2400" b="1" dirty="0"/>
              <a:t>BNDES FGI - Fundo garantidor para investimentos</a:t>
            </a:r>
          </a:p>
          <a:p>
            <a:pPr lvl="2"/>
            <a:r>
              <a:rPr lang="pt-BR" sz="1600" b="1" dirty="0"/>
              <a:t>Instrumento utilizado para complementar garantias de operações indiretas de financiamento</a:t>
            </a:r>
          </a:p>
          <a:p>
            <a:pPr lvl="2"/>
            <a:r>
              <a:rPr lang="pt-BR" sz="1600" b="1" dirty="0"/>
              <a:t> Objetivo principal: de facilitar a obtenção de crédito por micro, pequenas e médias empresas, além de empreendedores individuais e caminhoneiros autônomos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793143" y="660512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4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5889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Linhas de crédito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94364"/>
              </p:ext>
            </p:extLst>
          </p:nvPr>
        </p:nvGraphicFramePr>
        <p:xfrm>
          <a:off x="210207" y="1019504"/>
          <a:ext cx="8713075" cy="531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8142">
                  <a:extLst>
                    <a:ext uri="{9D8B030D-6E8A-4147-A177-3AD203B41FA5}">
                      <a16:colId xmlns="" xmlns:a16="http://schemas.microsoft.com/office/drawing/2014/main" val="1180828964"/>
                    </a:ext>
                  </a:extLst>
                </a:gridCol>
                <a:gridCol w="958305">
                  <a:extLst>
                    <a:ext uri="{9D8B030D-6E8A-4147-A177-3AD203B41FA5}">
                      <a16:colId xmlns="" xmlns:a16="http://schemas.microsoft.com/office/drawing/2014/main" val="3087930333"/>
                    </a:ext>
                  </a:extLst>
                </a:gridCol>
                <a:gridCol w="1248254">
                  <a:extLst>
                    <a:ext uri="{9D8B030D-6E8A-4147-A177-3AD203B41FA5}">
                      <a16:colId xmlns="" xmlns:a16="http://schemas.microsoft.com/office/drawing/2014/main" val="1537158825"/>
                    </a:ext>
                  </a:extLst>
                </a:gridCol>
                <a:gridCol w="1606826">
                  <a:extLst>
                    <a:ext uri="{9D8B030D-6E8A-4147-A177-3AD203B41FA5}">
                      <a16:colId xmlns="" xmlns:a16="http://schemas.microsoft.com/office/drawing/2014/main" val="3034241214"/>
                    </a:ext>
                  </a:extLst>
                </a:gridCol>
                <a:gridCol w="1215186">
                  <a:extLst>
                    <a:ext uri="{9D8B030D-6E8A-4147-A177-3AD203B41FA5}">
                      <a16:colId xmlns="" xmlns:a16="http://schemas.microsoft.com/office/drawing/2014/main" val="1218611118"/>
                    </a:ext>
                  </a:extLst>
                </a:gridCol>
                <a:gridCol w="900847">
                  <a:extLst>
                    <a:ext uri="{9D8B030D-6E8A-4147-A177-3AD203B41FA5}">
                      <a16:colId xmlns="" xmlns:a16="http://schemas.microsoft.com/office/drawing/2014/main" val="396948522"/>
                    </a:ext>
                  </a:extLst>
                </a:gridCol>
                <a:gridCol w="1165515">
                  <a:extLst>
                    <a:ext uri="{9D8B030D-6E8A-4147-A177-3AD203B41FA5}">
                      <a16:colId xmlns="" xmlns:a16="http://schemas.microsoft.com/office/drawing/2014/main" val="341420537"/>
                    </a:ext>
                  </a:extLst>
                </a:gridCol>
              </a:tblGrid>
              <a:tr h="5242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Linha de financiamento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Destino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Contratação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Montante financiado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Taxas de juros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Prazo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Garantias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78728"/>
                  </a:ext>
                </a:extLst>
              </a:tr>
              <a:tr h="6860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Cartão BNDES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Privado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Indireto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Até R$ 2 milhões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Varia Mensalmente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48 meses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A </a:t>
                      </a:r>
                      <a:r>
                        <a:rPr lang="pt-BR" sz="1400" b="1" u="none" strike="noStrike" dirty="0" smtClean="0">
                          <a:effectLst/>
                        </a:rPr>
                        <a:t>critério </a:t>
                      </a:r>
                      <a:r>
                        <a:rPr lang="pt-BR" sz="1400" b="1" u="none" strike="noStrike" dirty="0">
                          <a:effectLst/>
                        </a:rPr>
                        <a:t>do banco emissor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435101"/>
                  </a:ext>
                </a:extLst>
              </a:tr>
              <a:tr h="9075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FINEM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Publico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Direto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A partir de R$ 10 e ou R$ 20 milhões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TJPL ou Custo de mercado + Taxa BNDES (2,1% a 6,65%) + Taxa do agente financeiro (indireto)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Até 30 anos (dependendo do programa) - Alguns possuem carência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Direto (reais e/ou pessoais)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1572989"/>
                  </a:ext>
                </a:extLst>
              </a:tr>
              <a:tr h="9128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Privado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Indireto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Indireto (Instituição financeira)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531134"/>
                  </a:ext>
                </a:extLst>
              </a:tr>
              <a:tr h="11398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Moder (frota, infra, agro, etc) 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Privado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Indireto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Varia (de R$ 320 mil até R$ 6,6 milhões (cliente individual)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8,5% </a:t>
                      </a:r>
                      <a:r>
                        <a:rPr lang="pt-BR" sz="1400" b="1" u="none" strike="noStrike" dirty="0" smtClean="0">
                          <a:effectLst/>
                        </a:rPr>
                        <a:t>a 10,5</a:t>
                      </a:r>
                      <a:r>
                        <a:rPr lang="pt-BR" sz="1400" b="1" u="none" strike="noStrike" dirty="0">
                          <a:effectLst/>
                        </a:rPr>
                        <a:t>% dependendo da linha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Até 12 anos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Alienação, aval, real, FGI, a depender na </a:t>
                      </a:r>
                      <a:r>
                        <a:rPr lang="pt-BR" sz="1400" b="1" u="none" strike="noStrike" dirty="0" smtClean="0">
                          <a:effectLst/>
                        </a:rPr>
                        <a:t>instituição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0079181"/>
                  </a:ext>
                </a:extLst>
              </a:tr>
              <a:tr h="11398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Pronaf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Privado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Indireto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De R$ 16,5 mil até R$ 880 mil (coletiva). Cooperativa até R$ 35 milhões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De 2,5% a 5,5%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Até 10 anos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effectLst/>
                        </a:rPr>
                        <a:t>A critério do banco emissor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101855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772123" y="654206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7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8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778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Outras Linhas de crédito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82659" y="4179449"/>
            <a:ext cx="3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+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313793"/>
            <a:ext cx="8229599" cy="5023945"/>
          </a:xfr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Projetos climáticos e ambientais</a:t>
            </a:r>
          </a:p>
          <a:p>
            <a:r>
              <a:rPr lang="pt-BR" b="1" dirty="0">
                <a:solidFill>
                  <a:schemeClr val="bg1"/>
                </a:solidFill>
              </a:rPr>
              <a:t>Exportação</a:t>
            </a:r>
          </a:p>
          <a:p>
            <a:r>
              <a:rPr lang="pt-BR" b="1" dirty="0">
                <a:solidFill>
                  <a:schemeClr val="bg1"/>
                </a:solidFill>
              </a:rPr>
              <a:t>Microcrédito</a:t>
            </a:r>
          </a:p>
          <a:p>
            <a:r>
              <a:rPr lang="pt-BR" b="1" dirty="0">
                <a:solidFill>
                  <a:schemeClr val="bg1"/>
                </a:solidFill>
              </a:rPr>
              <a:t>Micro e pequenas empresas</a:t>
            </a:r>
          </a:p>
          <a:p>
            <a:r>
              <a:rPr lang="pt-BR" b="1" dirty="0">
                <a:solidFill>
                  <a:schemeClr val="bg1"/>
                </a:solidFill>
              </a:rPr>
              <a:t>Finame</a:t>
            </a:r>
          </a:p>
          <a:p>
            <a:r>
              <a:rPr lang="pt-BR" b="1" dirty="0">
                <a:solidFill>
                  <a:schemeClr val="bg1"/>
                </a:solidFill>
              </a:rPr>
              <a:t>Cultura</a:t>
            </a:r>
          </a:p>
          <a:p>
            <a:r>
              <a:rPr lang="pt-BR" b="1" dirty="0">
                <a:solidFill>
                  <a:schemeClr val="bg1"/>
                </a:solidFill>
              </a:rPr>
              <a:t>Saúde</a:t>
            </a:r>
          </a:p>
          <a:p>
            <a:r>
              <a:rPr lang="pt-BR" b="1" dirty="0">
                <a:solidFill>
                  <a:schemeClr val="bg1"/>
                </a:solidFill>
              </a:rPr>
              <a:t>Entre outras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772123" y="654206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6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5889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Acessibilidade</a:t>
            </a:r>
            <a:endParaRPr lang="pt-BR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3" y="1458611"/>
            <a:ext cx="8989817" cy="4480073"/>
          </a:xfrm>
        </p:spPr>
      </p:pic>
      <p:sp>
        <p:nvSpPr>
          <p:cNvPr id="6" name="CaixaDeTexto 5"/>
          <p:cNvSpPr txBox="1"/>
          <p:nvPr/>
        </p:nvSpPr>
        <p:spPr>
          <a:xfrm>
            <a:off x="7772123" y="654206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7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7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5889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Simulação - </a:t>
            </a:r>
            <a:r>
              <a:rPr lang="pt-BR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Moderinfra</a:t>
            </a:r>
            <a:endParaRPr lang="pt-BR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2330"/>
          <a:stretch/>
        </p:blipFill>
        <p:spPr>
          <a:xfrm>
            <a:off x="167148" y="1008173"/>
            <a:ext cx="8922694" cy="4979671"/>
          </a:xfrm>
        </p:spPr>
      </p:pic>
      <p:sp>
        <p:nvSpPr>
          <p:cNvPr id="6" name="CaixaDeTexto 5"/>
          <p:cNvSpPr txBox="1"/>
          <p:nvPr/>
        </p:nvSpPr>
        <p:spPr>
          <a:xfrm>
            <a:off x="7772123" y="654206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5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7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5889"/>
            <a:ext cx="822960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Simulação - </a:t>
            </a:r>
            <a:r>
              <a:rPr lang="pt-BR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Moderinfra</a:t>
            </a:r>
            <a:endParaRPr lang="pt-BR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3622"/>
          <a:stretch/>
        </p:blipFill>
        <p:spPr>
          <a:xfrm>
            <a:off x="167148" y="1022554"/>
            <a:ext cx="8721213" cy="4795387"/>
          </a:xfrm>
        </p:spPr>
      </p:pic>
      <p:sp>
        <p:nvSpPr>
          <p:cNvPr id="6" name="CaixaDeTexto 5"/>
          <p:cNvSpPr txBox="1"/>
          <p:nvPr/>
        </p:nvSpPr>
        <p:spPr>
          <a:xfrm>
            <a:off x="7772123" y="6542067"/>
            <a:ext cx="1371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BNDES</a:t>
            </a:r>
            <a:endParaRPr lang="pt-BR" sz="1600" dirty="0"/>
          </a:p>
        </p:txBody>
      </p:sp>
      <p:sp>
        <p:nvSpPr>
          <p:cNvPr id="7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1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F497D"/>
                </a:solidFill>
              </a:rPr>
              <a:t>Cronologia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62366" y="1919391"/>
            <a:ext cx="3740529" cy="59899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</p:pic>
      <p:sp>
        <p:nvSpPr>
          <p:cNvPr id="123" name="TextBox 122"/>
          <p:cNvSpPr txBox="1"/>
          <p:nvPr/>
        </p:nvSpPr>
        <p:spPr>
          <a:xfrm>
            <a:off x="324812" y="2094839"/>
            <a:ext cx="116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BNDE</a:t>
            </a:r>
          </a:p>
          <a:p>
            <a:r>
              <a:rPr lang="en-US" dirty="0" smtClean="0"/>
              <a:t>(Lei 1.628)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434731" y="1555553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1982</a:t>
            </a:r>
            <a:endParaRPr lang="en-US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8541838" y="157282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1525436" y="154406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1965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981314" y="156594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1971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131162" y="2088554"/>
            <a:ext cx="9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Empresa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Pública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731721" y="2088554"/>
            <a:ext cx="1186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ercado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capitais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-55224" y="150837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1952</a:t>
            </a:r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7332682" y="1928372"/>
            <a:ext cx="1717072" cy="300251"/>
            <a:chOff x="215610" y="2932595"/>
            <a:chExt cx="1717072" cy="300251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918063" y="1913393"/>
            <a:ext cx="1717072" cy="300251"/>
            <a:chOff x="215610" y="2932595"/>
            <a:chExt cx="1717072" cy="300251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46990" y="1913393"/>
            <a:ext cx="1717072" cy="300251"/>
            <a:chOff x="215610" y="2932595"/>
            <a:chExt cx="1717072" cy="300251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971508" y="1913393"/>
            <a:ext cx="1717072" cy="300251"/>
            <a:chOff x="215610" y="2932595"/>
            <a:chExt cx="1717072" cy="300251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525436" y="1913393"/>
            <a:ext cx="1717072" cy="300251"/>
            <a:chOff x="215610" y="2932595"/>
            <a:chExt cx="1717072" cy="300251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83222" y="1913393"/>
            <a:ext cx="1717072" cy="300251"/>
            <a:chOff x="215610" y="2932595"/>
            <a:chExt cx="1717072" cy="300251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918063" y="157653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1994</a:t>
            </a:r>
            <a:endParaRPr lang="en-US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7333729" y="157931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4496818" y="2120777"/>
            <a:ext cx="930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Crise</a:t>
            </a:r>
            <a:r>
              <a:rPr lang="en-US" dirty="0" smtClean="0"/>
              <a:t> da </a:t>
            </a:r>
          </a:p>
          <a:p>
            <a:r>
              <a:rPr lang="en-US" dirty="0" err="1" smtClean="0"/>
              <a:t>Dívida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6111665" y="2134802"/>
            <a:ext cx="710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Plano </a:t>
            </a:r>
          </a:p>
          <a:p>
            <a:r>
              <a:rPr lang="en-US" dirty="0" smtClean="0"/>
              <a:t>Real</a:t>
            </a:r>
          </a:p>
          <a:p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7453541" y="2139652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R$ 190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ilhões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8382020" y="2120777"/>
            <a:ext cx="868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Crise</a:t>
            </a:r>
            <a:endParaRPr lang="en-US" dirty="0" smtClean="0"/>
          </a:p>
          <a:p>
            <a:r>
              <a:rPr lang="en-US" dirty="0" err="1" smtClean="0"/>
              <a:t>Política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brica11.net.br/wp-content/themes/loja11/imagens/logoBN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4" y="459432"/>
            <a:ext cx="8774832" cy="58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861048"/>
            <a:ext cx="5328592" cy="1296144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pt-BR" sz="6000" dirty="0" smtClean="0">
                <a:solidFill>
                  <a:schemeClr val="tx2"/>
                </a:solidFill>
              </a:rPr>
              <a:t>Fontes de   	 	    recursos</a:t>
            </a:r>
            <a:endParaRPr lang="pt-BR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b="1" dirty="0" smtClean="0">
                <a:solidFill>
                  <a:schemeClr val="tx2"/>
                </a:solidFill>
              </a:rPr>
              <a:t>CAPTAÇÃO DE RECURSOS</a:t>
            </a:r>
            <a:endParaRPr lang="pt-BR" sz="4600" b="1" dirty="0">
              <a:solidFill>
                <a:schemeClr val="tx2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11560" y="1700808"/>
            <a:ext cx="3816424" cy="100811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FONTES NACIONAIS</a:t>
            </a:r>
            <a:endParaRPr lang="pt-BR" sz="24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88024" y="1700808"/>
            <a:ext cx="3816424" cy="100811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FONTES EXTERNAS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719572" y="2852936"/>
            <a:ext cx="360040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Fundos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FAT e PIS/PASEP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19572" y="3789040"/>
            <a:ext cx="360040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Tesouro Nacional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Aporte e Repasse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9572" y="4725144"/>
            <a:ext cx="360040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BNDESPar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Ações e Debêntures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19572" y="5661248"/>
            <a:ext cx="360040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Outras fontes governamentais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FGTS, FMM, Fundos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896036" y="2852936"/>
            <a:ext cx="360040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Títulos no exterior</a:t>
            </a:r>
          </a:p>
          <a:p>
            <a:pPr algn="ctr"/>
            <a:r>
              <a:rPr lang="pt-BR" sz="2000" i="1" dirty="0" err="1" smtClean="0">
                <a:solidFill>
                  <a:schemeClr val="tx1"/>
                </a:solidFill>
              </a:rPr>
              <a:t>Bonds</a:t>
            </a:r>
            <a:endParaRPr lang="pt-BR" sz="2000" i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896036" y="3789040"/>
            <a:ext cx="360040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Empréstimos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896036" y="4725144"/>
            <a:ext cx="360040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Agências Governamentais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Instituições multilaterais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87624" y="116632"/>
            <a:ext cx="781219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FAT</a:t>
            </a:r>
          </a:p>
          <a:p>
            <a:r>
              <a:rPr lang="pt-BR" sz="4000" dirty="0" smtClean="0">
                <a:solidFill>
                  <a:schemeClr val="tx2"/>
                </a:solidFill>
              </a:rPr>
              <a:t>     Fundo de Amparo ao Trabalhador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1786746"/>
            <a:ext cx="86042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Fonte de recurso permanente </a:t>
            </a:r>
            <a:r>
              <a:rPr lang="pt-BR" sz="2200" b="1" dirty="0" smtClean="0">
                <a:sym typeface="Wingdings" pitchFamily="2" charset="2"/>
              </a:rPr>
              <a:t> Constituição Federal de 1988</a:t>
            </a:r>
          </a:p>
          <a:p>
            <a:endParaRPr lang="pt-BR" sz="2200" dirty="0">
              <a:sym typeface="Wingdings" pitchFamily="2" charset="2"/>
            </a:endParaRPr>
          </a:p>
          <a:p>
            <a:r>
              <a:rPr lang="pt-BR" sz="2200" b="1" i="1" dirty="0" smtClean="0">
                <a:sym typeface="Wingdings" pitchFamily="2" charset="2"/>
              </a:rPr>
              <a:t>FAT Constitucional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sym typeface="Wingdings" pitchFamily="2" charset="2"/>
              </a:rPr>
              <a:t>40% da arrecadação do PIS/PASEP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sym typeface="Wingdings" pitchFamily="2" charset="2"/>
              </a:rPr>
              <a:t>Remunerados pela TJLP ou LIBOR 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sym typeface="Wingdings" pitchFamily="2" charset="2"/>
              </a:rPr>
              <a:t>Pagamento de juros semestrais limitado a 6% a.a. – sem previsão de devolução do principal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sym typeface="Wingdings" pitchFamily="2" charset="2"/>
              </a:rPr>
              <a:t>Livre decisão sobre os recursos desde que se enquadre em programas de desenvolvimento econômico</a:t>
            </a:r>
          </a:p>
          <a:p>
            <a:pPr marL="342900" indent="-342900">
              <a:buFontTx/>
              <a:buChar char="-"/>
            </a:pPr>
            <a:endParaRPr lang="pt-BR" sz="2200" dirty="0" smtClean="0">
              <a:sym typeface="Wingdings" pitchFamily="2" charset="2"/>
            </a:endParaRPr>
          </a:p>
          <a:p>
            <a:r>
              <a:rPr lang="pt-BR" sz="2200" b="1" i="1" dirty="0" smtClean="0">
                <a:sym typeface="Wingdings" pitchFamily="2" charset="2"/>
              </a:rPr>
              <a:t>FAT Depósitos Especiais: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sym typeface="Wingdings" pitchFamily="2" charset="2"/>
              </a:rPr>
              <a:t>Remuneração pela TJLP para projetos liberados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sym typeface="Wingdings" pitchFamily="2" charset="2"/>
              </a:rPr>
              <a:t>Pago mensalmente um percentual da amortização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sym typeface="Wingdings" pitchFamily="2" charset="2"/>
              </a:rPr>
              <a:t>Projetos específicos</a:t>
            </a:r>
          </a:p>
          <a:p>
            <a:pPr marL="342900" indent="-342900">
              <a:buFontTx/>
              <a:buChar char="-"/>
            </a:pPr>
            <a:endParaRPr lang="pt-BR" sz="2200" dirty="0" smtClean="0">
              <a:sym typeface="Wingdings" pitchFamily="2" charset="2"/>
            </a:endParaRPr>
          </a:p>
          <a:p>
            <a:endParaRPr lang="pt-BR" sz="2200" dirty="0">
              <a:sym typeface="Wingdings" pitchFamily="2" charset="2"/>
            </a:endParaRPr>
          </a:p>
          <a:p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1754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52290" y="330041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Tesouro Nacional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1556792"/>
            <a:ext cx="8604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condições financeiras </a:t>
            </a:r>
            <a:r>
              <a:rPr lang="pt-BR" sz="2400" b="1" dirty="0" smtClean="0"/>
              <a:t>estabelecidas </a:t>
            </a:r>
            <a:r>
              <a:rPr lang="pt-BR" sz="2400" b="1" dirty="0"/>
              <a:t>contratualmente entre a União e </a:t>
            </a:r>
            <a:r>
              <a:rPr lang="pt-BR" sz="2400" b="1" dirty="0" smtClean="0"/>
              <a:t>BNDES </a:t>
            </a:r>
          </a:p>
          <a:p>
            <a:endParaRPr lang="pt-BR" sz="2400" dirty="0">
              <a:sym typeface="Wingdings" pitchFamily="2" charset="2"/>
            </a:endParaRPr>
          </a:p>
          <a:p>
            <a:endParaRPr lang="pt-BR" sz="2200" dirty="0" smtClean="0">
              <a:sym typeface="Wingdings" pitchFamily="2" charset="2"/>
            </a:endParaRPr>
          </a:p>
          <a:p>
            <a:endParaRPr lang="pt-BR" sz="2200" dirty="0">
              <a:sym typeface="Wingdings" pitchFamily="2" charset="2"/>
            </a:endParaRP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0" y="2636912"/>
            <a:ext cx="7323214" cy="406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4860032" y="2636912"/>
            <a:ext cx="0" cy="33843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067944" y="2636912"/>
            <a:ext cx="0" cy="33843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5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52290" y="330041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Tesouro Nacional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43808" y="2014964"/>
            <a:ext cx="536392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just"/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folga </a:t>
            </a:r>
            <a:r>
              <a:rPr lang="pt-BR" sz="2400" dirty="0"/>
              <a:t>de caixa menor e incertezas </a:t>
            </a:r>
            <a:r>
              <a:rPr lang="pt-BR" sz="2400" dirty="0" smtClean="0"/>
              <a:t>sobre recursos </a:t>
            </a:r>
            <a:r>
              <a:rPr lang="pt-BR" sz="2400" dirty="0"/>
              <a:t>com </a:t>
            </a:r>
            <a:r>
              <a:rPr lang="pt-BR" sz="2400" dirty="0" smtClean="0"/>
              <a:t>custo na TJLP</a:t>
            </a:r>
          </a:p>
          <a:p>
            <a:pPr marL="449263" indent="-449263" algn="just"/>
            <a:endParaRPr lang="pt-BR" sz="2400" dirty="0">
              <a:sym typeface="Wingdings" pitchFamily="2" charset="2"/>
            </a:endParaRPr>
          </a:p>
          <a:p>
            <a:pPr marL="449263" indent="-449263" algn="just"/>
            <a:endParaRPr lang="pt-BR" sz="2400" dirty="0" smtClean="0">
              <a:sym typeface="Wingdings" pitchFamily="2" charset="2"/>
            </a:endParaRPr>
          </a:p>
          <a:p>
            <a:pPr marL="449263" indent="-449263" algn="just"/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montante </a:t>
            </a:r>
            <a:r>
              <a:rPr lang="pt-BR" sz="2400" dirty="0"/>
              <a:t>em caixa significativamente expressivo e sem uma perspectiva </a:t>
            </a:r>
            <a:r>
              <a:rPr lang="pt-BR" sz="2400" dirty="0" smtClean="0"/>
              <a:t>de aplicação</a:t>
            </a:r>
          </a:p>
          <a:p>
            <a:pPr marL="449263" indent="-449263" algn="just"/>
            <a:endParaRPr lang="pt-BR" sz="2400" dirty="0" smtClean="0">
              <a:sym typeface="Wingdings" pitchFamily="2" charset="2"/>
            </a:endParaRPr>
          </a:p>
          <a:p>
            <a:pPr marL="449263" indent="-449263" algn="just"/>
            <a:r>
              <a:rPr lang="pt-BR" sz="2400" dirty="0" smtClean="0">
                <a:sym typeface="Wingdings" pitchFamily="2" charset="2"/>
              </a:rPr>
              <a:t> antecipou a liquidação de títulos</a:t>
            </a:r>
            <a:endParaRPr lang="pt-BR" sz="2400" dirty="0" smtClean="0"/>
          </a:p>
          <a:p>
            <a:pPr marL="449263" indent="-449263" algn="just"/>
            <a:endParaRPr lang="pt-BR" sz="2400" dirty="0" smtClean="0">
              <a:sym typeface="Wingdings" pitchFamily="2" charset="2"/>
            </a:endParaRPr>
          </a:p>
          <a:p>
            <a:pPr marL="449263" indent="-449263" algn="just"/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Não </a:t>
            </a:r>
            <a:r>
              <a:rPr lang="pt-BR" sz="2400" dirty="0"/>
              <a:t>houve captações de recursos do Tesouro Nacional em </a:t>
            </a:r>
            <a:r>
              <a:rPr lang="pt-BR" sz="2400" dirty="0" smtClean="0"/>
              <a:t>2016</a:t>
            </a:r>
          </a:p>
          <a:p>
            <a:pPr algn="just"/>
            <a:endParaRPr lang="pt-BR" sz="2400" dirty="0">
              <a:sym typeface="Wingdings" pitchFamily="2" charset="2"/>
            </a:endParaRPr>
          </a:p>
          <a:p>
            <a:pPr algn="just"/>
            <a:endParaRPr lang="pt-BR" sz="2400" dirty="0">
              <a:sym typeface="Wingdings" pitchFamily="2" charset="2"/>
            </a:endParaRPr>
          </a:p>
          <a:p>
            <a:pPr algn="just"/>
            <a:endParaRPr lang="pt-BR" sz="2200" dirty="0" smtClean="0">
              <a:sym typeface="Wingdings" pitchFamily="2" charset="2"/>
            </a:endParaRPr>
          </a:p>
          <a:p>
            <a:pPr algn="just"/>
            <a:endParaRPr lang="pt-BR" sz="2200" dirty="0">
              <a:sym typeface="Wingdings" pitchFamily="2" charset="2"/>
            </a:endParaRP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827584" y="1988840"/>
            <a:ext cx="1728192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/>
              <a:t>2015/16</a:t>
            </a:r>
            <a:endParaRPr lang="pt-BR" sz="25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827584" y="3573016"/>
            <a:ext cx="1728192" cy="28803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2016</a:t>
            </a:r>
            <a:endParaRPr lang="pt-B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25114" r="29360" b="24885"/>
          <a:stretch/>
        </p:blipFill>
        <p:spPr bwMode="auto">
          <a:xfrm>
            <a:off x="647564" y="1552350"/>
            <a:ext cx="7956884" cy="527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9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52290" y="330041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BNDESPar</a:t>
            </a:r>
            <a:endParaRPr lang="pt-BR" sz="5500" i="1" dirty="0" smtClean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1556792"/>
            <a:ext cx="86042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/>
              <a:t>Diversificação dos recursos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b="1" dirty="0" smtClean="0">
                <a:sym typeface="Wingdings" pitchFamily="2" charset="2"/>
              </a:rPr>
              <a:t>Mercado de capitais</a:t>
            </a:r>
            <a:endParaRPr lang="pt-BR" sz="2400" b="1" dirty="0" smtClean="0"/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dirty="0" smtClean="0"/>
              <a:t>sócia </a:t>
            </a:r>
            <a:r>
              <a:rPr lang="pt-BR" sz="2400" b="1" dirty="0"/>
              <a:t>minoritária </a:t>
            </a:r>
            <a:r>
              <a:rPr lang="pt-BR" sz="2400" dirty="0"/>
              <a:t>de </a:t>
            </a:r>
            <a:r>
              <a:rPr lang="pt-BR" sz="2400" dirty="0" smtClean="0"/>
              <a:t>empresas vistas </a:t>
            </a:r>
            <a:r>
              <a:rPr lang="pt-BR" sz="2400" dirty="0"/>
              <a:t>como potencialmente interessantes, seja pela </a:t>
            </a:r>
            <a:r>
              <a:rPr lang="pt-BR" sz="2400" dirty="0" smtClean="0"/>
              <a:t>perspectiva de </a:t>
            </a:r>
            <a:r>
              <a:rPr lang="pt-BR" sz="2400" dirty="0"/>
              <a:t>rentabilidade e/ou pela sua relevância </a:t>
            </a:r>
            <a:r>
              <a:rPr lang="pt-BR" sz="2400" dirty="0" smtClean="0"/>
              <a:t>estratégica</a:t>
            </a:r>
            <a:r>
              <a:rPr lang="pt-BR" sz="2400" dirty="0"/>
              <a:t>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b="1" dirty="0" smtClean="0">
                <a:sym typeface="Wingdings" pitchFamily="2" charset="2"/>
              </a:rPr>
              <a:t>DESENVOLVIMENTO</a:t>
            </a:r>
            <a:endParaRPr lang="pt-BR" sz="2400" b="1" dirty="0"/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dirty="0"/>
              <a:t>D</a:t>
            </a:r>
            <a:r>
              <a:rPr lang="pt-BR" sz="2400" b="1" dirty="0" smtClean="0"/>
              <a:t>ebêntures e Ações</a:t>
            </a:r>
            <a:endParaRPr lang="pt-BR" sz="2400" b="1" dirty="0"/>
          </a:p>
          <a:p>
            <a:pPr marL="342900" indent="-342900" algn="just">
              <a:buFont typeface="Wingdings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dirty="0" smtClean="0"/>
              <a:t>Alavancagem</a:t>
            </a:r>
            <a:r>
              <a:rPr lang="pt-BR" sz="2400" dirty="0" smtClean="0"/>
              <a:t> de empresas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>
              <a:sym typeface="Wingdings" pitchFamily="2" charset="2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dirty="0" smtClean="0">
                <a:sym typeface="Wingdings" pitchFamily="2" charset="2"/>
              </a:rPr>
              <a:t>Redução de prazos e maior expectativa de rentabilidade</a:t>
            </a:r>
            <a:endParaRPr lang="pt-BR" sz="2400" b="1" dirty="0">
              <a:sym typeface="Wingdings" pitchFamily="2" charset="2"/>
            </a:endParaRPr>
          </a:p>
          <a:p>
            <a:endParaRPr lang="pt-BR" sz="2200" dirty="0" smtClean="0">
              <a:sym typeface="Wingdings" pitchFamily="2" charset="2"/>
            </a:endParaRPr>
          </a:p>
          <a:p>
            <a:endParaRPr lang="pt-BR" sz="2200" dirty="0">
              <a:sym typeface="Wingdings" pitchFamily="2" charset="2"/>
            </a:endParaRP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2094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7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52290" y="330041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Captação Externa</a:t>
            </a:r>
            <a:endParaRPr lang="pt-BR" sz="5500" i="1" dirty="0" smtClean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1556792"/>
            <a:ext cx="860428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i="1" dirty="0" err="1" smtClean="0"/>
              <a:t>Bonds</a:t>
            </a:r>
            <a:endParaRPr lang="pt-BR" sz="2400" b="1" i="1" dirty="0"/>
          </a:p>
          <a:p>
            <a:pPr marL="628650" indent="-268288" algn="just">
              <a:buFont typeface="Arial" pitchFamily="34" charset="0"/>
              <a:buChar char="•"/>
            </a:pPr>
            <a:r>
              <a:rPr lang="pt-BR" sz="2400" dirty="0" smtClean="0"/>
              <a:t>liberdade do recurso</a:t>
            </a:r>
          </a:p>
          <a:p>
            <a:pPr marL="628650" indent="-268288" algn="just">
              <a:buFont typeface="Arial" pitchFamily="34" charset="0"/>
              <a:buChar char="•"/>
            </a:pPr>
            <a:r>
              <a:rPr lang="pt-BR" sz="2400" dirty="0"/>
              <a:t>Exposição cambial</a:t>
            </a:r>
          </a:p>
          <a:p>
            <a:pPr marL="628650" indent="-268288" algn="just">
              <a:buFont typeface="Arial" pitchFamily="34" charset="0"/>
              <a:buChar char="•"/>
            </a:pPr>
            <a:r>
              <a:rPr lang="pt-BR" sz="2400" dirty="0"/>
              <a:t>Pequenas e médias empresas: não podem suportar o risco cambial, os financiamentos são feitos em moeda </a:t>
            </a:r>
            <a:r>
              <a:rPr lang="pt-BR" sz="2400" dirty="0" smtClean="0"/>
              <a:t>nacional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dirty="0" smtClean="0"/>
              <a:t>Operação c/ instituições multilaterais</a:t>
            </a:r>
            <a:endParaRPr lang="pt-BR" sz="2400" dirty="0"/>
          </a:p>
          <a:p>
            <a:pPr marL="630238" indent="-269875" algn="just">
              <a:buFont typeface="Arial" pitchFamily="34" charset="0"/>
              <a:buChar char="•"/>
            </a:pPr>
            <a:r>
              <a:rPr lang="pt-BR" sz="2400" dirty="0" smtClean="0"/>
              <a:t>enquadramento de setores econômicos específicos</a:t>
            </a:r>
          </a:p>
          <a:p>
            <a:pPr marL="630238" indent="-269875" algn="just">
              <a:buFont typeface="Arial" pitchFamily="34" charset="0"/>
              <a:buChar char="•"/>
            </a:pPr>
            <a:r>
              <a:rPr lang="pt-BR" sz="2400" dirty="0" smtClean="0"/>
              <a:t>Recursos destinados a empresas estrangeiras  no Brasil</a:t>
            </a:r>
          </a:p>
          <a:p>
            <a:pPr marL="630238" indent="-269875" algn="just">
              <a:buFont typeface="Arial" pitchFamily="34" charset="0"/>
              <a:buChar char="•"/>
            </a:pPr>
            <a:r>
              <a:rPr lang="pt-BR" sz="2400" dirty="0" smtClean="0"/>
              <a:t>Caráter anticíclico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b="1" dirty="0" smtClean="0"/>
              <a:t>Uso de instrumentos </a:t>
            </a:r>
            <a:r>
              <a:rPr lang="pt-BR" sz="2400" b="1" dirty="0"/>
              <a:t>de </a:t>
            </a:r>
            <a:r>
              <a:rPr lang="pt-BR" sz="2400" b="1" dirty="0" smtClean="0"/>
              <a:t>proteção: hedge </a:t>
            </a:r>
            <a:r>
              <a:rPr lang="pt-BR" sz="2400" b="1" dirty="0"/>
              <a:t>cambial ou swap de moedas</a:t>
            </a:r>
            <a:endParaRPr lang="pt-BR" sz="2400" b="1" dirty="0" smtClean="0"/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/>
          </a:p>
          <a:p>
            <a:endParaRPr lang="pt-BR" sz="2400" dirty="0">
              <a:sym typeface="Wingdings" pitchFamily="2" charset="2"/>
            </a:endParaRPr>
          </a:p>
          <a:p>
            <a:endParaRPr lang="pt-BR" sz="2200" dirty="0" smtClean="0">
              <a:sym typeface="Wingdings" pitchFamily="2" charset="2"/>
            </a:endParaRPr>
          </a:p>
          <a:p>
            <a:endParaRPr lang="pt-BR" sz="2200" dirty="0">
              <a:sym typeface="Wingdings" pitchFamily="2" charset="2"/>
            </a:endParaRPr>
          </a:p>
          <a:p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6427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6811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52290" y="330041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Passivo - </a:t>
            </a:r>
            <a:r>
              <a:rPr lang="pt-BR" sz="5500" b="1" i="1" dirty="0" err="1" smtClean="0">
                <a:solidFill>
                  <a:schemeClr val="tx2"/>
                </a:solidFill>
              </a:rPr>
              <a:t>Funding</a:t>
            </a:r>
            <a:endParaRPr lang="pt-BR" sz="55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52290" y="330041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Passivo</a:t>
            </a:r>
            <a:endParaRPr lang="pt-BR" sz="5500" i="1" dirty="0" smtClean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1556792"/>
            <a:ext cx="860428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/>
              <a:t>Redução da contribuição do FAT, mas não menor captação monetária;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/>
              <a:t>Expressiva dependência do </a:t>
            </a:r>
            <a:r>
              <a:rPr lang="pt-BR" sz="2400" dirty="0" err="1" smtClean="0"/>
              <a:t>funding</a:t>
            </a:r>
            <a:r>
              <a:rPr lang="pt-BR" sz="2400" dirty="0" smtClean="0"/>
              <a:t> associado </a:t>
            </a:r>
            <a:r>
              <a:rPr lang="pt-BR" sz="2400" dirty="0" err="1" smtClean="0"/>
              <a:t>aoTesouro</a:t>
            </a:r>
            <a:r>
              <a:rPr lang="pt-BR" sz="2400" dirty="0" smtClean="0"/>
              <a:t> Nacional;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/>
              <a:t>Captações externas</a:t>
            </a:r>
          </a:p>
          <a:p>
            <a:pPr marL="808038" indent="-342900" algn="just">
              <a:buFont typeface="Arial" pitchFamily="34" charset="0"/>
              <a:buChar char="•"/>
            </a:pPr>
            <a:r>
              <a:rPr lang="pt-BR" sz="2200" dirty="0"/>
              <a:t>M</a:t>
            </a:r>
            <a:r>
              <a:rPr lang="pt-BR" sz="2200" dirty="0" smtClean="0"/>
              <a:t>ercado caíram após 2002, com retomada em 2014 </a:t>
            </a:r>
            <a:r>
              <a:rPr lang="pt-BR" sz="2200" dirty="0" smtClean="0">
                <a:sym typeface="Wingdings" pitchFamily="2" charset="2"/>
              </a:rPr>
              <a:t> Crise 2008</a:t>
            </a:r>
          </a:p>
          <a:p>
            <a:pPr marL="808038" indent="-342900" algn="just">
              <a:buFont typeface="Arial" pitchFamily="34" charset="0"/>
              <a:buChar char="•"/>
            </a:pPr>
            <a:r>
              <a:rPr lang="pt-BR" sz="2200" dirty="0" smtClean="0">
                <a:sym typeface="Wingdings" pitchFamily="2" charset="2"/>
              </a:rPr>
              <a:t>Multilaterais cresceram após 2008  “Grandes campeãs”</a:t>
            </a:r>
            <a:endParaRPr lang="pt-BR" sz="2200" dirty="0">
              <a:sym typeface="Wingdings" pitchFamily="2" charset="2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/>
              <a:t>BNDESPar começa em 2005 </a:t>
            </a:r>
            <a:r>
              <a:rPr lang="pt-BR" sz="2400" dirty="0" smtClean="0">
                <a:sym typeface="Wingdings" pitchFamily="2" charset="2"/>
              </a:rPr>
              <a:t> Mercado de capitais</a:t>
            </a:r>
            <a:endParaRPr lang="pt-B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endParaRPr lang="pt-BR" sz="2400" b="1" i="1" dirty="0"/>
          </a:p>
          <a:p>
            <a:pPr marL="342900" indent="-342900" algn="just">
              <a:buFont typeface="Wingdings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/>
          </a:p>
          <a:p>
            <a:endParaRPr lang="pt-BR" sz="2400" dirty="0">
              <a:sym typeface="Wingdings" pitchFamily="2" charset="2"/>
            </a:endParaRPr>
          </a:p>
          <a:p>
            <a:endParaRPr lang="pt-BR" sz="2200" dirty="0" smtClean="0">
              <a:sym typeface="Wingdings" pitchFamily="2" charset="2"/>
            </a:endParaRPr>
          </a:p>
          <a:p>
            <a:endParaRPr lang="pt-BR" sz="2200" dirty="0">
              <a:sym typeface="Wingdings" pitchFamily="2" charset="2"/>
            </a:endParaRPr>
          </a:p>
          <a:p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88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52290" y="330041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Inadimplência</a:t>
            </a:r>
            <a:endParaRPr lang="pt-BR" sz="5500" i="1" dirty="0" smtClean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" y="1556792"/>
            <a:ext cx="9119201" cy="504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2924944"/>
            <a:ext cx="4248472" cy="175432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/>
              <a:t>a política de redução dos </a:t>
            </a:r>
            <a:r>
              <a:rPr lang="pt-BR" b="1" i="1" dirty="0"/>
              <a:t>spreads </a:t>
            </a:r>
            <a:r>
              <a:rPr lang="pt-BR" b="1" dirty="0"/>
              <a:t>e </a:t>
            </a:r>
            <a:r>
              <a:rPr lang="pt-BR" b="1" dirty="0" smtClean="0"/>
              <a:t>o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aumento </a:t>
            </a:r>
            <a:r>
              <a:rPr lang="pt-BR" b="1" dirty="0"/>
              <a:t>dos prazos médios </a:t>
            </a:r>
            <a:r>
              <a:rPr lang="pt-BR" b="1" dirty="0" smtClean="0"/>
              <a:t>de financiamento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Carteiras de baixo risco</a:t>
            </a:r>
          </a:p>
        </p:txBody>
      </p:sp>
    </p:spTree>
    <p:extLst>
      <p:ext uri="{BB962C8B-B14F-4D97-AF65-F5344CB8AC3E}">
        <p14:creationId xmlns:p14="http://schemas.microsoft.com/office/powerpoint/2010/main" val="9391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F497D"/>
                </a:solidFill>
              </a:rPr>
              <a:t>Direcionamento</a:t>
            </a:r>
            <a:r>
              <a:rPr lang="en-US" dirty="0" smtClean="0">
                <a:solidFill>
                  <a:srgbClr val="1F497D"/>
                </a:solidFill>
              </a:rPr>
              <a:t> / </a:t>
            </a:r>
            <a:r>
              <a:rPr lang="en-US" dirty="0" err="1" smtClean="0">
                <a:solidFill>
                  <a:srgbClr val="1F497D"/>
                </a:solidFill>
              </a:rPr>
              <a:t>Governos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036" y="3309569"/>
            <a:ext cx="116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BNDE</a:t>
            </a:r>
          </a:p>
          <a:p>
            <a:r>
              <a:rPr lang="en-US" dirty="0" smtClean="0"/>
              <a:t>(Lei 1.628)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9955" y="2770283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1982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97062" y="278755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80660" y="275879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1965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6538" y="27806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1971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6386" y="3303284"/>
            <a:ext cx="9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Empresa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Pública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86945" y="3303284"/>
            <a:ext cx="1186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ercado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capitais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272310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1952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87906" y="3143102"/>
            <a:ext cx="1717072" cy="300251"/>
            <a:chOff x="215610" y="2932595"/>
            <a:chExt cx="1717072" cy="30025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73287" y="3128123"/>
            <a:ext cx="1717072" cy="300251"/>
            <a:chOff x="215610" y="2932595"/>
            <a:chExt cx="1717072" cy="30025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02214" y="3128123"/>
            <a:ext cx="1717072" cy="300251"/>
            <a:chOff x="215610" y="2932595"/>
            <a:chExt cx="1717072" cy="30025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26732" y="3128123"/>
            <a:ext cx="1717072" cy="300251"/>
            <a:chOff x="215610" y="2932595"/>
            <a:chExt cx="1717072" cy="30025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80660" y="3128123"/>
            <a:ext cx="1717072" cy="300251"/>
            <a:chOff x="215610" y="2932595"/>
            <a:chExt cx="1717072" cy="300251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8446" y="3128123"/>
            <a:ext cx="1717072" cy="300251"/>
            <a:chOff x="215610" y="2932595"/>
            <a:chExt cx="1717072" cy="30025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973287" y="279126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1994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388953" y="2794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34342" y="1726060"/>
            <a:ext cx="43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JK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38446" y="2057463"/>
            <a:ext cx="91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1956 -61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1202329" y="16881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Janio</a:t>
            </a:r>
            <a:r>
              <a:rPr lang="en-US" dirty="0" smtClean="0"/>
              <a:t> /</a:t>
            </a:r>
            <a:r>
              <a:rPr lang="en-US" dirty="0" err="1" smtClean="0"/>
              <a:t>Goulart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396598" y="2037593"/>
            <a:ext cx="91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1961 -64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368068" y="1690242"/>
            <a:ext cx="100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Ditadura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381873" y="2037593"/>
            <a:ext cx="964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1964 - 85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5010231" y="1688131"/>
            <a:ext cx="163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Sarney</a:t>
            </a:r>
            <a:r>
              <a:rPr lang="en-US" dirty="0" smtClean="0"/>
              <a:t> / </a:t>
            </a:r>
            <a:r>
              <a:rPr lang="en-US" dirty="0" err="1" smtClean="0"/>
              <a:t>Itamar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261583" y="2041729"/>
            <a:ext cx="117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1986 - 1994</a:t>
            </a:r>
            <a:endParaRPr lang="en-US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6951074" y="1686611"/>
            <a:ext cx="55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FHC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729048" y="2037593"/>
            <a:ext cx="107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1995-2002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8270400" y="1690242"/>
            <a:ext cx="41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911302" y="2041729"/>
            <a:ext cx="117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2003 - 2016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138446" y="1726060"/>
            <a:ext cx="915115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216366" y="1726060"/>
            <a:ext cx="1531099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973500" y="1726015"/>
            <a:ext cx="1885814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997922" y="1726549"/>
            <a:ext cx="1648296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65507" y="1740889"/>
            <a:ext cx="960153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911301" y="1740889"/>
            <a:ext cx="1165141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84" idx="3"/>
            <a:endCxn id="85" idx="1"/>
          </p:cNvCxnSpPr>
          <p:nvPr/>
        </p:nvCxnSpPr>
        <p:spPr>
          <a:xfrm>
            <a:off x="1053561" y="2061039"/>
            <a:ext cx="16280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6" idx="1"/>
            <a:endCxn id="85" idx="3"/>
          </p:cNvCxnSpPr>
          <p:nvPr/>
        </p:nvCxnSpPr>
        <p:spPr>
          <a:xfrm flipH="1">
            <a:off x="2747465" y="2060994"/>
            <a:ext cx="226035" cy="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7" idx="1"/>
            <a:endCxn id="86" idx="3"/>
          </p:cNvCxnSpPr>
          <p:nvPr/>
        </p:nvCxnSpPr>
        <p:spPr>
          <a:xfrm flipH="1" flipV="1">
            <a:off x="4859314" y="2060994"/>
            <a:ext cx="138608" cy="534"/>
          </a:xfrm>
          <a:prstGeom prst="line">
            <a:avLst/>
          </a:prstGeom>
          <a:ln>
            <a:solidFill>
              <a:srgbClr val="BFBFB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87" idx="3"/>
          </p:cNvCxnSpPr>
          <p:nvPr/>
        </p:nvCxnSpPr>
        <p:spPr>
          <a:xfrm flipH="1">
            <a:off x="6646218" y="2037593"/>
            <a:ext cx="119289" cy="239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8" idx="3"/>
            <a:endCxn id="89" idx="1"/>
          </p:cNvCxnSpPr>
          <p:nvPr/>
        </p:nvCxnSpPr>
        <p:spPr>
          <a:xfrm>
            <a:off x="7725660" y="2075868"/>
            <a:ext cx="185641" cy="0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080194" y="1560048"/>
            <a:ext cx="0" cy="4845814"/>
          </a:xfrm>
          <a:prstGeom prst="line">
            <a:avLst/>
          </a:prstGeom>
          <a:ln>
            <a:solidFill>
              <a:srgbClr val="3366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827934" y="4277712"/>
            <a:ext cx="0" cy="2101072"/>
          </a:xfrm>
          <a:prstGeom prst="line">
            <a:avLst/>
          </a:prstGeom>
          <a:ln>
            <a:solidFill>
              <a:srgbClr val="3366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6305664" y="4997677"/>
            <a:ext cx="1120" cy="1408185"/>
          </a:xfrm>
          <a:prstGeom prst="line">
            <a:avLst/>
          </a:prstGeom>
          <a:ln>
            <a:solidFill>
              <a:srgbClr val="3366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92466" y="4970599"/>
            <a:ext cx="1120" cy="1408185"/>
          </a:xfrm>
          <a:prstGeom prst="line">
            <a:avLst/>
          </a:prstGeom>
          <a:ln>
            <a:solidFill>
              <a:srgbClr val="3366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05313" y="4226614"/>
            <a:ext cx="293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Substituição</a:t>
            </a:r>
            <a:r>
              <a:rPr lang="en-US" dirty="0" smtClean="0"/>
              <a:t> das </a:t>
            </a:r>
            <a:r>
              <a:rPr lang="en-US" dirty="0" err="1" smtClean="0"/>
              <a:t>importações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46842" y="5046636"/>
            <a:ext cx="186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Reaparelhamento</a:t>
            </a:r>
            <a:endParaRPr lang="en-US" dirty="0" smtClean="0"/>
          </a:p>
          <a:p>
            <a:pPr algn="ctr"/>
            <a:r>
              <a:rPr lang="en-US" dirty="0" smtClean="0"/>
              <a:t>(infra-</a:t>
            </a:r>
            <a:r>
              <a:rPr lang="en-US" dirty="0" err="1" smtClean="0"/>
              <a:t>estrutura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907078" y="5055585"/>
            <a:ext cx="1806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Indústria</a:t>
            </a:r>
            <a:r>
              <a:rPr lang="en-US" dirty="0" smtClean="0"/>
              <a:t> de bens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 capital.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08" y="4226615"/>
            <a:ext cx="523220" cy="2325410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2200" b="1" dirty="0" err="1" smtClean="0"/>
              <a:t>Pauta</a:t>
            </a:r>
            <a:r>
              <a:rPr lang="en-US" sz="2200" b="1" dirty="0" smtClean="0"/>
              <a:t> do </a:t>
            </a:r>
            <a:r>
              <a:rPr lang="en-US" sz="2200" b="1" dirty="0" err="1" smtClean="0"/>
              <a:t>órgão</a:t>
            </a:r>
            <a:endParaRPr lang="en-US" sz="22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4485312" y="3382150"/>
            <a:ext cx="982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BNDES /</a:t>
            </a:r>
          </a:p>
          <a:p>
            <a:r>
              <a:rPr lang="en-US" dirty="0" err="1" smtClean="0"/>
              <a:t>Crise</a:t>
            </a:r>
            <a:r>
              <a:rPr lang="en-US" dirty="0" smtClean="0"/>
              <a:t>  da</a:t>
            </a:r>
          </a:p>
          <a:p>
            <a:r>
              <a:rPr lang="en-US" dirty="0" err="1" smtClean="0"/>
              <a:t>Dívida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9966" y="4213147"/>
            <a:ext cx="140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Privatizações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227316" y="5055585"/>
            <a:ext cx="93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Crise</a:t>
            </a:r>
            <a:r>
              <a:rPr lang="en-US" dirty="0" smtClean="0"/>
              <a:t> da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Dívida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111665" y="3349532"/>
            <a:ext cx="710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Plano </a:t>
            </a:r>
          </a:p>
          <a:p>
            <a:r>
              <a:rPr lang="en-US" dirty="0" smtClean="0"/>
              <a:t>Real</a:t>
            </a:r>
          </a:p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453541" y="3354382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R$ 190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ilhões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8564606" y="3354382"/>
            <a:ext cx="607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Lava</a:t>
            </a:r>
          </a:p>
          <a:p>
            <a:r>
              <a:rPr lang="en-US" dirty="0" err="1" smtClean="0"/>
              <a:t>Jato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7988827" y="487587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Grandes</a:t>
            </a:r>
            <a:endParaRPr lang="en-US" dirty="0" smtClean="0"/>
          </a:p>
          <a:p>
            <a:pPr algn="ctr"/>
            <a:r>
              <a:rPr lang="en-US" dirty="0" err="1" smtClean="0"/>
              <a:t>Campeãs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15883" y="5102675"/>
            <a:ext cx="102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Lei 8.031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1990</a:t>
            </a:r>
            <a:endParaRPr lang="en-US" dirty="0"/>
          </a:p>
        </p:txBody>
      </p:sp>
      <p:sp>
        <p:nvSpPr>
          <p:cNvPr id="101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2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52290" y="330041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Inadimplência</a:t>
            </a:r>
            <a:endParaRPr lang="pt-BR" sz="5500" i="1" dirty="0" smtClean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28483" r="23982" b="13125"/>
          <a:stretch/>
        </p:blipFill>
        <p:spPr bwMode="auto">
          <a:xfrm>
            <a:off x="179512" y="1517014"/>
            <a:ext cx="8712968" cy="53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97363" y="2280645"/>
            <a:ext cx="4968552" cy="286232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Mitigação de Risco</a:t>
            </a:r>
          </a:p>
          <a:p>
            <a:r>
              <a:rPr lang="pt-BR" sz="2400" b="1" dirty="0" smtClean="0">
                <a:solidFill>
                  <a:schemeClr val="tx2"/>
                </a:solidFill>
              </a:rPr>
              <a:t>         Regulamentações das operações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i="1" dirty="0" smtClean="0">
                <a:solidFill>
                  <a:schemeClr val="tx2"/>
                </a:solidFill>
              </a:rPr>
              <a:t>Resolução 2.844</a:t>
            </a:r>
            <a:r>
              <a:rPr lang="pt-BR" sz="2400" b="1" i="1" dirty="0">
                <a:solidFill>
                  <a:schemeClr val="tx2"/>
                </a:solidFill>
              </a:rPr>
              <a:t>, de 29 de junho de </a:t>
            </a:r>
            <a:r>
              <a:rPr lang="pt-BR" sz="2400" b="1" i="1" dirty="0" smtClean="0">
                <a:solidFill>
                  <a:schemeClr val="tx2"/>
                </a:solidFill>
              </a:rPr>
              <a:t>2001 </a:t>
            </a:r>
            <a:r>
              <a:rPr lang="pt-BR" sz="2400" b="1" i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pt-BR" sz="2400" b="1" i="1" dirty="0" smtClean="0">
                <a:solidFill>
                  <a:srgbClr val="FF0000"/>
                </a:solidFill>
                <a:sym typeface="Wingdings" pitchFamily="2" charset="2"/>
              </a:rPr>
              <a:t>25% de exposição</a:t>
            </a:r>
            <a:endParaRPr lang="pt-BR" sz="2400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i="1" dirty="0" smtClean="0">
                <a:solidFill>
                  <a:schemeClr val="tx2"/>
                </a:solidFill>
              </a:rPr>
              <a:t>Basileia (I, II e III) </a:t>
            </a:r>
            <a:r>
              <a:rPr lang="pt-BR" sz="2400" b="1" i="1" dirty="0" smtClean="0">
                <a:solidFill>
                  <a:schemeClr val="tx2"/>
                </a:solidFill>
                <a:sym typeface="Wingdings" pitchFamily="2" charset="2"/>
              </a:rPr>
              <a:t>    </a:t>
            </a:r>
            <a:r>
              <a:rPr lang="pt-BR" sz="2400" b="1" i="1" dirty="0" smtClean="0">
                <a:solidFill>
                  <a:srgbClr val="FF0000"/>
                </a:solidFill>
                <a:sym typeface="Wingdings" pitchFamily="2" charset="2"/>
              </a:rPr>
              <a:t>&gt;11%</a:t>
            </a:r>
            <a:endParaRPr lang="pt-BR" sz="2400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b="1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5773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971600" y="18864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chemeClr val="tx2"/>
                </a:solidFill>
              </a:rPr>
              <a:t>Carteiras e Repasses interfinanceiros</a:t>
            </a:r>
            <a:endParaRPr lang="pt-BR" sz="4500" i="1" dirty="0" smtClean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741914" cy="50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/>
          <p:nvPr/>
        </p:nvCxnSpPr>
        <p:spPr>
          <a:xfrm>
            <a:off x="8388424" y="2924944"/>
            <a:ext cx="0" cy="237626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164288" y="3933056"/>
            <a:ext cx="1368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rgbClr val="FF0000"/>
                </a:solidFill>
              </a:rPr>
              <a:t>+ 435</a:t>
            </a:r>
            <a:endParaRPr lang="pt-BR" sz="3500" b="1" dirty="0">
              <a:solidFill>
                <a:srgbClr val="FF0000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123728" y="2249433"/>
            <a:ext cx="4824536" cy="20436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Provisão </a:t>
            </a:r>
            <a:r>
              <a:rPr lang="pt-BR" sz="2200" dirty="0"/>
              <a:t>para risco de crédito (PRC</a:t>
            </a:r>
            <a:r>
              <a:rPr lang="pt-BR" sz="2200" dirty="0" smtClean="0"/>
              <a:t>)</a:t>
            </a:r>
          </a:p>
          <a:p>
            <a:pPr algn="ctr"/>
            <a:endParaRPr lang="pt-BR" sz="2200" dirty="0" smtClean="0"/>
          </a:p>
          <a:p>
            <a:pPr algn="ctr"/>
            <a:r>
              <a:rPr lang="pt-BR" sz="2200" dirty="0" smtClean="0"/>
              <a:t>4,45 bi </a:t>
            </a:r>
            <a:r>
              <a:rPr lang="pt-BR" sz="2200" dirty="0" smtClean="0">
                <a:sym typeface="Wingdings" pitchFamily="2" charset="2"/>
              </a:rPr>
              <a:t> 12,95 bi</a:t>
            </a:r>
          </a:p>
          <a:p>
            <a:pPr algn="ctr"/>
            <a:endParaRPr lang="pt-BR" sz="2200" b="1" dirty="0" smtClean="0"/>
          </a:p>
          <a:p>
            <a:pPr algn="ctr"/>
            <a:r>
              <a:rPr lang="pt-BR" sz="3000" b="1" dirty="0" smtClean="0"/>
              <a:t>+ 191%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185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abrica11.net.br/wp-content/themes/loja11/imagens/logoBN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4" y="459432"/>
            <a:ext cx="8774832" cy="58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99592" y="3861048"/>
            <a:ext cx="5328592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 smtClean="0">
                <a:solidFill>
                  <a:schemeClr val="tx2"/>
                </a:solidFill>
              </a:rPr>
              <a:t>Caso JBS</a:t>
            </a:r>
          </a:p>
        </p:txBody>
      </p:sp>
    </p:spTree>
    <p:extLst>
      <p:ext uri="{BB962C8B-B14F-4D97-AF65-F5344CB8AC3E}">
        <p14:creationId xmlns:p14="http://schemas.microsoft.com/office/powerpoint/2010/main" val="28500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87624" y="330041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JBS</a:t>
            </a:r>
            <a:r>
              <a:rPr lang="pt-BR" sz="5500" b="1" dirty="0">
                <a:solidFill>
                  <a:schemeClr val="tx2"/>
                </a:solidFill>
              </a:rPr>
              <a:t> </a:t>
            </a:r>
            <a:r>
              <a:rPr lang="pt-BR" sz="5500" b="1" i="1" dirty="0" smtClean="0">
                <a:solidFill>
                  <a:schemeClr val="tx2"/>
                </a:solidFill>
              </a:rPr>
              <a:t>antes do BNDESPar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23528" y="3770043"/>
            <a:ext cx="842493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107504" y="3429000"/>
            <a:ext cx="108012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1953</a:t>
            </a:r>
            <a:endParaRPr lang="pt-BR" sz="2000" b="1" dirty="0"/>
          </a:p>
        </p:txBody>
      </p:sp>
      <p:sp>
        <p:nvSpPr>
          <p:cNvPr id="10" name="Elipse 9"/>
          <p:cNvSpPr/>
          <p:nvPr/>
        </p:nvSpPr>
        <p:spPr>
          <a:xfrm>
            <a:off x="2771800" y="3429000"/>
            <a:ext cx="1080120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1997</a:t>
            </a:r>
            <a:endParaRPr lang="pt-BR" sz="2000" b="1" dirty="0"/>
          </a:p>
        </p:txBody>
      </p:sp>
      <p:sp>
        <p:nvSpPr>
          <p:cNvPr id="12" name="Elipse 11"/>
          <p:cNvSpPr/>
          <p:nvPr/>
        </p:nvSpPr>
        <p:spPr>
          <a:xfrm>
            <a:off x="4247964" y="3429000"/>
            <a:ext cx="1080120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2005</a:t>
            </a:r>
            <a:endParaRPr lang="pt-BR" sz="2000" b="1" dirty="0"/>
          </a:p>
        </p:txBody>
      </p:sp>
      <p:sp>
        <p:nvSpPr>
          <p:cNvPr id="13" name="Elipse 12"/>
          <p:cNvSpPr/>
          <p:nvPr/>
        </p:nvSpPr>
        <p:spPr>
          <a:xfrm>
            <a:off x="5994158" y="3429000"/>
            <a:ext cx="1080120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2006</a:t>
            </a:r>
            <a:endParaRPr lang="pt-BR" sz="2000" b="1" dirty="0"/>
          </a:p>
        </p:txBody>
      </p:sp>
      <p:sp>
        <p:nvSpPr>
          <p:cNvPr id="14" name="Elipse 13"/>
          <p:cNvSpPr/>
          <p:nvPr/>
        </p:nvSpPr>
        <p:spPr>
          <a:xfrm>
            <a:off x="7740352" y="3429000"/>
            <a:ext cx="1080120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2007</a:t>
            </a:r>
            <a:endParaRPr lang="pt-BR" sz="2000" b="1" dirty="0"/>
          </a:p>
        </p:txBody>
      </p:sp>
      <p:cxnSp>
        <p:nvCxnSpPr>
          <p:cNvPr id="7" name="Conector reto 6"/>
          <p:cNvCxnSpPr>
            <a:stCxn id="5" idx="4"/>
          </p:cNvCxnSpPr>
          <p:nvPr/>
        </p:nvCxnSpPr>
        <p:spPr>
          <a:xfrm>
            <a:off x="647564" y="4077072"/>
            <a:ext cx="0" cy="108012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-72516" y="530120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Friboi</a:t>
            </a:r>
            <a:endParaRPr lang="pt-BR" sz="2400" b="1" dirty="0">
              <a:solidFill>
                <a:schemeClr val="tx2"/>
              </a:solidFill>
            </a:endParaRPr>
          </a:p>
        </p:txBody>
      </p:sp>
      <p:cxnSp>
        <p:nvCxnSpPr>
          <p:cNvPr id="16" name="Conector reto 15"/>
          <p:cNvCxnSpPr>
            <a:stCxn id="10" idx="4"/>
          </p:cNvCxnSpPr>
          <p:nvPr/>
        </p:nvCxnSpPr>
        <p:spPr>
          <a:xfrm>
            <a:off x="3311860" y="4077072"/>
            <a:ext cx="36004" cy="201622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471030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2"/>
                </a:solidFill>
              </a:rPr>
              <a:t>Exportação</a:t>
            </a:r>
          </a:p>
          <a:p>
            <a:pPr algn="ctr"/>
            <a:r>
              <a:rPr lang="pt-BR" sz="2200" b="1" dirty="0" smtClean="0">
                <a:solidFill>
                  <a:schemeClr val="accent2"/>
                </a:solidFill>
              </a:rPr>
              <a:t>US$ baixo</a:t>
            </a:r>
            <a:endParaRPr lang="pt-BR" sz="2200" b="1" dirty="0">
              <a:solidFill>
                <a:schemeClr val="accent2"/>
              </a:solidFill>
            </a:endParaRPr>
          </a:p>
        </p:txBody>
      </p:sp>
      <p:cxnSp>
        <p:nvCxnSpPr>
          <p:cNvPr id="23" name="Conector reto 22"/>
          <p:cNvCxnSpPr>
            <a:stCxn id="12" idx="4"/>
            <a:endCxn id="26" idx="0"/>
          </p:cNvCxnSpPr>
          <p:nvPr/>
        </p:nvCxnSpPr>
        <p:spPr>
          <a:xfrm>
            <a:off x="4788024" y="4077072"/>
            <a:ext cx="0" cy="99330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067944" y="5070375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Friboi</a:t>
            </a:r>
          </a:p>
          <a:p>
            <a:pPr algn="ctr"/>
            <a:r>
              <a:rPr lang="pt-BR" b="1" dirty="0" smtClean="0"/>
              <a:t>+</a:t>
            </a:r>
          </a:p>
          <a:p>
            <a:pPr algn="ctr"/>
            <a:r>
              <a:rPr lang="pt-BR" b="1" dirty="0" smtClean="0"/>
              <a:t>Swift AR</a:t>
            </a:r>
            <a:endParaRPr lang="pt-BR" b="1" dirty="0"/>
          </a:p>
        </p:txBody>
      </p:sp>
      <p:cxnSp>
        <p:nvCxnSpPr>
          <p:cNvPr id="32" name="Conector reto 31"/>
          <p:cNvCxnSpPr>
            <a:stCxn id="35" idx="2"/>
            <a:endCxn id="13" idx="0"/>
          </p:cNvCxnSpPr>
          <p:nvPr/>
        </p:nvCxnSpPr>
        <p:spPr>
          <a:xfrm>
            <a:off x="6534218" y="2701350"/>
            <a:ext cx="0" cy="72765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5148064" y="1593354"/>
            <a:ext cx="2772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</a:rPr>
              <a:t>22,6 mil </a:t>
            </a:r>
            <a:r>
              <a:rPr lang="pt-BR" sz="2200" b="1" dirty="0" err="1" smtClean="0">
                <a:solidFill>
                  <a:schemeClr val="accent3">
                    <a:lumMod val="75000"/>
                  </a:schemeClr>
                </a:solidFill>
              </a:rPr>
              <a:t>cab</a:t>
            </a:r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</a:rPr>
              <a:t>/dia</a:t>
            </a:r>
          </a:p>
          <a:p>
            <a:pPr algn="ctr"/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</a:rPr>
              <a:t>21 plantas BR e 5 AR</a:t>
            </a:r>
          </a:p>
          <a:p>
            <a:pPr algn="ctr"/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</a:rPr>
              <a:t>R$ 4,6 bi faturamento</a:t>
            </a:r>
            <a:endParaRPr lang="pt-BR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7" name="Conector reto 36"/>
          <p:cNvCxnSpPr>
            <a:stCxn id="14" idx="4"/>
            <a:endCxn id="42" idx="0"/>
          </p:cNvCxnSpPr>
          <p:nvPr/>
        </p:nvCxnSpPr>
        <p:spPr>
          <a:xfrm flipH="1">
            <a:off x="8277984" y="4077072"/>
            <a:ext cx="2428" cy="1054263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7557904" y="5131335"/>
            <a:ext cx="1440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IPO</a:t>
            </a:r>
          </a:p>
          <a:p>
            <a:pPr algn="ctr"/>
            <a:r>
              <a:rPr lang="pt-BR" sz="2200" b="1" dirty="0" smtClean="0">
                <a:solidFill>
                  <a:schemeClr val="accent4">
                    <a:lumMod val="75000"/>
                  </a:schemeClr>
                </a:solidFill>
              </a:rPr>
              <a:t>+ R$ 1,6 bi</a:t>
            </a:r>
          </a:p>
        </p:txBody>
      </p:sp>
      <p:sp>
        <p:nvSpPr>
          <p:cNvPr id="45" name="Elipse 44"/>
          <p:cNvSpPr/>
          <p:nvPr/>
        </p:nvSpPr>
        <p:spPr>
          <a:xfrm>
            <a:off x="1475656" y="3429000"/>
            <a:ext cx="1080120" cy="6480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1994</a:t>
            </a:r>
            <a:endParaRPr lang="pt-BR" sz="2000" b="1" dirty="0"/>
          </a:p>
        </p:txBody>
      </p:sp>
      <p:cxnSp>
        <p:nvCxnSpPr>
          <p:cNvPr id="46" name="Conector reto 45"/>
          <p:cNvCxnSpPr/>
          <p:nvPr/>
        </p:nvCxnSpPr>
        <p:spPr>
          <a:xfrm>
            <a:off x="2015716" y="2373812"/>
            <a:ext cx="0" cy="1080120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557554" y="1573593"/>
            <a:ext cx="29163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</a:rPr>
              <a:t>Estabilização da moeda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+ microeconomia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31999" r="13804" b="9426"/>
          <a:stretch/>
        </p:blipFill>
        <p:spPr bwMode="auto">
          <a:xfrm>
            <a:off x="251520" y="1260624"/>
            <a:ext cx="8604286" cy="41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87624" y="188640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JBS</a:t>
            </a:r>
            <a:r>
              <a:rPr lang="pt-BR" sz="5500" b="1" dirty="0">
                <a:solidFill>
                  <a:schemeClr val="tx2"/>
                </a:solidFill>
              </a:rPr>
              <a:t> </a:t>
            </a:r>
            <a:r>
              <a:rPr lang="pt-BR" sz="5500" b="1" i="1" dirty="0" smtClean="0">
                <a:solidFill>
                  <a:schemeClr val="tx2"/>
                </a:solidFill>
              </a:rPr>
              <a:t>com o BNDESPar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96136" y="5582850"/>
            <a:ext cx="3347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à"/>
            </a:pPr>
            <a:r>
              <a:rPr lang="pt-BR" sz="2200" b="1" dirty="0" smtClean="0">
                <a:solidFill>
                  <a:schemeClr val="tx2"/>
                </a:solidFill>
                <a:sym typeface="Wingdings" pitchFamily="2" charset="2"/>
              </a:rPr>
              <a:t>8% produção mundial</a:t>
            </a:r>
          </a:p>
          <a:p>
            <a:pPr marL="342900" indent="-342900" algn="just">
              <a:buFont typeface="Wingdings"/>
              <a:buChar char="à"/>
            </a:pPr>
            <a:r>
              <a:rPr lang="pt-BR" sz="2200" b="1" dirty="0" smtClean="0">
                <a:solidFill>
                  <a:schemeClr val="tx2"/>
                </a:solidFill>
                <a:sym typeface="Wingdings" pitchFamily="2" charset="2"/>
              </a:rPr>
              <a:t>90,4 mil cabeças/dia</a:t>
            </a:r>
            <a:endParaRPr lang="pt-BR" sz="2200" b="1" dirty="0">
              <a:solidFill>
                <a:schemeClr val="tx2"/>
              </a:solidFill>
              <a:sym typeface="Wingdings" pitchFamily="2" charset="2"/>
            </a:endParaRPr>
          </a:p>
          <a:p>
            <a:r>
              <a:rPr lang="pt-BR" sz="2200" b="1" dirty="0" smtClean="0">
                <a:solidFill>
                  <a:schemeClr val="tx2"/>
                </a:solidFill>
                <a:sym typeface="Wingdings" pitchFamily="2" charset="2"/>
              </a:rPr>
              <a:t> Bovinos + Suínos + Aves </a:t>
            </a:r>
            <a:endParaRPr lang="pt-BR" sz="2200" b="1" dirty="0">
              <a:solidFill>
                <a:schemeClr val="tx2"/>
              </a:solidFill>
            </a:endParaRPr>
          </a:p>
          <a:p>
            <a:endParaRPr lang="pt-BR" sz="2200" b="1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4427984" y="5571320"/>
            <a:ext cx="1224136" cy="102603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/>
              <a:t>2010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313303" y="1260624"/>
            <a:ext cx="6480720" cy="382456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00" b="1" dirty="0" smtClean="0"/>
              <a:t>INTERNACIONALIZAÇÃO </a:t>
            </a:r>
          </a:p>
          <a:p>
            <a:pPr algn="ctr"/>
            <a:endParaRPr lang="pt-BR" sz="3300" b="1" dirty="0" smtClean="0"/>
          </a:p>
          <a:p>
            <a:pPr algn="ctr"/>
            <a:r>
              <a:rPr lang="pt-BR" sz="3300" b="1" dirty="0" smtClean="0"/>
              <a:t>DIVERSIFICAÇÃO</a:t>
            </a:r>
          </a:p>
          <a:p>
            <a:pPr algn="ctr"/>
            <a:endParaRPr lang="pt-BR" sz="3300" b="1" dirty="0" smtClean="0"/>
          </a:p>
          <a:p>
            <a:pPr algn="ctr"/>
            <a:r>
              <a:rPr lang="pt-BR" sz="3300" b="1" dirty="0" smtClean="0"/>
              <a:t>LIDERANÇA BRASILEIRA</a:t>
            </a:r>
          </a:p>
          <a:p>
            <a:pPr algn="ctr"/>
            <a:endParaRPr lang="pt-BR" sz="3300" b="1" dirty="0"/>
          </a:p>
          <a:p>
            <a:pPr algn="ctr"/>
            <a:r>
              <a:rPr lang="pt-BR" sz="3300" b="1" dirty="0" smtClean="0"/>
              <a:t>ALAVANCAGEM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7504" y="5571320"/>
            <a:ext cx="1224136" cy="102603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/>
              <a:t>2008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31639" y="5654858"/>
            <a:ext cx="33123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/>
              <a:buChar char="à"/>
            </a:pPr>
            <a:r>
              <a:rPr lang="pt-BR" sz="2200" b="1" dirty="0" smtClean="0">
                <a:solidFill>
                  <a:schemeClr val="tx2"/>
                </a:solidFill>
                <a:sym typeface="Wingdings" pitchFamily="2" charset="2"/>
              </a:rPr>
              <a:t>PDP </a:t>
            </a:r>
          </a:p>
          <a:p>
            <a:r>
              <a:rPr lang="pt-BR" b="1" i="1" dirty="0" smtClean="0">
                <a:solidFill>
                  <a:schemeClr val="tx2"/>
                </a:solidFill>
                <a:sym typeface="Wingdings" pitchFamily="2" charset="2"/>
              </a:rPr>
              <a:t>(Política de Desenvolvimento Produtivo)</a:t>
            </a:r>
            <a:endParaRPr lang="pt-BR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87624" y="188640"/>
            <a:ext cx="781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 smtClean="0">
                <a:solidFill>
                  <a:schemeClr val="tx2"/>
                </a:solidFill>
              </a:rPr>
              <a:t>JBS</a:t>
            </a:r>
            <a:r>
              <a:rPr lang="pt-BR" sz="5500" b="1" dirty="0">
                <a:solidFill>
                  <a:schemeClr val="tx2"/>
                </a:solidFill>
              </a:rPr>
              <a:t> </a:t>
            </a:r>
            <a:r>
              <a:rPr lang="pt-BR" sz="5500" b="1" i="1" dirty="0" smtClean="0">
                <a:solidFill>
                  <a:schemeClr val="tx2"/>
                </a:solidFill>
              </a:rPr>
              <a:t>com o BNDESPar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478394"/>
            <a:ext cx="42844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pt-BR" sz="2200" b="1" dirty="0" smtClean="0">
                <a:sym typeface="Wingdings" pitchFamily="2" charset="2"/>
              </a:rPr>
              <a:t>Melhoria de governança</a:t>
            </a:r>
          </a:p>
          <a:p>
            <a:pPr marL="342900" indent="-342900">
              <a:buFont typeface="Wingdings"/>
              <a:buChar char="à"/>
            </a:pPr>
            <a:r>
              <a:rPr lang="pt-BR" sz="2200" b="1" dirty="0">
                <a:sym typeface="Wingdings" pitchFamily="2" charset="2"/>
              </a:rPr>
              <a:t>Selo de qualidade BNDES</a:t>
            </a:r>
            <a:endParaRPr lang="pt-BR" sz="2200" b="1" dirty="0"/>
          </a:p>
          <a:p>
            <a:pPr marL="342900" indent="-342900" algn="just">
              <a:buFont typeface="Wingdings"/>
              <a:buChar char="à"/>
            </a:pPr>
            <a:endParaRPr lang="pt-BR" sz="2200" dirty="0" smtClean="0"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pt-BR" sz="2200" b="1" dirty="0" smtClean="0">
                <a:sym typeface="Wingdings" pitchFamily="2" charset="2"/>
              </a:rPr>
              <a:t>Redução de abate clandestinos</a:t>
            </a:r>
          </a:p>
          <a:p>
            <a:pPr algn="ctr"/>
            <a:r>
              <a:rPr lang="pt-BR" sz="2200" dirty="0" smtClean="0">
                <a:solidFill>
                  <a:srgbClr val="FF0000"/>
                </a:solidFill>
                <a:sym typeface="Wingdings" pitchFamily="2" charset="2"/>
              </a:rPr>
              <a:t>30% (2007) – 9% (2014)</a:t>
            </a:r>
          </a:p>
          <a:p>
            <a:endParaRPr lang="pt-BR" sz="2200" dirty="0" smtClean="0"/>
          </a:p>
          <a:p>
            <a:pPr marL="342900" indent="-342900">
              <a:buFont typeface="Wingdings"/>
              <a:buChar char="à"/>
            </a:pPr>
            <a:r>
              <a:rPr lang="pt-BR" sz="2200" b="1" dirty="0" smtClean="0">
                <a:sym typeface="Wingdings" pitchFamily="2" charset="2"/>
              </a:rPr>
              <a:t>Empregos</a:t>
            </a:r>
          </a:p>
          <a:p>
            <a:pPr algn="ctr"/>
            <a:r>
              <a:rPr lang="pt-BR" sz="2200" dirty="0" smtClean="0">
                <a:solidFill>
                  <a:srgbClr val="FF0000"/>
                </a:solidFill>
                <a:sym typeface="Wingdings" pitchFamily="2" charset="2"/>
              </a:rPr>
              <a:t>19,3 mil (2006) – 216 mil (2014)</a:t>
            </a:r>
          </a:p>
          <a:p>
            <a:pPr algn="ctr"/>
            <a:endParaRPr lang="pt-BR" sz="2200" dirty="0"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pt-BR" sz="2200" b="1" dirty="0" smtClean="0">
                <a:sym typeface="Wingdings" pitchFamily="2" charset="2"/>
              </a:rPr>
              <a:t>Exportações</a:t>
            </a:r>
          </a:p>
          <a:p>
            <a:pPr algn="ctr"/>
            <a:r>
              <a:rPr lang="pt-BR" sz="2200" dirty="0" smtClean="0">
                <a:solidFill>
                  <a:srgbClr val="FF0000"/>
                </a:solidFill>
                <a:sym typeface="Wingdings" pitchFamily="2" charset="2"/>
              </a:rPr>
              <a:t>2006-2014   16x</a:t>
            </a:r>
          </a:p>
          <a:p>
            <a:pPr algn="ctr"/>
            <a:endParaRPr lang="pt-BR" sz="2200" b="1" dirty="0"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pt-BR" sz="2200" b="1" dirty="0" smtClean="0">
                <a:sym typeface="Wingdings" pitchFamily="2" charset="2"/>
              </a:rPr>
              <a:t>Faturamento</a:t>
            </a:r>
          </a:p>
          <a:p>
            <a:pPr algn="ctr"/>
            <a:r>
              <a:rPr lang="pt-BR" sz="2200" dirty="0" smtClean="0">
                <a:solidFill>
                  <a:srgbClr val="FF0000"/>
                </a:solidFill>
                <a:sym typeface="Wingdings" pitchFamily="2" charset="2"/>
              </a:rPr>
              <a:t>R$ 14 bi (2007) – R$ 120 bi (2014)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t="20738" r="21054" b="10000"/>
          <a:stretch/>
        </p:blipFill>
        <p:spPr bwMode="auto">
          <a:xfrm>
            <a:off x="4644008" y="2113345"/>
            <a:ext cx="4355814" cy="318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36096" y="2852936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FATURAMENTO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9577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abrica11.net.br/wp-content/themes/loja11/imagens/logoBN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4" y="459432"/>
            <a:ext cx="8774832" cy="58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99592" y="3861048"/>
            <a:ext cx="5328592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 smtClean="0">
                <a:solidFill>
                  <a:schemeClr val="tx2"/>
                </a:solidFill>
              </a:rPr>
              <a:t>Considerações</a:t>
            </a:r>
          </a:p>
        </p:txBody>
      </p:sp>
    </p:spTree>
    <p:extLst>
      <p:ext uri="{BB962C8B-B14F-4D97-AF65-F5344CB8AC3E}">
        <p14:creationId xmlns:p14="http://schemas.microsoft.com/office/powerpoint/2010/main" val="14792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</a:t>
            </a:r>
            <a:r>
              <a:rPr lang="en-US" dirty="0" err="1" smtClean="0"/>
              <a:t>Perigosas</a:t>
            </a:r>
            <a:endParaRPr lang="en-US" dirty="0"/>
          </a:p>
        </p:txBody>
      </p:sp>
      <p:pic>
        <p:nvPicPr>
          <p:cNvPr id="4" name="Content Placeholder 3" descr="Captura de Tela 2017-05-30 às 23.08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60" b="-15660"/>
          <a:stretch>
            <a:fillRect/>
          </a:stretch>
        </p:blipFill>
        <p:spPr>
          <a:xfrm>
            <a:off x="2093762" y="1564387"/>
            <a:ext cx="7050238" cy="3877360"/>
          </a:xfrm>
        </p:spPr>
      </p:pic>
      <p:pic>
        <p:nvPicPr>
          <p:cNvPr id="5" name="Picture 4" descr="130147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" y="3302281"/>
            <a:ext cx="2317766" cy="3408479"/>
          </a:xfrm>
          <a:prstGeom prst="rect">
            <a:avLst/>
          </a:prstGeom>
        </p:spPr>
      </p:pic>
      <p:sp>
        <p:nvSpPr>
          <p:cNvPr id="6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8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F497D"/>
                </a:solidFill>
              </a:rPr>
              <a:t>Referências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Bibliográficas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6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 smtClean="0"/>
              <a:t>_______</a:t>
            </a:r>
            <a:r>
              <a:rPr lang="pt-BR" b="1" dirty="0" smtClean="0"/>
              <a:t>BNDES </a:t>
            </a:r>
            <a:r>
              <a:rPr lang="pt-BR" b="1" dirty="0"/>
              <a:t>divulga novas políticas operacionais</a:t>
            </a:r>
            <a:r>
              <a:rPr lang="pt-BR" dirty="0"/>
              <a:t>, 5 jan. 2017a. Disponível em: &lt;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www.bndes.gov.br</a:t>
            </a:r>
            <a:r>
              <a:rPr lang="pt-BR" dirty="0"/>
              <a:t>&gt;. Acesso em 7 abr. 2017.</a:t>
            </a:r>
          </a:p>
          <a:p>
            <a:pPr marL="0" indent="0">
              <a:buNone/>
            </a:pPr>
            <a:r>
              <a:rPr lang="pt-BR" dirty="0" smtClean="0"/>
              <a:t>_______</a:t>
            </a:r>
            <a:r>
              <a:rPr lang="pt-BR" b="1" dirty="0" smtClean="0"/>
              <a:t>BNDES Apresentação institucional – Área de Controladoria</a:t>
            </a:r>
            <a:r>
              <a:rPr lang="pt-BR" dirty="0" smtClean="0"/>
              <a:t>, </a:t>
            </a:r>
            <a:r>
              <a:rPr lang="pt-BR" dirty="0"/>
              <a:t>3 </a:t>
            </a:r>
            <a:r>
              <a:rPr lang="pt-BR" dirty="0" smtClean="0"/>
              <a:t>junho. 2016. </a:t>
            </a:r>
            <a:r>
              <a:rPr lang="pt-BR" dirty="0"/>
              <a:t>Disponível em: &lt;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www.bndes.gov.br</a:t>
            </a:r>
            <a:r>
              <a:rPr lang="pt-BR" dirty="0"/>
              <a:t>&gt;. Acesso em </a:t>
            </a:r>
            <a:r>
              <a:rPr lang="pt-BR" dirty="0" smtClean="0"/>
              <a:t>20 mai. </a:t>
            </a:r>
            <a:r>
              <a:rPr lang="pt-BR" dirty="0"/>
              <a:t>2017.</a:t>
            </a:r>
          </a:p>
          <a:p>
            <a:pPr marL="0" indent="0">
              <a:buNone/>
            </a:pPr>
            <a:r>
              <a:rPr lang="pt-BR" dirty="0"/>
              <a:t>_______ </a:t>
            </a:r>
            <a:r>
              <a:rPr lang="pt-BR" b="1" dirty="0"/>
              <a:t>Desembolsos</a:t>
            </a:r>
            <a:r>
              <a:rPr lang="pt-BR" dirty="0"/>
              <a:t>, 2016. Disponível em: &lt;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www.bndes.gov.br</a:t>
            </a:r>
            <a:r>
              <a:rPr lang="pt-BR" dirty="0"/>
              <a:t>&gt;. Acesso em 7 abr. 2017.</a:t>
            </a:r>
          </a:p>
          <a:p>
            <a:pPr marL="0" indent="0">
              <a:buNone/>
            </a:pPr>
            <a:r>
              <a:rPr lang="pt-BR" dirty="0"/>
              <a:t>_______ </a:t>
            </a:r>
            <a:r>
              <a:rPr lang="pt-BR" b="1" dirty="0"/>
              <a:t>Quem somos, </a:t>
            </a:r>
            <a:r>
              <a:rPr lang="pt-BR" dirty="0"/>
              <a:t>s.d. Disponível em: &lt;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www.bndes.gov.br</a:t>
            </a:r>
            <a:r>
              <a:rPr lang="pt-BR" dirty="0"/>
              <a:t>&gt;. Acesso em 7 abr. 2017. </a:t>
            </a:r>
          </a:p>
          <a:p>
            <a:pPr marL="0" indent="0">
              <a:buNone/>
            </a:pPr>
            <a:r>
              <a:rPr lang="pt-BR" dirty="0"/>
              <a:t>_______</a:t>
            </a:r>
            <a:r>
              <a:rPr lang="pt-BR" b="1" dirty="0"/>
              <a:t>Séries Setoriais BNDES</a:t>
            </a:r>
            <a:r>
              <a:rPr lang="pt-BR" dirty="0"/>
              <a:t>, 2017b. Disponível em: &lt;</a:t>
            </a:r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www.bndes.gov.br</a:t>
            </a:r>
            <a:r>
              <a:rPr lang="pt-BR" dirty="0"/>
              <a:t>&gt;. Acesso em 7 abr. 2017. </a:t>
            </a:r>
          </a:p>
          <a:p>
            <a:pPr marL="0" indent="0">
              <a:buNone/>
            </a:pPr>
            <a:r>
              <a:rPr lang="pt-BR" dirty="0"/>
              <a:t>_______</a:t>
            </a:r>
            <a:r>
              <a:rPr lang="pt-BR" b="1" dirty="0"/>
              <a:t>Relatório de Efetividade 2007-2014</a:t>
            </a:r>
            <a:r>
              <a:rPr lang="pt-BR" dirty="0"/>
              <a:t>: a contribuição do BNDES para o desenvolvimento nacional. 2 ed. Rio de Janeiro: Banco Nacional de Desenvolvimento Econômico e Social, 2015. 132 p.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ALÉM, A. C, GIAMBIAGI, </a:t>
            </a:r>
            <a:r>
              <a:rPr lang="pt-BR" dirty="0" err="1" smtClean="0"/>
              <a:t>F</a:t>
            </a:r>
            <a:r>
              <a:rPr lang="pt-BR" dirty="0" smtClean="0"/>
              <a:t>; (</a:t>
            </a:r>
            <a:r>
              <a:rPr lang="pt-BR" dirty="0" err="1" smtClean="0"/>
              <a:t>orgs</a:t>
            </a:r>
            <a:r>
              <a:rPr lang="pt-BR" dirty="0" smtClean="0"/>
              <a:t>.). </a:t>
            </a:r>
            <a:r>
              <a:rPr lang="pt-BR" b="1" dirty="0" smtClean="0"/>
              <a:t>O BNDES em um Brasil em </a:t>
            </a:r>
            <a:r>
              <a:rPr lang="pt-BR" b="1" dirty="0" err="1" smtClean="0"/>
              <a:t>transição</a:t>
            </a:r>
            <a:r>
              <a:rPr lang="pt-BR" b="1" dirty="0" smtClean="0"/>
              <a:t>.</a:t>
            </a:r>
            <a:r>
              <a:rPr lang="pt-BR" dirty="0" smtClean="0"/>
              <a:t> Rio de Janeiro: BNDES, 2010.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BAER, W. </a:t>
            </a:r>
            <a:r>
              <a:rPr lang="pt-BR" b="1" dirty="0"/>
              <a:t>A Economia Brasileira</a:t>
            </a:r>
            <a:r>
              <a:rPr lang="pt-BR" dirty="0"/>
              <a:t>. São Paulo: Nobel, 1996, 416p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LAZARINNI, P. C., Capitalismo de Laços (2010)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7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Referências</a:t>
            </a:r>
            <a:r>
              <a:rPr lang="en-US" dirty="0" smtClean="0"/>
              <a:t> </a:t>
            </a:r>
            <a:r>
              <a:rPr lang="en-US" dirty="0" err="1" smtClean="0"/>
              <a:t>Bibliográficas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Video: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://www.youtube.com/watch?v=Ub8BMYyZwfQ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Notícias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https://oglobo.globo.com/brasil/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4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42" y="53297"/>
            <a:ext cx="8034157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Uma </a:t>
            </a:r>
            <a:r>
              <a:rPr lang="en-US" dirty="0" err="1" smtClean="0">
                <a:solidFill>
                  <a:srgbClr val="1F497D"/>
                </a:solidFill>
              </a:rPr>
              <a:t>história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pautada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na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dívida</a:t>
            </a:r>
            <a:r>
              <a:rPr lang="is-IS" dirty="0" smtClean="0">
                <a:solidFill>
                  <a:srgbClr val="1F497D"/>
                </a:solidFill>
              </a:rPr>
              <a:t>…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036" y="3309569"/>
            <a:ext cx="116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BNDE</a:t>
            </a:r>
          </a:p>
          <a:p>
            <a:r>
              <a:rPr lang="en-US" dirty="0" smtClean="0"/>
              <a:t>(Lei 1.628)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2210" y="279907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1982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97062" y="278755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80660" y="275879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1965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6538" y="27806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1971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6386" y="3303284"/>
            <a:ext cx="9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Empresa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Pública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86945" y="3303284"/>
            <a:ext cx="1186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ercado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capitais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272310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1952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87906" y="3143102"/>
            <a:ext cx="1717072" cy="300251"/>
            <a:chOff x="215610" y="2932595"/>
            <a:chExt cx="1717072" cy="30025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73287" y="3128123"/>
            <a:ext cx="1717072" cy="300251"/>
            <a:chOff x="215610" y="2932595"/>
            <a:chExt cx="1717072" cy="30025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02214" y="3128123"/>
            <a:ext cx="1717072" cy="300251"/>
            <a:chOff x="215610" y="2932595"/>
            <a:chExt cx="1717072" cy="30025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26732" y="3128123"/>
            <a:ext cx="1717072" cy="300251"/>
            <a:chOff x="215610" y="2932595"/>
            <a:chExt cx="1717072" cy="30025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80660" y="3128123"/>
            <a:ext cx="1717072" cy="300251"/>
            <a:chOff x="215610" y="2932595"/>
            <a:chExt cx="1717072" cy="300251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8446" y="3128123"/>
            <a:ext cx="1717072" cy="300251"/>
            <a:chOff x="215610" y="2932595"/>
            <a:chExt cx="1717072" cy="30025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973287" y="2791264"/>
            <a:ext cx="6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19XX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388953" y="2794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2003</a:t>
            </a:r>
            <a:endParaRPr lang="en-US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7021280" y="3200023"/>
            <a:ext cx="1987966" cy="497532"/>
            <a:chOff x="7021280" y="3200023"/>
            <a:chExt cx="1987966" cy="497532"/>
          </a:xfrm>
        </p:grpSpPr>
        <p:cxnSp>
          <p:nvCxnSpPr>
            <p:cNvPr id="62" name="Straight Connector 61"/>
            <p:cNvCxnSpPr>
              <a:stCxn id="37" idx="4"/>
            </p:cNvCxnSpPr>
            <p:nvPr/>
          </p:nvCxnSpPr>
          <p:spPr>
            <a:xfrm>
              <a:off x="8951216" y="3443353"/>
              <a:ext cx="58030" cy="24277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7120280" y="3686124"/>
              <a:ext cx="1888966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113109" y="3380023"/>
              <a:ext cx="0" cy="31753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021280" y="3200023"/>
              <a:ext cx="198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847651" y="2907635"/>
            <a:ext cx="5309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0000"/>
                </a:solidFill>
              </a:rPr>
              <a:t>2001</a:t>
            </a: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334342" y="4348807"/>
            <a:ext cx="8589041" cy="1905192"/>
          </a:xfrm>
          <a:prstGeom prst="wedgeRoundRectCallout">
            <a:avLst>
              <a:gd name="adj1" fmla="val -42082"/>
              <a:gd name="adj2" fmla="val -7010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</a:rPr>
              <a:t>O</a:t>
            </a:r>
            <a:r>
              <a:rPr lang="en-US" sz="2000" dirty="0" err="1" smtClean="0">
                <a:solidFill>
                  <a:schemeClr val="tx1"/>
                </a:solidFill>
              </a:rPr>
              <a:t>perações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financeiras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r>
              <a:rPr lang="en-US" sz="2000" dirty="0" smtClean="0">
                <a:solidFill>
                  <a:schemeClr val="tx1"/>
                </a:solidFill>
              </a:rPr>
              <a:t> o </a:t>
            </a:r>
            <a:r>
              <a:rPr lang="en-US" sz="2000" dirty="0" err="1" smtClean="0">
                <a:solidFill>
                  <a:schemeClr val="tx1"/>
                </a:solidFill>
              </a:rPr>
              <a:t>reaparelhamento</a:t>
            </a:r>
            <a:r>
              <a:rPr lang="en-US" sz="2000" dirty="0" smtClean="0">
                <a:solidFill>
                  <a:schemeClr val="tx1"/>
                </a:solidFill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</a:rPr>
              <a:t>fomento</a:t>
            </a:r>
            <a:r>
              <a:rPr lang="en-US" sz="2000" dirty="0" smtClean="0">
                <a:solidFill>
                  <a:schemeClr val="tx1"/>
                </a:solidFill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</a:rPr>
              <a:t>economia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nacional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meio</a:t>
            </a:r>
            <a:r>
              <a:rPr lang="en-US" sz="2000" dirty="0" smtClean="0">
                <a:solidFill>
                  <a:schemeClr val="tx1"/>
                </a:solidFill>
              </a:rPr>
              <a:t> do (PRE)*1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</a:rPr>
              <a:t>Tentativa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ambiciosa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completa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levantamento</a:t>
            </a:r>
            <a:r>
              <a:rPr lang="en-US" sz="2000" dirty="0">
                <a:solidFill>
                  <a:schemeClr val="tx1"/>
                </a:solidFill>
              </a:rPr>
              <a:t> da </a:t>
            </a:r>
            <a:r>
              <a:rPr lang="en-US" sz="2000" dirty="0" err="1">
                <a:solidFill>
                  <a:schemeClr val="tx1"/>
                </a:solidFill>
              </a:rPr>
              <a:t>economia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Brasileira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formular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diversos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projetos</a:t>
            </a:r>
            <a:r>
              <a:rPr lang="en-US" sz="2000" dirty="0" smtClean="0">
                <a:solidFill>
                  <a:schemeClr val="tx1"/>
                </a:solidFill>
              </a:rPr>
              <a:t>*2 </a:t>
            </a:r>
            <a:r>
              <a:rPr lang="en-US" sz="2000" dirty="0" err="1">
                <a:solidFill>
                  <a:schemeClr val="tx1"/>
                </a:solidFill>
              </a:rPr>
              <a:t>em</a:t>
            </a:r>
            <a:r>
              <a:rPr lang="en-US" sz="2000" dirty="0">
                <a:solidFill>
                  <a:schemeClr val="tx1"/>
                </a:solidFill>
              </a:rPr>
              <a:t> Infra-</a:t>
            </a:r>
            <a:r>
              <a:rPr lang="en-US" sz="2000" dirty="0" err="1" smtClean="0">
                <a:solidFill>
                  <a:schemeClr val="tx1"/>
                </a:solidFill>
              </a:rPr>
              <a:t>estrutura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342" y="1726060"/>
            <a:ext cx="43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JK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38446" y="2057463"/>
            <a:ext cx="91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1956 -61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1202329" y="16881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Janio</a:t>
            </a:r>
            <a:r>
              <a:rPr lang="en-US" dirty="0" smtClean="0"/>
              <a:t> /</a:t>
            </a:r>
            <a:r>
              <a:rPr lang="en-US" dirty="0" err="1" smtClean="0"/>
              <a:t>Goulart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396598" y="2037593"/>
            <a:ext cx="91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1961 -64</a:t>
            </a:r>
            <a:endParaRPr lang="en-US" sz="1600" dirty="0"/>
          </a:p>
        </p:txBody>
      </p:sp>
      <p:sp>
        <p:nvSpPr>
          <p:cNvPr id="73" name="Rectangle 72"/>
          <p:cNvSpPr/>
          <p:nvPr/>
        </p:nvSpPr>
        <p:spPr>
          <a:xfrm>
            <a:off x="138446" y="1726060"/>
            <a:ext cx="915115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16366" y="1726060"/>
            <a:ext cx="1531099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3" idx="3"/>
            <a:endCxn id="74" idx="1"/>
          </p:cNvCxnSpPr>
          <p:nvPr/>
        </p:nvCxnSpPr>
        <p:spPr>
          <a:xfrm>
            <a:off x="1053561" y="2061039"/>
            <a:ext cx="16280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ounded Rectangular Callout 75"/>
          <p:cNvSpPr/>
          <p:nvPr/>
        </p:nvSpPr>
        <p:spPr>
          <a:xfrm flipV="1">
            <a:off x="3057789" y="1196297"/>
            <a:ext cx="5865594" cy="1372152"/>
          </a:xfrm>
          <a:prstGeom prst="wedgeRoundRectCallout">
            <a:avLst>
              <a:gd name="adj1" fmla="val -65010"/>
              <a:gd name="adj2" fmla="val -8361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5398" y="1196297"/>
            <a:ext cx="5745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Crescimento</a:t>
            </a:r>
            <a:r>
              <a:rPr lang="en-US" sz="2000" dirty="0" smtClean="0"/>
              <a:t> </a:t>
            </a:r>
            <a:r>
              <a:rPr lang="en-US" sz="2000" dirty="0" err="1" smtClean="0"/>
              <a:t>insustentável</a:t>
            </a:r>
            <a:r>
              <a:rPr lang="en-US" sz="2000" dirty="0" smtClean="0"/>
              <a:t> *3, </a:t>
            </a:r>
            <a:r>
              <a:rPr lang="en-US" sz="2000" dirty="0" err="1" smtClean="0"/>
              <a:t>marcado</a:t>
            </a:r>
            <a:r>
              <a:rPr lang="en-US" sz="2000" dirty="0" smtClean="0"/>
              <a:t> 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alta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inflação</a:t>
            </a:r>
            <a:r>
              <a:rPr lang="en-US" sz="2000" dirty="0" smtClean="0"/>
              <a:t> e </a:t>
            </a:r>
            <a:r>
              <a:rPr lang="en-US" sz="2000" dirty="0" err="1" smtClean="0"/>
              <a:t>tensões</a:t>
            </a:r>
            <a:r>
              <a:rPr lang="en-US" sz="2000" dirty="0" smtClean="0"/>
              <a:t> </a:t>
            </a:r>
            <a:r>
              <a:rPr lang="en-US" sz="2000" dirty="0" err="1" smtClean="0"/>
              <a:t>sociais</a:t>
            </a:r>
            <a:r>
              <a:rPr lang="en-US" sz="2000" dirty="0" smtClean="0"/>
              <a:t> (</a:t>
            </a:r>
            <a:r>
              <a:rPr lang="en-US" sz="2000" dirty="0" err="1" smtClean="0"/>
              <a:t>demanda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avanços</a:t>
            </a:r>
            <a:r>
              <a:rPr lang="en-US" sz="2000" dirty="0" smtClean="0"/>
              <a:t> no campo. 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Criação</a:t>
            </a:r>
            <a:r>
              <a:rPr lang="en-US" sz="2000" dirty="0" smtClean="0"/>
              <a:t> do BC, BNH e </a:t>
            </a:r>
            <a:r>
              <a:rPr lang="en-US" sz="2000" dirty="0" err="1" smtClean="0"/>
              <a:t>Conselho</a:t>
            </a:r>
            <a:r>
              <a:rPr lang="en-US" sz="2000" dirty="0" smtClean="0"/>
              <a:t> </a:t>
            </a:r>
            <a:r>
              <a:rPr lang="en-US" sz="2000" dirty="0" err="1" smtClean="0"/>
              <a:t>Monetário</a:t>
            </a:r>
            <a:r>
              <a:rPr lang="en-US" sz="2000" dirty="0" smtClean="0"/>
              <a:t> </a:t>
            </a:r>
            <a:r>
              <a:rPr lang="en-US" sz="2000" dirty="0" err="1" smtClean="0"/>
              <a:t>Nacional</a:t>
            </a:r>
            <a:endParaRPr lang="en-US" sz="2000" dirty="0"/>
          </a:p>
        </p:txBody>
      </p:sp>
      <p:sp>
        <p:nvSpPr>
          <p:cNvPr id="77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8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OBRIGADO</a:t>
            </a:r>
            <a:endParaRPr lang="en-US" dirty="0"/>
          </a:p>
        </p:txBody>
      </p:sp>
      <p:sp>
        <p:nvSpPr>
          <p:cNvPr id="4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2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1F497D"/>
                </a:solidFill>
              </a:rPr>
              <a:t>… em 1984: divida/PIB = 46%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036" y="3309569"/>
            <a:ext cx="116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BNDE</a:t>
            </a:r>
          </a:p>
          <a:p>
            <a:r>
              <a:rPr lang="en-US" dirty="0" smtClean="0"/>
              <a:t>(Lei 1.628)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2210" y="279907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1982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97062" y="278755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80660" y="275879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1965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6538" y="27806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1971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6945" y="3303284"/>
            <a:ext cx="141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ercado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capitais</a:t>
            </a:r>
            <a:r>
              <a:rPr lang="en-US" dirty="0" smtClean="0"/>
              <a:t>*4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272310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1952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87906" y="3143102"/>
            <a:ext cx="1717072" cy="300251"/>
            <a:chOff x="215610" y="2932595"/>
            <a:chExt cx="1717072" cy="30025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73287" y="3128123"/>
            <a:ext cx="1717072" cy="300251"/>
            <a:chOff x="215610" y="2932595"/>
            <a:chExt cx="1717072" cy="30025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02214" y="3128123"/>
            <a:ext cx="1717072" cy="300251"/>
            <a:chOff x="215610" y="2932595"/>
            <a:chExt cx="1717072" cy="30025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26732" y="3128123"/>
            <a:ext cx="1717072" cy="300251"/>
            <a:chOff x="215610" y="2932595"/>
            <a:chExt cx="1717072" cy="30025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80660" y="3128123"/>
            <a:ext cx="1717072" cy="300251"/>
            <a:chOff x="215610" y="2932595"/>
            <a:chExt cx="1717072" cy="300251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8446" y="3128123"/>
            <a:ext cx="1717072" cy="300251"/>
            <a:chOff x="215610" y="2932595"/>
            <a:chExt cx="1717072" cy="30025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973287" y="2791264"/>
            <a:ext cx="6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19XX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388953" y="2794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2003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689181" y="2907635"/>
            <a:ext cx="5309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0000"/>
                </a:solidFill>
              </a:rPr>
              <a:t>1976</a:t>
            </a: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334342" y="4656353"/>
            <a:ext cx="8674904" cy="1895671"/>
          </a:xfrm>
          <a:prstGeom prst="wedgeRoundRectCallout">
            <a:avLst>
              <a:gd name="adj1" fmla="val -32224"/>
              <a:gd name="adj2" fmla="val -9339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</a:rPr>
              <a:t>Concentração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renda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fruto</a:t>
            </a:r>
            <a:r>
              <a:rPr lang="en-US" sz="2000" dirty="0" smtClean="0">
                <a:solidFill>
                  <a:schemeClr val="tx1"/>
                </a:solidFill>
              </a:rPr>
              <a:t> de um </a:t>
            </a:r>
            <a:r>
              <a:rPr lang="en-US" sz="2000" dirty="0" err="1" smtClean="0">
                <a:solidFill>
                  <a:schemeClr val="tx1"/>
                </a:solidFill>
              </a:rPr>
              <a:t>crescimento</a:t>
            </a:r>
            <a:r>
              <a:rPr lang="en-US" sz="2000" dirty="0" smtClean="0">
                <a:solidFill>
                  <a:schemeClr val="tx1"/>
                </a:solidFill>
              </a:rPr>
              <a:t> “</a:t>
            </a:r>
            <a:r>
              <a:rPr lang="en-US" sz="2000" dirty="0" err="1" smtClean="0">
                <a:solidFill>
                  <a:schemeClr val="tx1"/>
                </a:solidFill>
              </a:rPr>
              <a:t>espalhafatoso</a:t>
            </a:r>
            <a:r>
              <a:rPr lang="en-US" sz="2000" dirty="0" smtClean="0">
                <a:solidFill>
                  <a:schemeClr val="tx1"/>
                </a:solidFill>
              </a:rPr>
              <a:t>” (BAER, 1996). </a:t>
            </a:r>
            <a:r>
              <a:rPr lang="pt-BR" sz="2000" dirty="0" smtClean="0">
                <a:solidFill>
                  <a:schemeClr val="tx1"/>
                </a:solidFill>
              </a:rPr>
              <a:t>Amenizado</a:t>
            </a:r>
            <a:r>
              <a:rPr lang="en-US" sz="2000" dirty="0" smtClean="0">
                <a:solidFill>
                  <a:schemeClr val="tx1"/>
                </a:solidFill>
              </a:rPr>
              <a:t> de 1968 e 1973 (</a:t>
            </a:r>
            <a:r>
              <a:rPr lang="en-US" sz="2000" dirty="0" err="1" smtClean="0">
                <a:solidFill>
                  <a:schemeClr val="tx1"/>
                </a:solidFill>
              </a:rPr>
              <a:t>Delfin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Neto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lei de </a:t>
            </a:r>
            <a:r>
              <a:rPr lang="en-US" sz="2000" dirty="0" err="1">
                <a:solidFill>
                  <a:schemeClr val="tx1"/>
                </a:solidFill>
              </a:rPr>
              <a:t>mercado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propiciou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um </a:t>
            </a:r>
            <a:r>
              <a:rPr lang="en-US" sz="2000" dirty="0" err="1">
                <a:solidFill>
                  <a:schemeClr val="tx1"/>
                </a:solidFill>
              </a:rPr>
              <a:t>cenário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insititucional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visando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fortalecer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aumentar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uso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mercado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ações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</a:rPr>
              <a:t>Criação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Fundos</a:t>
            </a:r>
            <a:r>
              <a:rPr lang="en-US" sz="2000" dirty="0" smtClean="0">
                <a:solidFill>
                  <a:schemeClr val="tx1"/>
                </a:solidFill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</a:rPr>
              <a:t>bancos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investimentos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6" name="Rounded Rectangular Callout 75"/>
          <p:cNvSpPr/>
          <p:nvPr/>
        </p:nvSpPr>
        <p:spPr>
          <a:xfrm flipV="1">
            <a:off x="334342" y="1546471"/>
            <a:ext cx="2852043" cy="1021975"/>
          </a:xfrm>
          <a:prstGeom prst="wedgeRoundRectCallout">
            <a:avLst>
              <a:gd name="adj1" fmla="val 44749"/>
              <a:gd name="adj2" fmla="val -8226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61338" y="1690242"/>
            <a:ext cx="100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Ditadura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561338" y="2037593"/>
            <a:ext cx="964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1964 - 85</a:t>
            </a:r>
            <a:endParaRPr lang="en-US" sz="1600" dirty="0"/>
          </a:p>
        </p:txBody>
      </p:sp>
      <p:sp>
        <p:nvSpPr>
          <p:cNvPr id="79" name="Rectangle 78"/>
          <p:cNvSpPr/>
          <p:nvPr/>
        </p:nvSpPr>
        <p:spPr>
          <a:xfrm>
            <a:off x="3423607" y="1726015"/>
            <a:ext cx="1199402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ular Callout 79"/>
          <p:cNvSpPr/>
          <p:nvPr/>
        </p:nvSpPr>
        <p:spPr>
          <a:xfrm flipV="1">
            <a:off x="4810721" y="1526603"/>
            <a:ext cx="4112662" cy="1196497"/>
          </a:xfrm>
          <a:prstGeom prst="wedgeRoundRectCallout">
            <a:avLst>
              <a:gd name="adj1" fmla="val -65092"/>
              <a:gd name="adj2" fmla="val -7078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4342" y="1524597"/>
            <a:ext cx="29010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Expansão</a:t>
            </a:r>
            <a:r>
              <a:rPr lang="en-US" sz="2000" dirty="0" smtClean="0"/>
              <a:t> territorial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Sudene</a:t>
            </a:r>
            <a:r>
              <a:rPr lang="en-US" sz="2000" dirty="0" smtClean="0"/>
              <a:t>/</a:t>
            </a:r>
            <a:r>
              <a:rPr lang="en-US" sz="2000" dirty="0" err="1" smtClean="0"/>
              <a:t>Transamazônica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- SP X NE -  70’</a:t>
            </a:r>
            <a:endParaRPr lang="en-US" sz="2000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3235346" y="3699317"/>
            <a:ext cx="5773901" cy="790545"/>
          </a:xfrm>
          <a:prstGeom prst="wedgeRoundRectCallout">
            <a:avLst>
              <a:gd name="adj1" fmla="val -34055"/>
              <a:gd name="adj2" fmla="val -8757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1973: 1</a:t>
            </a:r>
            <a:r>
              <a:rPr lang="en-US" sz="2000" baseline="30000" dirty="0" smtClean="0">
                <a:solidFill>
                  <a:srgbClr val="000000"/>
                </a:solidFill>
              </a:rPr>
              <a:t>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Choque</a:t>
            </a:r>
            <a:r>
              <a:rPr lang="en-US" sz="2000" dirty="0" smtClean="0">
                <a:solidFill>
                  <a:srgbClr val="000000"/>
                </a:solidFill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</a:rPr>
              <a:t>petróleo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importação</a:t>
            </a:r>
            <a:r>
              <a:rPr lang="en-US" sz="2000" dirty="0" smtClean="0">
                <a:solidFill>
                  <a:srgbClr val="000000"/>
                </a:solidFill>
              </a:rPr>
              <a:t> de 80%)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1979: 2</a:t>
            </a:r>
            <a:r>
              <a:rPr lang="en-US" sz="2000" baseline="30000" dirty="0" smtClean="0">
                <a:solidFill>
                  <a:srgbClr val="000000"/>
                </a:solidFill>
              </a:rPr>
              <a:t>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Choque</a:t>
            </a:r>
            <a:r>
              <a:rPr lang="en-US" sz="2000" dirty="0" smtClean="0">
                <a:solidFill>
                  <a:srgbClr val="000000"/>
                </a:solidFill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</a:rPr>
              <a:t>petróleo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Irã</a:t>
            </a:r>
            <a:r>
              <a:rPr lang="en-US" sz="2000" dirty="0" smtClean="0">
                <a:solidFill>
                  <a:srgbClr val="000000"/>
                </a:solidFill>
              </a:rPr>
              <a:t> – Islam) – Imp/</a:t>
            </a:r>
            <a:r>
              <a:rPr lang="en-US" sz="2000" dirty="0" err="1" smtClean="0">
                <a:solidFill>
                  <a:srgbClr val="000000"/>
                </a:solidFill>
              </a:rPr>
              <a:t>Exp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10721" y="1524597"/>
            <a:ext cx="411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Segundo PND: BNDE e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desestatização</a:t>
            </a:r>
            <a:r>
              <a:rPr lang="en-US" sz="2000" dirty="0" smtClean="0"/>
              <a:t> e </a:t>
            </a:r>
            <a:r>
              <a:rPr lang="en-US" sz="2000" dirty="0" err="1" smtClean="0"/>
              <a:t>investimentos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indústria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3" name="Oval 82"/>
          <p:cNvSpPr/>
          <p:nvPr/>
        </p:nvSpPr>
        <p:spPr>
          <a:xfrm>
            <a:off x="3823424" y="3186778"/>
            <a:ext cx="198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505387" y="3299607"/>
            <a:ext cx="636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CVM</a:t>
            </a:r>
          </a:p>
          <a:p>
            <a:endParaRPr lang="en-US" dirty="0"/>
          </a:p>
        </p:txBody>
      </p:sp>
      <p:sp>
        <p:nvSpPr>
          <p:cNvPr id="85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1F497D"/>
                </a:solidFill>
              </a:rPr>
              <a:t>“A década perdida”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036" y="3309569"/>
            <a:ext cx="116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BNDE</a:t>
            </a:r>
          </a:p>
          <a:p>
            <a:r>
              <a:rPr lang="en-US" dirty="0" smtClean="0"/>
              <a:t>(Lei 1.628)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2210" y="279907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1982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97062" y="278755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80660" y="275879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1965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6538" y="27806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1971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6945" y="3303284"/>
            <a:ext cx="1186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ercado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capitais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272310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1952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87906" y="3143102"/>
            <a:ext cx="1717072" cy="300251"/>
            <a:chOff x="215610" y="2932595"/>
            <a:chExt cx="1717072" cy="30025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73287" y="3128123"/>
            <a:ext cx="1717072" cy="300251"/>
            <a:chOff x="215610" y="2932595"/>
            <a:chExt cx="1717072" cy="30025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02214" y="3128123"/>
            <a:ext cx="1717072" cy="300251"/>
            <a:chOff x="215610" y="2932595"/>
            <a:chExt cx="1717072" cy="30025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26732" y="3128123"/>
            <a:ext cx="1717072" cy="300251"/>
            <a:chOff x="215610" y="2932595"/>
            <a:chExt cx="1717072" cy="30025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80660" y="3128123"/>
            <a:ext cx="1717072" cy="300251"/>
            <a:chOff x="215610" y="2932595"/>
            <a:chExt cx="1717072" cy="300251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8446" y="3128123"/>
            <a:ext cx="1717072" cy="300251"/>
            <a:chOff x="215610" y="2932595"/>
            <a:chExt cx="1717072" cy="30025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36405" y="3068351"/>
              <a:ext cx="1414683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15610" y="2957903"/>
              <a:ext cx="241590" cy="22659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625157" y="2932595"/>
              <a:ext cx="307525" cy="30025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973287" y="2791264"/>
            <a:ext cx="6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19XX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388953" y="2794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2003</a:t>
            </a:r>
            <a:endParaRPr lang="en-US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7021280" y="3200023"/>
            <a:ext cx="1987966" cy="497532"/>
            <a:chOff x="7021280" y="3200023"/>
            <a:chExt cx="1987966" cy="497532"/>
          </a:xfrm>
        </p:grpSpPr>
        <p:cxnSp>
          <p:nvCxnSpPr>
            <p:cNvPr id="62" name="Straight Connector 61"/>
            <p:cNvCxnSpPr>
              <a:stCxn id="37" idx="4"/>
            </p:cNvCxnSpPr>
            <p:nvPr/>
          </p:nvCxnSpPr>
          <p:spPr>
            <a:xfrm>
              <a:off x="8951216" y="3443353"/>
              <a:ext cx="58030" cy="24277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7120280" y="3686124"/>
              <a:ext cx="1888966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113109" y="3380023"/>
              <a:ext cx="0" cy="31753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021280" y="3200023"/>
              <a:ext cx="198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847651" y="2907635"/>
            <a:ext cx="5309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0000"/>
                </a:solidFill>
              </a:rPr>
              <a:t>2001</a:t>
            </a: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334342" y="4656353"/>
            <a:ext cx="8674904" cy="1597645"/>
          </a:xfrm>
          <a:prstGeom prst="wedgeRoundRectCallout">
            <a:avLst>
              <a:gd name="adj1" fmla="val -32224"/>
              <a:gd name="adj2" fmla="val -9339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</a:rPr>
              <a:t>Concentração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renda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fruto</a:t>
            </a:r>
            <a:r>
              <a:rPr lang="en-US" sz="2000" dirty="0" smtClean="0">
                <a:solidFill>
                  <a:schemeClr val="tx1"/>
                </a:solidFill>
              </a:rPr>
              <a:t> de um </a:t>
            </a:r>
            <a:r>
              <a:rPr lang="en-US" sz="2000" dirty="0" err="1" smtClean="0">
                <a:solidFill>
                  <a:schemeClr val="tx1"/>
                </a:solidFill>
              </a:rPr>
              <a:t>crescimento</a:t>
            </a:r>
            <a:r>
              <a:rPr lang="en-US" sz="2000" dirty="0" smtClean="0">
                <a:solidFill>
                  <a:schemeClr val="tx1"/>
                </a:solidFill>
              </a:rPr>
              <a:t> “</a:t>
            </a:r>
            <a:r>
              <a:rPr lang="en-US" sz="2000" dirty="0" err="1" smtClean="0">
                <a:solidFill>
                  <a:schemeClr val="tx1"/>
                </a:solidFill>
              </a:rPr>
              <a:t>espalhafatoso</a:t>
            </a:r>
            <a:r>
              <a:rPr lang="en-US" sz="2000" dirty="0" smtClean="0">
                <a:solidFill>
                  <a:schemeClr val="tx1"/>
                </a:solidFill>
              </a:rPr>
              <a:t>” (BAER, 1996). </a:t>
            </a:r>
            <a:r>
              <a:rPr lang="pt-BR" sz="2000" dirty="0" smtClean="0">
                <a:solidFill>
                  <a:schemeClr val="tx1"/>
                </a:solidFill>
              </a:rPr>
              <a:t>Amenizado</a:t>
            </a:r>
            <a:r>
              <a:rPr lang="en-US" sz="2000" dirty="0" smtClean="0">
                <a:solidFill>
                  <a:schemeClr val="tx1"/>
                </a:solidFill>
              </a:rPr>
              <a:t> de 1968 e 1973 (</a:t>
            </a:r>
            <a:r>
              <a:rPr lang="en-US" sz="2000" dirty="0" err="1" smtClean="0">
                <a:solidFill>
                  <a:schemeClr val="tx1"/>
                </a:solidFill>
              </a:rPr>
              <a:t>Delfin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Neto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lei de </a:t>
            </a:r>
            <a:r>
              <a:rPr lang="en-US" sz="2000" dirty="0" err="1">
                <a:solidFill>
                  <a:schemeClr val="tx1"/>
                </a:solidFill>
              </a:rPr>
              <a:t>mercado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propiciou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um </a:t>
            </a:r>
            <a:r>
              <a:rPr lang="en-US" sz="2000" dirty="0" err="1">
                <a:solidFill>
                  <a:schemeClr val="tx1"/>
                </a:solidFill>
              </a:rPr>
              <a:t>cenário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insititucional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visando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fortalecer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aumentar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uso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mercado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ações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estimulou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ciração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bancos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investimentos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6" name="Rounded Rectangular Callout 75"/>
          <p:cNvSpPr/>
          <p:nvPr/>
        </p:nvSpPr>
        <p:spPr>
          <a:xfrm flipV="1">
            <a:off x="334342" y="1546471"/>
            <a:ext cx="2852043" cy="1021975"/>
          </a:xfrm>
          <a:prstGeom prst="wedgeRoundRectCallout">
            <a:avLst>
              <a:gd name="adj1" fmla="val 44749"/>
              <a:gd name="adj2" fmla="val -8226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61338" y="1690242"/>
            <a:ext cx="100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Ditadura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561338" y="2037593"/>
            <a:ext cx="964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1964 - 85</a:t>
            </a:r>
            <a:endParaRPr lang="en-US" sz="1600" dirty="0"/>
          </a:p>
        </p:txBody>
      </p:sp>
      <p:sp>
        <p:nvSpPr>
          <p:cNvPr id="79" name="Rectangle 78"/>
          <p:cNvSpPr/>
          <p:nvPr/>
        </p:nvSpPr>
        <p:spPr>
          <a:xfrm>
            <a:off x="3423607" y="1726015"/>
            <a:ext cx="1199402" cy="6699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ular Callout 79"/>
          <p:cNvSpPr/>
          <p:nvPr/>
        </p:nvSpPr>
        <p:spPr>
          <a:xfrm flipV="1">
            <a:off x="4810721" y="1526603"/>
            <a:ext cx="4112662" cy="1196497"/>
          </a:xfrm>
          <a:prstGeom prst="wedgeRoundRectCallout">
            <a:avLst>
              <a:gd name="adj1" fmla="val -65092"/>
              <a:gd name="adj2" fmla="val -7078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4342" y="1524597"/>
            <a:ext cx="29010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Expansão</a:t>
            </a:r>
            <a:r>
              <a:rPr lang="en-US" sz="2000" dirty="0" smtClean="0"/>
              <a:t> territorial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Sudene</a:t>
            </a:r>
            <a:r>
              <a:rPr lang="en-US" sz="2000" dirty="0" smtClean="0"/>
              <a:t>/</a:t>
            </a:r>
            <a:r>
              <a:rPr lang="en-US" sz="2000" dirty="0" err="1" smtClean="0"/>
              <a:t>Transamazônica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- SP X NE*4</a:t>
            </a:r>
            <a:endParaRPr lang="en-US" sz="2000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3561339" y="3862401"/>
            <a:ext cx="5447908" cy="627461"/>
          </a:xfrm>
          <a:prstGeom prst="wedgeRoundRectCallout">
            <a:avLst>
              <a:gd name="adj1" fmla="val -40922"/>
              <a:gd name="adj2" fmla="val -8902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1973: 1</a:t>
            </a:r>
            <a:r>
              <a:rPr lang="en-US" sz="2000" baseline="30000" dirty="0" smtClean="0">
                <a:solidFill>
                  <a:srgbClr val="000000"/>
                </a:solidFill>
              </a:rPr>
              <a:t>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Choque</a:t>
            </a:r>
            <a:r>
              <a:rPr lang="en-US" sz="2000" dirty="0" smtClean="0">
                <a:solidFill>
                  <a:srgbClr val="000000"/>
                </a:solidFill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</a:rPr>
              <a:t>petróleo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importação</a:t>
            </a:r>
            <a:r>
              <a:rPr lang="en-US" sz="2000" dirty="0" smtClean="0">
                <a:solidFill>
                  <a:srgbClr val="000000"/>
                </a:solidFill>
              </a:rPr>
              <a:t> de 80%)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10721" y="1524597"/>
            <a:ext cx="3986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Segundo PND: BNDE </a:t>
            </a:r>
            <a:r>
              <a:rPr lang="en-US" sz="2000" dirty="0" err="1" smtClean="0"/>
              <a:t>ap</a:t>
            </a:r>
            <a:r>
              <a:rPr lang="en-US" sz="2000" dirty="0" err="1"/>
              <a:t>o</a:t>
            </a:r>
            <a:r>
              <a:rPr lang="en-US" sz="2000" dirty="0" err="1" smtClean="0"/>
              <a:t>ia</a:t>
            </a:r>
            <a:r>
              <a:rPr lang="en-US" sz="2000" dirty="0" smtClean="0"/>
              <a:t> </a:t>
            </a:r>
            <a:r>
              <a:rPr lang="en-US" sz="2000" dirty="0" err="1" smtClean="0"/>
              <a:t>indústria</a:t>
            </a:r>
            <a:r>
              <a:rPr lang="en-US" sz="2000" dirty="0" smtClean="0"/>
              <a:t> de Bens de Capital.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Crescimento</a:t>
            </a:r>
            <a:r>
              <a:rPr lang="en-US" sz="2000" dirty="0" smtClean="0"/>
              <a:t> </a:t>
            </a:r>
            <a:r>
              <a:rPr lang="en-US" sz="2000" dirty="0" err="1" smtClean="0"/>
              <a:t>Indústria</a:t>
            </a:r>
            <a:r>
              <a:rPr lang="en-US" sz="2000" dirty="0" smtClean="0"/>
              <a:t> do </a:t>
            </a:r>
            <a:r>
              <a:rPr lang="en-US" sz="2000" dirty="0" err="1" smtClean="0"/>
              <a:t>papel</a:t>
            </a:r>
            <a:r>
              <a:rPr lang="en-US" sz="2000" dirty="0" smtClean="0"/>
              <a:t>.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251510"/>
            <a:ext cx="9144000" cy="5374132"/>
          </a:xfrm>
          <a:prstGeom prst="round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Havia</a:t>
            </a:r>
            <a:r>
              <a:rPr lang="en-US" dirty="0" smtClean="0"/>
              <a:t> se </a:t>
            </a:r>
            <a:r>
              <a:rPr lang="en-US" dirty="0" err="1" smtClean="0"/>
              <a:t>otr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9236" y="2059574"/>
            <a:ext cx="6992360" cy="373786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000" dirty="0" smtClean="0"/>
              <a:t>… em 1980, a divida externa havia se tornado um processo preponderantemente auto-reforçador. Na verdade, os pagamentos dos júros líquidos eram responsáveis por 70% dos déficits de conta corretne em 1980-82 (Paulo Nogueira Batista Júnior).  </a:t>
            </a:r>
            <a:endParaRPr lang="en-US" sz="3000" dirty="0"/>
          </a:p>
        </p:txBody>
      </p:sp>
      <p:sp>
        <p:nvSpPr>
          <p:cNvPr id="63" name="Triângulo retângulo 8"/>
          <p:cNvSpPr/>
          <p:nvPr/>
        </p:nvSpPr>
        <p:spPr>
          <a:xfrm flipV="1">
            <a:off x="107504" y="116631"/>
            <a:ext cx="1080120" cy="14003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1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8687</TotalTime>
  <Words>4936</Words>
  <Application>Microsoft Office PowerPoint</Application>
  <PresentationFormat>Apresentação na tela (4:3)</PresentationFormat>
  <Paragraphs>942</Paragraphs>
  <Slides>70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1" baseType="lpstr">
      <vt:lpstr>Office Theme</vt:lpstr>
      <vt:lpstr>Apresentação do PowerPoint</vt:lpstr>
      <vt:lpstr>AGENDA</vt:lpstr>
      <vt:lpstr>Apresentação do PowerPoint</vt:lpstr>
      <vt:lpstr>BNDES HOJE</vt:lpstr>
      <vt:lpstr>Cronologia</vt:lpstr>
      <vt:lpstr>Direcionamento / Governos</vt:lpstr>
      <vt:lpstr>Uma história pautada na dívida…</vt:lpstr>
      <vt:lpstr>… em 1984: divida/PIB = 46%</vt:lpstr>
      <vt:lpstr>“A década perdida”</vt:lpstr>
      <vt:lpstr>Anos 80’ – Administar a dívida…</vt:lpstr>
      <vt:lpstr>Privatizações e BNDESPar</vt:lpstr>
      <vt:lpstr>Privatização X Desembolsos</vt:lpstr>
      <vt:lpstr>Número de privatizações</vt:lpstr>
      <vt:lpstr>Opção ou obrigação?</vt:lpstr>
      <vt:lpstr>Petrobrás 27 Bilhões!</vt:lpstr>
      <vt:lpstr>Apresentação do PowerPoint</vt:lpstr>
      <vt:lpstr>Quem pode ser cliente</vt:lpstr>
      <vt:lpstr>Quem não pode ser cliente</vt:lpstr>
      <vt:lpstr>Requisitos mínimos</vt:lpstr>
      <vt:lpstr>Classificação do Porte dos Clientes</vt:lpstr>
      <vt:lpstr>O que pode ser financiado </vt:lpstr>
      <vt:lpstr>Principais itens não financiados</vt:lpstr>
      <vt:lpstr>Foco de Financiamento</vt:lpstr>
      <vt:lpstr>Apresentação do PowerPoint</vt:lpstr>
      <vt:lpstr>Como solicitar um financiamento</vt:lpstr>
      <vt:lpstr>APOIO DIRETO</vt:lpstr>
      <vt:lpstr>APOIO INDIRETO</vt:lpstr>
      <vt:lpstr>ETAPAS GERAIS</vt:lpstr>
      <vt:lpstr>DIRETO - ETAPAS</vt:lpstr>
      <vt:lpstr>Desembolso por Tipo de Operação</vt:lpstr>
      <vt:lpstr>Evolução dos Desembolsos Totais</vt:lpstr>
      <vt:lpstr>Evolução dos Desembolsos Totais</vt:lpstr>
      <vt:lpstr>Evolução dos Desembolsos Totais</vt:lpstr>
      <vt:lpstr>Desembolsos por região do Brasil (base 1º Semestre de 2016</vt:lpstr>
      <vt:lpstr>Apresentação do PowerPoint</vt:lpstr>
      <vt:lpstr>Taxas de juros - INDIRETO</vt:lpstr>
      <vt:lpstr>Taxas de juros - DIRETO</vt:lpstr>
      <vt:lpstr>Taxas de juros - COMPOSIÇÃO</vt:lpstr>
      <vt:lpstr>Taxas de juros - COMPOSIÇÃO</vt:lpstr>
      <vt:lpstr>Taxas de juros - COMPOSIÇÃO</vt:lpstr>
      <vt:lpstr>Taxas de juros - COMPOSIÇÃO</vt:lpstr>
      <vt:lpstr>Taxas de juros - COMPOSIÇÃO</vt:lpstr>
      <vt:lpstr>Prazos</vt:lpstr>
      <vt:lpstr>Garantias</vt:lpstr>
      <vt:lpstr>Linhas de crédito</vt:lpstr>
      <vt:lpstr>Outras Linhas de crédito</vt:lpstr>
      <vt:lpstr>Acessibilidade</vt:lpstr>
      <vt:lpstr>Simulação - Moderinfra</vt:lpstr>
      <vt:lpstr>Simulação - Moderinfra</vt:lpstr>
      <vt:lpstr>Fontes de          recursos</vt:lpstr>
      <vt:lpstr>CAPTAÇÃO DE RECURSOS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Relações Perigosas</vt:lpstr>
      <vt:lpstr>Referências Bibliográficas</vt:lpstr>
      <vt:lpstr>Referências Bibliográficas</vt:lpstr>
      <vt:lpstr>OBRIGADO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Sartori</dc:creator>
  <cp:lastModifiedBy>Roberto</cp:lastModifiedBy>
  <cp:revision>73</cp:revision>
  <dcterms:created xsi:type="dcterms:W3CDTF">2017-05-25T11:34:21Z</dcterms:created>
  <dcterms:modified xsi:type="dcterms:W3CDTF">2017-06-01T10:24:56Z</dcterms:modified>
</cp:coreProperties>
</file>