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2" r:id="rId4"/>
    <p:sldId id="263" r:id="rId5"/>
    <p:sldId id="259" r:id="rId6"/>
    <p:sldId id="258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641C8-40BF-4D7A-BD88-AB70819FD5D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AFFFE-D3AA-45BF-B886-707FBDF96CC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77C87A-B0EA-44B3-B246-989BE19233D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898B8C-D24F-4181-95FF-27535F7A6CE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027E42-1F2A-4BFD-A576-02A0C16FF38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25473-A21F-49A6-93F1-17D15CF8B40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DF220-0A73-44E0-B584-44A5C4C59FF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4A634-78B5-4182-83B0-9842DC05942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87792-B4B7-496A-9205-EDE271D7842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579B2-EBD8-4270-9635-6853050940A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7E6EFC-0364-4ECC-879D-F459AB790C9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0834A-7C94-4DDC-B5D0-5DE5EC7E276F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/>
              <a:t>Engenharia Econômica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 2303</a:t>
            </a:r>
          </a:p>
          <a:p>
            <a:r>
              <a:rPr lang="pt-BR" sz="2400" dirty="0"/>
              <a:t>Lista exercícios </a:t>
            </a:r>
            <a:r>
              <a:rPr lang="pt-BR" sz="2400" dirty="0" smtClean="0"/>
              <a:t>1 (v5)</a:t>
            </a:r>
            <a:endParaRPr lang="pt-BR" sz="2400" dirty="0"/>
          </a:p>
        </p:txBody>
      </p:sp>
      <p:pic>
        <p:nvPicPr>
          <p:cNvPr id="3076" name="Picture 4" descr="logoprobai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19500" y="247650"/>
            <a:ext cx="1292225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640960" cy="1282700"/>
          </a:xfrm>
        </p:spPr>
        <p:txBody>
          <a:bodyPr/>
          <a:lstStyle/>
          <a:p>
            <a:r>
              <a:rPr lang="pt-BR" sz="3200" dirty="0"/>
              <a:t>Ex. </a:t>
            </a:r>
            <a:r>
              <a:rPr lang="pt-BR" sz="3200" dirty="0" smtClean="0"/>
              <a:t>1.1 </a:t>
            </a:r>
            <a:br>
              <a:rPr lang="pt-BR" sz="3200" dirty="0" smtClean="0"/>
            </a:br>
            <a:r>
              <a:rPr lang="pt-BR" sz="2000" dirty="0" smtClean="0"/>
              <a:t>(</a:t>
            </a:r>
            <a:r>
              <a:rPr lang="pt-BR" sz="2000" dirty="0"/>
              <a:t>adaptado de Hirschfeld, </a:t>
            </a:r>
            <a:r>
              <a:rPr lang="pt-BR" sz="2000" dirty="0" smtClean="0"/>
              <a:t>Enga. Econômica e Análise de Custos, p</a:t>
            </a:r>
            <a:r>
              <a:rPr lang="pt-BR" sz="2000" dirty="0"/>
              <a:t>. 102)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400" dirty="0"/>
              <a:t>Um(a) engenheiro(a) recém-formado(a) pretende fazer um curso de especialização no Havaí, com duração de três anos. O preço do curso é de US$ 26 mil/a e os gastos da estadia são de US$ 24 mil/a</a:t>
            </a:r>
            <a:r>
              <a:rPr lang="pt-BR" sz="2400" dirty="0" smtClean="0"/>
              <a:t>.</a:t>
            </a:r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itchFamily="2" charset="2"/>
              <a:buChar char="Ø"/>
            </a:pPr>
            <a:r>
              <a:rPr lang="pt-BR" sz="2400" dirty="0">
                <a:solidFill>
                  <a:srgbClr val="0070C0"/>
                </a:solidFill>
              </a:rPr>
              <a:t>Quanto deve o(a) formando(a) arrecadar durante as festividades da formatura? As aplicações são remuneradas a 20% a.a.  </a:t>
            </a:r>
          </a:p>
          <a:p>
            <a:pPr>
              <a:buFontTx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38237"/>
          </a:xfrm>
        </p:spPr>
        <p:txBody>
          <a:bodyPr/>
          <a:lstStyle/>
          <a:p>
            <a:r>
              <a:rPr lang="pt-BR" sz="3200" dirty="0"/>
              <a:t>Ex. </a:t>
            </a:r>
            <a:r>
              <a:rPr lang="pt-BR" sz="3200" dirty="0" smtClean="0"/>
              <a:t>1.2 </a:t>
            </a:r>
            <a:br>
              <a:rPr lang="pt-BR" sz="3200" dirty="0" smtClean="0"/>
            </a:br>
            <a:r>
              <a:rPr lang="pt-BR" sz="2000" dirty="0" smtClean="0"/>
              <a:t>(</a:t>
            </a:r>
            <a:r>
              <a:rPr lang="pt-BR" sz="2000" dirty="0"/>
              <a:t>adaptado de Torres, </a:t>
            </a:r>
            <a:r>
              <a:rPr lang="pt-BR" sz="2000" dirty="0" smtClean="0"/>
              <a:t>Fundamentos da Engenharia Econômica, p</a:t>
            </a:r>
            <a:r>
              <a:rPr lang="pt-BR" sz="2000" dirty="0"/>
              <a:t>. 33)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400" dirty="0"/>
              <a:t>A loja </a:t>
            </a:r>
            <a:r>
              <a:rPr lang="pt-BR" sz="2400" dirty="0" smtClean="0"/>
              <a:t>UOL Marte </a:t>
            </a:r>
            <a:r>
              <a:rPr lang="pt-BR" sz="2400" dirty="0"/>
              <a:t>anuncia uma geladeira por R$ 3.000, com um desconto de 10% para pagamento à vista, ou em 15 prestações mensais de R$ 200, com uma entrada de R$ 500. </a:t>
            </a:r>
            <a:endParaRPr lang="pt-BR" sz="2400" dirty="0" smtClean="0"/>
          </a:p>
          <a:p>
            <a:pPr marL="0" indent="0">
              <a:buNone/>
            </a:pPr>
            <a:endParaRPr lang="pt-BR" sz="2400" dirty="0" smtClean="0"/>
          </a:p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70C0"/>
                </a:solidFill>
              </a:rPr>
              <a:t>Qual </a:t>
            </a:r>
            <a:r>
              <a:rPr lang="pt-BR" sz="2400" dirty="0">
                <a:solidFill>
                  <a:srgbClr val="0070C0"/>
                </a:solidFill>
              </a:rPr>
              <a:t>a taxa de juros que está sendo cobrada?</a:t>
            </a:r>
          </a:p>
          <a:p>
            <a:pPr>
              <a:buFontTx/>
              <a:buNone/>
            </a:pPr>
            <a:endParaRPr lang="pt-BR" sz="2400" dirty="0"/>
          </a:p>
          <a:p>
            <a:pPr marL="0" indent="0">
              <a:buNone/>
            </a:pPr>
            <a:endParaRPr lang="pt-BR" sz="2400" dirty="0"/>
          </a:p>
          <a:p>
            <a:pPr>
              <a:buFontTx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Ex. 1.3</a:t>
            </a:r>
            <a:br>
              <a:rPr lang="pt-BR" sz="3200" dirty="0" smtClean="0"/>
            </a:br>
            <a:r>
              <a:rPr lang="pt-BR" sz="2000" dirty="0" smtClean="0"/>
              <a:t>(cf. Ehrlich e Moraes, Engenharia Econômica, p.45)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0070C0"/>
                </a:solidFill>
              </a:rPr>
              <a:t>Qual deve ser a taxa anual do custo de oportunidade do capital para que uma firma seja indiferente a alugar uma máquina por 10 anos pagando um valor de R$ 20 mil anuais (no fim de cada ano) ou a comprar essa máquina, pagando R$ 50 mil no início do primeiro ano, R$ 25 mil no início do segundo e R$ 25 mil no início do terceiro ano</a:t>
            </a:r>
            <a:r>
              <a:rPr lang="en-US" sz="2400" dirty="0" smtClean="0">
                <a:solidFill>
                  <a:srgbClr val="0070C0"/>
                </a:solidFill>
              </a:rPr>
              <a:t>?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   </a:t>
            </a:r>
            <a:r>
              <a:rPr lang="en-US" sz="2400" dirty="0" smtClean="0"/>
              <a:t>O valor residual do </a:t>
            </a:r>
            <a:r>
              <a:rPr lang="pt-BR" sz="2400" dirty="0" smtClean="0"/>
              <a:t>equipamento é nulo.</a:t>
            </a:r>
            <a:endParaRPr lang="en-US" sz="2400" dirty="0" smtClean="0"/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99014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pt-BR" sz="3200" dirty="0"/>
              <a:t>Ex. </a:t>
            </a:r>
            <a:r>
              <a:rPr lang="pt-BR" sz="3200" dirty="0" smtClean="0"/>
              <a:t>1.4 </a:t>
            </a:r>
            <a:br>
              <a:rPr lang="pt-BR" sz="3200" dirty="0" smtClean="0"/>
            </a:br>
            <a:r>
              <a:rPr lang="pt-BR" sz="2000" dirty="0" smtClean="0"/>
              <a:t>(</a:t>
            </a:r>
            <a:r>
              <a:rPr lang="pt-BR" sz="2000" dirty="0"/>
              <a:t>adaptado de Hirschfeld, p. 83)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q"/>
            </a:pPr>
            <a:r>
              <a:rPr lang="pt-BR" sz="2400" dirty="0"/>
              <a:t>Com investimento de R$ 100 milhões, um empreendimento foi financiado com quatro anos de carência e 12 anos para amortizar a dívida. Durante o prazo de carência, a investidora paga apenas os juros, de 5% a.a. </a:t>
            </a:r>
            <a:endParaRPr lang="pt-BR" sz="2400" dirty="0" smtClean="0"/>
          </a:p>
          <a:p>
            <a:pPr marL="0" indent="0">
              <a:lnSpc>
                <a:spcPct val="90000"/>
              </a:lnSpc>
              <a:buNone/>
            </a:pPr>
            <a:endParaRPr lang="pt-BR" sz="2400" dirty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pt-BR" sz="2400" dirty="0">
                <a:solidFill>
                  <a:srgbClr val="0070C0"/>
                </a:solidFill>
              </a:rPr>
              <a:t>Pergunta-se: </a:t>
            </a:r>
            <a:endParaRPr lang="pt-BR" sz="24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pt-BR" sz="2400" dirty="0" smtClean="0">
                <a:solidFill>
                  <a:srgbClr val="0070C0"/>
                </a:solidFill>
              </a:rPr>
              <a:t>Qual </a:t>
            </a:r>
            <a:r>
              <a:rPr lang="pt-BR" sz="2400" dirty="0">
                <a:solidFill>
                  <a:srgbClr val="0070C0"/>
                </a:solidFill>
              </a:rPr>
              <a:t>o valor da prestação; </a:t>
            </a:r>
            <a:endParaRPr lang="pt-BR" sz="2400" dirty="0" smtClean="0">
              <a:solidFill>
                <a:srgbClr val="0070C0"/>
              </a:solidFill>
            </a:endParaRP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pt-BR" sz="2400" dirty="0" smtClean="0">
                <a:solidFill>
                  <a:srgbClr val="0070C0"/>
                </a:solidFill>
              </a:rPr>
              <a:t>Qual </a:t>
            </a:r>
            <a:r>
              <a:rPr lang="pt-BR" sz="2400" dirty="0">
                <a:solidFill>
                  <a:srgbClr val="0070C0"/>
                </a:solidFill>
              </a:rPr>
              <a:t>o valor se os juros não forem pagos no período de carência; e </a:t>
            </a:r>
          </a:p>
          <a:p>
            <a:pPr marL="457200" indent="-457200">
              <a:lnSpc>
                <a:spcPct val="90000"/>
              </a:lnSpc>
              <a:buAutoNum type="alphaLcParenR"/>
            </a:pPr>
            <a:r>
              <a:rPr lang="pt-BR" sz="2400" dirty="0" smtClean="0">
                <a:solidFill>
                  <a:srgbClr val="0070C0"/>
                </a:solidFill>
              </a:rPr>
              <a:t>Qual </a:t>
            </a:r>
            <a:r>
              <a:rPr lang="pt-BR" sz="2400" dirty="0">
                <a:solidFill>
                  <a:srgbClr val="0070C0"/>
                </a:solidFill>
              </a:rPr>
              <a:t>o saldo devedor imediatamente após o pagamento da décima parcela. 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/>
              <a:t>Ex. </a:t>
            </a:r>
            <a:r>
              <a:rPr lang="pt-BR" sz="3200" dirty="0" smtClean="0"/>
              <a:t>1.5</a:t>
            </a:r>
            <a:br>
              <a:rPr lang="pt-BR" sz="3200" dirty="0" smtClean="0"/>
            </a:br>
            <a:r>
              <a:rPr lang="pt-BR" sz="3200" dirty="0" smtClean="0"/>
              <a:t> </a:t>
            </a:r>
            <a:r>
              <a:rPr lang="pt-BR" sz="2000" dirty="0"/>
              <a:t>(adaptado de Hirschfeld, p. 74)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sz="2400" dirty="0"/>
              <a:t>Um imóvel foi vendido por um valor a ser pago no ato e o saldo pela Tabela </a:t>
            </a:r>
            <a:r>
              <a:rPr lang="pt-BR" sz="2400" dirty="0" err="1"/>
              <a:t>Price</a:t>
            </a:r>
            <a:r>
              <a:rPr lang="pt-BR" sz="2400" dirty="0"/>
              <a:t> de 10% a.a., em 60 prestações mensais de R$ 10 mil. Ao pagar a prestação do 15º mês, o comprador deseja liquidar o saldo devedor, de uma só vez. </a:t>
            </a: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>
              <a:buFont typeface="Wingdings" pitchFamily="2" charset="2"/>
              <a:buChar char="Ø"/>
            </a:pPr>
            <a:r>
              <a:rPr lang="pt-BR" sz="2400" dirty="0"/>
              <a:t>Quanto deverá pagar?</a:t>
            </a:r>
          </a:p>
          <a:p>
            <a:pPr>
              <a:buFontTx/>
              <a:buNone/>
            </a:pPr>
            <a:endParaRPr lang="pt-BR" sz="2400" dirty="0"/>
          </a:p>
          <a:p>
            <a:pPr>
              <a:buFont typeface="Wingdings" pitchFamily="2" charset="2"/>
              <a:buChar char="v"/>
            </a:pPr>
            <a:r>
              <a:rPr lang="pt-BR" sz="2400" dirty="0"/>
              <a:t>Dica: considerar o valor presente da série uniforme de prestações vincendas.</a:t>
            </a:r>
          </a:p>
          <a:p>
            <a:pPr>
              <a:buFontTx/>
              <a:buNone/>
            </a:pP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376</Words>
  <Application>Microsoft Office PowerPoint</Application>
  <PresentationFormat>Apresentação na tela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Design padrão</vt:lpstr>
      <vt:lpstr>Engenharia Econômica</vt:lpstr>
      <vt:lpstr>Ex. 1.1  (adaptado de Hirschfeld, Enga. Econômica e Análise de Custos, p. 102)</vt:lpstr>
      <vt:lpstr>Ex. 1.2  (adaptado de Torres, Fundamentos da Engenharia Econômica, p. 33)</vt:lpstr>
      <vt:lpstr>Ex. 1.3 (cf. Ehrlich e Moraes, Engenharia Econômica, p.45)</vt:lpstr>
      <vt:lpstr>Ex. 1.4  (adaptado de Hirschfeld, p. 83)</vt:lpstr>
      <vt:lpstr>Ex. 1.5  (adaptado de Hirschfeld, p. 74)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Guilherme</dc:creator>
  <cp:lastModifiedBy>Ary</cp:lastModifiedBy>
  <cp:revision>37</cp:revision>
  <dcterms:created xsi:type="dcterms:W3CDTF">2007-03-15T07:45:24Z</dcterms:created>
  <dcterms:modified xsi:type="dcterms:W3CDTF">2017-03-09T09:41:12Z</dcterms:modified>
</cp:coreProperties>
</file>