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C09760-143C-4B29-ACD7-AB1B98840742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BE95B05-88B8-4064-9D43-5808A81EC5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capitalismo no pós-guerra até 1975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90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 economia de armamentos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Há </a:t>
            </a:r>
            <a:r>
              <a:rPr lang="pt-BR" dirty="0"/>
              <a:t>vários autores que destacam esta como uma das principais, senão a principal característica do capitalismo no período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Entre 1950 – 1973 ocorreram 165 guerras envolvendo 71 estados e provocando 25 milhões de mortes. </a:t>
            </a:r>
            <a:endParaRPr lang="pt-BR" dirty="0" smtClean="0"/>
          </a:p>
          <a:p>
            <a:r>
              <a:rPr lang="pt-BR" dirty="0" smtClean="0"/>
              <a:t>Onde </a:t>
            </a:r>
            <a:r>
              <a:rPr lang="pt-BR" dirty="0"/>
              <a:t>estava a “Guerra Fria</a:t>
            </a:r>
            <a:r>
              <a:rPr lang="pt-BR" dirty="0" smtClean="0"/>
              <a:t>”?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 smtClean="0"/>
              <a:t>Harry </a:t>
            </a:r>
            <a:r>
              <a:rPr lang="pt-BR" b="1" dirty="0" err="1"/>
              <a:t>Magdoff</a:t>
            </a:r>
            <a:r>
              <a:rPr lang="pt-BR" b="1" dirty="0"/>
              <a:t> (A era do imperialismo</a:t>
            </a:r>
            <a:r>
              <a:rPr lang="pt-BR" b="1" dirty="0" smtClean="0"/>
              <a:t>) destacou:</a:t>
            </a:r>
            <a:endParaRPr lang="pt-BR" dirty="0"/>
          </a:p>
          <a:p>
            <a:r>
              <a:rPr lang="pt-BR" dirty="0" smtClean="0"/>
              <a:t>objetivos </a:t>
            </a:r>
            <a:r>
              <a:rPr lang="pt-BR" dirty="0"/>
              <a:t>militares e macroeconômicos se combinam neste </a:t>
            </a:r>
            <a:r>
              <a:rPr lang="pt-BR" dirty="0" smtClean="0"/>
              <a:t>período e vão além dos monopólios</a:t>
            </a:r>
            <a:endParaRPr lang="pt-BR" dirty="0"/>
          </a:p>
          <a:p>
            <a:r>
              <a:rPr lang="pt-BR" dirty="0" smtClean="0"/>
              <a:t>recupera </a:t>
            </a:r>
            <a:r>
              <a:rPr lang="pt-BR" dirty="0"/>
              <a:t>e atualiza conceito de imperialismo desde o interior dos EUA</a:t>
            </a:r>
          </a:p>
          <a:p>
            <a:r>
              <a:rPr lang="pt-BR" dirty="0" smtClean="0"/>
              <a:t>Há unidade </a:t>
            </a:r>
            <a:r>
              <a:rPr lang="pt-BR" dirty="0"/>
              <a:t>das grandes corporações e os gastos militares dos Estado visa:</a:t>
            </a:r>
          </a:p>
          <a:p>
            <a:r>
              <a:rPr lang="pt-BR" dirty="0" smtClean="0"/>
              <a:t>Trata-se de </a:t>
            </a:r>
            <a:r>
              <a:rPr lang="pt-BR" dirty="0"/>
              <a:t>proteger </a:t>
            </a:r>
            <a:r>
              <a:rPr lang="pt-BR" dirty="0" smtClean="0"/>
              <a:t>as fontes </a:t>
            </a:r>
            <a:r>
              <a:rPr lang="pt-BR" dirty="0"/>
              <a:t>de matérias-primas</a:t>
            </a:r>
          </a:p>
          <a:p>
            <a:r>
              <a:rPr lang="pt-BR" dirty="0"/>
              <a:t>-garantir investimentos em mercados estrangeiros</a:t>
            </a:r>
          </a:p>
          <a:p>
            <a:r>
              <a:rPr lang="pt-BR" dirty="0"/>
              <a:t>- conservar e manter rotas comerciais</a:t>
            </a:r>
          </a:p>
          <a:p>
            <a:r>
              <a:rPr lang="pt-BR" dirty="0"/>
              <a:t>- preservar esferas de influência dos EUA</a:t>
            </a:r>
          </a:p>
          <a:p>
            <a:r>
              <a:rPr lang="pt-BR" dirty="0"/>
              <a:t>- criar e manter nova clientela para empresas dos EUA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45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Gastos militares dos EUA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em </a:t>
            </a:r>
            <a:r>
              <a:rPr lang="pt-BR" dirty="0"/>
              <a:t>1968 o orçamento de defesa do EUA atingem 45% do </a:t>
            </a:r>
            <a:r>
              <a:rPr lang="pt-BR" dirty="0" smtClean="0"/>
              <a:t>orçamento </a:t>
            </a:r>
            <a:r>
              <a:rPr lang="pt-BR" dirty="0"/>
              <a:t>nacional</a:t>
            </a:r>
          </a:p>
          <a:p>
            <a:r>
              <a:rPr lang="pt-BR" dirty="0" smtClean="0"/>
              <a:t>em </a:t>
            </a:r>
            <a:r>
              <a:rPr lang="pt-BR" dirty="0"/>
              <a:t>1970 a taxa de desemprego dos EUA seria de 24,3% sem a indústria de armamentos . Na depressão de 1932 </a:t>
            </a:r>
            <a:r>
              <a:rPr lang="pt-BR" dirty="0" smtClean="0"/>
              <a:t>atingira </a:t>
            </a:r>
            <a:r>
              <a:rPr lang="pt-BR" dirty="0"/>
              <a:t>24,9%</a:t>
            </a:r>
          </a:p>
          <a:p>
            <a:r>
              <a:rPr lang="pt-BR" dirty="0" smtClean="0"/>
              <a:t>Mercado </a:t>
            </a:r>
            <a:r>
              <a:rPr lang="pt-BR" dirty="0"/>
              <a:t>de armamentos foi um setor privilegiado</a:t>
            </a:r>
          </a:p>
          <a:p>
            <a:r>
              <a:rPr lang="pt-BR" dirty="0"/>
              <a:t>- com Estados compradores</a:t>
            </a:r>
          </a:p>
          <a:p>
            <a:r>
              <a:rPr lang="pt-BR" dirty="0"/>
              <a:t>- pode suprimir a concorrência</a:t>
            </a:r>
          </a:p>
          <a:p>
            <a:r>
              <a:rPr lang="pt-BR" dirty="0"/>
              <a:t>- cria mercados através das guerras e conflitos</a:t>
            </a:r>
          </a:p>
          <a:p>
            <a:r>
              <a:rPr lang="pt-BR" dirty="0"/>
              <a:t>- as próprias ditaduras latino-americanas seriam parte desta articulação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568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Os sinais da crise dos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“</a:t>
            </a:r>
            <a:r>
              <a:rPr lang="pt-BR" b="1" dirty="0"/>
              <a:t>anos gloriosos”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/>
              <a:t>Esgotamento </a:t>
            </a:r>
            <a:r>
              <a:rPr lang="pt-BR" b="1" dirty="0"/>
              <a:t>da saída militar como principal </a:t>
            </a:r>
            <a:r>
              <a:rPr lang="pt-BR" b="1" dirty="0" smtClean="0"/>
              <a:t>resposta</a:t>
            </a:r>
          </a:p>
          <a:p>
            <a:endParaRPr lang="pt-BR" dirty="0"/>
          </a:p>
          <a:p>
            <a:r>
              <a:rPr lang="pt-BR" dirty="0" smtClean="0"/>
              <a:t>Gastos </a:t>
            </a:r>
            <a:r>
              <a:rPr lang="pt-BR" dirty="0"/>
              <a:t>militares provocaram crise fiscal de enormes proporções nos EUA ao final da década de 1960</a:t>
            </a:r>
          </a:p>
          <a:p>
            <a:r>
              <a:rPr lang="pt-BR" dirty="0"/>
              <a:t>- começa a desmoronar a estrutura </a:t>
            </a:r>
            <a:r>
              <a:rPr lang="pt-BR" dirty="0" smtClean="0"/>
              <a:t>artificial </a:t>
            </a:r>
            <a:r>
              <a:rPr lang="pt-BR" dirty="0"/>
              <a:t>que mantivera o crescimento</a:t>
            </a:r>
          </a:p>
          <a:p>
            <a:r>
              <a:rPr lang="pt-BR" dirty="0" smtClean="0"/>
              <a:t>1 </a:t>
            </a:r>
            <a:r>
              <a:rPr lang="pt-BR" dirty="0"/>
              <a:t>- manutenção da economia de guerra significava aumento de gastos do governo e mais impostos principalmente sobre assalariados</a:t>
            </a:r>
          </a:p>
          <a:p>
            <a:r>
              <a:rPr lang="pt-BR" dirty="0"/>
              <a:t>2 - as reservas de ouro não conseguiam mais cobrir a dívida externa dos EUA, o dólar não consegue manter seu valor e resistir a inflação externa</a:t>
            </a:r>
          </a:p>
          <a:p>
            <a:r>
              <a:rPr lang="pt-BR" dirty="0"/>
              <a:t>3 - a derrota no Vietnã e as mobilizações internas impedem ataque as conquistas sociais diretamente</a:t>
            </a:r>
          </a:p>
          <a:p>
            <a:r>
              <a:rPr lang="pt-BR" dirty="0"/>
              <a:t>4 - a tecnologia militar mais sofisticada diminui o uso de </a:t>
            </a:r>
            <a:r>
              <a:rPr lang="pt-BR" dirty="0" smtClean="0"/>
              <a:t>mão </a:t>
            </a:r>
            <a:r>
              <a:rPr lang="pt-BR" dirty="0"/>
              <a:t>de obra e perde eficácia como instrumento econômico (pelo menos nesta época) </a:t>
            </a:r>
          </a:p>
          <a:p>
            <a:pPr marL="11430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480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NÚMEROS da crise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Queda </a:t>
            </a:r>
            <a:r>
              <a:rPr lang="pt-BR" dirty="0"/>
              <a:t>de 0,2% da produção na Alemanha</a:t>
            </a:r>
          </a:p>
          <a:p>
            <a:r>
              <a:rPr lang="pt-BR" dirty="0" smtClean="0"/>
              <a:t>redução </a:t>
            </a:r>
            <a:r>
              <a:rPr lang="pt-BR" dirty="0"/>
              <a:t>da taxa de crescimento dos EUA (2,6</a:t>
            </a:r>
            <a:r>
              <a:rPr lang="pt-BR" dirty="0" smtClean="0"/>
              <a:t>%)</a:t>
            </a:r>
            <a:endParaRPr lang="pt-BR" dirty="0"/>
          </a:p>
          <a:p>
            <a:r>
              <a:rPr lang="pt-BR" dirty="0"/>
              <a:t>- Os EUA responderam com aumento dos gastos militares (guerra do Vietnã), mas a recessão reapareceu</a:t>
            </a:r>
          </a:p>
          <a:p>
            <a:r>
              <a:rPr lang="pt-BR" dirty="0"/>
              <a:t>- A resposta </a:t>
            </a:r>
            <a:r>
              <a:rPr lang="pt-BR" dirty="0" smtClean="0"/>
              <a:t>artificial </a:t>
            </a:r>
            <a:r>
              <a:rPr lang="pt-BR" dirty="0"/>
              <a:t>aos armamentos perdeu eficácia: porque a economia voltou a cair (0,5%) em 1970 e produziu recessão:</a:t>
            </a:r>
          </a:p>
          <a:p>
            <a:r>
              <a:rPr lang="pt-BR" dirty="0"/>
              <a:t>- baixa de crescimento em plena guerra do Vietnã</a:t>
            </a:r>
          </a:p>
          <a:p>
            <a:r>
              <a:rPr lang="pt-BR" dirty="0"/>
              <a:t>- desemprego vai de 3,5% em 1969 para 6% em 1971</a:t>
            </a:r>
          </a:p>
          <a:p>
            <a:r>
              <a:rPr lang="pt-BR" b="1" dirty="0"/>
              <a:t>-</a:t>
            </a:r>
            <a:r>
              <a:rPr lang="pt-BR" dirty="0"/>
              <a:t> crescimento da inflação</a:t>
            </a:r>
          </a:p>
          <a:p>
            <a:r>
              <a:rPr lang="pt-BR" dirty="0"/>
              <a:t>- a recessão se produziu internacionalmente com queda do comércio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6511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3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- entre 1938 e 1944 o PIB dos EUA cresceu 114,4% e dispunha de 2/3 das reservas mundiais de ouro (24,3 bilhões de dólares) 282</a:t>
            </a:r>
          </a:p>
          <a:p>
            <a:r>
              <a:rPr lang="pt-BR" dirty="0"/>
              <a:t>- a Alemanha viu seu PIB reduzir-se 66,3% em 1946 ao de 1944</a:t>
            </a:r>
          </a:p>
          <a:p>
            <a:r>
              <a:rPr lang="pt-BR" dirty="0"/>
              <a:t>- o Japão reduziu 52,2% entre 1943 e 1945</a:t>
            </a:r>
          </a:p>
          <a:p>
            <a:r>
              <a:rPr lang="pt-BR" dirty="0"/>
              <a:t>- a França menos 53,1% entre 1939 e 1944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229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1 – criar o FMI</a:t>
            </a:r>
          </a:p>
          <a:p>
            <a:r>
              <a:rPr lang="pt-BR" dirty="0"/>
              <a:t>2 – determinar as cotas do acordo e que dão poder de veto (EUA 31,25%; reino Unido 14,77%; URSS 13,64%; China 6,25%; França 5,11%… no final a URSS saiu do acordo, a convertibilidade do rublo imporia a lei do valor de forma implacável e imediata à economia soviética… 286</a:t>
            </a:r>
          </a:p>
          <a:p>
            <a:r>
              <a:rPr lang="pt-BR" dirty="0"/>
              <a:t>3 – instituiu o dólar como meio de pagamento internacional junto ao ouro-dólar</a:t>
            </a:r>
          </a:p>
          <a:p>
            <a:r>
              <a:rPr lang="pt-BR" dirty="0"/>
              <a:t>4 – estabeleceu a paridade fixa dólar-ouro e portanto ao ouro, para as outras moedas nacionais</a:t>
            </a:r>
          </a:p>
          <a:p>
            <a:r>
              <a:rPr lang="pt-BR" dirty="0"/>
              <a:t>5 – determinar uma </a:t>
            </a:r>
            <a:r>
              <a:rPr lang="pt-BR" dirty="0" err="1"/>
              <a:t>funçao</a:t>
            </a:r>
            <a:r>
              <a:rPr lang="pt-BR" dirty="0"/>
              <a:t> </a:t>
            </a:r>
            <a:r>
              <a:rPr lang="pt-BR" dirty="0" err="1"/>
              <a:t>financiera</a:t>
            </a:r>
            <a:r>
              <a:rPr lang="pt-BR" dirty="0"/>
              <a:t> ao FMI, além da monetária, para poder conceder empréstimos</a:t>
            </a:r>
          </a:p>
          <a:p>
            <a:r>
              <a:rPr lang="pt-BR" dirty="0"/>
              <a:t>6 – criar o banco Mundial, também conhecido como BIRD</a:t>
            </a:r>
          </a:p>
          <a:p>
            <a:r>
              <a:rPr lang="pt-BR" dirty="0"/>
              <a:t>7 – </a:t>
            </a:r>
            <a:r>
              <a:rPr lang="pt-BR" dirty="0" err="1"/>
              <a:t>criaçao</a:t>
            </a:r>
            <a:r>
              <a:rPr lang="pt-BR" dirty="0"/>
              <a:t> da OMC, que nunca saiu do papel até 1994…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4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 URSS </a:t>
            </a:r>
            <a:r>
              <a:rPr lang="pt-BR" b="1" dirty="0" err="1"/>
              <a:t>impos</a:t>
            </a:r>
            <a:r>
              <a:rPr lang="pt-BR" b="1" dirty="0"/>
              <a:t> o Plano </a:t>
            </a:r>
            <a:r>
              <a:rPr lang="pt-BR" b="1" dirty="0" err="1"/>
              <a:t>Molotov</a:t>
            </a:r>
            <a:r>
              <a:rPr lang="pt-BR" b="1" dirty="0"/>
              <a:t> aos países do Leste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Em </a:t>
            </a:r>
            <a:r>
              <a:rPr lang="pt-BR" dirty="0"/>
              <a:t>dezembro de 1947 a Bulgária se convertia em “democracia popular”, A </a:t>
            </a:r>
            <a:r>
              <a:rPr lang="pt-BR" dirty="0" smtClean="0"/>
              <a:t>Romênia </a:t>
            </a:r>
            <a:r>
              <a:rPr lang="pt-BR" dirty="0"/>
              <a:t>e </a:t>
            </a:r>
            <a:r>
              <a:rPr lang="pt-BR" dirty="0" smtClean="0"/>
              <a:t>Checoslováquia </a:t>
            </a:r>
            <a:r>
              <a:rPr lang="pt-BR" dirty="0"/>
              <a:t>em 1948, a Hungria em 1949 como a </a:t>
            </a:r>
            <a:r>
              <a:rPr lang="pt-BR" dirty="0" smtClean="0"/>
              <a:t>Alemanha</a:t>
            </a:r>
            <a:r>
              <a:rPr lang="pt-BR" dirty="0"/>
              <a:t>. </a:t>
            </a:r>
          </a:p>
          <a:p>
            <a:r>
              <a:rPr lang="pt-BR" dirty="0"/>
              <a:t>Em setembro de 1947 também é criado o </a:t>
            </a:r>
            <a:r>
              <a:rPr lang="pt-BR" dirty="0" err="1"/>
              <a:t>Kominform</a:t>
            </a:r>
            <a:r>
              <a:rPr lang="pt-BR" dirty="0"/>
              <a:t> (escritório de informação comunista) que </a:t>
            </a:r>
            <a:r>
              <a:rPr lang="pt-BR" dirty="0" err="1"/>
              <a:t>substituia</a:t>
            </a:r>
            <a:r>
              <a:rPr lang="pt-BR" dirty="0"/>
              <a:t> a III Internacional… (</a:t>
            </a:r>
            <a:r>
              <a:rPr lang="pt-BR" dirty="0" err="1"/>
              <a:t>Komintern</a:t>
            </a:r>
            <a:r>
              <a:rPr lang="pt-BR" dirty="0"/>
              <a:t>). </a:t>
            </a:r>
            <a:endParaRPr lang="pt-BR" dirty="0" smtClean="0"/>
          </a:p>
          <a:p>
            <a:r>
              <a:rPr lang="pt-BR" dirty="0" smtClean="0"/>
              <a:t>Surgia </a:t>
            </a:r>
            <a:r>
              <a:rPr lang="pt-BR" dirty="0"/>
              <a:t>a “Teoria dos Dois Campos” … EUA x URSS</a:t>
            </a:r>
          </a:p>
          <a:p>
            <a:r>
              <a:rPr lang="pt-BR" dirty="0"/>
              <a:t>Em 1949 se forma o </a:t>
            </a:r>
            <a:r>
              <a:rPr lang="pt-BR" dirty="0" err="1"/>
              <a:t>Comecom</a:t>
            </a:r>
            <a:r>
              <a:rPr lang="pt-BR" dirty="0"/>
              <a:t> (mais conhecido como conselho de ajuda mútua comum), cujo objetivo </a:t>
            </a:r>
            <a:r>
              <a:rPr lang="pt-BR" dirty="0" smtClean="0"/>
              <a:t>seria: </a:t>
            </a:r>
            <a:r>
              <a:rPr lang="pt-BR" i="1" dirty="0" smtClean="0"/>
              <a:t>“</a:t>
            </a:r>
            <a:r>
              <a:rPr lang="pt-BR" i="1" dirty="0"/>
              <a:t>uma divisão internacional socialista do trabalho</a:t>
            </a:r>
            <a:r>
              <a:rPr lang="pt-BR" dirty="0"/>
              <a:t>” e que desconhecia a existência de uma Economia Mundial… entre os países fundadores: URSS, Bulgária, Tchecoslováquia, Hungria, RDA, </a:t>
            </a:r>
            <a:r>
              <a:rPr lang="pt-BR" dirty="0" smtClean="0"/>
              <a:t>Polônia</a:t>
            </a:r>
            <a:r>
              <a:rPr lang="pt-BR" dirty="0"/>
              <a:t>, </a:t>
            </a:r>
            <a:r>
              <a:rPr lang="pt-BR" dirty="0" smtClean="0"/>
              <a:t>Romênia</a:t>
            </a:r>
            <a:r>
              <a:rPr lang="pt-BR" dirty="0"/>
              <a:t>, depois </a:t>
            </a:r>
            <a:r>
              <a:rPr lang="pt-BR" dirty="0" smtClean="0"/>
              <a:t>Albânia</a:t>
            </a:r>
            <a:r>
              <a:rPr lang="pt-BR" dirty="0"/>
              <a:t>, Mongólia em 1962, Cuba em 1972, Vietnã em 1978 e </a:t>
            </a:r>
            <a:r>
              <a:rPr lang="pt-BR" dirty="0" err="1"/>
              <a:t>Ioguslávia</a:t>
            </a:r>
            <a:r>
              <a:rPr lang="pt-BR" dirty="0"/>
              <a:t> como estado associado em 1964. </a:t>
            </a:r>
            <a:r>
              <a:rPr lang="pt-BR" dirty="0" smtClean="0"/>
              <a:t>Havia </a:t>
            </a:r>
            <a:r>
              <a:rPr lang="pt-BR" dirty="0"/>
              <a:t>também estados observadores.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86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crescimento da economia </a:t>
            </a:r>
            <a:r>
              <a:rPr lang="pt-BR" b="1" dirty="0" smtClean="0"/>
              <a:t>mundial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entre </a:t>
            </a:r>
            <a:r>
              <a:rPr lang="pt-BR" dirty="0"/>
              <a:t>1950 e 1970 </a:t>
            </a:r>
            <a:r>
              <a:rPr lang="pt-BR" dirty="0" smtClean="0"/>
              <a:t>a produção </a:t>
            </a:r>
            <a:r>
              <a:rPr lang="pt-BR" dirty="0"/>
              <a:t>cresceu mais de 200%</a:t>
            </a:r>
          </a:p>
          <a:p>
            <a:r>
              <a:rPr lang="pt-BR" dirty="0" smtClean="0"/>
              <a:t>comércio </a:t>
            </a:r>
            <a:r>
              <a:rPr lang="pt-BR" dirty="0"/>
              <a:t>mundial </a:t>
            </a:r>
            <a:r>
              <a:rPr lang="pt-BR" dirty="0" smtClean="0"/>
              <a:t>cresce mais </a:t>
            </a:r>
            <a:r>
              <a:rPr lang="pt-BR" dirty="0"/>
              <a:t>de 350% </a:t>
            </a:r>
          </a:p>
          <a:p>
            <a:r>
              <a:rPr lang="pt-BR" b="1" dirty="0"/>
              <a:t>comércio dos EUA cresce</a:t>
            </a: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/>
              <a:t>na década de 1950 a 6% ano</a:t>
            </a:r>
          </a:p>
          <a:p>
            <a:r>
              <a:rPr lang="pt-BR" dirty="0" smtClean="0"/>
              <a:t>na </a:t>
            </a:r>
            <a:r>
              <a:rPr lang="pt-BR" dirty="0"/>
              <a:t>década de 1960 a 7,5% ano</a:t>
            </a:r>
          </a:p>
          <a:p>
            <a:r>
              <a:rPr lang="pt-BR" dirty="0" smtClean="0"/>
              <a:t>chega </a:t>
            </a:r>
            <a:r>
              <a:rPr lang="pt-BR" dirty="0"/>
              <a:t>a 9,5% ano entre 1963-66</a:t>
            </a:r>
          </a:p>
          <a:p>
            <a:r>
              <a:rPr lang="pt-BR" b="1" dirty="0"/>
              <a:t>Índice cumulativo de crescimento da </a:t>
            </a:r>
            <a:r>
              <a:rPr lang="pt-BR" b="1" dirty="0" smtClean="0"/>
              <a:t>produção </a:t>
            </a:r>
            <a:r>
              <a:rPr lang="pt-BR" b="1" dirty="0"/>
              <a:t>industrial dos EUA:</a:t>
            </a:r>
            <a:endParaRPr lang="pt-BR" dirty="0"/>
          </a:p>
          <a:p>
            <a:r>
              <a:rPr lang="pt-BR" dirty="0"/>
              <a:t>1914-1938 – 2%</a:t>
            </a:r>
          </a:p>
          <a:p>
            <a:r>
              <a:rPr lang="pt-BR" dirty="0"/>
              <a:t>1939 – 1967 – 5,2% (fonte: Mandel, p. 98)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697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econômicas</a:t>
            </a:r>
            <a:br>
              <a:rPr lang="pt-BR" b="1" dirty="0" smtClean="0"/>
            </a:br>
            <a:r>
              <a:rPr lang="pt-BR" b="1" dirty="0"/>
              <a:t>N</a:t>
            </a:r>
            <a:r>
              <a:rPr lang="pt-BR" b="1" dirty="0" smtClean="0"/>
              <a:t>O </a:t>
            </a:r>
            <a:r>
              <a:rPr lang="pt-BR" b="1" dirty="0"/>
              <a:t>período: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 </a:t>
            </a:r>
            <a:r>
              <a:rPr lang="pt-BR" dirty="0"/>
              <a:t>intervenção dos Estados nas economias capitalistas (capitalismo monopolista de </a:t>
            </a:r>
            <a:r>
              <a:rPr lang="pt-BR" dirty="0" smtClean="0"/>
              <a:t>estado?</a:t>
            </a:r>
          </a:p>
          <a:p>
            <a:r>
              <a:rPr lang="pt-BR" dirty="0" smtClean="0"/>
              <a:t>Expansão do crédito</a:t>
            </a:r>
            <a:endParaRPr lang="pt-BR" dirty="0"/>
          </a:p>
          <a:p>
            <a:r>
              <a:rPr lang="pt-BR" dirty="0" smtClean="0"/>
              <a:t>Novas </a:t>
            </a:r>
            <a:r>
              <a:rPr lang="pt-BR" dirty="0"/>
              <a:t>características das empresas multinacionais – capital </a:t>
            </a:r>
            <a:r>
              <a:rPr lang="pt-BR" dirty="0" smtClean="0"/>
              <a:t>monopolista?</a:t>
            </a:r>
            <a:endParaRPr lang="pt-BR" dirty="0"/>
          </a:p>
          <a:p>
            <a:r>
              <a:rPr lang="pt-BR" dirty="0" smtClean="0"/>
              <a:t>O papel </a:t>
            </a:r>
            <a:r>
              <a:rPr lang="pt-BR" dirty="0"/>
              <a:t>das novas tecnologias</a:t>
            </a:r>
          </a:p>
          <a:p>
            <a:r>
              <a:rPr lang="pt-BR" dirty="0" smtClean="0"/>
              <a:t>O </a:t>
            </a:r>
            <a:r>
              <a:rPr lang="pt-BR" dirty="0"/>
              <a:t>lugar das indústrias armamentistas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611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novo papel do Estado no capitalismo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Muitos </a:t>
            </a:r>
            <a:r>
              <a:rPr lang="pt-BR" dirty="0"/>
              <a:t>viram esse período como de superação do liberalismo e do papel ativo do Estado na </a:t>
            </a:r>
            <a:r>
              <a:rPr lang="pt-BR" dirty="0" smtClean="0"/>
              <a:t>preservação </a:t>
            </a:r>
            <a:r>
              <a:rPr lang="pt-BR" dirty="0"/>
              <a:t>do </a:t>
            </a:r>
            <a:r>
              <a:rPr lang="pt-BR" dirty="0" smtClean="0"/>
              <a:t>capitalismo </a:t>
            </a:r>
            <a:endParaRPr lang="pt-BR" dirty="0"/>
          </a:p>
          <a:p>
            <a:r>
              <a:rPr lang="pt-BR" b="1" dirty="0" smtClean="0"/>
              <a:t>Karl </a:t>
            </a:r>
            <a:r>
              <a:rPr lang="pt-BR" b="1" dirty="0"/>
              <a:t>Polanyi (A grande transformação</a:t>
            </a:r>
            <a:r>
              <a:rPr lang="pt-BR" dirty="0"/>
              <a:t>) </a:t>
            </a:r>
            <a:r>
              <a:rPr lang="pt-BR" dirty="0" smtClean="0"/>
              <a:t>acreditava, </a:t>
            </a:r>
            <a:r>
              <a:rPr lang="pt-BR" dirty="0"/>
              <a:t>com base no </a:t>
            </a:r>
            <a:r>
              <a:rPr lang="pt-BR" dirty="0" err="1"/>
              <a:t>keynesianismo</a:t>
            </a:r>
            <a:r>
              <a:rPr lang="pt-BR" dirty="0"/>
              <a:t> e new </a:t>
            </a:r>
            <a:r>
              <a:rPr lang="pt-BR" dirty="0" err="1" smtClean="0"/>
              <a:t>deal</a:t>
            </a:r>
            <a:r>
              <a:rPr lang="pt-BR" dirty="0" smtClean="0"/>
              <a:t>, no </a:t>
            </a:r>
            <a:r>
              <a:rPr lang="pt-BR" dirty="0"/>
              <a:t>começo de uma nova era... o mercado não seria natural e o liberalismo não seria eterno...) </a:t>
            </a:r>
            <a:endParaRPr lang="pt-BR" dirty="0" smtClean="0"/>
          </a:p>
          <a:p>
            <a:r>
              <a:rPr lang="pt-BR" b="1" dirty="0" smtClean="0"/>
              <a:t>Joseph </a:t>
            </a:r>
            <a:r>
              <a:rPr lang="pt-BR" b="1" dirty="0" err="1" smtClean="0"/>
              <a:t>Schumpeter</a:t>
            </a:r>
            <a:r>
              <a:rPr lang="pt-BR" b="1" dirty="0" smtClean="0"/>
              <a:t> - </a:t>
            </a:r>
            <a:r>
              <a:rPr lang="pt-BR" dirty="0" smtClean="0"/>
              <a:t>crítica ao liberalismo (“Capitalismo, Socialismo e democracia” - 1942)</a:t>
            </a:r>
            <a:endParaRPr lang="pt-BR" dirty="0"/>
          </a:p>
          <a:p>
            <a:r>
              <a:rPr lang="pt-BR" dirty="0" smtClean="0"/>
              <a:t>políticas </a:t>
            </a:r>
            <a:r>
              <a:rPr lang="pt-BR" dirty="0"/>
              <a:t>desenvolvimentistas na </a:t>
            </a:r>
            <a:r>
              <a:rPr lang="pt-BR" dirty="0" smtClean="0"/>
              <a:t>América </a:t>
            </a:r>
            <a:r>
              <a:rPr lang="pt-BR" dirty="0"/>
              <a:t>Latina (CEPAL</a:t>
            </a:r>
            <a:r>
              <a:rPr lang="pt-BR" dirty="0" smtClean="0"/>
              <a:t>) e  </a:t>
            </a:r>
            <a:r>
              <a:rPr lang="pt-BR" dirty="0"/>
              <a:t>África</a:t>
            </a:r>
          </a:p>
          <a:p>
            <a:r>
              <a:rPr lang="pt-BR" dirty="0"/>
              <a:t>- </a:t>
            </a:r>
            <a:r>
              <a:rPr lang="pt-BR" dirty="0" err="1"/>
              <a:t>Keynesianismo</a:t>
            </a:r>
            <a:r>
              <a:rPr lang="pt-BR" dirty="0"/>
              <a:t> parecia </a:t>
            </a:r>
            <a:r>
              <a:rPr lang="pt-BR" dirty="0" smtClean="0"/>
              <a:t>ter continuidade </a:t>
            </a:r>
            <a:r>
              <a:rPr lang="pt-BR" dirty="0"/>
              <a:t>nos anos pós guerra</a:t>
            </a:r>
          </a:p>
          <a:p>
            <a:r>
              <a:rPr lang="pt-BR" dirty="0"/>
              <a:t>- Liberalismo parecia </a:t>
            </a:r>
            <a:r>
              <a:rPr lang="pt-BR" dirty="0" smtClean="0"/>
              <a:t>definitivamente </a:t>
            </a:r>
            <a:r>
              <a:rPr lang="pt-BR" dirty="0"/>
              <a:t>enterrado...</a:t>
            </a:r>
          </a:p>
          <a:p>
            <a:r>
              <a:rPr lang="pt-BR" dirty="0" smtClean="0"/>
              <a:t>Na </a:t>
            </a:r>
            <a:r>
              <a:rPr lang="pt-BR" dirty="0"/>
              <a:t>década de 30 Alemanha, Itália e Japão haviam também usado instrumentos da economia dirigida para alavancar suas economias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498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Multinacionais </a:t>
            </a:r>
            <a:r>
              <a:rPr lang="pt-BR" b="1" dirty="0"/>
              <a:t>e o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capitalismo </a:t>
            </a:r>
            <a:r>
              <a:rPr lang="pt-BR" b="1" dirty="0"/>
              <a:t>monopolista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Paul </a:t>
            </a:r>
            <a:r>
              <a:rPr lang="pt-BR" dirty="0"/>
              <a:t>Baran e </a:t>
            </a:r>
            <a:r>
              <a:rPr lang="pt-BR" dirty="0" smtClean="0"/>
              <a:t>Paul </a:t>
            </a:r>
            <a:r>
              <a:rPr lang="pt-BR" dirty="0" err="1" smtClean="0"/>
              <a:t>Sweezy</a:t>
            </a:r>
            <a:r>
              <a:rPr lang="pt-BR" dirty="0" smtClean="0"/>
              <a:t> (Capitalismo monopolista) defendem que o capitalismo agora monopolista </a:t>
            </a:r>
            <a:r>
              <a:rPr lang="pt-BR" dirty="0"/>
              <a:t>se </a:t>
            </a:r>
            <a:r>
              <a:rPr lang="pt-BR" dirty="0" smtClean="0"/>
              <a:t>distanciava </a:t>
            </a:r>
            <a:r>
              <a:rPr lang="pt-BR" dirty="0"/>
              <a:t>da livre-concorrência </a:t>
            </a:r>
            <a:r>
              <a:rPr lang="pt-BR" dirty="0" smtClean="0"/>
              <a:t>e teria como características:</a:t>
            </a:r>
            <a:endParaRPr lang="pt-BR" dirty="0"/>
          </a:p>
          <a:p>
            <a:r>
              <a:rPr lang="pt-BR" dirty="0"/>
              <a:t>1- Aumenta a formação de monopólios (mais concentração e centralização) de capitais (a produção em larga </a:t>
            </a:r>
            <a:r>
              <a:rPr lang="pt-BR" dirty="0" smtClean="0"/>
              <a:t>escala </a:t>
            </a:r>
            <a:r>
              <a:rPr lang="pt-BR" dirty="0"/>
              <a:t>elimina capitais </a:t>
            </a:r>
            <a:r>
              <a:rPr lang="pt-BR" dirty="0" smtClean="0"/>
              <a:t>e </a:t>
            </a:r>
            <a:r>
              <a:rPr lang="pt-BR" dirty="0"/>
              <a:t>o </a:t>
            </a:r>
            <a:r>
              <a:rPr lang="pt-BR" dirty="0" smtClean="0"/>
              <a:t>crédito </a:t>
            </a:r>
            <a:r>
              <a:rPr lang="pt-BR" dirty="0"/>
              <a:t>incorpora capitais </a:t>
            </a:r>
            <a:r>
              <a:rPr lang="pt-BR" dirty="0" smtClean="0"/>
              <a:t>menores: </a:t>
            </a:r>
            <a:r>
              <a:rPr lang="pt-BR" u="sng" dirty="0"/>
              <a:t>sociedades anônimas gigantescas</a:t>
            </a:r>
            <a:endParaRPr lang="pt-BR" dirty="0"/>
          </a:p>
          <a:p>
            <a:r>
              <a:rPr lang="pt-BR" dirty="0"/>
              <a:t>2- Leva a uma socialização e racionalização do processo de trabalho dentro dos limites do capitalismo</a:t>
            </a:r>
          </a:p>
          <a:p>
            <a:r>
              <a:rPr lang="pt-BR" dirty="0"/>
              <a:t>3- A centralização leva a uma </a:t>
            </a:r>
            <a:r>
              <a:rPr lang="pt-BR" dirty="0" smtClean="0"/>
              <a:t>aceleração </a:t>
            </a:r>
            <a:r>
              <a:rPr lang="pt-BR" dirty="0"/>
              <a:t>da </a:t>
            </a:r>
            <a:r>
              <a:rPr lang="pt-BR" dirty="0" smtClean="0"/>
              <a:t>composição </a:t>
            </a:r>
            <a:r>
              <a:rPr lang="pt-BR" dirty="0"/>
              <a:t>orgânica do capital</a:t>
            </a:r>
          </a:p>
          <a:p>
            <a:r>
              <a:rPr lang="pt-BR" dirty="0"/>
              <a:t>4- Os monopólios ganham crescente autonomia frente aos </a:t>
            </a:r>
            <a:r>
              <a:rPr lang="pt-BR" dirty="0" smtClean="0"/>
              <a:t>bancos: as </a:t>
            </a:r>
            <a:r>
              <a:rPr lang="pt-BR" dirty="0"/>
              <a:t>empresas tendem a se autofinanciar independente de bancos (crescem excedentes econômicos) </a:t>
            </a:r>
            <a:r>
              <a:rPr lang="pt-BR" dirty="0" smtClean="0"/>
              <a:t>* Aqui contestam </a:t>
            </a:r>
            <a:r>
              <a:rPr lang="pt-BR" dirty="0"/>
              <a:t>a tese clássica de </a:t>
            </a:r>
            <a:r>
              <a:rPr lang="pt-BR" dirty="0" smtClean="0"/>
              <a:t>R. Hilferding </a:t>
            </a:r>
            <a:r>
              <a:rPr lang="pt-BR" dirty="0"/>
              <a:t>sobre o capital financeiro e domínio dos bancos...</a:t>
            </a:r>
          </a:p>
          <a:p>
            <a:r>
              <a:rPr lang="pt-BR" dirty="0" smtClean="0"/>
              <a:t>5 - Retomam </a:t>
            </a:r>
            <a:r>
              <a:rPr lang="pt-BR" dirty="0"/>
              <a:t>a tese de Lênin de que o imperialismo se caracteriza pela </a:t>
            </a:r>
            <a:r>
              <a:rPr lang="pt-BR" b="1" dirty="0"/>
              <a:t>fusão de capitais industriais e dos bancos</a:t>
            </a:r>
            <a:endParaRPr lang="pt-BR" dirty="0"/>
          </a:p>
          <a:p>
            <a:r>
              <a:rPr lang="pt-BR" dirty="0"/>
              <a:t>6</a:t>
            </a:r>
            <a:r>
              <a:rPr lang="pt-BR" dirty="0" smtClean="0"/>
              <a:t> – Os monopólios </a:t>
            </a:r>
            <a:r>
              <a:rPr lang="pt-BR" dirty="0"/>
              <a:t>estimulam gastos improdutivos, desnecessários ou perdulários (- aumento publicidade e consumismo)</a:t>
            </a:r>
          </a:p>
          <a:p>
            <a:r>
              <a:rPr lang="pt-BR" dirty="0" smtClean="0"/>
              <a:t>7 - Excesso </a:t>
            </a:r>
            <a:r>
              <a:rPr lang="pt-BR" dirty="0"/>
              <a:t>de capacidade de produção </a:t>
            </a:r>
            <a:r>
              <a:rPr lang="pt-BR" dirty="0" smtClean="0"/>
              <a:t>levaria </a:t>
            </a:r>
            <a:r>
              <a:rPr lang="pt-BR" dirty="0"/>
              <a:t>a riscos de estagnação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865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As novas tecnologias e </a:t>
            </a:r>
            <a:r>
              <a:rPr lang="pt-BR" b="1" dirty="0" smtClean="0"/>
              <a:t>A “3ª REVOLUÇÃO </a:t>
            </a:r>
            <a:r>
              <a:rPr lang="pt-BR" b="1" dirty="0" err="1" smtClean="0"/>
              <a:t>INDUsTRIAL</a:t>
            </a:r>
            <a:r>
              <a:rPr lang="pt-BR" b="1" dirty="0" smtClean="0"/>
              <a:t>?”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 smtClean="0"/>
              <a:t>O principal </a:t>
            </a:r>
            <a:r>
              <a:rPr lang="pt-BR" b="1" dirty="0"/>
              <a:t>defensor </a:t>
            </a:r>
            <a:r>
              <a:rPr lang="pt-BR" b="1" dirty="0" smtClean="0"/>
              <a:t>dessa tese foi </a:t>
            </a:r>
            <a:r>
              <a:rPr lang="pt-BR" b="1" dirty="0"/>
              <a:t>Ernest </a:t>
            </a:r>
            <a:r>
              <a:rPr lang="pt-BR" b="1" dirty="0" smtClean="0"/>
              <a:t>Mandel (O capitalismo Tardio)</a:t>
            </a:r>
            <a:endParaRPr lang="pt-BR" dirty="0"/>
          </a:p>
          <a:p>
            <a:r>
              <a:rPr lang="pt-BR" dirty="0" smtClean="0"/>
              <a:t>No período </a:t>
            </a:r>
            <a:r>
              <a:rPr lang="pt-BR" dirty="0"/>
              <a:t>1945 – 1975 </a:t>
            </a:r>
            <a:r>
              <a:rPr lang="pt-BR" dirty="0" smtClean="0"/>
              <a:t>teria ocorrido uma </a:t>
            </a:r>
            <a:r>
              <a:rPr lang="pt-BR" dirty="0"/>
              <a:t>“Terceira Revolução </a:t>
            </a:r>
            <a:r>
              <a:rPr lang="pt-BR" dirty="0" smtClean="0"/>
              <a:t>tecnológica” </a:t>
            </a:r>
            <a:r>
              <a:rPr lang="pt-BR" dirty="0"/>
              <a:t>dominada pela energia nuclear e pela automação </a:t>
            </a:r>
          </a:p>
          <a:p>
            <a:r>
              <a:rPr lang="pt-BR" dirty="0"/>
              <a:t>- Existem diferentes fases de desenvolvimento do capitalismo marcadas pelo aumento da produtividade do trabalho devido à novas tecnologias (</a:t>
            </a:r>
            <a:r>
              <a:rPr lang="pt-BR" dirty="0" smtClean="0"/>
              <a:t>criariam </a:t>
            </a:r>
            <a:r>
              <a:rPr lang="pt-BR" dirty="0"/>
              <a:t>novos produtos e hábitos de consumo) </a:t>
            </a:r>
          </a:p>
          <a:p>
            <a:r>
              <a:rPr lang="pt-BR" dirty="0"/>
              <a:t>* Mandel cita </a:t>
            </a:r>
            <a:r>
              <a:rPr lang="pt-BR" dirty="0" smtClean="0"/>
              <a:t>algumas </a:t>
            </a:r>
            <a:r>
              <a:rPr lang="pt-BR" i="1" u="sng" dirty="0" smtClean="0"/>
              <a:t>características </a:t>
            </a:r>
            <a:r>
              <a:rPr lang="pt-BR" i="1" u="sng" dirty="0"/>
              <a:t>principais desta suposta 3ª rev. Tecnológica</a:t>
            </a:r>
            <a:r>
              <a:rPr lang="pt-BR" dirty="0"/>
              <a:t>:</a:t>
            </a:r>
          </a:p>
          <a:p>
            <a:r>
              <a:rPr lang="pt-BR" dirty="0" smtClean="0"/>
              <a:t> - </a:t>
            </a:r>
            <a:r>
              <a:rPr lang="pt-BR" dirty="0"/>
              <a:t>aceleração qualitativa da composição </a:t>
            </a:r>
            <a:r>
              <a:rPr lang="pt-BR" dirty="0" smtClean="0"/>
              <a:t>orgânica </a:t>
            </a:r>
            <a:r>
              <a:rPr lang="pt-BR" dirty="0"/>
              <a:t>do capital</a:t>
            </a:r>
          </a:p>
          <a:p>
            <a:r>
              <a:rPr lang="pt-BR" dirty="0" smtClean="0"/>
              <a:t> - </a:t>
            </a:r>
            <a:r>
              <a:rPr lang="pt-BR" dirty="0"/>
              <a:t>cientistas e planejadores do processo produtivo mais integrados no processo produtivo</a:t>
            </a:r>
          </a:p>
          <a:p>
            <a:r>
              <a:rPr lang="pt-BR" dirty="0" smtClean="0"/>
              <a:t> - </a:t>
            </a:r>
            <a:r>
              <a:rPr lang="pt-BR" dirty="0"/>
              <a:t>diminuição do período de </a:t>
            </a:r>
            <a:r>
              <a:rPr lang="pt-BR" dirty="0" smtClean="0"/>
              <a:t>produção </a:t>
            </a:r>
            <a:r>
              <a:rPr lang="pt-BR" dirty="0"/>
              <a:t>e pressão para maior rapidez na circulação de mercadorias</a:t>
            </a:r>
          </a:p>
          <a:p>
            <a:r>
              <a:rPr lang="pt-BR" dirty="0"/>
              <a:t>- vida útil </a:t>
            </a:r>
            <a:r>
              <a:rPr lang="pt-BR" dirty="0" smtClean="0"/>
              <a:t>mais </a:t>
            </a:r>
            <a:r>
              <a:rPr lang="pt-BR" dirty="0"/>
              <a:t>curta do capital fixo (máquinas principalmente)</a:t>
            </a:r>
          </a:p>
          <a:p>
            <a:r>
              <a:rPr lang="pt-BR" dirty="0"/>
              <a:t>- Aumento do K constante no valor médio da mercadoria </a:t>
            </a:r>
          </a:p>
          <a:p>
            <a:r>
              <a:rPr lang="pt-BR" dirty="0"/>
              <a:t>- a automação levaria ao limite o MDP capitalista porque não haveria mais </a:t>
            </a:r>
            <a:r>
              <a:rPr lang="pt-BR" dirty="0" smtClean="0"/>
              <a:t>produção </a:t>
            </a:r>
            <a:r>
              <a:rPr lang="pt-BR" dirty="0"/>
              <a:t>de mais-valia e valorização do capital em níveis </a:t>
            </a:r>
            <a:r>
              <a:rPr lang="pt-BR" dirty="0" smtClean="0"/>
              <a:t>desejados: </a:t>
            </a:r>
            <a:r>
              <a:rPr lang="pt-BR" dirty="0"/>
              <a:t>entraríamos no capitalismo tardio...</a:t>
            </a:r>
          </a:p>
          <a:p>
            <a:r>
              <a:rPr lang="pt-BR" dirty="0"/>
              <a:t>- </a:t>
            </a:r>
            <a:r>
              <a:rPr lang="pt-BR" dirty="0" smtClean="0"/>
              <a:t>haveria uma </a:t>
            </a:r>
            <a:r>
              <a:rPr lang="pt-BR" dirty="0"/>
              <a:t>expansão constante das forças </a:t>
            </a:r>
            <a:r>
              <a:rPr lang="pt-BR" dirty="0" smtClean="0"/>
              <a:t>produtivas </a:t>
            </a:r>
            <a:r>
              <a:rPr lang="pt-BR" dirty="0"/>
              <a:t>com gastos </a:t>
            </a:r>
            <a:r>
              <a:rPr lang="pt-BR" dirty="0" smtClean="0"/>
              <a:t>desnecessários e improdutivos</a:t>
            </a:r>
            <a:endParaRPr lang="pt-BR" dirty="0"/>
          </a:p>
          <a:p>
            <a:r>
              <a:rPr lang="pt-BR" dirty="0"/>
              <a:t>- A crise dos anos 1970 seria produto da crise da 3ª revolução tecnológica...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6894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rmacêutico">
  <a:themeElements>
    <a:clrScheme name="Farmacêutic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armacêutic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êut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</TotalTime>
  <Words>1414</Words>
  <Application>Microsoft Office PowerPoint</Application>
  <PresentationFormat>Apresentação na tela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Farmacêutico</vt:lpstr>
      <vt:lpstr>O capitalismo no pós-guerra até 1975</vt:lpstr>
      <vt:lpstr>Apresentação do PowerPoint</vt:lpstr>
      <vt:lpstr>Apresentação do PowerPoint</vt:lpstr>
      <vt:lpstr>A URSS impos o Plano Molotov aos países do Leste</vt:lpstr>
      <vt:lpstr>crescimento da economia mundial </vt:lpstr>
      <vt:lpstr>características econômicas NO período: </vt:lpstr>
      <vt:lpstr>O novo papel do Estado no capitalismo</vt:lpstr>
      <vt:lpstr>Multinacionais e o  capitalismo monopolista </vt:lpstr>
      <vt:lpstr>As novas tecnologias e A “3ª REVOLUÇÃO INDUsTRIAL?”</vt:lpstr>
      <vt:lpstr>A economia de armamentos </vt:lpstr>
      <vt:lpstr>Gastos militares dos EUA</vt:lpstr>
      <vt:lpstr>Os sinais da crise dos  “anos gloriosos”</vt:lpstr>
      <vt:lpstr>NÚMEROS da crise </vt:lpstr>
      <vt:lpstr>Apresentação do PowerPoint</vt:lpstr>
    </vt:vector>
  </TitlesOfParts>
  <Company>FFLCH/USP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capitalismo no pós-guerra até 1975</dc:title>
  <dc:creator>Everaldo de Oliveira Andrade</dc:creator>
  <cp:lastModifiedBy>Everaldo de Oliveira Andrade</cp:lastModifiedBy>
  <cp:revision>5</cp:revision>
  <dcterms:created xsi:type="dcterms:W3CDTF">2017-09-28T20:52:59Z</dcterms:created>
  <dcterms:modified xsi:type="dcterms:W3CDTF">2017-09-28T22:06:09Z</dcterms:modified>
</cp:coreProperties>
</file>