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3" r:id="rId2"/>
    <p:sldId id="374" r:id="rId3"/>
    <p:sldId id="375" r:id="rId4"/>
    <p:sldId id="406" r:id="rId5"/>
    <p:sldId id="376" r:id="rId6"/>
    <p:sldId id="377" r:id="rId7"/>
    <p:sldId id="378" r:id="rId8"/>
    <p:sldId id="380" r:id="rId9"/>
    <p:sldId id="379" r:id="rId10"/>
    <p:sldId id="396" r:id="rId11"/>
    <p:sldId id="381" r:id="rId12"/>
    <p:sldId id="397" r:id="rId13"/>
    <p:sldId id="404" r:id="rId14"/>
    <p:sldId id="398" r:id="rId15"/>
    <p:sldId id="405" r:id="rId16"/>
    <p:sldId id="399" r:id="rId17"/>
    <p:sldId id="400" r:id="rId18"/>
    <p:sldId id="401" r:id="rId19"/>
    <p:sldId id="403" r:id="rId20"/>
    <p:sldId id="402" r:id="rId21"/>
    <p:sldId id="382" r:id="rId22"/>
    <p:sldId id="372" r:id="rId2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698646-8F36-47BB-A51E-9F9DC38290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81752-D985-4B8A-A87D-8D690140EC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3A6D1B5-578A-48B8-AFF3-82883AAC7414}" type="datetime1">
              <a:rPr lang="pt-BR" altLang="pt-BR"/>
              <a:pPr>
                <a:defRPr/>
              </a:pPr>
              <a:t>17/11/2021</a:t>
            </a:fld>
            <a:endParaRPr lang="pt-BR" altLang="pt-B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B0CD742-3D60-4B81-9A56-6041880D1B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0D0080B-6017-4D90-B3AD-B89921B290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altLang="pt-BR" noProof="0"/>
              <a:t>Click to edit Master text styles</a:t>
            </a:r>
          </a:p>
          <a:p>
            <a:pPr lvl="1"/>
            <a:r>
              <a:rPr lang="pt-BR" altLang="pt-BR" noProof="0"/>
              <a:t>Second level</a:t>
            </a:r>
          </a:p>
          <a:p>
            <a:pPr lvl="2"/>
            <a:r>
              <a:rPr lang="pt-BR" altLang="pt-BR" noProof="0"/>
              <a:t>Third level</a:t>
            </a:r>
          </a:p>
          <a:p>
            <a:pPr lvl="3"/>
            <a:r>
              <a:rPr lang="pt-BR" altLang="pt-BR" noProof="0"/>
              <a:t>Fourth level</a:t>
            </a:r>
          </a:p>
          <a:p>
            <a:pPr lvl="4"/>
            <a:r>
              <a:rPr lang="pt-BR" altLang="pt-BR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BCB8A-C33E-4236-BCCB-6AB27175C1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EBEEB-FF01-4837-95FF-E5D6A7C03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3407D16-15AC-4010-AFCF-DA3F07FB898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83CEFF-E7C2-41B6-A086-500612E24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DB4A19-2920-491C-B9C5-7BF11AFB6C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CB20F5-0914-4E96-83F9-818F4EC406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E8D7E-871B-4A31-873A-149D0F667A0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993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A1BCC0-DE0F-40FB-85E6-00F2896E2D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F1A343-DBF7-4E34-8E15-AE7C260D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0392B9-132A-469B-8BED-4D40AB705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41332-686D-48C3-996A-CB5981EE72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4639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2DEE9B-5046-48F6-8D76-5681DB0997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D54282-3899-4C5D-96FA-431B191FE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FED485-F194-4ECF-AE69-F51714865C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76816-3A84-4BB7-B272-141D75CBB1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526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9BF110-EF9C-492B-B109-874B86DF14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6C7299-B7EC-4D52-9859-86C91F566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3E7F52-EFC7-4F8C-B0F8-73CA3716A8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07178-801C-47C0-AFF8-5FC0A82FCD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017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849B0D-5DBF-4A25-A703-7AA45F904B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E3148E-D258-41EF-9EFF-4CC2070E78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2DF33B-0C01-434A-B358-41230C27B1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5B1D7-F297-4190-8FE1-6DB3FBDD105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3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FC37C6-C075-407E-B5C9-C5E628E539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D07809-6919-4D79-8934-18626D424B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5529E-79FF-4348-B336-F660B36452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37354-E982-46F5-8524-468C55F4E85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466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A24D63-1E80-42F8-B909-D32CFB0D3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DC5C6E-9B28-4DD9-B3C4-B77C8434B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9501CB-33DC-40B4-B258-9C5A16D5F1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C644B-75CB-4888-A968-BDA09478326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918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62D125-67AB-4F6E-B0D3-A3C58E1A80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A26CDD-2F43-447A-AC65-2E0A76C4DA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5D902F-9E64-419B-BBEA-0841C8B729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B418E-876D-4EBF-AD73-2029BAB478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818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C6BCC37-98FC-4623-A776-6759F88F6A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D6BA6B3-3AC1-4C8D-B64B-81D9036E1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A229B5-FC18-4E98-A171-E5CB0C6EF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ABC77-F664-4838-99BC-6A06AB8F6B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257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39E63B-5644-49CD-9FE0-2A5C291240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4D0242-0A85-437F-980F-57D2FAF88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F913E1-1C49-4BC8-BE09-B212B514D4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980DF-1F52-497E-8533-7F85862A91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998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08672-93C8-4BAC-A755-ADAAABF70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D94FD-3FC9-4145-B18E-37DB9202C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08F0C6-7130-45FE-89ED-554E8EDFE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CD60D-C365-4D84-8DF2-077741EB9DF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867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42F8BD-B17C-4D25-95BB-7B7C446195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D7AEB8-CF32-42D8-9319-045BA649C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78BED0-EC58-44F7-8263-4DC2C80A9E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63437A-846D-478F-81B7-E12AA4AF1E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658181-45DD-416D-BDF0-3DC6B16ED6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300933B-E377-460E-8076-396F484AE74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  <a:cs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orancore.utah.ed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rancore.utah.edu/section-05-neuro-ophthalmology/#5-11" TargetMode="External"/><Relationship Id="rId4" Type="http://schemas.openxmlformats.org/officeDocument/2006/relationships/hyperlink" Target="http://morancore.utah.edu/section-05-neuro-ophthalmology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65CBB2EA-D5F9-4050-AC1B-C41317719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1675"/>
            <a:ext cx="8229600" cy="1143000"/>
          </a:xfrm>
        </p:spPr>
        <p:txBody>
          <a:bodyPr/>
          <a:lstStyle/>
          <a:p>
            <a:r>
              <a:rPr lang="pt-BR" altLang="pt-BR" sz="4000">
                <a:solidFill>
                  <a:schemeClr val="tx1"/>
                </a:solidFill>
                <a:ea typeface="ＭＳ Ｐゴシック" panose="020B0600070205080204" pitchFamily="34" charset="-128"/>
              </a:rPr>
              <a:t>Patologia Para Fisioterapia</a:t>
            </a:r>
            <a:endParaRPr lang="pt-BR" altLang="pt-BR" sz="4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075" name="Espaço Reservado para Conteúdo 2">
            <a:extLst>
              <a:ext uri="{FF2B5EF4-FFF2-40B4-BE49-F238E27FC236}">
                <a16:creationId xmlns:a16="http://schemas.microsoft.com/office/drawing/2014/main" id="{A8662B84-F4AD-4692-B528-70343E1BD2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176762"/>
          </a:xfrm>
        </p:spPr>
        <p:txBody>
          <a:bodyPr/>
          <a:lstStyle/>
          <a:p>
            <a:pPr marL="0" indent="0">
              <a:buFontTx/>
              <a:buNone/>
            </a:pPr>
            <a:endParaRPr lang="pt-BR" altLang="pt-BR" dirty="0">
              <a:ea typeface="ＭＳ Ｐゴシック" panose="020B0600070205080204" pitchFamily="34" charset="-128"/>
            </a:endParaRPr>
          </a:p>
          <a:p>
            <a:pPr marL="0" indent="0" algn="ctr">
              <a:buFontTx/>
              <a:buNone/>
            </a:pPr>
            <a:r>
              <a:rPr lang="pt-BR" altLang="pt-BR" sz="36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Doenças dos Nervos Periféricos e dos Músculos </a:t>
            </a:r>
          </a:p>
          <a:p>
            <a:pPr marL="0" indent="0" algn="ctr">
              <a:buFontTx/>
              <a:buNone/>
            </a:pPr>
            <a:endParaRPr lang="pt-BR" altLang="pt-BR" sz="3600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marL="0" indent="0" algn="ctr">
              <a:buFontTx/>
              <a:buNone/>
            </a:pPr>
            <a:endParaRPr lang="pt-BR" altLang="pt-BR" sz="4000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marL="0" indent="0" algn="ctr">
              <a:buFontTx/>
              <a:buNone/>
            </a:pPr>
            <a:r>
              <a:rPr lang="pt-BR" altLang="pt-BR" sz="4000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Fernando Chahud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75E6C31B-8DEB-4824-A9E2-B45D34086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2546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D8DA1-6949-4C83-9625-A88D759B0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pt-BR" sz="4000" dirty="0">
                <a:solidFill>
                  <a:srgbClr val="FFFF00"/>
                </a:solidFill>
              </a:rPr>
              <a:t>Doença da Junção </a:t>
            </a:r>
            <a:r>
              <a:rPr lang="pt-BR" sz="4000" dirty="0" err="1">
                <a:solidFill>
                  <a:srgbClr val="FFFF00"/>
                </a:solidFill>
              </a:rPr>
              <a:t>Neuro-Muscular</a:t>
            </a:r>
            <a:endParaRPr lang="pt-BR" sz="4000" dirty="0"/>
          </a:p>
        </p:txBody>
      </p:sp>
      <p:pic>
        <p:nvPicPr>
          <p:cNvPr id="1026" name="Picture 2" descr="neuromuscular junction - Google Search in 2020 | Neuromuscular, Neuromuscular  junction, Motor neuron">
            <a:extLst>
              <a:ext uri="{FF2B5EF4-FFF2-40B4-BE49-F238E27FC236}">
                <a16:creationId xmlns:a16="http://schemas.microsoft.com/office/drawing/2014/main" id="{BDC7FC4D-64A6-4172-9878-C4246ADDA0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052736"/>
            <a:ext cx="5544489" cy="562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61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EE789-6FD0-4A37-8238-84B53C23B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pt-BR" sz="4000" dirty="0">
                <a:solidFill>
                  <a:srgbClr val="FFFF00"/>
                </a:solidFill>
              </a:rPr>
              <a:t>Doença da Junção </a:t>
            </a:r>
            <a:r>
              <a:rPr lang="pt-BR" sz="4000" dirty="0" err="1">
                <a:solidFill>
                  <a:srgbClr val="FFFF00"/>
                </a:solidFill>
              </a:rPr>
              <a:t>Neuro-Muscular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BEA69D-BB21-4A54-A320-122F220C2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800" dirty="0">
                <a:solidFill>
                  <a:srgbClr val="FFFF00"/>
                </a:solidFill>
              </a:rPr>
              <a:t>Miastenia grave: </a:t>
            </a:r>
            <a:r>
              <a:rPr lang="pt-BR" sz="2800" dirty="0"/>
              <a:t>doença autoimune associada com anticorpos direcionados contra receptores de acetilcolina (</a:t>
            </a:r>
            <a:r>
              <a:rPr lang="pt-BR" sz="2800" dirty="0" err="1"/>
              <a:t>Ach</a:t>
            </a:r>
            <a:r>
              <a:rPr lang="pt-BR" sz="2800" dirty="0"/>
              <a:t>) 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Tx/>
              <a:buChar char="-"/>
            </a:pPr>
            <a:r>
              <a:rPr lang="pt-BR" sz="2800" dirty="0"/>
              <a:t>Prevalência de 150-200 casos/milhão 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Tx/>
              <a:buChar char="-"/>
            </a:pPr>
            <a:r>
              <a:rPr lang="pt-BR" sz="2800" dirty="0"/>
              <a:t>Em adultos jovens a proporção de mulheres para homens é de 2:1  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7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2FB5B-1D64-4589-AB42-DC25D6DD8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836712"/>
          </a:xfrm>
        </p:spPr>
        <p:txBody>
          <a:bodyPr/>
          <a:lstStyle/>
          <a:p>
            <a:r>
              <a:rPr lang="pt-BR" sz="4000" dirty="0">
                <a:solidFill>
                  <a:srgbClr val="FFFF00"/>
                </a:solidFill>
              </a:rPr>
              <a:t>Miastenia Grave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EC913C-659D-4B70-BC94-6C9E9929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Tx/>
              <a:buChar char="-"/>
            </a:pPr>
            <a:r>
              <a:rPr lang="pt-BR" dirty="0">
                <a:solidFill>
                  <a:srgbClr val="FFFF00"/>
                </a:solidFill>
              </a:rPr>
              <a:t>Patogenia: </a:t>
            </a:r>
            <a:r>
              <a:rPr lang="pt-BR" dirty="0"/>
              <a:t>a maioria dos pacientes apresenta anticorpos contra receptores pós-sinápticos de acetilcolina</a:t>
            </a:r>
          </a:p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 Há forte associação entre os autoanticorpos e anomalias do timo:</a:t>
            </a:r>
          </a:p>
          <a:p>
            <a:pPr lvl="1">
              <a:buFontTx/>
              <a:buChar char="-"/>
            </a:pPr>
            <a:r>
              <a:rPr lang="pt-BR" dirty="0"/>
              <a:t> 10% apresentam </a:t>
            </a:r>
            <a:r>
              <a:rPr lang="pt-BR" dirty="0" err="1"/>
              <a:t>Timoma</a:t>
            </a:r>
            <a:endParaRPr lang="pt-BR" dirty="0"/>
          </a:p>
          <a:p>
            <a:pPr lvl="1">
              <a:buFontTx/>
              <a:buChar char="-"/>
            </a:pPr>
            <a:r>
              <a:rPr lang="pt-BR" dirty="0"/>
              <a:t> 30% apresentam hiperplasia tímica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1418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EDEA1-306C-45A8-A509-F7974416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778098"/>
          </a:xfrm>
        </p:spPr>
        <p:txBody>
          <a:bodyPr/>
          <a:lstStyle/>
          <a:p>
            <a:r>
              <a:rPr lang="pt-BR" sz="4400" dirty="0">
                <a:solidFill>
                  <a:srgbClr val="FFFF00"/>
                </a:solidFill>
              </a:rPr>
              <a:t>Miastenia Grave</a:t>
            </a:r>
            <a:endParaRPr lang="pt-BR" dirty="0"/>
          </a:p>
        </p:txBody>
      </p:sp>
      <p:pic>
        <p:nvPicPr>
          <p:cNvPr id="5" name="Espaço Reservado para Conteúdo 4" descr="Diagrama, Mapa&#10;&#10;Descrição gerada automaticamente">
            <a:extLst>
              <a:ext uri="{FF2B5EF4-FFF2-40B4-BE49-F238E27FC236}">
                <a16:creationId xmlns:a16="http://schemas.microsoft.com/office/drawing/2014/main" id="{7FFCF1CD-8370-44FD-BBF3-0E36128E5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5976664" cy="5171726"/>
          </a:xfrm>
        </p:spPr>
      </p:pic>
    </p:spTree>
    <p:extLst>
      <p:ext uri="{BB962C8B-B14F-4D97-AF65-F5344CB8AC3E}">
        <p14:creationId xmlns:p14="http://schemas.microsoft.com/office/powerpoint/2010/main" val="1235078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0C5F2-E9A7-4865-B400-525669E93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sz="4400" dirty="0">
                <a:solidFill>
                  <a:srgbClr val="FFFF00"/>
                </a:solidFill>
              </a:rPr>
              <a:t>Miastenia Grave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F95311-AABF-4385-8CE4-AC3E67081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Tx/>
              <a:buChar char="-"/>
            </a:pPr>
            <a:r>
              <a:rPr lang="pt-BR" dirty="0">
                <a:solidFill>
                  <a:srgbClr val="FFFF00"/>
                </a:solidFill>
              </a:rPr>
              <a:t>Aspectos clínicos:</a:t>
            </a:r>
          </a:p>
          <a:p>
            <a:pPr lvl="1">
              <a:buFontTx/>
              <a:buChar char="-"/>
            </a:pPr>
            <a:r>
              <a:rPr lang="pt-BR" dirty="0"/>
              <a:t> fraqueza flutuante que se acentua ao longo do dia</a:t>
            </a:r>
          </a:p>
          <a:p>
            <a:pPr marL="457200" lvl="1" indent="0">
              <a:buNone/>
            </a:pPr>
            <a:endParaRPr lang="pt-BR" dirty="0"/>
          </a:p>
          <a:p>
            <a:pPr lvl="1">
              <a:buFontTx/>
              <a:buChar char="-"/>
            </a:pPr>
            <a:r>
              <a:rPr lang="pt-BR" dirty="0"/>
              <a:t> diplopia e ptose palpebral são comuns</a:t>
            </a:r>
          </a:p>
          <a:p>
            <a:pPr marL="457200" lvl="1" indent="0">
              <a:buNone/>
            </a:pPr>
            <a:endParaRPr lang="pt-BR" dirty="0"/>
          </a:p>
          <a:p>
            <a:pPr lvl="1">
              <a:buFontTx/>
              <a:buChar char="-"/>
            </a:pPr>
            <a:r>
              <a:rPr lang="pt-BR" dirty="0"/>
              <a:t> a fraqueza muscular pode estar restrita aos músculos extraoculares ou pode ser generalizada e grave, necessitando de ventilação mecânica</a:t>
            </a:r>
          </a:p>
        </p:txBody>
      </p:sp>
    </p:spTree>
    <p:extLst>
      <p:ext uri="{BB962C8B-B14F-4D97-AF65-F5344CB8AC3E}">
        <p14:creationId xmlns:p14="http://schemas.microsoft.com/office/powerpoint/2010/main" val="221290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7EDE0-7F5D-4CBE-9E1D-FA79B331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pt-BR" sz="4400" dirty="0">
                <a:solidFill>
                  <a:srgbClr val="FFFF00"/>
                </a:solidFill>
              </a:rPr>
              <a:t>Miastenia Grave</a:t>
            </a:r>
            <a:endParaRPr lang="pt-BR" dirty="0"/>
          </a:p>
        </p:txBody>
      </p:sp>
      <p:pic>
        <p:nvPicPr>
          <p:cNvPr id="1026" name="Picture 2" descr="Moran CORE | Bilateral Ptosis from Ocular Myasthenia: The benefit of the  ice and rest test">
            <a:extLst>
              <a:ext uri="{FF2B5EF4-FFF2-40B4-BE49-F238E27FC236}">
                <a16:creationId xmlns:a16="http://schemas.microsoft.com/office/drawing/2014/main" id="{18F0191C-B6F8-4E10-880F-68068D9AA6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052736"/>
            <a:ext cx="6832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E29DAA8-D470-446A-BDCA-979512CAD26A}"/>
              </a:ext>
            </a:extLst>
          </p:cNvPr>
          <p:cNvSpPr txBox="1"/>
          <p:nvPr/>
        </p:nvSpPr>
        <p:spPr>
          <a:xfrm>
            <a:off x="1083692" y="4638035"/>
            <a:ext cx="73767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0" i="0" cap="all" dirty="0">
                <a:effectLst/>
                <a:latin typeface="Oswald"/>
              </a:rPr>
              <a:t>BILATERAL PTOSIS FROM OCULAR MYASTHENIA: THE BENEFIT OF THE ICE AND REST TEST</a:t>
            </a:r>
          </a:p>
          <a:p>
            <a:pPr algn="l"/>
            <a:r>
              <a:rPr lang="pt-BR" b="0" i="0" u="none" strike="noStrike" dirty="0">
                <a:effectLst/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</a:t>
            </a:r>
            <a:r>
              <a:rPr lang="pt-BR" b="0" i="0" dirty="0">
                <a:effectLst/>
                <a:latin typeface="Helvetica Neue"/>
              </a:rPr>
              <a:t> / </a:t>
            </a:r>
            <a:r>
              <a:rPr lang="pt-BR" b="0" i="0" u="none" strike="noStrike" dirty="0">
                <a:solidFill>
                  <a:srgbClr val="66CCFF"/>
                </a:solidFill>
                <a:effectLst/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Neuro-</a:t>
            </a:r>
            <a:r>
              <a:rPr lang="pt-BR" b="0" i="0" u="none" strike="noStrike" dirty="0" err="1">
                <a:effectLst/>
                <a:latin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Ophthalmology</a:t>
            </a:r>
            <a:r>
              <a:rPr lang="pt-BR" b="0" i="0" dirty="0">
                <a:effectLst/>
                <a:latin typeface="Helvetica Neue"/>
              </a:rPr>
              <a:t> / </a:t>
            </a:r>
            <a:r>
              <a:rPr lang="pt-BR" b="0" i="0" u="none" strike="noStrike" dirty="0" err="1">
                <a:solidFill>
                  <a:srgbClr val="66CCFF"/>
                </a:solidFill>
                <a:effectLst/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Eyelid</a:t>
            </a:r>
            <a:r>
              <a:rPr lang="pt-BR" b="0" i="0" u="none" strike="noStrike" dirty="0">
                <a:solidFill>
                  <a:srgbClr val="66CCFF"/>
                </a:solidFill>
                <a:effectLst/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b="0" i="0" u="none" strike="noStrike" dirty="0" err="1">
                <a:solidFill>
                  <a:srgbClr val="66CCFF"/>
                </a:solidFill>
                <a:effectLst/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</a:t>
            </a:r>
            <a:r>
              <a:rPr lang="pt-BR" b="0" i="0" u="none" strike="noStrike" dirty="0">
                <a:solidFill>
                  <a:srgbClr val="66CCFF"/>
                </a:solidFill>
                <a:effectLst/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Facial </a:t>
            </a:r>
            <a:r>
              <a:rPr lang="pt-BR" b="0" i="0" u="none" strike="noStrike" dirty="0" err="1">
                <a:effectLst/>
                <a:latin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Abnormalities</a:t>
            </a:r>
            <a:endParaRPr lang="pt-BR" b="0" i="0" dirty="0">
              <a:effectLst/>
              <a:latin typeface="Helvetica Neue"/>
            </a:endParaRPr>
          </a:p>
          <a:p>
            <a:pPr algn="l"/>
            <a:r>
              <a:rPr lang="pt-BR" b="1" i="0" dirty="0" err="1">
                <a:effectLst/>
                <a:latin typeface="Helvetica Neue"/>
              </a:rPr>
              <a:t>Title</a:t>
            </a:r>
            <a:r>
              <a:rPr lang="pt-BR" b="0" i="0" dirty="0">
                <a:effectLst/>
                <a:latin typeface="Helvetica Neue"/>
              </a:rPr>
              <a:t>: Bilateral </a:t>
            </a:r>
            <a:r>
              <a:rPr lang="pt-BR" b="0" i="0" dirty="0" err="1">
                <a:effectLst/>
                <a:latin typeface="Helvetica Neue"/>
              </a:rPr>
              <a:t>Ptosis</a:t>
            </a:r>
            <a:r>
              <a:rPr lang="pt-BR" b="0" i="0" dirty="0">
                <a:effectLst/>
                <a:latin typeface="Helvetica Neue"/>
              </a:rPr>
              <a:t> </a:t>
            </a:r>
            <a:r>
              <a:rPr lang="pt-BR" b="0" i="0" dirty="0" err="1">
                <a:effectLst/>
                <a:latin typeface="Helvetica Neue"/>
              </a:rPr>
              <a:t>from</a:t>
            </a:r>
            <a:r>
              <a:rPr lang="pt-BR" b="0" i="0" dirty="0">
                <a:effectLst/>
                <a:latin typeface="Helvetica Neue"/>
              </a:rPr>
              <a:t> Ocular Myasthenia: The </a:t>
            </a:r>
            <a:r>
              <a:rPr lang="pt-BR" b="0" i="0" dirty="0" err="1">
                <a:effectLst/>
                <a:latin typeface="Helvetica Neue"/>
              </a:rPr>
              <a:t>benefit</a:t>
            </a:r>
            <a:r>
              <a:rPr lang="pt-BR" b="0" i="0" dirty="0">
                <a:effectLst/>
                <a:latin typeface="Helvetica Neue"/>
              </a:rPr>
              <a:t> </a:t>
            </a:r>
            <a:r>
              <a:rPr lang="pt-BR" b="0" i="0" dirty="0" err="1">
                <a:effectLst/>
                <a:latin typeface="Helvetica Neue"/>
              </a:rPr>
              <a:t>of</a:t>
            </a:r>
            <a:r>
              <a:rPr lang="pt-BR" b="0" i="0" dirty="0">
                <a:effectLst/>
                <a:latin typeface="Helvetica Neue"/>
              </a:rPr>
              <a:t> </a:t>
            </a:r>
            <a:r>
              <a:rPr lang="pt-BR" b="0" i="0" dirty="0" err="1">
                <a:effectLst/>
                <a:latin typeface="Helvetica Neue"/>
              </a:rPr>
              <a:t>the</a:t>
            </a:r>
            <a:r>
              <a:rPr lang="pt-BR" b="0" i="0" dirty="0">
                <a:effectLst/>
                <a:latin typeface="Helvetica Neue"/>
              </a:rPr>
              <a:t> ice </a:t>
            </a:r>
            <a:r>
              <a:rPr lang="pt-BR" b="0" i="0" dirty="0" err="1">
                <a:effectLst/>
                <a:latin typeface="Helvetica Neue"/>
              </a:rPr>
              <a:t>and</a:t>
            </a:r>
            <a:r>
              <a:rPr lang="pt-BR" b="0" i="0" dirty="0">
                <a:effectLst/>
                <a:latin typeface="Helvetica Neue"/>
              </a:rPr>
              <a:t> </a:t>
            </a:r>
            <a:r>
              <a:rPr lang="pt-BR" b="0" i="0" dirty="0" err="1">
                <a:effectLst/>
                <a:latin typeface="Helvetica Neue"/>
              </a:rPr>
              <a:t>rest</a:t>
            </a:r>
            <a:r>
              <a:rPr lang="pt-BR" b="0" i="0" dirty="0">
                <a:effectLst/>
                <a:latin typeface="Helvetica Neue"/>
              </a:rPr>
              <a:t> </a:t>
            </a:r>
            <a:r>
              <a:rPr lang="pt-BR" b="0" i="0" dirty="0" err="1">
                <a:effectLst/>
                <a:latin typeface="Helvetica Neue"/>
              </a:rPr>
              <a:t>test</a:t>
            </a:r>
            <a:br>
              <a:rPr lang="pt-BR" b="0" i="0" dirty="0">
                <a:effectLst/>
                <a:latin typeface="Helvetica Neue"/>
              </a:rPr>
            </a:br>
            <a:r>
              <a:rPr lang="pt-BR" b="1" i="0" dirty="0" err="1">
                <a:effectLst/>
                <a:latin typeface="Helvetica Neue"/>
              </a:rPr>
              <a:t>Authors</a:t>
            </a:r>
            <a:r>
              <a:rPr lang="pt-BR" b="0" i="0" dirty="0">
                <a:effectLst/>
                <a:latin typeface="Helvetica Neue"/>
              </a:rPr>
              <a:t>:  </a:t>
            </a:r>
            <a:r>
              <a:rPr lang="pt-BR" b="0" i="0" dirty="0" err="1">
                <a:effectLst/>
                <a:latin typeface="Helvetica Neue"/>
              </a:rPr>
              <a:t>Shanna</a:t>
            </a:r>
            <a:r>
              <a:rPr lang="pt-BR" b="0" i="0" dirty="0">
                <a:effectLst/>
                <a:latin typeface="Helvetica Neue"/>
              </a:rPr>
              <a:t> </a:t>
            </a:r>
            <a:r>
              <a:rPr lang="pt-BR" b="0" i="0" dirty="0" err="1">
                <a:effectLst/>
                <a:latin typeface="Helvetica Neue"/>
              </a:rPr>
              <a:t>Swartwood</a:t>
            </a:r>
            <a:r>
              <a:rPr lang="pt-BR" b="0" i="0" dirty="0">
                <a:effectLst/>
                <a:latin typeface="Helvetica Neue"/>
              </a:rPr>
              <a:t>, MD </a:t>
            </a:r>
            <a:r>
              <a:rPr lang="pt-BR" b="0" i="0" dirty="0" err="1">
                <a:effectLst/>
                <a:latin typeface="Helvetica Neue"/>
              </a:rPr>
              <a:t>and</a:t>
            </a:r>
            <a:r>
              <a:rPr lang="pt-BR" b="0" i="0" dirty="0">
                <a:effectLst/>
                <a:latin typeface="Helvetica Neue"/>
              </a:rPr>
              <a:t> </a:t>
            </a:r>
            <a:r>
              <a:rPr lang="pt-BR" b="0" i="0" dirty="0" err="1">
                <a:effectLst/>
                <a:latin typeface="Helvetica Neue"/>
              </a:rPr>
              <a:t>Meagan</a:t>
            </a:r>
            <a:r>
              <a:rPr lang="pt-BR" b="0" i="0" dirty="0">
                <a:effectLst/>
                <a:latin typeface="Helvetica Neue"/>
              </a:rPr>
              <a:t> </a:t>
            </a:r>
            <a:r>
              <a:rPr lang="pt-BR" b="0" i="0" dirty="0" err="1">
                <a:effectLst/>
                <a:latin typeface="Helvetica Neue"/>
              </a:rPr>
              <a:t>Seay</a:t>
            </a:r>
            <a:r>
              <a:rPr lang="pt-BR" b="0" i="0" dirty="0">
                <a:effectLst/>
                <a:latin typeface="Helvetica Neue"/>
              </a:rPr>
              <a:t>, DO</a:t>
            </a:r>
            <a:br>
              <a:rPr lang="pt-BR" b="0" i="0" dirty="0">
                <a:effectLst/>
                <a:latin typeface="Helvetica Neue"/>
              </a:rPr>
            </a:br>
            <a:r>
              <a:rPr lang="pt-BR" b="1" i="0" dirty="0" err="1">
                <a:effectLst/>
                <a:latin typeface="Helvetica Neue"/>
              </a:rPr>
              <a:t>Photographer</a:t>
            </a:r>
            <a:r>
              <a:rPr lang="pt-BR" b="1" i="0" dirty="0">
                <a:effectLst/>
                <a:latin typeface="Helvetica Neue"/>
              </a:rPr>
              <a:t>:</a:t>
            </a:r>
            <a:r>
              <a:rPr lang="pt-BR" b="0" i="0" dirty="0">
                <a:effectLst/>
                <a:latin typeface="Helvetica Neue"/>
              </a:rPr>
              <a:t> </a:t>
            </a:r>
            <a:r>
              <a:rPr lang="pt-BR" b="0" i="0" dirty="0" err="1">
                <a:effectLst/>
                <a:latin typeface="Helvetica Neue"/>
              </a:rPr>
              <a:t>Meagan</a:t>
            </a:r>
            <a:r>
              <a:rPr lang="pt-BR" b="0" i="0" dirty="0">
                <a:effectLst/>
                <a:latin typeface="Helvetica Neue"/>
              </a:rPr>
              <a:t> </a:t>
            </a:r>
            <a:r>
              <a:rPr lang="pt-BR" b="0" i="0" dirty="0" err="1">
                <a:effectLst/>
                <a:latin typeface="Helvetica Neue"/>
              </a:rPr>
              <a:t>Seay</a:t>
            </a:r>
            <a:r>
              <a:rPr lang="pt-BR" b="0" i="0" dirty="0">
                <a:effectLst/>
                <a:latin typeface="Helvetica Neue"/>
              </a:rPr>
              <a:t>, DO</a:t>
            </a:r>
          </a:p>
        </p:txBody>
      </p:sp>
    </p:spTree>
    <p:extLst>
      <p:ext uri="{BB962C8B-B14F-4D97-AF65-F5344CB8AC3E}">
        <p14:creationId xmlns:p14="http://schemas.microsoft.com/office/powerpoint/2010/main" val="162154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34CE0-41E2-4001-B6C1-CB9F2599C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>
                <a:solidFill>
                  <a:srgbClr val="FFFF00"/>
                </a:solidFill>
              </a:rPr>
              <a:t>Miastenia Grave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47C479-8F46-4466-806D-4920D903A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/>
              <a:t>Tratamento: </a:t>
            </a:r>
          </a:p>
          <a:p>
            <a:pPr lvl="1">
              <a:buFontTx/>
              <a:buChar char="-"/>
            </a:pPr>
            <a:r>
              <a:rPr lang="pt-BR" dirty="0"/>
              <a:t> inibidores da acetilcolinesterase</a:t>
            </a:r>
          </a:p>
          <a:p>
            <a:pPr marL="457200" lvl="1" indent="0">
              <a:buNone/>
            </a:pPr>
            <a:endParaRPr lang="pt-BR" dirty="0"/>
          </a:p>
          <a:p>
            <a:pPr lvl="1">
              <a:buFontTx/>
              <a:buChar char="-"/>
            </a:pPr>
            <a:r>
              <a:rPr lang="pt-BR" dirty="0"/>
              <a:t> </a:t>
            </a:r>
            <a:r>
              <a:rPr lang="pt-BR" dirty="0" err="1"/>
              <a:t>plasmaférese</a:t>
            </a:r>
            <a:r>
              <a:rPr lang="pt-BR" dirty="0"/>
              <a:t> e drogas imunossupressoras (corticoides)</a:t>
            </a:r>
          </a:p>
          <a:p>
            <a:pPr marL="457200" lvl="1" indent="0">
              <a:buNone/>
            </a:pPr>
            <a:endParaRPr lang="pt-BR" dirty="0"/>
          </a:p>
          <a:p>
            <a:pPr marL="457200" lvl="1" indent="0">
              <a:buNone/>
            </a:pPr>
            <a:r>
              <a:rPr lang="pt-BR" dirty="0"/>
              <a:t>- </a:t>
            </a:r>
            <a:r>
              <a:rPr lang="pt-BR" dirty="0" err="1"/>
              <a:t>Timectomia</a:t>
            </a:r>
            <a:r>
              <a:rPr lang="pt-BR" dirty="0"/>
              <a:t> (em pacientes com </a:t>
            </a:r>
            <a:r>
              <a:rPr lang="pt-BR" dirty="0" err="1"/>
              <a:t>Timoma</a:t>
            </a:r>
            <a:r>
              <a:rPr lang="pt-BR" dirty="0"/>
              <a:t>) </a:t>
            </a:r>
          </a:p>
          <a:p>
            <a:pPr lvl="1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101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F0EDE-9E22-4A4D-817F-1C656305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err="1">
                <a:solidFill>
                  <a:srgbClr val="FFFF00"/>
                </a:solidFill>
              </a:rPr>
              <a:t>Miopatias</a:t>
            </a:r>
            <a:r>
              <a:rPr lang="pt-BR" sz="4000" dirty="0">
                <a:solidFill>
                  <a:srgbClr val="FFFF00"/>
                </a:solidFill>
              </a:rPr>
              <a:t> Inflamatórias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CC6292-9470-4136-A4F8-75978C1CF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sz="2800" dirty="0" err="1">
                <a:solidFill>
                  <a:srgbClr val="FFFF00"/>
                </a:solidFill>
              </a:rPr>
              <a:t>Dermatomiosite</a:t>
            </a:r>
            <a:r>
              <a:rPr lang="pt-BR" sz="2800" dirty="0">
                <a:solidFill>
                  <a:srgbClr val="FFFF00"/>
                </a:solidFill>
              </a:rPr>
              <a:t>: </a:t>
            </a:r>
            <a:r>
              <a:rPr lang="pt-BR" sz="2800" dirty="0"/>
              <a:t>doença sistêmica autoimune que tipicamente se apresenta com fraqueza dos músculos proximais e alterações cutâneas</a:t>
            </a:r>
          </a:p>
          <a:p>
            <a:pPr>
              <a:buFontTx/>
              <a:buChar char="-"/>
            </a:pPr>
            <a:endParaRPr lang="pt-BR" sz="2800" dirty="0"/>
          </a:p>
          <a:p>
            <a:pPr>
              <a:buFontTx/>
              <a:buChar char="-"/>
            </a:pPr>
            <a:r>
              <a:rPr lang="pt-BR" sz="2800" dirty="0">
                <a:solidFill>
                  <a:srgbClr val="FFFF00"/>
                </a:solidFill>
              </a:rPr>
              <a:t> Patogenia: </a:t>
            </a:r>
            <a:r>
              <a:rPr lang="pt-BR" sz="2800" dirty="0"/>
              <a:t>os danos aos vasos sanguíneos pequenos contribuem para as lesões musculares</a:t>
            </a:r>
          </a:p>
          <a:p>
            <a:pPr lvl="1">
              <a:buFontTx/>
              <a:buChar char="-"/>
            </a:pPr>
            <a:r>
              <a:rPr lang="pt-BR" sz="2400" dirty="0"/>
              <a:t> </a:t>
            </a:r>
            <a:r>
              <a:rPr lang="pt-BR" dirty="0"/>
              <a:t>há infiltrado inflamatório constituído por linfócitos e plasmócitos nos músculos</a:t>
            </a:r>
          </a:p>
        </p:txBody>
      </p:sp>
    </p:spTree>
    <p:extLst>
      <p:ext uri="{BB962C8B-B14F-4D97-AF65-F5344CB8AC3E}">
        <p14:creationId xmlns:p14="http://schemas.microsoft.com/office/powerpoint/2010/main" val="3142955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174BA-8BED-4D90-A5EB-AB80EC14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9499"/>
            <a:ext cx="8229600" cy="759221"/>
          </a:xfrm>
        </p:spPr>
        <p:txBody>
          <a:bodyPr/>
          <a:lstStyle/>
          <a:p>
            <a:r>
              <a:rPr lang="pt-BR" sz="4000" dirty="0" err="1">
                <a:solidFill>
                  <a:srgbClr val="FFFF00"/>
                </a:solidFill>
              </a:rPr>
              <a:t>Dermatomiosite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151CE8-E23A-4F16-BD78-A2B9C7310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9869"/>
            <a:ext cx="8229600" cy="5505475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800" dirty="0">
                <a:solidFill>
                  <a:srgbClr val="FFFF00"/>
                </a:solidFill>
              </a:rPr>
              <a:t>Aspectos clínicos: </a:t>
            </a:r>
            <a:r>
              <a:rPr lang="pt-BR" sz="2800" dirty="0"/>
              <a:t>fraqueza muscular é simétrica e acompanhada de mialgia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Tx/>
              <a:buChar char="-"/>
            </a:pPr>
            <a:r>
              <a:rPr lang="pt-BR" sz="2800" dirty="0"/>
              <a:t>afeta primeiro os músculos proximais 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Tx/>
              <a:buChar char="-"/>
            </a:pPr>
            <a:r>
              <a:rPr lang="pt-BR" sz="2800" dirty="0"/>
              <a:t> erupções cutâneas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Tx/>
              <a:buChar char="-"/>
            </a:pPr>
            <a:r>
              <a:rPr lang="pt-BR" sz="2800" dirty="0"/>
              <a:t> disfagia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Tx/>
              <a:buChar char="-"/>
            </a:pPr>
            <a:r>
              <a:rPr lang="pt-BR" sz="2800" dirty="0"/>
              <a:t> doença pulmonar intersticial</a:t>
            </a:r>
          </a:p>
        </p:txBody>
      </p:sp>
    </p:spTree>
    <p:extLst>
      <p:ext uri="{BB962C8B-B14F-4D97-AF65-F5344CB8AC3E}">
        <p14:creationId xmlns:p14="http://schemas.microsoft.com/office/powerpoint/2010/main" val="2295331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4E3FF-88AB-4FF1-B4F2-9E6086D4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3515"/>
            <a:ext cx="8229600" cy="759221"/>
          </a:xfrm>
        </p:spPr>
        <p:txBody>
          <a:bodyPr/>
          <a:lstStyle/>
          <a:p>
            <a:r>
              <a:rPr lang="pt-BR" sz="4400" dirty="0" err="1">
                <a:solidFill>
                  <a:srgbClr val="FFFF00"/>
                </a:solidFill>
              </a:rPr>
              <a:t>Dermatomiosite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27C548-77C2-44EB-9B85-61B8EEC7C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3925"/>
            <a:ext cx="8229600" cy="5217443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800" dirty="0"/>
              <a:t>Existe a forma adulta: 40-60 anos </a:t>
            </a:r>
          </a:p>
          <a:p>
            <a:pPr marL="0" indent="0">
              <a:buNone/>
            </a:pPr>
            <a:r>
              <a:rPr lang="pt-BR" sz="2800" dirty="0"/>
              <a:t> e a juvenil, com idade média de início de 7 anos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Tx/>
              <a:buChar char="-"/>
            </a:pPr>
            <a:r>
              <a:rPr lang="pt-BR" sz="2800" dirty="0"/>
              <a:t>É a </a:t>
            </a:r>
            <a:r>
              <a:rPr lang="pt-BR" sz="2800" dirty="0" err="1"/>
              <a:t>miopatia</a:t>
            </a:r>
            <a:r>
              <a:rPr lang="pt-BR" sz="2800" dirty="0"/>
              <a:t> inflamatória mais comum em crianças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- 15-24% dos pacientes adultos apresentam alguma malignidade </a:t>
            </a:r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2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143CE-A7B3-41A2-B408-1E14A4FD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>
                <a:solidFill>
                  <a:srgbClr val="FFFF00"/>
                </a:solidFill>
                <a:latin typeface="+mn-lt"/>
              </a:rPr>
              <a:t>Doenças Neuromusculares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27D58D-E878-413B-8797-76BE58078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t-BR" dirty="0"/>
              <a:t>Grupo complexo de patologias com causas herdadas e adquiridas e que se apresentam com fraquezas, dores musculares ou déficits sensoriais  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solidFill>
                  <a:srgbClr val="FFFF00"/>
                </a:solidFill>
              </a:rPr>
              <a:t>-</a:t>
            </a:r>
            <a:r>
              <a:rPr lang="pt-BR" dirty="0"/>
              <a:t>  As doenças podem afetar os nervos periféricos, a junção neuromuscular e os músculos esqueléticos </a:t>
            </a:r>
          </a:p>
        </p:txBody>
      </p:sp>
    </p:spTree>
    <p:extLst>
      <p:ext uri="{BB962C8B-B14F-4D97-AF65-F5344CB8AC3E}">
        <p14:creationId xmlns:p14="http://schemas.microsoft.com/office/powerpoint/2010/main" val="76932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6D6D6-A042-43A7-AE2C-95D8E102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pt-BR" sz="4400" dirty="0" err="1">
                <a:solidFill>
                  <a:srgbClr val="FFFF00"/>
                </a:solidFill>
              </a:rPr>
              <a:t>Dermatomiosite</a:t>
            </a:r>
            <a:endParaRPr lang="pt-BR" dirty="0"/>
          </a:p>
        </p:txBody>
      </p:sp>
      <p:pic>
        <p:nvPicPr>
          <p:cNvPr id="2050" name="Picture 2" descr="PPT - Section 4 Autoimmune Diseases PowerPoint Presentation, free download  - ID:866556">
            <a:extLst>
              <a:ext uri="{FF2B5EF4-FFF2-40B4-BE49-F238E27FC236}">
                <a16:creationId xmlns:a16="http://schemas.microsoft.com/office/drawing/2014/main" id="{ED3951DD-0483-4E3C-AE85-A795A977E9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t="8513" r="34488" b="34703"/>
          <a:stretch/>
        </p:blipFill>
        <p:spPr bwMode="auto">
          <a:xfrm>
            <a:off x="755576" y="1198233"/>
            <a:ext cx="7776864" cy="528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31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97FA1-33D2-41DF-9578-5E10A3EB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sz="4000" dirty="0" err="1">
                <a:solidFill>
                  <a:srgbClr val="FFFF00"/>
                </a:solidFill>
              </a:rPr>
              <a:t>Polimiosite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6BC445-9D43-4D93-AB94-6C0FDF128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800" dirty="0"/>
              <a:t>É uma </a:t>
            </a:r>
            <a:r>
              <a:rPr lang="pt-BR" sz="2800" dirty="0" err="1"/>
              <a:t>miopatia</a:t>
            </a:r>
            <a:r>
              <a:rPr lang="pt-BR" sz="2800" dirty="0"/>
              <a:t> inflamatória contraída na vida adulta que causa mialgia e fraqueza, mas não cursa com alterações cutâneas </a:t>
            </a:r>
          </a:p>
          <a:p>
            <a:pPr>
              <a:buFontTx/>
              <a:buChar char="-"/>
            </a:pPr>
            <a:endParaRPr lang="pt-BR" sz="2800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pt-BR" sz="2800" dirty="0"/>
              <a:t>o envolvimento muscular é proximal e simétrico, podendo também haver acometimento do coração e dos pulmões</a:t>
            </a:r>
          </a:p>
          <a:p>
            <a:pPr>
              <a:buFontTx/>
              <a:buChar char="-"/>
            </a:pPr>
            <a:endParaRPr lang="pt-BR" sz="2800" dirty="0"/>
          </a:p>
          <a:p>
            <a:pPr>
              <a:buFontTx/>
              <a:buChar char="-"/>
            </a:pPr>
            <a:r>
              <a:rPr lang="pt-BR" sz="2800" dirty="0">
                <a:solidFill>
                  <a:srgbClr val="FFFF00"/>
                </a:solidFill>
              </a:rPr>
              <a:t>Patogenia:</a:t>
            </a:r>
            <a:r>
              <a:rPr lang="pt-BR" sz="2800" dirty="0"/>
              <a:t> possível base imunológica, com infiltrado de células T CD8+ no tecido muscular  </a:t>
            </a: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46342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65949D5-3E79-40D7-8601-F8044AB5E8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Obrigado!!</a:t>
            </a:r>
          </a:p>
        </p:txBody>
      </p:sp>
      <p:pic>
        <p:nvPicPr>
          <p:cNvPr id="2050" name="Picture 2" descr="predio central">
            <a:extLst>
              <a:ext uri="{FF2B5EF4-FFF2-40B4-BE49-F238E27FC236}">
                <a16:creationId xmlns:a16="http://schemas.microsoft.com/office/drawing/2014/main" id="{B18FA9D6-E083-4D15-92F6-DE34291AC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3140"/>
            <a:ext cx="8831615" cy="16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DC578-C0C9-4D87-BEAC-29813B65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15205"/>
          </a:xfrm>
        </p:spPr>
        <p:txBody>
          <a:bodyPr/>
          <a:lstStyle/>
          <a:p>
            <a:r>
              <a:rPr lang="pt-BR" sz="3200" dirty="0">
                <a:solidFill>
                  <a:srgbClr val="FFFF00"/>
                </a:solidFill>
              </a:rPr>
              <a:t>Tipos de Lesões nos Nervos Periféricos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36F5AE-85BF-4D20-9BCB-BE9A0078C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688632"/>
          </a:xfrm>
        </p:spPr>
        <p:txBody>
          <a:bodyPr/>
          <a:lstStyle/>
          <a:p>
            <a:pPr>
              <a:buFontTx/>
              <a:buChar char="-"/>
            </a:pPr>
            <a:r>
              <a:rPr lang="pt-BR" dirty="0">
                <a:solidFill>
                  <a:srgbClr val="FFFF00"/>
                </a:solidFill>
                <a:latin typeface="+mj-lt"/>
              </a:rPr>
              <a:t> Neuropatias axonais</a:t>
            </a:r>
          </a:p>
          <a:p>
            <a:pPr lvl="1">
              <a:buFontTx/>
              <a:buChar char="-"/>
            </a:pPr>
            <a:r>
              <a:rPr lang="pt-BR" dirty="0">
                <a:latin typeface="+mj-lt"/>
              </a:rPr>
              <a:t> os axônios são o alvo dos danos</a:t>
            </a:r>
          </a:p>
          <a:p>
            <a:pPr lvl="1">
              <a:buFontTx/>
              <a:buChar char="-"/>
            </a:pPr>
            <a:r>
              <a:rPr lang="pt-BR" dirty="0">
                <a:latin typeface="+mj-lt"/>
              </a:rPr>
              <a:t> Ex. secção traumática de um nervo</a:t>
            </a:r>
          </a:p>
          <a:p>
            <a:pPr>
              <a:buFontTx/>
              <a:buChar char="-"/>
            </a:pPr>
            <a:r>
              <a:rPr lang="pt-BR" dirty="0">
                <a:latin typeface="+mj-lt"/>
              </a:rPr>
              <a:t> </a:t>
            </a:r>
            <a:r>
              <a:rPr lang="pt-BR" dirty="0">
                <a:solidFill>
                  <a:srgbClr val="FFFF00"/>
                </a:solidFill>
                <a:latin typeface="+mj-lt"/>
              </a:rPr>
              <a:t>Neuropatias </a:t>
            </a:r>
            <a:r>
              <a:rPr lang="pt-BR" dirty="0" err="1">
                <a:solidFill>
                  <a:srgbClr val="FFFF00"/>
                </a:solidFill>
                <a:latin typeface="+mj-lt"/>
              </a:rPr>
              <a:t>desmielinizantes</a:t>
            </a:r>
            <a:endParaRPr lang="pt-BR" dirty="0">
              <a:solidFill>
                <a:srgbClr val="FFFF00"/>
              </a:solidFill>
              <a:latin typeface="+mj-lt"/>
            </a:endParaRPr>
          </a:p>
          <a:p>
            <a:pPr lvl="1">
              <a:buFontTx/>
              <a:buChar char="-"/>
            </a:pPr>
            <a:r>
              <a:rPr lang="pt-BR" dirty="0">
                <a:latin typeface="+mj-lt"/>
              </a:rPr>
              <a:t> as células de </a:t>
            </a:r>
            <a:r>
              <a:rPr lang="pt-BR" dirty="0" err="1">
                <a:latin typeface="+mj-lt"/>
              </a:rPr>
              <a:t>Schwann</a:t>
            </a:r>
            <a:r>
              <a:rPr lang="pt-BR" dirty="0">
                <a:latin typeface="+mj-lt"/>
              </a:rPr>
              <a:t> com suas bainhas de mielina são o alvo dos danos</a:t>
            </a:r>
          </a:p>
          <a:p>
            <a:pPr lvl="1">
              <a:buFontTx/>
              <a:buChar char="-"/>
            </a:pPr>
            <a:r>
              <a:rPr lang="pt-BR" dirty="0">
                <a:latin typeface="+mj-lt"/>
              </a:rPr>
              <a:t> padrão aleatório de degeneração   </a:t>
            </a:r>
            <a:endParaRPr lang="pt-BR" sz="3600" dirty="0">
              <a:latin typeface="+mj-lt"/>
            </a:endParaRPr>
          </a:p>
          <a:p>
            <a:pPr>
              <a:buFontTx/>
              <a:buChar char="-"/>
            </a:pPr>
            <a:r>
              <a:rPr lang="pt-BR" sz="2800" dirty="0" err="1">
                <a:solidFill>
                  <a:srgbClr val="FFFF00"/>
                </a:solidFill>
                <a:latin typeface="+mj-lt"/>
              </a:rPr>
              <a:t>Neuronopatias</a:t>
            </a:r>
            <a:r>
              <a:rPr lang="pt-BR" sz="2800" dirty="0">
                <a:solidFill>
                  <a:srgbClr val="FFFF00"/>
                </a:solidFill>
                <a:latin typeface="+mj-lt"/>
              </a:rPr>
              <a:t>  </a:t>
            </a:r>
          </a:p>
          <a:p>
            <a:pPr lvl="1">
              <a:buFontTx/>
              <a:buChar char="-"/>
            </a:pPr>
            <a:r>
              <a:rPr lang="pt-BR" dirty="0">
                <a:latin typeface="+mj-lt"/>
              </a:rPr>
              <a:t> resultam de uma destruição do neurônio, levando a uma degeneração secundária dos axônios</a:t>
            </a:r>
          </a:p>
        </p:txBody>
      </p:sp>
    </p:spTree>
    <p:extLst>
      <p:ext uri="{BB962C8B-B14F-4D97-AF65-F5344CB8AC3E}">
        <p14:creationId xmlns:p14="http://schemas.microsoft.com/office/powerpoint/2010/main" val="428115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82F72-888A-4067-9EA2-3AF98997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r>
              <a:rPr lang="pt-BR" sz="3200" dirty="0">
                <a:solidFill>
                  <a:srgbClr val="FFFF00"/>
                </a:solidFill>
              </a:rPr>
              <a:t>Tipos de Lesões nos Nervos Periféricos </a:t>
            </a:r>
            <a:endParaRPr lang="pt-BR" sz="3200" dirty="0"/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95DC0D26-F943-463C-935F-7861F68D3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382745" cy="4935835"/>
          </a:xfrm>
        </p:spPr>
      </p:pic>
    </p:spTree>
    <p:extLst>
      <p:ext uri="{BB962C8B-B14F-4D97-AF65-F5344CB8AC3E}">
        <p14:creationId xmlns:p14="http://schemas.microsoft.com/office/powerpoint/2010/main" val="381621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347C3-09F7-40FA-946F-8E636D83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36104"/>
          </a:xfrm>
        </p:spPr>
        <p:txBody>
          <a:bodyPr/>
          <a:lstStyle/>
          <a:p>
            <a:r>
              <a:rPr lang="pt-BR" sz="4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pt-BR" sz="2800" dirty="0">
                <a:solidFill>
                  <a:srgbClr val="FFFF00"/>
                </a:solidFill>
                <a:latin typeface="+mn-lt"/>
              </a:rPr>
              <a:t>Padrões Anatômicos de Neuropatia Periférica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4569DB-86C5-4E9A-9099-9BAEF69A7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88632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800" dirty="0" err="1">
                <a:solidFill>
                  <a:srgbClr val="FFFF00"/>
                </a:solidFill>
              </a:rPr>
              <a:t>Mononeuropatia</a:t>
            </a:r>
            <a:r>
              <a:rPr lang="pt-BR" sz="2800" dirty="0">
                <a:solidFill>
                  <a:srgbClr val="FFFF00"/>
                </a:solidFill>
              </a:rPr>
              <a:t>: </a:t>
            </a:r>
            <a:r>
              <a:rPr lang="pt-BR" sz="2800" dirty="0"/>
              <a:t>afeta um único nervo e resulta em déficit em uma distribuição restrita imposta pela anatomia normal</a:t>
            </a:r>
          </a:p>
          <a:p>
            <a:pPr>
              <a:buFontTx/>
              <a:buChar char="-"/>
            </a:pPr>
            <a:endParaRPr lang="pt-BR" sz="2800" dirty="0"/>
          </a:p>
          <a:p>
            <a:pPr>
              <a:buFontTx/>
              <a:buChar char="-"/>
            </a:pPr>
            <a:r>
              <a:rPr lang="pt-BR" sz="2800" dirty="0">
                <a:solidFill>
                  <a:srgbClr val="FFFF00"/>
                </a:solidFill>
              </a:rPr>
              <a:t>Polineuropatia: </a:t>
            </a:r>
            <a:r>
              <a:rPr lang="pt-BR" sz="2800" dirty="0"/>
              <a:t>envolvimento de vários nervos, geralmente de maneira simétrica</a:t>
            </a:r>
          </a:p>
          <a:p>
            <a:pPr>
              <a:buFontTx/>
              <a:buChar char="-"/>
            </a:pPr>
            <a:endParaRPr lang="pt-BR" sz="2800" dirty="0"/>
          </a:p>
          <a:p>
            <a:pPr>
              <a:buFontTx/>
              <a:buChar char="-"/>
            </a:pPr>
            <a:r>
              <a:rPr lang="pt-BR" sz="2800" dirty="0" err="1">
                <a:solidFill>
                  <a:srgbClr val="FFFF00"/>
                </a:solidFill>
              </a:rPr>
              <a:t>Mononeurite</a:t>
            </a:r>
            <a:r>
              <a:rPr lang="pt-BR" sz="2800" dirty="0">
                <a:solidFill>
                  <a:srgbClr val="FFFF00"/>
                </a:solidFill>
              </a:rPr>
              <a:t> múltipla: </a:t>
            </a:r>
            <a:r>
              <a:rPr lang="pt-BR" sz="2800" dirty="0"/>
              <a:t>danifica vários nervos de forma irregular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Tx/>
              <a:buChar char="-"/>
            </a:pPr>
            <a:r>
              <a:rPr lang="pt-BR" sz="2800" dirty="0" err="1">
                <a:solidFill>
                  <a:srgbClr val="FFFF00"/>
                </a:solidFill>
              </a:rPr>
              <a:t>Polirradiculoneuropatia</a:t>
            </a:r>
            <a:r>
              <a:rPr lang="pt-BR" sz="2800" dirty="0">
                <a:solidFill>
                  <a:srgbClr val="FFFF00"/>
                </a:solidFill>
              </a:rPr>
              <a:t>:</a:t>
            </a:r>
            <a:r>
              <a:rPr lang="pt-BR" sz="2800" dirty="0"/>
              <a:t> afeta as raízes dos nervos, assim como os nervos periféricos    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73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CD86A-B685-4BD2-B272-28501F9DA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pt-BR" sz="3600" dirty="0">
                <a:solidFill>
                  <a:srgbClr val="FFFF00"/>
                </a:solidFill>
              </a:rPr>
              <a:t> Neuropatias Periféricas Específicas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105310-8F67-4801-84E3-011B61139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3608"/>
            <a:ext cx="8229600" cy="5082555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- </a:t>
            </a:r>
            <a:r>
              <a:rPr lang="pt-BR" dirty="0">
                <a:solidFill>
                  <a:srgbClr val="FFFF00"/>
                </a:solidFill>
              </a:rPr>
              <a:t>Síndrome de Guillain-Barré (Polineuropatia </a:t>
            </a:r>
            <a:r>
              <a:rPr lang="pt-BR" dirty="0" err="1">
                <a:solidFill>
                  <a:srgbClr val="FFFF00"/>
                </a:solidFill>
              </a:rPr>
              <a:t>desmielinizante</a:t>
            </a:r>
            <a:r>
              <a:rPr lang="pt-BR" dirty="0">
                <a:solidFill>
                  <a:srgbClr val="FFFF00"/>
                </a:solidFill>
              </a:rPr>
              <a:t> inflamatória aguda)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	</a:t>
            </a:r>
            <a:r>
              <a:rPr lang="pt-BR" sz="2800" dirty="0"/>
              <a:t>- Pode levar à paralisia respiratória, com risco de vida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sz="2800" dirty="0"/>
              <a:t>- Fraqueza que começa nos membros distais e avança rapidamente (“paralisia ascendente”)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	- Histologia: inflamação e </a:t>
            </a:r>
            <a:r>
              <a:rPr lang="pt-BR" sz="2800" dirty="0" err="1"/>
              <a:t>desmielinização</a:t>
            </a:r>
            <a:r>
              <a:rPr lang="pt-BR" sz="2800" dirty="0"/>
              <a:t> das raízes e dos nervos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914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189A1-9D6C-455C-9ED1-B93D325A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/>
          <a:lstStyle/>
          <a:p>
            <a:r>
              <a:rPr lang="pt-BR" sz="4000" dirty="0">
                <a:solidFill>
                  <a:srgbClr val="FFFF00"/>
                </a:solidFill>
              </a:rPr>
              <a:t> Síndrome de Guillain-Barré</a:t>
            </a:r>
            <a:endParaRPr lang="pt-BR" sz="40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20E4E6-E654-4E50-B3E0-C50668006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5616624"/>
          </a:xfrm>
        </p:spPr>
        <p:txBody>
          <a:bodyPr/>
          <a:lstStyle/>
          <a:p>
            <a:pPr>
              <a:buFontTx/>
              <a:buChar char="-"/>
            </a:pPr>
            <a:r>
              <a:rPr lang="pt-BR" dirty="0">
                <a:solidFill>
                  <a:srgbClr val="FFFF00"/>
                </a:solidFill>
              </a:rPr>
              <a:t>Patogenia:</a:t>
            </a:r>
            <a:r>
              <a:rPr lang="pt-BR" dirty="0"/>
              <a:t> é considerada uma neuropatia </a:t>
            </a:r>
            <a:r>
              <a:rPr lang="pt-BR" dirty="0" err="1"/>
              <a:t>desmileinizante</a:t>
            </a:r>
            <a:r>
              <a:rPr lang="pt-BR" dirty="0"/>
              <a:t>, </a:t>
            </a:r>
            <a:r>
              <a:rPr lang="pt-BR" dirty="0" err="1"/>
              <a:t>imunomediada</a:t>
            </a:r>
            <a:r>
              <a:rPr lang="pt-BR" dirty="0"/>
              <a:t> (</a:t>
            </a:r>
            <a:r>
              <a:rPr lang="pt-BR" dirty="0" err="1"/>
              <a:t>auto-imune</a:t>
            </a:r>
            <a:r>
              <a:rPr lang="pt-BR" dirty="0"/>
              <a:t>) e de início agudo  </a:t>
            </a:r>
          </a:p>
          <a:p>
            <a:pPr>
              <a:buFontTx/>
              <a:buChar char="-"/>
            </a:pPr>
            <a:r>
              <a:rPr lang="pt-BR" dirty="0"/>
              <a:t> Aspectos clínicos: paralisia ascendente e </a:t>
            </a:r>
            <a:r>
              <a:rPr lang="pt-BR" dirty="0" err="1"/>
              <a:t>arreflexia</a:t>
            </a:r>
            <a:endParaRPr lang="pt-BR" dirty="0"/>
          </a:p>
          <a:p>
            <a:pPr>
              <a:buFontTx/>
              <a:buChar char="-"/>
            </a:pPr>
            <a:r>
              <a:rPr lang="pt-BR" dirty="0"/>
              <a:t> Perda sensitiva pode estar presente</a:t>
            </a:r>
          </a:p>
          <a:p>
            <a:pPr>
              <a:buFontTx/>
              <a:buChar char="-"/>
            </a:pPr>
            <a:r>
              <a:rPr lang="pt-BR" dirty="0"/>
              <a:t> elevação dos níveis de proteínas no </a:t>
            </a:r>
            <a:r>
              <a:rPr lang="pt-BR" dirty="0" err="1"/>
              <a:t>liquor</a:t>
            </a:r>
            <a:endParaRPr lang="pt-BR" dirty="0"/>
          </a:p>
          <a:p>
            <a:pPr>
              <a:buFontTx/>
              <a:buChar char="-"/>
            </a:pPr>
            <a:r>
              <a:rPr lang="pt-BR" dirty="0"/>
              <a:t> 2-5% podem morrer por paralisia respiratória</a:t>
            </a:r>
          </a:p>
        </p:txBody>
      </p:sp>
    </p:spTree>
    <p:extLst>
      <p:ext uri="{BB962C8B-B14F-4D97-AF65-F5344CB8AC3E}">
        <p14:creationId xmlns:p14="http://schemas.microsoft.com/office/powerpoint/2010/main" val="337409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D4F63-A3A2-4CE7-A111-75F7B66D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491"/>
            <a:ext cx="8229600" cy="831229"/>
          </a:xfrm>
        </p:spPr>
        <p:txBody>
          <a:bodyPr wrap="square" anchor="ctr">
            <a:normAutofit/>
          </a:bodyPr>
          <a:lstStyle/>
          <a:p>
            <a:r>
              <a:rPr lang="pt-BR" dirty="0">
                <a:solidFill>
                  <a:srgbClr val="FFFF00"/>
                </a:solidFill>
              </a:rPr>
              <a:t> </a:t>
            </a:r>
            <a:r>
              <a:rPr lang="pt-BR" sz="4000" dirty="0">
                <a:solidFill>
                  <a:srgbClr val="FFFF00"/>
                </a:solidFill>
              </a:rPr>
              <a:t>Diabetes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B55085D-CAC7-4E9B-B077-C8870477F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800" dirty="0"/>
              <a:t>O diabetes é a causa mais comum de neuropatia periférica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Tx/>
              <a:buChar char="-"/>
            </a:pPr>
            <a:r>
              <a:rPr lang="pt-BR" sz="2800" dirty="0"/>
              <a:t> A prevalência depende da duração da doença – 50% dos pacientes e até 80% dos que apresentam a doença por mais de 15 anos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Tx/>
              <a:buChar char="-"/>
            </a:pPr>
            <a:r>
              <a:rPr lang="pt-BR" sz="2800" dirty="0"/>
              <a:t>O padrão mais comum é a polineuropatia sensório-motora simétrica, distal, ascendente </a:t>
            </a:r>
          </a:p>
          <a:p>
            <a:pPr marL="0" indent="0">
              <a:buNone/>
            </a:pPr>
            <a:endParaRPr lang="pt-BR" sz="2800" dirty="0"/>
          </a:p>
          <a:p>
            <a:pPr>
              <a:buFontTx/>
              <a:buChar char="-"/>
            </a:pPr>
            <a:r>
              <a:rPr lang="pt-BR" sz="2800" dirty="0"/>
              <a:t> mecanismo de lesão complexo, tanto metabólicos quanto vasculares</a:t>
            </a:r>
          </a:p>
        </p:txBody>
      </p:sp>
    </p:spTree>
    <p:extLst>
      <p:ext uri="{BB962C8B-B14F-4D97-AF65-F5344CB8AC3E}">
        <p14:creationId xmlns:p14="http://schemas.microsoft.com/office/powerpoint/2010/main" val="136351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F4A5E-B830-4EE1-8B32-95BFD06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/>
          <a:lstStyle/>
          <a:p>
            <a:r>
              <a:rPr lang="pt-BR" sz="4000" dirty="0">
                <a:solidFill>
                  <a:srgbClr val="FFFF00"/>
                </a:solidFill>
              </a:rPr>
              <a:t> Diabetes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179C9F-82C8-4B48-B6A5-84FDC7ADC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FontTx/>
              <a:buChar char="-"/>
            </a:pPr>
            <a:r>
              <a:rPr lang="pt-BR" sz="2800" dirty="0"/>
              <a:t>Aspectos clínicos: sintomas sensoriais como dormência, perda da sensação de dor, dificuldade de equilíbrio e parestesia</a:t>
            </a:r>
          </a:p>
          <a:p>
            <a:pPr>
              <a:buFontTx/>
              <a:buChar char="-"/>
            </a:pPr>
            <a:endParaRPr lang="pt-BR" sz="2800" dirty="0"/>
          </a:p>
          <a:p>
            <a:pPr>
              <a:buFontTx/>
              <a:buChar char="-"/>
            </a:pPr>
            <a:r>
              <a:rPr lang="pt-BR" sz="2800" dirty="0"/>
              <a:t>Disfunção do sistema nervoso autônomo pode afetar 20-40% dos diabéticos</a:t>
            </a:r>
          </a:p>
          <a:p>
            <a:pPr lvl="1">
              <a:buFontTx/>
              <a:buChar char="-"/>
            </a:pPr>
            <a:r>
              <a:rPr lang="pt-BR" dirty="0"/>
              <a:t>hipotensão postural, esvaziamento incompleto da bexiga (resultando em infecções urinárias recorrentes), disfunção sexual  </a:t>
            </a:r>
          </a:p>
        </p:txBody>
      </p:sp>
    </p:spTree>
    <p:extLst>
      <p:ext uri="{BB962C8B-B14F-4D97-AF65-F5344CB8AC3E}">
        <p14:creationId xmlns:p14="http://schemas.microsoft.com/office/powerpoint/2010/main" val="1556389009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766</Words>
  <Application>Microsoft Office PowerPoint</Application>
  <PresentationFormat>Apresentação na tela (4:3)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Helvetica Neue</vt:lpstr>
      <vt:lpstr>Oswald</vt:lpstr>
      <vt:lpstr>Design padrão</vt:lpstr>
      <vt:lpstr>Patologia Para Fisioterapia</vt:lpstr>
      <vt:lpstr>Doenças Neuromusculares </vt:lpstr>
      <vt:lpstr>Tipos de Lesões nos Nervos Periféricos </vt:lpstr>
      <vt:lpstr>Tipos de Lesões nos Nervos Periféricos </vt:lpstr>
      <vt:lpstr> Padrões Anatômicos de Neuropatia Periférica</vt:lpstr>
      <vt:lpstr> Neuropatias Periféricas Específicas</vt:lpstr>
      <vt:lpstr> Síndrome de Guillain-Barré</vt:lpstr>
      <vt:lpstr> Diabetes</vt:lpstr>
      <vt:lpstr> Diabetes</vt:lpstr>
      <vt:lpstr>Doença da Junção Neuro-Muscular</vt:lpstr>
      <vt:lpstr>Doença da Junção Neuro-Muscular</vt:lpstr>
      <vt:lpstr>Miastenia Grave</vt:lpstr>
      <vt:lpstr>Miastenia Grave</vt:lpstr>
      <vt:lpstr>Miastenia Grave</vt:lpstr>
      <vt:lpstr>Miastenia Grave</vt:lpstr>
      <vt:lpstr>Miastenia Grave</vt:lpstr>
      <vt:lpstr>Miopatias Inflamatórias</vt:lpstr>
      <vt:lpstr>Dermatomiosite</vt:lpstr>
      <vt:lpstr>Dermatomiosite</vt:lpstr>
      <vt:lpstr>Dermatomiosite</vt:lpstr>
      <vt:lpstr>Polimiosite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Patologia Para Fisioterapia</dc:title>
  <dc:creator>Fernando Chahud</dc:creator>
  <cp:lastModifiedBy>Fernando Chahud</cp:lastModifiedBy>
  <cp:revision>8</cp:revision>
  <dcterms:created xsi:type="dcterms:W3CDTF">2020-11-25T12:36:50Z</dcterms:created>
  <dcterms:modified xsi:type="dcterms:W3CDTF">2021-11-17T16:48:59Z</dcterms:modified>
</cp:coreProperties>
</file>