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7"/>
  </p:notesMasterIdLst>
  <p:sldIdLst>
    <p:sldId id="256" r:id="rId2"/>
    <p:sldId id="257" r:id="rId3"/>
    <p:sldId id="278" r:id="rId4"/>
    <p:sldId id="258" r:id="rId5"/>
    <p:sldId id="264" r:id="rId6"/>
    <p:sldId id="265" r:id="rId7"/>
    <p:sldId id="267" r:id="rId8"/>
    <p:sldId id="268" r:id="rId9"/>
    <p:sldId id="280" r:id="rId10"/>
    <p:sldId id="269" r:id="rId11"/>
    <p:sldId id="281" r:id="rId12"/>
    <p:sldId id="270" r:id="rId13"/>
    <p:sldId id="275" r:id="rId14"/>
    <p:sldId id="271" r:id="rId15"/>
    <p:sldId id="272" r:id="rId16"/>
    <p:sldId id="263" r:id="rId17"/>
    <p:sldId id="259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73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76" r:id="rId39"/>
    <p:sldId id="277" r:id="rId40"/>
    <p:sldId id="302" r:id="rId41"/>
    <p:sldId id="301" r:id="rId42"/>
    <p:sldId id="303" r:id="rId43"/>
    <p:sldId id="309" r:id="rId44"/>
    <p:sldId id="308" r:id="rId45"/>
    <p:sldId id="304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PER\Downloads\ipeadata%5b16-08-2020-06-02%5d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Rudinei\Pesquisas%20e%20relat&#243;rios%20Rudinei\FIESP\estudo%20c&#226;mbio\dados%20PIB%20poupan&#231;a%20cambio%20real%20(trim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Rudinei\Pesquisas%20e%20relat&#243;rios%20Rudinei\FIESP\estudo%20c&#226;mbio\dados%20PIB%20poupan&#231;a%20cambio%20real%20(trim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CKUP\Rudinei\Pesquisas%20e%20relat&#243;rios%20Rudinei\infra-enstyoung\Brasil%20Final\Graphs%20CB%20Brazil_07.06.0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Evolução</a:t>
            </a:r>
            <a:r>
              <a:rPr lang="en-US" sz="1800" dirty="0"/>
              <a:t> da taxa </a:t>
            </a:r>
            <a:r>
              <a:rPr lang="en-US" sz="1800" dirty="0" err="1" smtClean="0"/>
              <a:t>anual</a:t>
            </a:r>
            <a:r>
              <a:rPr lang="en-US" sz="1800" baseline="0" dirty="0" smtClean="0"/>
              <a:t> </a:t>
            </a:r>
            <a:r>
              <a:rPr lang="en-US" sz="1800" dirty="0" smtClean="0"/>
              <a:t>de </a:t>
            </a:r>
            <a:r>
              <a:rPr lang="en-US" sz="1800" dirty="0" err="1"/>
              <a:t>crescimento</a:t>
            </a:r>
            <a:r>
              <a:rPr lang="en-US" sz="1800" dirty="0"/>
              <a:t> da </a:t>
            </a:r>
            <a:r>
              <a:rPr lang="en-US" sz="1800" dirty="0" err="1"/>
              <a:t>economia</a:t>
            </a:r>
            <a:r>
              <a:rPr lang="en-US" sz="1800" dirty="0"/>
              <a:t> </a:t>
            </a:r>
            <a:r>
              <a:rPr lang="en-US" sz="1800" dirty="0" err="1"/>
              <a:t>Brasileira</a:t>
            </a:r>
            <a:r>
              <a:rPr lang="en-US" sz="1800" dirty="0"/>
              <a:t> 1900-2019 </a:t>
            </a:r>
          </a:p>
          <a:p>
            <a:pPr>
              <a:defRPr/>
            </a:pPr>
            <a:r>
              <a:rPr lang="en-US" dirty="0"/>
              <a:t>PIB - </a:t>
            </a:r>
            <a:r>
              <a:rPr lang="en-US" dirty="0" err="1"/>
              <a:t>preços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 - var. real </a:t>
            </a:r>
            <a:r>
              <a:rPr lang="en-US" dirty="0" err="1"/>
              <a:t>anual</a:t>
            </a:r>
            <a:r>
              <a:rPr lang="en-US" dirty="0"/>
              <a:t> - (% </a:t>
            </a:r>
            <a:r>
              <a:rPr lang="en-US" dirty="0" err="1"/>
              <a:t>a.a</a:t>
            </a:r>
            <a:r>
              <a:rPr lang="en-US" dirty="0"/>
              <a:t>.)  (IBGE/SCN </a:t>
            </a:r>
            <a:r>
              <a:rPr lang="en-US" dirty="0" err="1"/>
              <a:t>Anual</a:t>
            </a:r>
            <a:r>
              <a:rPr lang="en-US" dirty="0"/>
              <a:t>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2268372703412077E-2"/>
          <c:y val="0.11074074074074072"/>
          <c:w val="0.94394586614173226"/>
          <c:h val="0.85411111111111115"/>
        </c:manualLayout>
      </c:layout>
      <c:lineChart>
        <c:grouping val="standard"/>
        <c:varyColors val="0"/>
        <c:ser>
          <c:idx val="0"/>
          <c:order val="0"/>
          <c:tx>
            <c:strRef>
              <c:f>'[ipeadata(16-08-2020-06-02).xls]Séries'!$B$1</c:f>
              <c:strCache>
                <c:ptCount val="1"/>
                <c:pt idx="0">
                  <c:v>PIB - preços de mercado - var. real anual - (% a.a.) - Instituto Brasileiro de Geografia e Estatística, Sistema de Contas Nacionais (IBGE/SCN Anual) - SCN10_PIBG10 - 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'[ipeadata(16-08-2020-06-02).xls]Séries'!$A$2:$A$121</c:f>
              <c:strCache>
                <c:ptCount val="120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  <c:pt idx="113">
                  <c:v>2013</c:v>
                </c:pt>
                <c:pt idx="114">
                  <c:v>2014</c:v>
                </c:pt>
                <c:pt idx="115">
                  <c:v>2015</c:v>
                </c:pt>
                <c:pt idx="116">
                  <c:v>2016</c:v>
                </c:pt>
                <c:pt idx="117">
                  <c:v>2017</c:v>
                </c:pt>
                <c:pt idx="118">
                  <c:v>2018</c:v>
                </c:pt>
                <c:pt idx="119">
                  <c:v>2019</c:v>
                </c:pt>
              </c:strCache>
            </c:strRef>
          </c:cat>
          <c:val>
            <c:numRef>
              <c:f>'[ipeadata(16-08-2020-06-02).xls]Séries'!$B$2:$B$121</c:f>
              <c:numCache>
                <c:formatCode>#,##0.00</c:formatCode>
                <c:ptCount val="120"/>
                <c:pt idx="1">
                  <c:v>14.3646408839779</c:v>
                </c:pt>
                <c:pt idx="2">
                  <c:v>-0.48309178743960501</c:v>
                </c:pt>
                <c:pt idx="3">
                  <c:v>1.94174757281553</c:v>
                </c:pt>
                <c:pt idx="4">
                  <c:v>1.4285714285714199</c:v>
                </c:pt>
                <c:pt idx="5">
                  <c:v>3.2863849765258202</c:v>
                </c:pt>
                <c:pt idx="6">
                  <c:v>12.7272727272727</c:v>
                </c:pt>
                <c:pt idx="7">
                  <c:v>0.80645161290322498</c:v>
                </c:pt>
                <c:pt idx="8">
                  <c:v>-3.2</c:v>
                </c:pt>
                <c:pt idx="9">
                  <c:v>10.3305785123967</c:v>
                </c:pt>
                <c:pt idx="10">
                  <c:v>2.62172284644195</c:v>
                </c:pt>
                <c:pt idx="11">
                  <c:v>5.8394160583941801</c:v>
                </c:pt>
                <c:pt idx="12">
                  <c:v>6.8965517241379199</c:v>
                </c:pt>
                <c:pt idx="13">
                  <c:v>2.9032258064516099</c:v>
                </c:pt>
                <c:pt idx="14">
                  <c:v>-1.2539184952978</c:v>
                </c:pt>
                <c:pt idx="15">
                  <c:v>0.317460317460316</c:v>
                </c:pt>
                <c:pt idx="16">
                  <c:v>0.94936708860757801</c:v>
                </c:pt>
                <c:pt idx="17">
                  <c:v>9.4043887147335496</c:v>
                </c:pt>
                <c:pt idx="18">
                  <c:v>-2.0057306590257702</c:v>
                </c:pt>
                <c:pt idx="19">
                  <c:v>7.8947368421052397</c:v>
                </c:pt>
                <c:pt idx="20">
                  <c:v>12.466124661246599</c:v>
                </c:pt>
                <c:pt idx="21">
                  <c:v>1.9</c:v>
                </c:pt>
                <c:pt idx="22">
                  <c:v>7.8</c:v>
                </c:pt>
                <c:pt idx="23">
                  <c:v>8.6</c:v>
                </c:pt>
                <c:pt idx="24">
                  <c:v>1.4</c:v>
                </c:pt>
                <c:pt idx="25">
                  <c:v>0</c:v>
                </c:pt>
                <c:pt idx="26">
                  <c:v>5.2</c:v>
                </c:pt>
                <c:pt idx="27">
                  <c:v>10.8</c:v>
                </c:pt>
                <c:pt idx="28">
                  <c:v>11.5</c:v>
                </c:pt>
                <c:pt idx="29">
                  <c:v>1.1000000000000001</c:v>
                </c:pt>
                <c:pt idx="30">
                  <c:v>-2.1</c:v>
                </c:pt>
                <c:pt idx="31">
                  <c:v>-3.3</c:v>
                </c:pt>
                <c:pt idx="32">
                  <c:v>4.3</c:v>
                </c:pt>
                <c:pt idx="33">
                  <c:v>8.9</c:v>
                </c:pt>
                <c:pt idx="34">
                  <c:v>9.1999999999999993</c:v>
                </c:pt>
                <c:pt idx="35">
                  <c:v>3</c:v>
                </c:pt>
                <c:pt idx="36">
                  <c:v>12.1</c:v>
                </c:pt>
                <c:pt idx="37">
                  <c:v>4.5999999999999996</c:v>
                </c:pt>
                <c:pt idx="38">
                  <c:v>4.5</c:v>
                </c:pt>
                <c:pt idx="39">
                  <c:v>2.5</c:v>
                </c:pt>
                <c:pt idx="40">
                  <c:v>-1</c:v>
                </c:pt>
                <c:pt idx="41">
                  <c:v>4.9000000000000004</c:v>
                </c:pt>
                <c:pt idx="42">
                  <c:v>-2.7</c:v>
                </c:pt>
                <c:pt idx="43">
                  <c:v>8.5</c:v>
                </c:pt>
                <c:pt idx="44">
                  <c:v>7.6</c:v>
                </c:pt>
                <c:pt idx="45">
                  <c:v>3.2</c:v>
                </c:pt>
                <c:pt idx="46">
                  <c:v>11.6</c:v>
                </c:pt>
                <c:pt idx="47">
                  <c:v>2.4</c:v>
                </c:pt>
                <c:pt idx="48">
                  <c:v>9.6999999999999993</c:v>
                </c:pt>
                <c:pt idx="49">
                  <c:v>7.7</c:v>
                </c:pt>
                <c:pt idx="50">
                  <c:v>6.8</c:v>
                </c:pt>
                <c:pt idx="51">
                  <c:v>4.9000000000000101</c:v>
                </c:pt>
                <c:pt idx="52">
                  <c:v>7.3</c:v>
                </c:pt>
                <c:pt idx="53">
                  <c:v>4.7</c:v>
                </c:pt>
                <c:pt idx="54">
                  <c:v>7.8</c:v>
                </c:pt>
                <c:pt idx="55">
                  <c:v>8.8000000000000007</c:v>
                </c:pt>
                <c:pt idx="56">
                  <c:v>2.9000000000000101</c:v>
                </c:pt>
                <c:pt idx="57">
                  <c:v>7.7</c:v>
                </c:pt>
                <c:pt idx="58">
                  <c:v>10.8</c:v>
                </c:pt>
                <c:pt idx="59">
                  <c:v>9.8000000000000007</c:v>
                </c:pt>
                <c:pt idx="60">
                  <c:v>9.4000000000000092</c:v>
                </c:pt>
                <c:pt idx="61">
                  <c:v>8.5999999999999908</c:v>
                </c:pt>
                <c:pt idx="62">
                  <c:v>6.5999999999999899</c:v>
                </c:pt>
                <c:pt idx="63">
                  <c:v>0.59999999999999398</c:v>
                </c:pt>
                <c:pt idx="64">
                  <c:v>3.4000000000000101</c:v>
                </c:pt>
                <c:pt idx="65">
                  <c:v>2.4000000000000101</c:v>
                </c:pt>
                <c:pt idx="66">
                  <c:v>6.7</c:v>
                </c:pt>
                <c:pt idx="67">
                  <c:v>4.2</c:v>
                </c:pt>
                <c:pt idx="68">
                  <c:v>9.8000000000000007</c:v>
                </c:pt>
                <c:pt idx="69">
                  <c:v>9.5</c:v>
                </c:pt>
                <c:pt idx="70">
                  <c:v>10.4</c:v>
                </c:pt>
                <c:pt idx="71">
                  <c:v>11.342921993190799</c:v>
                </c:pt>
                <c:pt idx="72">
                  <c:v>11.940348116250799</c:v>
                </c:pt>
                <c:pt idx="73">
                  <c:v>13.9687217796781</c:v>
                </c:pt>
                <c:pt idx="74">
                  <c:v>8.1539386845718802</c:v>
                </c:pt>
                <c:pt idx="75">
                  <c:v>5.1666490840630397</c:v>
                </c:pt>
                <c:pt idx="76">
                  <c:v>10.2571295347873</c:v>
                </c:pt>
                <c:pt idx="77">
                  <c:v>4.9343280697893404</c:v>
                </c:pt>
                <c:pt idx="78">
                  <c:v>4.9698976892475297</c:v>
                </c:pt>
                <c:pt idx="79">
                  <c:v>6.7595601220407202</c:v>
                </c:pt>
                <c:pt idx="80">
                  <c:v>9.1999999999999993</c:v>
                </c:pt>
                <c:pt idx="81">
                  <c:v>-4.25</c:v>
                </c:pt>
                <c:pt idx="82">
                  <c:v>0.82999999999999796</c:v>
                </c:pt>
                <c:pt idx="83">
                  <c:v>-2.9300000000000099</c:v>
                </c:pt>
                <c:pt idx="84">
                  <c:v>5.4000000000000101</c:v>
                </c:pt>
                <c:pt idx="85">
                  <c:v>7.8499999999999899</c:v>
                </c:pt>
                <c:pt idx="86">
                  <c:v>7.49</c:v>
                </c:pt>
                <c:pt idx="87">
                  <c:v>3.53</c:v>
                </c:pt>
                <c:pt idx="88">
                  <c:v>-6.0000000000002301E-2</c:v>
                </c:pt>
                <c:pt idx="89">
                  <c:v>3.16</c:v>
                </c:pt>
                <c:pt idx="90">
                  <c:v>-4.3499999999999899</c:v>
                </c:pt>
                <c:pt idx="91">
                  <c:v>1.03218958546951</c:v>
                </c:pt>
                <c:pt idx="92">
                  <c:v>-0.54407205103035494</c:v>
                </c:pt>
                <c:pt idx="93">
                  <c:v>4.924690004637597</c:v>
                </c:pt>
                <c:pt idx="94">
                  <c:v>5.8528703643897302</c:v>
                </c:pt>
                <c:pt idx="95">
                  <c:v>4.2237936336471478</c:v>
                </c:pt>
                <c:pt idx="96">
                  <c:v>2.20886405051457</c:v>
                </c:pt>
                <c:pt idx="97">
                  <c:v>3.3948459853159401</c:v>
                </c:pt>
                <c:pt idx="98">
                  <c:v>0.33809790195232398</c:v>
                </c:pt>
                <c:pt idx="99">
                  <c:v>0.46793756667950998</c:v>
                </c:pt>
                <c:pt idx="100">
                  <c:v>4.3879494436487896</c:v>
                </c:pt>
                <c:pt idx="101">
                  <c:v>1.3898964044580899</c:v>
                </c:pt>
                <c:pt idx="102">
                  <c:v>3.05346185683617</c:v>
                </c:pt>
                <c:pt idx="103">
                  <c:v>1.14082899877108</c:v>
                </c:pt>
                <c:pt idx="104">
                  <c:v>5.7599646368599897</c:v>
                </c:pt>
                <c:pt idx="105">
                  <c:v>3.2021320621624101</c:v>
                </c:pt>
                <c:pt idx="106">
                  <c:v>3.9619887089948498</c:v>
                </c:pt>
                <c:pt idx="107">
                  <c:v>6.0698706073315201</c:v>
                </c:pt>
                <c:pt idx="108">
                  <c:v>5.0941954481199296</c:v>
                </c:pt>
                <c:pt idx="109">
                  <c:v>-0.12581200299162301</c:v>
                </c:pt>
                <c:pt idx="110">
                  <c:v>7.5282258181216299</c:v>
                </c:pt>
                <c:pt idx="111">
                  <c:v>3.9744230794470199</c:v>
                </c:pt>
                <c:pt idx="112">
                  <c:v>1.92117598509454</c:v>
                </c:pt>
                <c:pt idx="113">
                  <c:v>3.0048226702888599</c:v>
                </c:pt>
                <c:pt idx="114">
                  <c:v>0.50395574027326995</c:v>
                </c:pt>
                <c:pt idx="115">
                  <c:v>-3.5457633934728401</c:v>
                </c:pt>
                <c:pt idx="116">
                  <c:v>-3.27591690632106</c:v>
                </c:pt>
                <c:pt idx="117">
                  <c:v>1.32286905390816</c:v>
                </c:pt>
                <c:pt idx="118">
                  <c:v>1.317223996893</c:v>
                </c:pt>
                <c:pt idx="119">
                  <c:v>1.1365855728662899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35-4F29-8539-636FBA35A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112192"/>
        <c:axId val="1702119264"/>
      </c:lineChart>
      <c:catAx>
        <c:axId val="1702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19264"/>
        <c:crosses val="autoZero"/>
        <c:auto val="1"/>
        <c:lblAlgn val="ctr"/>
        <c:lblOffset val="100"/>
        <c:tickLblSkip val="7"/>
        <c:tickMarkSkip val="4"/>
        <c:noMultiLvlLbl val="0"/>
      </c:catAx>
      <c:valAx>
        <c:axId val="1702119264"/>
        <c:scaling>
          <c:orientation val="minMax"/>
          <c:max val="18"/>
          <c:min val="-6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2112192"/>
        <c:crosses val="autoZero"/>
        <c:crossBetween val="between"/>
        <c:majorUnit val="3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75000"/>
        <a:lumOff val="25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PIB - 1981-2017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[1]Séries!$Q$81</c:f>
              <c:strCache>
                <c:ptCount val="1"/>
                <c:pt idx="0">
                  <c:v>PIB </c:v>
                </c:pt>
              </c:strCache>
            </c:strRef>
          </c:tx>
          <c:marker>
            <c:symbol val="none"/>
          </c:marker>
          <c:cat>
            <c:strRef>
              <c:f>[1]Séries!$P$82:$P$117</c:f>
              <c:strCach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strCache>
            </c:strRef>
          </c:cat>
          <c:val>
            <c:numRef>
              <c:f>[1]Séries!$Q$82:$Q$117</c:f>
              <c:numCache>
                <c:formatCode>#,##0.00</c:formatCode>
                <c:ptCount val="36"/>
                <c:pt idx="0">
                  <c:v>-4.25</c:v>
                </c:pt>
                <c:pt idx="1">
                  <c:v>0.82999999999999796</c:v>
                </c:pt>
                <c:pt idx="2">
                  <c:v>-2.9300000000000099</c:v>
                </c:pt>
                <c:pt idx="3">
                  <c:v>5.4000000000000101</c:v>
                </c:pt>
                <c:pt idx="4">
                  <c:v>7.8499999999999899</c:v>
                </c:pt>
                <c:pt idx="5">
                  <c:v>7.49</c:v>
                </c:pt>
                <c:pt idx="6">
                  <c:v>3.53</c:v>
                </c:pt>
                <c:pt idx="7">
                  <c:v>-6.0000000000002301E-2</c:v>
                </c:pt>
                <c:pt idx="8">
                  <c:v>3.16</c:v>
                </c:pt>
                <c:pt idx="9">
                  <c:v>-4.3499999999999899</c:v>
                </c:pt>
                <c:pt idx="10">
                  <c:v>1.0314842776979301</c:v>
                </c:pt>
                <c:pt idx="11">
                  <c:v>-0.46691492409052199</c:v>
                </c:pt>
                <c:pt idx="12">
                  <c:v>4.6651509482832996</c:v>
                </c:pt>
                <c:pt idx="13">
                  <c:v>5.3343598768147897</c:v>
                </c:pt>
                <c:pt idx="14">
                  <c:v>4.4168319933173299</c:v>
                </c:pt>
                <c:pt idx="15">
                  <c:v>2.1504988730287802</c:v>
                </c:pt>
                <c:pt idx="16">
                  <c:v>3.3752980178232499</c:v>
                </c:pt>
                <c:pt idx="17">
                  <c:v>3.5345675380298799E-2</c:v>
                </c:pt>
                <c:pt idx="18">
                  <c:v>0.25407830888953198</c:v>
                </c:pt>
                <c:pt idx="19">
                  <c:v>4.3061868549980602</c:v>
                </c:pt>
                <c:pt idx="20">
                  <c:v>1.3131188097825901</c:v>
                </c:pt>
                <c:pt idx="21">
                  <c:v>2.65809408541043</c:v>
                </c:pt>
                <c:pt idx="22">
                  <c:v>1.1466198229556701</c:v>
                </c:pt>
                <c:pt idx="23">
                  <c:v>5.7122923760020798</c:v>
                </c:pt>
                <c:pt idx="24">
                  <c:v>3.1596736128494598</c:v>
                </c:pt>
                <c:pt idx="25">
                  <c:v>3.95703505757858</c:v>
                </c:pt>
                <c:pt idx="26">
                  <c:v>6.0914106193584701</c:v>
                </c:pt>
                <c:pt idx="27">
                  <c:v>5.1715975086272197</c:v>
                </c:pt>
                <c:pt idx="28">
                  <c:v>-0.329727264302562</c:v>
                </c:pt>
                <c:pt idx="29">
                  <c:v>7.5336879893750801</c:v>
                </c:pt>
                <c:pt idx="30">
                  <c:v>2.7328052417382498</c:v>
                </c:pt>
                <c:pt idx="31">
                  <c:v>1.0310353241736101</c:v>
                </c:pt>
                <c:pt idx="32">
                  <c:v>2.4929040470169901</c:v>
                </c:pt>
                <c:pt idx="33">
                  <c:v>0.1</c:v>
                </c:pt>
                <c:pt idx="34">
                  <c:v>-3.85</c:v>
                </c:pt>
                <c:pt idx="35">
                  <c:v>-3.6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5A-4D35-83E9-74D57D02165E}"/>
            </c:ext>
          </c:extLst>
        </c:ser>
        <c:ser>
          <c:idx val="1"/>
          <c:order val="1"/>
          <c:tx>
            <c:strRef>
              <c:f>[1]Séries!$R$81</c:f>
              <c:strCache>
                <c:ptCount val="1"/>
                <c:pt idx="0">
                  <c:v>Média</c:v>
                </c:pt>
              </c:strCache>
            </c:strRef>
          </c:tx>
          <c:marker>
            <c:symbol val="none"/>
          </c:marker>
          <c:cat>
            <c:strRef>
              <c:f>[1]Séries!$P$82:$P$117</c:f>
              <c:strCache>
                <c:ptCount val="3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  <c:pt idx="33">
                  <c:v>2014</c:v>
                </c:pt>
                <c:pt idx="34">
                  <c:v>2015</c:v>
                </c:pt>
                <c:pt idx="35">
                  <c:v>2016</c:v>
                </c:pt>
              </c:strCache>
            </c:strRef>
          </c:cat>
          <c:val>
            <c:numRef>
              <c:f>[1]Séries!$R$82:$R$117</c:f>
              <c:numCache>
                <c:formatCode>#,##0.00</c:formatCode>
                <c:ptCount val="36"/>
                <c:pt idx="0">
                  <c:v>-0.23750000000000049</c:v>
                </c:pt>
                <c:pt idx="1">
                  <c:v>-0.23750000000000049</c:v>
                </c:pt>
                <c:pt idx="2">
                  <c:v>-0.23750000000000049</c:v>
                </c:pt>
                <c:pt idx="3">
                  <c:v>-0.23750000000000049</c:v>
                </c:pt>
                <c:pt idx="4">
                  <c:v>2.3355555555555538</c:v>
                </c:pt>
                <c:pt idx="5">
                  <c:v>2.3355555555555538</c:v>
                </c:pt>
                <c:pt idx="6">
                  <c:v>2.3355555555555538</c:v>
                </c:pt>
                <c:pt idx="7">
                  <c:v>2.3355555555555538</c:v>
                </c:pt>
                <c:pt idx="8">
                  <c:v>2.3355555555555538</c:v>
                </c:pt>
                <c:pt idx="9">
                  <c:v>-1.2618102154641939</c:v>
                </c:pt>
                <c:pt idx="10">
                  <c:v>-1.2618102154641939</c:v>
                </c:pt>
                <c:pt idx="11">
                  <c:v>-1.2618102154641939</c:v>
                </c:pt>
                <c:pt idx="12">
                  <c:v>4.9997554125490442</c:v>
                </c:pt>
                <c:pt idx="13">
                  <c:v>4.9997554125490442</c:v>
                </c:pt>
                <c:pt idx="14">
                  <c:v>2.3136815773287838</c:v>
                </c:pt>
                <c:pt idx="15">
                  <c:v>2.3136815773287838</c:v>
                </c:pt>
                <c:pt idx="16">
                  <c:v>2.3136815773287838</c:v>
                </c:pt>
                <c:pt idx="17">
                  <c:v>2.3136815773287838</c:v>
                </c:pt>
                <c:pt idx="18">
                  <c:v>2.3136815773287838</c:v>
                </c:pt>
                <c:pt idx="19">
                  <c:v>2.3136815773287838</c:v>
                </c:pt>
                <c:pt idx="20">
                  <c:v>2.3136815773287838</c:v>
                </c:pt>
                <c:pt idx="21">
                  <c:v>2.3136815773287838</c:v>
                </c:pt>
                <c:pt idx="22">
                  <c:v>4.0553237153054997</c:v>
                </c:pt>
                <c:pt idx="23">
                  <c:v>4.0553237153054997</c:v>
                </c:pt>
                <c:pt idx="24">
                  <c:v>4.0553237153054997</c:v>
                </c:pt>
                <c:pt idx="25">
                  <c:v>4.0553237153054997</c:v>
                </c:pt>
                <c:pt idx="26">
                  <c:v>4.0553237153054997</c:v>
                </c:pt>
                <c:pt idx="27">
                  <c:v>4.0553237153054997</c:v>
                </c:pt>
                <c:pt idx="28">
                  <c:v>4.0553237153054997</c:v>
                </c:pt>
                <c:pt idx="29">
                  <c:v>4.0553237153054997</c:v>
                </c:pt>
                <c:pt idx="30">
                  <c:v>1.5891861532322125</c:v>
                </c:pt>
                <c:pt idx="31">
                  <c:v>1.5891861532322125</c:v>
                </c:pt>
                <c:pt idx="32">
                  <c:v>1.5891861532322125</c:v>
                </c:pt>
                <c:pt idx="33">
                  <c:v>1.5891861532322125</c:v>
                </c:pt>
                <c:pt idx="34">
                  <c:v>-3.7250000000000001</c:v>
                </c:pt>
                <c:pt idx="35">
                  <c:v>-3.7250000000000001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A-4D35-83E9-74D57D021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0240"/>
        <c:axId val="3851776"/>
      </c:lineChart>
      <c:catAx>
        <c:axId val="385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51776"/>
        <c:crosses val="autoZero"/>
        <c:auto val="1"/>
        <c:lblAlgn val="ctr"/>
        <c:lblOffset val="100"/>
        <c:noMultiLvlLbl val="0"/>
      </c:catAx>
      <c:valAx>
        <c:axId val="38517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crossAx val="3850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Dados!$AN$1</c:f>
              <c:strCache>
                <c:ptCount val="1"/>
                <c:pt idx="0">
                  <c:v>Transações correntes - últimos 12 meses - (% PIB)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Dados!$A$66:$A$155</c:f>
              <c:numCache>
                <c:formatCode>mmm/yyyy</c:formatCode>
                <c:ptCount val="90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</c:numCache>
            </c:numRef>
          </c:cat>
          <c:val>
            <c:numRef>
              <c:f>Dados!$AN$2:$AN$155</c:f>
              <c:numCache>
                <c:formatCode>#,##0.00</c:formatCode>
                <c:ptCount val="90"/>
                <c:pt idx="0">
                  <c:v>-0.23</c:v>
                </c:pt>
                <c:pt idx="1">
                  <c:v>-0.4</c:v>
                </c:pt>
                <c:pt idx="2">
                  <c:v>-0.66000000000000081</c:v>
                </c:pt>
                <c:pt idx="3">
                  <c:v>-0.35000000000000026</c:v>
                </c:pt>
                <c:pt idx="4">
                  <c:v>-0.05</c:v>
                </c:pt>
                <c:pt idx="5">
                  <c:v>0.32000000000000034</c:v>
                </c:pt>
                <c:pt idx="6">
                  <c:v>0.82000000000000051</c:v>
                </c:pt>
                <c:pt idx="7">
                  <c:v>1.58</c:v>
                </c:pt>
                <c:pt idx="8">
                  <c:v>1.180000000000001</c:v>
                </c:pt>
                <c:pt idx="9">
                  <c:v>0.58000000000000007</c:v>
                </c:pt>
                <c:pt idx="10">
                  <c:v>0.42000000000000026</c:v>
                </c:pt>
                <c:pt idx="11">
                  <c:v>-0.16</c:v>
                </c:pt>
                <c:pt idx="12">
                  <c:v>-4.0000000000000022E-2</c:v>
                </c:pt>
                <c:pt idx="13">
                  <c:v>0.15000000000000013</c:v>
                </c:pt>
                <c:pt idx="14">
                  <c:v>0.56000000000000005</c:v>
                </c:pt>
                <c:pt idx="15">
                  <c:v>-0.3300000000000004</c:v>
                </c:pt>
                <c:pt idx="16">
                  <c:v>-2.73</c:v>
                </c:pt>
                <c:pt idx="17">
                  <c:v>-2.4099999999999997</c:v>
                </c:pt>
                <c:pt idx="18">
                  <c:v>-2.92</c:v>
                </c:pt>
                <c:pt idx="19">
                  <c:v>-2.3899999999999997</c:v>
                </c:pt>
                <c:pt idx="20">
                  <c:v>-2.0699999999999998</c:v>
                </c:pt>
                <c:pt idx="21">
                  <c:v>-1.74</c:v>
                </c:pt>
                <c:pt idx="22">
                  <c:v>-2.1</c:v>
                </c:pt>
                <c:pt idx="23">
                  <c:v>-2.8</c:v>
                </c:pt>
                <c:pt idx="24">
                  <c:v>-2.9099999999999997</c:v>
                </c:pt>
                <c:pt idx="25">
                  <c:v>-3.29</c:v>
                </c:pt>
                <c:pt idx="26">
                  <c:v>-3.44</c:v>
                </c:pt>
                <c:pt idx="27">
                  <c:v>-3.5</c:v>
                </c:pt>
                <c:pt idx="28">
                  <c:v>-3.68</c:v>
                </c:pt>
                <c:pt idx="29">
                  <c:v>-3.65</c:v>
                </c:pt>
                <c:pt idx="30">
                  <c:v>-3.8499999999999988</c:v>
                </c:pt>
                <c:pt idx="31">
                  <c:v>-3.96</c:v>
                </c:pt>
                <c:pt idx="32">
                  <c:v>-4.1899999999999986</c:v>
                </c:pt>
                <c:pt idx="33">
                  <c:v>-4.55</c:v>
                </c:pt>
                <c:pt idx="34">
                  <c:v>-4.45</c:v>
                </c:pt>
                <c:pt idx="35">
                  <c:v>-4.3199999999999976</c:v>
                </c:pt>
                <c:pt idx="36">
                  <c:v>-3.9699999999999998</c:v>
                </c:pt>
                <c:pt idx="37">
                  <c:v>-3.86</c:v>
                </c:pt>
                <c:pt idx="38">
                  <c:v>-3.68</c:v>
                </c:pt>
                <c:pt idx="39">
                  <c:v>-3.7600000000000002</c:v>
                </c:pt>
                <c:pt idx="40">
                  <c:v>-4.29</c:v>
                </c:pt>
                <c:pt idx="41">
                  <c:v>-4.3899999999999997</c:v>
                </c:pt>
                <c:pt idx="42">
                  <c:v>-4.53</c:v>
                </c:pt>
                <c:pt idx="43">
                  <c:v>-4.1899999999999986</c:v>
                </c:pt>
                <c:pt idx="44">
                  <c:v>-3.67</c:v>
                </c:pt>
                <c:pt idx="45">
                  <c:v>-3.48</c:v>
                </c:pt>
                <c:pt idx="46">
                  <c:v>-2.56</c:v>
                </c:pt>
                <c:pt idx="47">
                  <c:v>-1.51</c:v>
                </c:pt>
                <c:pt idx="48">
                  <c:v>-0.82000000000000051</c:v>
                </c:pt>
                <c:pt idx="49">
                  <c:v>0.26</c:v>
                </c:pt>
                <c:pt idx="50">
                  <c:v>0.68</c:v>
                </c:pt>
                <c:pt idx="51">
                  <c:v>0.75000000000000056</c:v>
                </c:pt>
                <c:pt idx="52">
                  <c:v>0.98</c:v>
                </c:pt>
                <c:pt idx="53">
                  <c:v>1.31</c:v>
                </c:pt>
                <c:pt idx="54">
                  <c:v>1.56</c:v>
                </c:pt>
                <c:pt idx="55">
                  <c:v>1.76</c:v>
                </c:pt>
                <c:pt idx="56">
                  <c:v>1.77</c:v>
                </c:pt>
                <c:pt idx="57">
                  <c:v>1.6300000000000001</c:v>
                </c:pt>
                <c:pt idx="58">
                  <c:v>1.56</c:v>
                </c:pt>
                <c:pt idx="59">
                  <c:v>1.58</c:v>
                </c:pt>
                <c:pt idx="60">
                  <c:v>1.4</c:v>
                </c:pt>
                <c:pt idx="61">
                  <c:v>1.1900000000000011</c:v>
                </c:pt>
                <c:pt idx="62">
                  <c:v>1.31</c:v>
                </c:pt>
                <c:pt idx="63">
                  <c:v>1.27266230937869</c:v>
                </c:pt>
                <c:pt idx="64">
                  <c:v>1.07070382373544</c:v>
                </c:pt>
                <c:pt idx="65">
                  <c:v>1.10175936353007</c:v>
                </c:pt>
                <c:pt idx="66">
                  <c:v>0.54580709635213354</c:v>
                </c:pt>
                <c:pt idx="67">
                  <c:v>0.11626658007069114</c:v>
                </c:pt>
                <c:pt idx="68">
                  <c:v>-0.62159921603064383</c:v>
                </c:pt>
                <c:pt idx="69">
                  <c:v>-1.1728146664132511</c:v>
                </c:pt>
                <c:pt idx="70">
                  <c:v>-1.5668892388784699</c:v>
                </c:pt>
                <c:pt idx="71">
                  <c:v>-1.7232059738407501</c:v>
                </c:pt>
                <c:pt idx="72">
                  <c:v>-1.4849777723406499</c:v>
                </c:pt>
                <c:pt idx="73">
                  <c:v>-1.2654819668286901</c:v>
                </c:pt>
                <c:pt idx="74">
                  <c:v>-1.1664054255053211</c:v>
                </c:pt>
                <c:pt idx="75">
                  <c:v>-1.5204148055834299</c:v>
                </c:pt>
                <c:pt idx="76">
                  <c:v>-1.6958218508440188</c:v>
                </c:pt>
                <c:pt idx="77">
                  <c:v>-2.0097978974188102</c:v>
                </c:pt>
                <c:pt idx="78">
                  <c:v>-2.2444891111677299</c:v>
                </c:pt>
                <c:pt idx="79">
                  <c:v>-2.2049834968883602</c:v>
                </c:pt>
                <c:pt idx="80">
                  <c:v>-2.2528113519703723</c:v>
                </c:pt>
                <c:pt idx="81">
                  <c:v>-2.1399001342944177</c:v>
                </c:pt>
                <c:pt idx="82">
                  <c:v>-2.0271380727514638</c:v>
                </c:pt>
                <c:pt idx="83">
                  <c:v>-2.1200846405298499</c:v>
                </c:pt>
                <c:pt idx="84">
                  <c:v>-2.05168171341061</c:v>
                </c:pt>
                <c:pt idx="85">
                  <c:v>-2.1839909048840322</c:v>
                </c:pt>
                <c:pt idx="86">
                  <c:v>-2.1644741693394498</c:v>
                </c:pt>
                <c:pt idx="87">
                  <c:v>-2.4074314491077002</c:v>
                </c:pt>
                <c:pt idx="88">
                  <c:v>-2.9794932524116322</c:v>
                </c:pt>
                <c:pt idx="89">
                  <c:v>-3.2187083169135797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18-4116-B60A-503764EF4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88736"/>
        <c:axId val="82790272"/>
      </c:lineChart>
      <c:lineChart>
        <c:grouping val="standard"/>
        <c:varyColors val="0"/>
        <c:ser>
          <c:idx val="1"/>
          <c:order val="1"/>
          <c:tx>
            <c:strRef>
              <c:f>Dados!$Z$1</c:f>
              <c:strCache>
                <c:ptCount val="1"/>
                <c:pt idx="0">
                  <c:v>Consumo final - famílias</c:v>
                </c:pt>
              </c:strCache>
            </c:strRef>
          </c:tx>
          <c:spPr>
            <a:ln w="6350">
              <a:solidFill>
                <a:srgbClr val="FF0000"/>
              </a:solidFill>
              <a:prstDash val="sysDot"/>
            </a:ln>
          </c:spPr>
          <c:marker>
            <c:symbol val="none"/>
          </c:marker>
          <c:trendline>
            <c:spPr>
              <a:ln w="34925">
                <a:solidFill>
                  <a:schemeClr val="accent2">
                    <a:lumMod val="75000"/>
                  </a:schemeClr>
                </a:solidFill>
              </a:ln>
            </c:spPr>
            <c:trendlineType val="movingAvg"/>
            <c:period val="4"/>
            <c:dispRSqr val="0"/>
            <c:dispEq val="0"/>
          </c:trendline>
          <c:cat>
            <c:numRef>
              <c:f>Dados!$A$66:$A$155</c:f>
              <c:numCache>
                <c:formatCode>mmm/yyyy</c:formatCode>
                <c:ptCount val="90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</c:numCache>
            </c:numRef>
          </c:cat>
          <c:val>
            <c:numRef>
              <c:f>Dados!$Z$66:$Z$155</c:f>
              <c:numCache>
                <c:formatCode>0.0%</c:formatCode>
                <c:ptCount val="90"/>
                <c:pt idx="0">
                  <c:v>0.62066912284076203</c:v>
                </c:pt>
                <c:pt idx="1">
                  <c:v>0.580591976160721</c:v>
                </c:pt>
                <c:pt idx="2">
                  <c:v>0.63163550133342394</c:v>
                </c:pt>
                <c:pt idx="3">
                  <c:v>0.61916252407520456</c:v>
                </c:pt>
                <c:pt idx="4">
                  <c:v>0.60689171317212698</c:v>
                </c:pt>
                <c:pt idx="5">
                  <c:v>0.60164089502312224</c:v>
                </c:pt>
                <c:pt idx="6">
                  <c:v>0.61513692696373201</c:v>
                </c:pt>
                <c:pt idx="7">
                  <c:v>0.62024179999274798</c:v>
                </c:pt>
                <c:pt idx="8">
                  <c:v>0.59173413786638851</c:v>
                </c:pt>
                <c:pt idx="9">
                  <c:v>0.59646110280891718</c:v>
                </c:pt>
                <c:pt idx="10">
                  <c:v>0.59524406129853602</c:v>
                </c:pt>
                <c:pt idx="11">
                  <c:v>0.60467568706048125</c:v>
                </c:pt>
                <c:pt idx="12">
                  <c:v>0.72106441932891452</c:v>
                </c:pt>
                <c:pt idx="13">
                  <c:v>0.63515885299092756</c:v>
                </c:pt>
                <c:pt idx="14">
                  <c:v>0.55442223697733051</c:v>
                </c:pt>
                <c:pt idx="15">
                  <c:v>0.59976565676451354</c:v>
                </c:pt>
                <c:pt idx="16">
                  <c:v>0.63759157256922883</c:v>
                </c:pt>
                <c:pt idx="17">
                  <c:v>0.61419541108133668</c:v>
                </c:pt>
                <c:pt idx="18">
                  <c:v>0.64187249270112656</c:v>
                </c:pt>
                <c:pt idx="19">
                  <c:v>0.60736524896678601</c:v>
                </c:pt>
                <c:pt idx="20">
                  <c:v>0.6468548961978744</c:v>
                </c:pt>
                <c:pt idx="21">
                  <c:v>0.63343306274973799</c:v>
                </c:pt>
                <c:pt idx="22">
                  <c:v>0.67801114014379382</c:v>
                </c:pt>
                <c:pt idx="23">
                  <c:v>0.6292442036894621</c:v>
                </c:pt>
                <c:pt idx="24">
                  <c:v>0.66592060040322898</c:v>
                </c:pt>
                <c:pt idx="25">
                  <c:v>0.64606440219314998</c:v>
                </c:pt>
                <c:pt idx="26">
                  <c:v>0.66913141037587853</c:v>
                </c:pt>
                <c:pt idx="27">
                  <c:v>0.61732534058811983</c:v>
                </c:pt>
                <c:pt idx="28">
                  <c:v>0.66303685495954856</c:v>
                </c:pt>
                <c:pt idx="29">
                  <c:v>0.62351122506555801</c:v>
                </c:pt>
                <c:pt idx="30">
                  <c:v>0.66691737658833983</c:v>
                </c:pt>
                <c:pt idx="31">
                  <c:v>0.62167989398059753</c:v>
                </c:pt>
                <c:pt idx="32">
                  <c:v>0.65758911851685253</c:v>
                </c:pt>
                <c:pt idx="33">
                  <c:v>0.62676948298377611</c:v>
                </c:pt>
                <c:pt idx="34">
                  <c:v>0.68075361737234552</c:v>
                </c:pt>
                <c:pt idx="35">
                  <c:v>0.62695367030933868</c:v>
                </c:pt>
                <c:pt idx="36">
                  <c:v>0.63696861846368225</c:v>
                </c:pt>
                <c:pt idx="37">
                  <c:v>0.64229247761670383</c:v>
                </c:pt>
                <c:pt idx="38">
                  <c:v>0.66514740239649839</c:v>
                </c:pt>
                <c:pt idx="39">
                  <c:v>0.62949929974185603</c:v>
                </c:pt>
                <c:pt idx="40">
                  <c:v>0.64884680448785981</c:v>
                </c:pt>
                <c:pt idx="41">
                  <c:v>0.63880043894062755</c:v>
                </c:pt>
                <c:pt idx="42">
                  <c:v>0.64701432022860805</c:v>
                </c:pt>
                <c:pt idx="43">
                  <c:v>0.60677458194579603</c:v>
                </c:pt>
                <c:pt idx="44">
                  <c:v>0.63452342613301782</c:v>
                </c:pt>
                <c:pt idx="45">
                  <c:v>0.60652950783672699</c:v>
                </c:pt>
                <c:pt idx="46">
                  <c:v>0.62490529670251882</c:v>
                </c:pt>
                <c:pt idx="47">
                  <c:v>0.60506336617357082</c:v>
                </c:pt>
                <c:pt idx="48">
                  <c:v>0.65691676624480255</c:v>
                </c:pt>
                <c:pt idx="49">
                  <c:v>0.61816382786104696</c:v>
                </c:pt>
                <c:pt idx="50">
                  <c:v>0.61718467094710305</c:v>
                </c:pt>
                <c:pt idx="51">
                  <c:v>0.59014147458584554</c:v>
                </c:pt>
                <c:pt idx="52">
                  <c:v>0.62129361656486837</c:v>
                </c:pt>
                <c:pt idx="53">
                  <c:v>0.58340260912494812</c:v>
                </c:pt>
                <c:pt idx="54">
                  <c:v>0.59861540060305651</c:v>
                </c:pt>
                <c:pt idx="55">
                  <c:v>0.59056171759773957</c:v>
                </c:pt>
                <c:pt idx="56">
                  <c:v>0.6217809912641008</c:v>
                </c:pt>
                <c:pt idx="57">
                  <c:v>0.59706730365290217</c:v>
                </c:pt>
                <c:pt idx="58">
                  <c:v>0.60343326521132656</c:v>
                </c:pt>
                <c:pt idx="59">
                  <c:v>0.59101704011499656</c:v>
                </c:pt>
                <c:pt idx="60">
                  <c:v>0.62665057281890568</c:v>
                </c:pt>
                <c:pt idx="61">
                  <c:v>0.60875253416960395</c:v>
                </c:pt>
                <c:pt idx="62">
                  <c:v>0.59809369113624056</c:v>
                </c:pt>
                <c:pt idx="63">
                  <c:v>0.58252296451279018</c:v>
                </c:pt>
                <c:pt idx="64">
                  <c:v>0.6162625617826426</c:v>
                </c:pt>
                <c:pt idx="65">
                  <c:v>0.59732068552214157</c:v>
                </c:pt>
                <c:pt idx="66">
                  <c:v>0.59605257807315859</c:v>
                </c:pt>
                <c:pt idx="67">
                  <c:v>0.58820228992184287</c:v>
                </c:pt>
                <c:pt idx="68">
                  <c:v>0.60889984954485499</c:v>
                </c:pt>
                <c:pt idx="69">
                  <c:v>0.58305510762970303</c:v>
                </c:pt>
                <c:pt idx="70">
                  <c:v>0.58563408867760558</c:v>
                </c:pt>
                <c:pt idx="71">
                  <c:v>0.58169227932417156</c:v>
                </c:pt>
                <c:pt idx="72">
                  <c:v>0.63080570693174354</c:v>
                </c:pt>
                <c:pt idx="73">
                  <c:v>0.6169212874963238</c:v>
                </c:pt>
                <c:pt idx="74">
                  <c:v>0.61937291212343282</c:v>
                </c:pt>
                <c:pt idx="75">
                  <c:v>0.58246467254734158</c:v>
                </c:pt>
                <c:pt idx="76">
                  <c:v>0.62215990642528085</c:v>
                </c:pt>
                <c:pt idx="77">
                  <c:v>0.59169929639692553</c:v>
                </c:pt>
                <c:pt idx="78">
                  <c:v>0.59381763363726858</c:v>
                </c:pt>
                <c:pt idx="79">
                  <c:v>0.58170431032728498</c:v>
                </c:pt>
                <c:pt idx="80">
                  <c:v>0.62557554296699502</c:v>
                </c:pt>
                <c:pt idx="81">
                  <c:v>0.59188966225930995</c:v>
                </c:pt>
                <c:pt idx="82">
                  <c:v>0.60299543319641724</c:v>
                </c:pt>
                <c:pt idx="83">
                  <c:v>0.59486936547724201</c:v>
                </c:pt>
                <c:pt idx="84">
                  <c:v>0.63764088092048898</c:v>
                </c:pt>
                <c:pt idx="85">
                  <c:v>0.61010948177514701</c:v>
                </c:pt>
                <c:pt idx="86">
                  <c:v>0.63025316135066556</c:v>
                </c:pt>
                <c:pt idx="87">
                  <c:v>0.61682129979471356</c:v>
                </c:pt>
                <c:pt idx="88">
                  <c:v>0.65101171058944984</c:v>
                </c:pt>
                <c:pt idx="89">
                  <c:v>0.616442553916557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18-4116-B60A-503764EF4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91808"/>
        <c:axId val="82797696"/>
      </c:lineChart>
      <c:dateAx>
        <c:axId val="82788736"/>
        <c:scaling>
          <c:orientation val="minMax"/>
        </c:scaling>
        <c:delete val="0"/>
        <c:axPos val="b"/>
        <c:numFmt formatCode="mmm/yyyy" sourceLinked="0"/>
        <c:majorTickMark val="out"/>
        <c:minorTickMark val="none"/>
        <c:tickLblPos val="low"/>
        <c:spPr>
          <a:noFill/>
          <a:ln w="25400" cap="flat" cmpd="sng" algn="ctr">
            <a:solidFill>
              <a:schemeClr val="dk1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790272"/>
        <c:crosses val="autoZero"/>
        <c:auto val="1"/>
        <c:lblOffset val="100"/>
        <c:baseTimeUnit val="months"/>
      </c:dateAx>
      <c:valAx>
        <c:axId val="827902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788736"/>
        <c:crosses val="autoZero"/>
        <c:crossBetween val="between"/>
      </c:valAx>
      <c:dateAx>
        <c:axId val="82791808"/>
        <c:scaling>
          <c:orientation val="minMax"/>
        </c:scaling>
        <c:delete val="1"/>
        <c:axPos val="b"/>
        <c:numFmt formatCode="mmm/yyyy" sourceLinked="1"/>
        <c:majorTickMark val="out"/>
        <c:minorTickMark val="none"/>
        <c:tickLblPos val="none"/>
        <c:crossAx val="82797696"/>
        <c:crosses val="autoZero"/>
        <c:auto val="1"/>
        <c:lblOffset val="100"/>
        <c:baseTimeUnit val="months"/>
      </c:dateAx>
      <c:valAx>
        <c:axId val="82797696"/>
        <c:scaling>
          <c:orientation val="minMax"/>
          <c:max val="0.70000000000000051"/>
          <c:min val="0.5"/>
        </c:scaling>
        <c:delete val="0"/>
        <c:axPos val="r"/>
        <c:numFmt formatCode="0.0%" sourceLinked="1"/>
        <c:majorTickMark val="out"/>
        <c:minorTickMark val="none"/>
        <c:tickLblPos val="nextTo"/>
        <c:crossAx val="82791808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Dados!$AN$1</c:f>
              <c:strCache>
                <c:ptCount val="1"/>
                <c:pt idx="0">
                  <c:v>Transações correntes - últimos 12 meses - (% PIB)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numRef>
              <c:f>Dados!$A$66:$A$155</c:f>
              <c:numCache>
                <c:formatCode>mmm/yyyy</c:formatCode>
                <c:ptCount val="90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</c:numCache>
            </c:numRef>
          </c:cat>
          <c:val>
            <c:numRef>
              <c:f>Dados!$AN$2:$AN$155</c:f>
              <c:numCache>
                <c:formatCode>#,##0.00</c:formatCode>
                <c:ptCount val="90"/>
                <c:pt idx="0">
                  <c:v>-0.23</c:v>
                </c:pt>
                <c:pt idx="1">
                  <c:v>-0.4</c:v>
                </c:pt>
                <c:pt idx="2">
                  <c:v>-0.66000000000000081</c:v>
                </c:pt>
                <c:pt idx="3">
                  <c:v>-0.35000000000000026</c:v>
                </c:pt>
                <c:pt idx="4">
                  <c:v>-0.05</c:v>
                </c:pt>
                <c:pt idx="5">
                  <c:v>0.32000000000000034</c:v>
                </c:pt>
                <c:pt idx="6">
                  <c:v>0.82000000000000051</c:v>
                </c:pt>
                <c:pt idx="7">
                  <c:v>1.58</c:v>
                </c:pt>
                <c:pt idx="8">
                  <c:v>1.180000000000001</c:v>
                </c:pt>
                <c:pt idx="9">
                  <c:v>0.58000000000000007</c:v>
                </c:pt>
                <c:pt idx="10">
                  <c:v>0.42000000000000026</c:v>
                </c:pt>
                <c:pt idx="11">
                  <c:v>-0.16</c:v>
                </c:pt>
                <c:pt idx="12">
                  <c:v>-4.0000000000000022E-2</c:v>
                </c:pt>
                <c:pt idx="13">
                  <c:v>0.15000000000000013</c:v>
                </c:pt>
                <c:pt idx="14">
                  <c:v>0.56000000000000005</c:v>
                </c:pt>
                <c:pt idx="15">
                  <c:v>-0.3300000000000004</c:v>
                </c:pt>
                <c:pt idx="16">
                  <c:v>-2.73</c:v>
                </c:pt>
                <c:pt idx="17">
                  <c:v>-2.4099999999999997</c:v>
                </c:pt>
                <c:pt idx="18">
                  <c:v>-2.92</c:v>
                </c:pt>
                <c:pt idx="19">
                  <c:v>-2.3899999999999997</c:v>
                </c:pt>
                <c:pt idx="20">
                  <c:v>-2.0699999999999998</c:v>
                </c:pt>
                <c:pt idx="21">
                  <c:v>-1.74</c:v>
                </c:pt>
                <c:pt idx="22">
                  <c:v>-2.1</c:v>
                </c:pt>
                <c:pt idx="23">
                  <c:v>-2.8</c:v>
                </c:pt>
                <c:pt idx="24">
                  <c:v>-2.9099999999999997</c:v>
                </c:pt>
                <c:pt idx="25">
                  <c:v>-3.29</c:v>
                </c:pt>
                <c:pt idx="26">
                  <c:v>-3.44</c:v>
                </c:pt>
                <c:pt idx="27">
                  <c:v>-3.5</c:v>
                </c:pt>
                <c:pt idx="28">
                  <c:v>-3.68</c:v>
                </c:pt>
                <c:pt idx="29">
                  <c:v>-3.65</c:v>
                </c:pt>
                <c:pt idx="30">
                  <c:v>-3.8499999999999988</c:v>
                </c:pt>
                <c:pt idx="31">
                  <c:v>-3.96</c:v>
                </c:pt>
                <c:pt idx="32">
                  <c:v>-4.1899999999999986</c:v>
                </c:pt>
                <c:pt idx="33">
                  <c:v>-4.55</c:v>
                </c:pt>
                <c:pt idx="34">
                  <c:v>-4.45</c:v>
                </c:pt>
                <c:pt idx="35">
                  <c:v>-4.3199999999999976</c:v>
                </c:pt>
                <c:pt idx="36">
                  <c:v>-3.9699999999999998</c:v>
                </c:pt>
                <c:pt idx="37">
                  <c:v>-3.86</c:v>
                </c:pt>
                <c:pt idx="38">
                  <c:v>-3.68</c:v>
                </c:pt>
                <c:pt idx="39">
                  <c:v>-3.7600000000000002</c:v>
                </c:pt>
                <c:pt idx="40">
                  <c:v>-4.29</c:v>
                </c:pt>
                <c:pt idx="41">
                  <c:v>-4.3899999999999997</c:v>
                </c:pt>
                <c:pt idx="42">
                  <c:v>-4.53</c:v>
                </c:pt>
                <c:pt idx="43">
                  <c:v>-4.1899999999999986</c:v>
                </c:pt>
                <c:pt idx="44">
                  <c:v>-3.67</c:v>
                </c:pt>
                <c:pt idx="45">
                  <c:v>-3.48</c:v>
                </c:pt>
                <c:pt idx="46">
                  <c:v>-2.56</c:v>
                </c:pt>
                <c:pt idx="47">
                  <c:v>-1.51</c:v>
                </c:pt>
                <c:pt idx="48">
                  <c:v>-0.82000000000000051</c:v>
                </c:pt>
                <c:pt idx="49">
                  <c:v>0.26</c:v>
                </c:pt>
                <c:pt idx="50">
                  <c:v>0.68</c:v>
                </c:pt>
                <c:pt idx="51">
                  <c:v>0.75000000000000056</c:v>
                </c:pt>
                <c:pt idx="52">
                  <c:v>0.98</c:v>
                </c:pt>
                <c:pt idx="53">
                  <c:v>1.31</c:v>
                </c:pt>
                <c:pt idx="54">
                  <c:v>1.56</c:v>
                </c:pt>
                <c:pt idx="55">
                  <c:v>1.76</c:v>
                </c:pt>
                <c:pt idx="56">
                  <c:v>1.77</c:v>
                </c:pt>
                <c:pt idx="57">
                  <c:v>1.6300000000000001</c:v>
                </c:pt>
                <c:pt idx="58">
                  <c:v>1.56</c:v>
                </c:pt>
                <c:pt idx="59">
                  <c:v>1.58</c:v>
                </c:pt>
                <c:pt idx="60">
                  <c:v>1.4</c:v>
                </c:pt>
                <c:pt idx="61">
                  <c:v>1.1900000000000011</c:v>
                </c:pt>
                <c:pt idx="62">
                  <c:v>1.31</c:v>
                </c:pt>
                <c:pt idx="63">
                  <c:v>1.27266230937869</c:v>
                </c:pt>
                <c:pt idx="64">
                  <c:v>1.07070382373544</c:v>
                </c:pt>
                <c:pt idx="65">
                  <c:v>1.10175936353007</c:v>
                </c:pt>
                <c:pt idx="66">
                  <c:v>0.54580709635213354</c:v>
                </c:pt>
                <c:pt idx="67">
                  <c:v>0.11626658007069114</c:v>
                </c:pt>
                <c:pt idx="68">
                  <c:v>-0.62159921603064383</c:v>
                </c:pt>
                <c:pt idx="69">
                  <c:v>-1.1728146664132511</c:v>
                </c:pt>
                <c:pt idx="70">
                  <c:v>-1.5668892388784699</c:v>
                </c:pt>
                <c:pt idx="71">
                  <c:v>-1.7232059738407501</c:v>
                </c:pt>
                <c:pt idx="72">
                  <c:v>-1.4849777723406499</c:v>
                </c:pt>
                <c:pt idx="73">
                  <c:v>-1.2654819668286901</c:v>
                </c:pt>
                <c:pt idx="74">
                  <c:v>-1.1664054255053211</c:v>
                </c:pt>
                <c:pt idx="75">
                  <c:v>-1.5204148055834299</c:v>
                </c:pt>
                <c:pt idx="76">
                  <c:v>-1.6958218508440188</c:v>
                </c:pt>
                <c:pt idx="77">
                  <c:v>-2.0097978974188102</c:v>
                </c:pt>
                <c:pt idx="78">
                  <c:v>-2.2444891111677299</c:v>
                </c:pt>
                <c:pt idx="79">
                  <c:v>-2.2049834968883602</c:v>
                </c:pt>
                <c:pt idx="80">
                  <c:v>-2.2528113519703723</c:v>
                </c:pt>
                <c:pt idx="81">
                  <c:v>-2.1399001342944177</c:v>
                </c:pt>
                <c:pt idx="82">
                  <c:v>-2.0271380727514638</c:v>
                </c:pt>
                <c:pt idx="83">
                  <c:v>-2.1200846405298499</c:v>
                </c:pt>
                <c:pt idx="84">
                  <c:v>-2.05168171341061</c:v>
                </c:pt>
                <c:pt idx="85">
                  <c:v>-2.1839909048840322</c:v>
                </c:pt>
                <c:pt idx="86">
                  <c:v>-2.1644741693394498</c:v>
                </c:pt>
                <c:pt idx="87">
                  <c:v>-2.4074314491077002</c:v>
                </c:pt>
                <c:pt idx="88">
                  <c:v>-2.9794932524116322</c:v>
                </c:pt>
                <c:pt idx="89">
                  <c:v>-3.2187083169135797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C5-41B9-A8EF-BB4EA57AC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82080"/>
        <c:axId val="84787968"/>
      </c:lineChart>
      <c:lineChart>
        <c:grouping val="standard"/>
        <c:varyColors val="0"/>
        <c:ser>
          <c:idx val="1"/>
          <c:order val="1"/>
          <c:tx>
            <c:strRef>
              <c:f>Dados!$AD$1</c:f>
              <c:strCache>
                <c:ptCount val="1"/>
                <c:pt idx="0">
                  <c:v>Poupança nacional bruta</c:v>
                </c:pt>
              </c:strCache>
            </c:strRef>
          </c:tx>
          <c:spPr>
            <a:ln w="6350">
              <a:solidFill>
                <a:srgbClr val="FF0000"/>
              </a:solidFill>
              <a:prstDash val="sysDot"/>
            </a:ln>
          </c:spPr>
          <c:marker>
            <c:symbol val="none"/>
          </c:marker>
          <c:trendline>
            <c:spPr>
              <a:ln w="34925">
                <a:solidFill>
                  <a:schemeClr val="accent2">
                    <a:lumMod val="75000"/>
                  </a:schemeClr>
                </a:solidFill>
              </a:ln>
            </c:spPr>
            <c:trendlineType val="movingAvg"/>
            <c:period val="4"/>
            <c:dispRSqr val="0"/>
            <c:dispEq val="0"/>
          </c:trendline>
          <c:cat>
            <c:numRef>
              <c:f>Dados!$A$66:$A$155</c:f>
              <c:numCache>
                <c:formatCode>mmm/yyyy</c:formatCode>
                <c:ptCount val="90"/>
                <c:pt idx="0">
                  <c:v>33298</c:v>
                </c:pt>
                <c:pt idx="1">
                  <c:v>33390</c:v>
                </c:pt>
                <c:pt idx="2">
                  <c:v>33482</c:v>
                </c:pt>
                <c:pt idx="3">
                  <c:v>33573</c:v>
                </c:pt>
                <c:pt idx="4">
                  <c:v>33664</c:v>
                </c:pt>
                <c:pt idx="5">
                  <c:v>33756</c:v>
                </c:pt>
                <c:pt idx="6">
                  <c:v>33848</c:v>
                </c:pt>
                <c:pt idx="7">
                  <c:v>33939</c:v>
                </c:pt>
                <c:pt idx="8">
                  <c:v>34029</c:v>
                </c:pt>
                <c:pt idx="9">
                  <c:v>34121</c:v>
                </c:pt>
                <c:pt idx="10">
                  <c:v>34213</c:v>
                </c:pt>
                <c:pt idx="11">
                  <c:v>34304</c:v>
                </c:pt>
                <c:pt idx="12">
                  <c:v>34394</c:v>
                </c:pt>
                <c:pt idx="13">
                  <c:v>34486</c:v>
                </c:pt>
                <c:pt idx="14">
                  <c:v>34578</c:v>
                </c:pt>
                <c:pt idx="15">
                  <c:v>34669</c:v>
                </c:pt>
                <c:pt idx="16">
                  <c:v>34759</c:v>
                </c:pt>
                <c:pt idx="17">
                  <c:v>34851</c:v>
                </c:pt>
                <c:pt idx="18">
                  <c:v>34943</c:v>
                </c:pt>
                <c:pt idx="19">
                  <c:v>35034</c:v>
                </c:pt>
                <c:pt idx="20">
                  <c:v>35125</c:v>
                </c:pt>
                <c:pt idx="21">
                  <c:v>35217</c:v>
                </c:pt>
                <c:pt idx="22">
                  <c:v>35309</c:v>
                </c:pt>
                <c:pt idx="23">
                  <c:v>35400</c:v>
                </c:pt>
                <c:pt idx="24">
                  <c:v>35490</c:v>
                </c:pt>
                <c:pt idx="25">
                  <c:v>35582</c:v>
                </c:pt>
                <c:pt idx="26">
                  <c:v>35674</c:v>
                </c:pt>
                <c:pt idx="27">
                  <c:v>35765</c:v>
                </c:pt>
                <c:pt idx="28">
                  <c:v>35855</c:v>
                </c:pt>
                <c:pt idx="29">
                  <c:v>35947</c:v>
                </c:pt>
                <c:pt idx="30">
                  <c:v>36039</c:v>
                </c:pt>
                <c:pt idx="31">
                  <c:v>36130</c:v>
                </c:pt>
                <c:pt idx="32">
                  <c:v>36220</c:v>
                </c:pt>
                <c:pt idx="33">
                  <c:v>36312</c:v>
                </c:pt>
                <c:pt idx="34">
                  <c:v>36404</c:v>
                </c:pt>
                <c:pt idx="35">
                  <c:v>36495</c:v>
                </c:pt>
                <c:pt idx="36">
                  <c:v>36586</c:v>
                </c:pt>
                <c:pt idx="37">
                  <c:v>36678</c:v>
                </c:pt>
                <c:pt idx="38">
                  <c:v>36770</c:v>
                </c:pt>
                <c:pt idx="39">
                  <c:v>36861</c:v>
                </c:pt>
                <c:pt idx="40">
                  <c:v>36951</c:v>
                </c:pt>
                <c:pt idx="41">
                  <c:v>37043</c:v>
                </c:pt>
                <c:pt idx="42">
                  <c:v>37135</c:v>
                </c:pt>
                <c:pt idx="43">
                  <c:v>37226</c:v>
                </c:pt>
                <c:pt idx="44">
                  <c:v>37316</c:v>
                </c:pt>
                <c:pt idx="45">
                  <c:v>37408</c:v>
                </c:pt>
                <c:pt idx="46">
                  <c:v>37500</c:v>
                </c:pt>
                <c:pt idx="47">
                  <c:v>37591</c:v>
                </c:pt>
                <c:pt idx="48">
                  <c:v>37681</c:v>
                </c:pt>
                <c:pt idx="49">
                  <c:v>37773</c:v>
                </c:pt>
                <c:pt idx="50">
                  <c:v>37865</c:v>
                </c:pt>
                <c:pt idx="51">
                  <c:v>37956</c:v>
                </c:pt>
                <c:pt idx="52">
                  <c:v>38047</c:v>
                </c:pt>
                <c:pt idx="53">
                  <c:v>38139</c:v>
                </c:pt>
                <c:pt idx="54">
                  <c:v>38231</c:v>
                </c:pt>
                <c:pt idx="55">
                  <c:v>38322</c:v>
                </c:pt>
                <c:pt idx="56">
                  <c:v>38412</c:v>
                </c:pt>
                <c:pt idx="57">
                  <c:v>38504</c:v>
                </c:pt>
                <c:pt idx="58">
                  <c:v>38596</c:v>
                </c:pt>
                <c:pt idx="59">
                  <c:v>38687</c:v>
                </c:pt>
                <c:pt idx="60">
                  <c:v>38777</c:v>
                </c:pt>
                <c:pt idx="61">
                  <c:v>38869</c:v>
                </c:pt>
                <c:pt idx="62">
                  <c:v>38961</c:v>
                </c:pt>
                <c:pt idx="63">
                  <c:v>39052</c:v>
                </c:pt>
                <c:pt idx="64">
                  <c:v>39142</c:v>
                </c:pt>
                <c:pt idx="65">
                  <c:v>39234</c:v>
                </c:pt>
                <c:pt idx="66">
                  <c:v>39326</c:v>
                </c:pt>
                <c:pt idx="67">
                  <c:v>39417</c:v>
                </c:pt>
                <c:pt idx="68">
                  <c:v>39508</c:v>
                </c:pt>
                <c:pt idx="69">
                  <c:v>39600</c:v>
                </c:pt>
                <c:pt idx="70">
                  <c:v>39692</c:v>
                </c:pt>
                <c:pt idx="71">
                  <c:v>39783</c:v>
                </c:pt>
                <c:pt idx="72">
                  <c:v>39873</c:v>
                </c:pt>
                <c:pt idx="73">
                  <c:v>39965</c:v>
                </c:pt>
                <c:pt idx="74">
                  <c:v>40057</c:v>
                </c:pt>
                <c:pt idx="75">
                  <c:v>40148</c:v>
                </c:pt>
                <c:pt idx="76">
                  <c:v>40238</c:v>
                </c:pt>
                <c:pt idx="77">
                  <c:v>40330</c:v>
                </c:pt>
                <c:pt idx="78">
                  <c:v>40422</c:v>
                </c:pt>
                <c:pt idx="79">
                  <c:v>40513</c:v>
                </c:pt>
                <c:pt idx="80">
                  <c:v>40603</c:v>
                </c:pt>
                <c:pt idx="81">
                  <c:v>40695</c:v>
                </c:pt>
                <c:pt idx="82">
                  <c:v>40787</c:v>
                </c:pt>
                <c:pt idx="83">
                  <c:v>40878</c:v>
                </c:pt>
                <c:pt idx="84">
                  <c:v>40969</c:v>
                </c:pt>
                <c:pt idx="85">
                  <c:v>41061</c:v>
                </c:pt>
                <c:pt idx="86">
                  <c:v>41153</c:v>
                </c:pt>
                <c:pt idx="87">
                  <c:v>41244</c:v>
                </c:pt>
                <c:pt idx="88">
                  <c:v>41334</c:v>
                </c:pt>
                <c:pt idx="89">
                  <c:v>41426</c:v>
                </c:pt>
              </c:numCache>
            </c:numRef>
          </c:cat>
          <c:val>
            <c:numRef>
              <c:f>Dados!$AD$66:$AD$155</c:f>
              <c:numCache>
                <c:formatCode>0.0%</c:formatCode>
                <c:ptCount val="90"/>
                <c:pt idx="0">
                  <c:v>0.16903816234611899</c:v>
                </c:pt>
                <c:pt idx="1">
                  <c:v>0.23311239652818999</c:v>
                </c:pt>
                <c:pt idx="2">
                  <c:v>0.16399079995609414</c:v>
                </c:pt>
                <c:pt idx="3">
                  <c:v>0.18425722082632931</c:v>
                </c:pt>
                <c:pt idx="4">
                  <c:v>0.20667058387795501</c:v>
                </c:pt>
                <c:pt idx="5">
                  <c:v>0.22309945733882713</c:v>
                </c:pt>
                <c:pt idx="6">
                  <c:v>0.18481903897598417</c:v>
                </c:pt>
                <c:pt idx="7">
                  <c:v>0.19784061993197788</c:v>
                </c:pt>
                <c:pt idx="8">
                  <c:v>0.20231188778997714</c:v>
                </c:pt>
                <c:pt idx="9">
                  <c:v>0.21279468603801299</c:v>
                </c:pt>
                <c:pt idx="10">
                  <c:v>0.21430413033262624</c:v>
                </c:pt>
                <c:pt idx="11">
                  <c:v>0.19299476694046214</c:v>
                </c:pt>
                <c:pt idx="12">
                  <c:v>4.6447736723366398E-2</c:v>
                </c:pt>
                <c:pt idx="13">
                  <c:v>0.15893377405416814</c:v>
                </c:pt>
                <c:pt idx="14">
                  <c:v>0.27292709362745443</c:v>
                </c:pt>
                <c:pt idx="15">
                  <c:v>0.20400462217517401</c:v>
                </c:pt>
                <c:pt idx="16">
                  <c:v>0.16464008535121213</c:v>
                </c:pt>
                <c:pt idx="17">
                  <c:v>0.18216049114864499</c:v>
                </c:pt>
                <c:pt idx="18">
                  <c:v>0.17378544134113028</c:v>
                </c:pt>
                <c:pt idx="19">
                  <c:v>0.18984869551270131</c:v>
                </c:pt>
                <c:pt idx="20">
                  <c:v>0.15710380043285899</c:v>
                </c:pt>
                <c:pt idx="21">
                  <c:v>0.18580155293026901</c:v>
                </c:pt>
                <c:pt idx="22">
                  <c:v>0.14681539049976727</c:v>
                </c:pt>
                <c:pt idx="23">
                  <c:v>0.166482184613504</c:v>
                </c:pt>
                <c:pt idx="24">
                  <c:v>0.13076164444040114</c:v>
                </c:pt>
                <c:pt idx="25">
                  <c:v>0.15253002483887401</c:v>
                </c:pt>
                <c:pt idx="26">
                  <c:v>0.14489452203028988</c:v>
                </c:pt>
                <c:pt idx="27">
                  <c:v>0.20943015657727831</c:v>
                </c:pt>
                <c:pt idx="28">
                  <c:v>0.13859204868223224</c:v>
                </c:pt>
                <c:pt idx="29">
                  <c:v>0.18413886508700014</c:v>
                </c:pt>
                <c:pt idx="30">
                  <c:v>0.13989825328600713</c:v>
                </c:pt>
                <c:pt idx="31">
                  <c:v>0.16309331750101899</c:v>
                </c:pt>
                <c:pt idx="32">
                  <c:v>0.13623573298463901</c:v>
                </c:pt>
                <c:pt idx="33">
                  <c:v>0.17911984504254114</c:v>
                </c:pt>
                <c:pt idx="34">
                  <c:v>0.111093098642121</c:v>
                </c:pt>
                <c:pt idx="35">
                  <c:v>0.13759173557684917</c:v>
                </c:pt>
                <c:pt idx="36">
                  <c:v>0.15188849237549334</c:v>
                </c:pt>
                <c:pt idx="37">
                  <c:v>0.13654746250296634</c:v>
                </c:pt>
                <c:pt idx="38">
                  <c:v>0.14406210940886399</c:v>
                </c:pt>
                <c:pt idx="39">
                  <c:v>0.12775844763012117</c:v>
                </c:pt>
                <c:pt idx="40">
                  <c:v>0.13799666294715801</c:v>
                </c:pt>
                <c:pt idx="41">
                  <c:v>0.13989676842558088</c:v>
                </c:pt>
                <c:pt idx="42">
                  <c:v>0.15088849618600927</c:v>
                </c:pt>
                <c:pt idx="43">
                  <c:v>0.11344983338459901</c:v>
                </c:pt>
                <c:pt idx="44">
                  <c:v>0.14290812504170114</c:v>
                </c:pt>
                <c:pt idx="45">
                  <c:v>0.15616333999674217</c:v>
                </c:pt>
                <c:pt idx="46">
                  <c:v>0.17181075690964687</c:v>
                </c:pt>
                <c:pt idx="47">
                  <c:v>0.11818827901276795</c:v>
                </c:pt>
                <c:pt idx="48">
                  <c:v>0.13976991480176817</c:v>
                </c:pt>
                <c:pt idx="49">
                  <c:v>0.15838769187116131</c:v>
                </c:pt>
                <c:pt idx="50">
                  <c:v>0.18227631210107417</c:v>
                </c:pt>
                <c:pt idx="51">
                  <c:v>0.15614460362664501</c:v>
                </c:pt>
                <c:pt idx="52">
                  <c:v>0.179847059998582</c:v>
                </c:pt>
                <c:pt idx="53">
                  <c:v>0.20570124705188814</c:v>
                </c:pt>
                <c:pt idx="54">
                  <c:v>0.200133355008419</c:v>
                </c:pt>
                <c:pt idx="55">
                  <c:v>0.15488605839695499</c:v>
                </c:pt>
                <c:pt idx="56">
                  <c:v>0.17033851651734014</c:v>
                </c:pt>
                <c:pt idx="57">
                  <c:v>0.187974754988259</c:v>
                </c:pt>
                <c:pt idx="58">
                  <c:v>0.18986138319252735</c:v>
                </c:pt>
                <c:pt idx="59">
                  <c:v>0.14728201168817601</c:v>
                </c:pt>
                <c:pt idx="60">
                  <c:v>0.162197839163574</c:v>
                </c:pt>
                <c:pt idx="61">
                  <c:v>0.17985434379444423</c:v>
                </c:pt>
                <c:pt idx="62">
                  <c:v>0.20036134384509027</c:v>
                </c:pt>
                <c:pt idx="63">
                  <c:v>0.160682883385249</c:v>
                </c:pt>
                <c:pt idx="64">
                  <c:v>0.17377574055019424</c:v>
                </c:pt>
                <c:pt idx="65">
                  <c:v>0.191051341878649</c:v>
                </c:pt>
                <c:pt idx="66">
                  <c:v>0.19805533990377</c:v>
                </c:pt>
                <c:pt idx="67">
                  <c:v>0.161030366941318</c:v>
                </c:pt>
                <c:pt idx="68">
                  <c:v>0.17575920458888913</c:v>
                </c:pt>
                <c:pt idx="69">
                  <c:v>0.20442906953087217</c:v>
                </c:pt>
                <c:pt idx="70">
                  <c:v>0.20716389667229818</c:v>
                </c:pt>
                <c:pt idx="71">
                  <c:v>0.16309986177897601</c:v>
                </c:pt>
                <c:pt idx="72">
                  <c:v>0.14385507006543499</c:v>
                </c:pt>
                <c:pt idx="73">
                  <c:v>0.16464811168787899</c:v>
                </c:pt>
                <c:pt idx="74">
                  <c:v>0.17076397899934301</c:v>
                </c:pt>
                <c:pt idx="75">
                  <c:v>0.15572507626263901</c:v>
                </c:pt>
                <c:pt idx="76">
                  <c:v>0.16444053629662714</c:v>
                </c:pt>
                <c:pt idx="77">
                  <c:v>0.185271701515551</c:v>
                </c:pt>
                <c:pt idx="78">
                  <c:v>0.19607761511791988</c:v>
                </c:pt>
                <c:pt idx="79">
                  <c:v>0.15610560156252423</c:v>
                </c:pt>
                <c:pt idx="80">
                  <c:v>0.17036426043210917</c:v>
                </c:pt>
                <c:pt idx="81">
                  <c:v>0.19019493647193814</c:v>
                </c:pt>
                <c:pt idx="82">
                  <c:v>0.18804861241044024</c:v>
                </c:pt>
                <c:pt idx="83">
                  <c:v>0.14168610747313601</c:v>
                </c:pt>
                <c:pt idx="84">
                  <c:v>0.15732289409348801</c:v>
                </c:pt>
                <c:pt idx="85">
                  <c:v>0.169320523195165</c:v>
                </c:pt>
                <c:pt idx="86">
                  <c:v>0.15554278520934217</c:v>
                </c:pt>
                <c:pt idx="87">
                  <c:v>0.11150594243714007</c:v>
                </c:pt>
                <c:pt idx="88">
                  <c:v>0.14114171372822701</c:v>
                </c:pt>
                <c:pt idx="89">
                  <c:v>0.16647085118069099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C5-41B9-A8EF-BB4EA57AC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89504"/>
        <c:axId val="84799488"/>
      </c:lineChart>
      <c:dateAx>
        <c:axId val="84782080"/>
        <c:scaling>
          <c:orientation val="minMax"/>
        </c:scaling>
        <c:delete val="0"/>
        <c:axPos val="b"/>
        <c:numFmt formatCode="mmm/yyyy" sourceLinked="0"/>
        <c:majorTickMark val="out"/>
        <c:minorTickMark val="none"/>
        <c:tickLblPos val="low"/>
        <c:spPr>
          <a:noFill/>
          <a:ln w="25400" cap="flat" cmpd="sng" algn="ctr">
            <a:solidFill>
              <a:schemeClr val="dk1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787968"/>
        <c:crosses val="autoZero"/>
        <c:auto val="1"/>
        <c:lblOffset val="100"/>
        <c:baseTimeUnit val="months"/>
      </c:dateAx>
      <c:valAx>
        <c:axId val="8478796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dk1"/>
            </a:solidFill>
            <a:prstDash val="solid"/>
          </a:ln>
          <a:effectLst/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782080"/>
        <c:crosses val="autoZero"/>
        <c:crossBetween val="between"/>
      </c:valAx>
      <c:dateAx>
        <c:axId val="84789504"/>
        <c:scaling>
          <c:orientation val="minMax"/>
        </c:scaling>
        <c:delete val="1"/>
        <c:axPos val="b"/>
        <c:numFmt formatCode="mmm/yyyy" sourceLinked="1"/>
        <c:majorTickMark val="out"/>
        <c:minorTickMark val="none"/>
        <c:tickLblPos val="none"/>
        <c:crossAx val="84799488"/>
        <c:crosses val="autoZero"/>
        <c:auto val="1"/>
        <c:lblOffset val="100"/>
        <c:baseTimeUnit val="months"/>
      </c:dateAx>
      <c:valAx>
        <c:axId val="84799488"/>
        <c:scaling>
          <c:orientation val="minMax"/>
          <c:max val="0.25"/>
          <c:min val="0.1"/>
        </c:scaling>
        <c:delete val="0"/>
        <c:axPos val="r"/>
        <c:numFmt formatCode="0.0%" sourceLinked="1"/>
        <c:majorTickMark val="out"/>
        <c:minorTickMark val="none"/>
        <c:tickLblPos val="nextTo"/>
        <c:crossAx val="84789504"/>
        <c:crosses val="max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2447801731454"/>
          <c:y val="0.15200029687557984"/>
          <c:w val="0.75255774012202059"/>
          <c:h val="0.71200139062771606"/>
        </c:manualLayout>
      </c:layout>
      <c:lineChart>
        <c:grouping val="standard"/>
        <c:varyColors val="0"/>
        <c:ser>
          <c:idx val="0"/>
          <c:order val="0"/>
          <c:tx>
            <c:strRef>
              <c:f>'1.3'!$B$2</c:f>
              <c:strCache>
                <c:ptCount val="1"/>
                <c:pt idx="0">
                  <c:v>Total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333399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'1.3'!$C$1:$I$1</c:f>
              <c:strCache>
                <c:ptCount val="7"/>
                <c:pt idx="0">
                  <c:v>1970/80</c:v>
                </c:pt>
                <c:pt idx="1">
                  <c:v>1981/89</c:v>
                </c:pt>
                <c:pt idx="2">
                  <c:v>1990/94</c:v>
                </c:pt>
                <c:pt idx="3">
                  <c:v>1995/96</c:v>
                </c:pt>
                <c:pt idx="4">
                  <c:v>1997/98</c:v>
                </c:pt>
                <c:pt idx="5">
                  <c:v>1999</c:v>
                </c:pt>
                <c:pt idx="6">
                  <c:v>2000</c:v>
                </c:pt>
              </c:strCache>
            </c:strRef>
          </c:cat>
          <c:val>
            <c:numRef>
              <c:f>'1.3'!$C$2:$I$2</c:f>
              <c:numCache>
                <c:formatCode>0%</c:formatCode>
                <c:ptCount val="7"/>
                <c:pt idx="0" formatCode="0.00%">
                  <c:v>0.23499999999999999</c:v>
                </c:pt>
                <c:pt idx="1">
                  <c:v>0.18</c:v>
                </c:pt>
                <c:pt idx="2" formatCode="0.00%">
                  <c:v>0.14899999999999999</c:v>
                </c:pt>
                <c:pt idx="3">
                  <c:v>0.17</c:v>
                </c:pt>
                <c:pt idx="4" formatCode="0.00%">
                  <c:v>0.16400000000000001</c:v>
                </c:pt>
                <c:pt idx="5" formatCode="0.00%">
                  <c:v>0.161</c:v>
                </c:pt>
                <c:pt idx="6" formatCode="0.00%">
                  <c:v>0.16500000000000001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1A-4A4B-8F6E-846EA430B956}"/>
            </c:ext>
          </c:extLst>
        </c:ser>
        <c:ser>
          <c:idx val="1"/>
          <c:order val="1"/>
          <c:tx>
            <c:strRef>
              <c:f>'1.3'!$B$3</c:f>
              <c:strCache>
                <c:ptCount val="1"/>
                <c:pt idx="0">
                  <c:v>Infra-Structure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99CC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'1.3'!$C$1:$I$1</c:f>
              <c:strCache>
                <c:ptCount val="7"/>
                <c:pt idx="0">
                  <c:v>1970/80</c:v>
                </c:pt>
                <c:pt idx="1">
                  <c:v>1981/89</c:v>
                </c:pt>
                <c:pt idx="2">
                  <c:v>1990/94</c:v>
                </c:pt>
                <c:pt idx="3">
                  <c:v>1995/96</c:v>
                </c:pt>
                <c:pt idx="4">
                  <c:v>1997/98</c:v>
                </c:pt>
                <c:pt idx="5">
                  <c:v>1999</c:v>
                </c:pt>
                <c:pt idx="6">
                  <c:v>2000</c:v>
                </c:pt>
              </c:strCache>
            </c:strRef>
          </c:cat>
          <c:val>
            <c:numRef>
              <c:f>'1.3'!$C$3:$I$3</c:f>
              <c:numCache>
                <c:formatCode>0.00%</c:formatCode>
                <c:ptCount val="7"/>
                <c:pt idx="0">
                  <c:v>5.4199999999999998E-2</c:v>
                </c:pt>
                <c:pt idx="1">
                  <c:v>3.6200000000000003E-2</c:v>
                </c:pt>
                <c:pt idx="2">
                  <c:v>2.1600000000000001E-2</c:v>
                </c:pt>
                <c:pt idx="3">
                  <c:v>1.2800000000000001E-2</c:v>
                </c:pt>
                <c:pt idx="4">
                  <c:v>2.76E-2</c:v>
                </c:pt>
                <c:pt idx="5">
                  <c:v>2.7E-2</c:v>
                </c:pt>
                <c:pt idx="6">
                  <c:v>2.58E-2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1A-4A4B-8F6E-846EA430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947648"/>
        <c:axId val="55949568"/>
      </c:lineChart>
      <c:catAx>
        <c:axId val="55947648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55949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94956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0" i="1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Percentage of GDP</a:t>
                </a:r>
              </a:p>
            </c:rich>
          </c:tx>
          <c:layout>
            <c:manualLayout>
              <c:xMode val="edge"/>
              <c:yMode val="edge"/>
              <c:x val="4.2944785276073622E-2"/>
              <c:y val="0.3160004199475065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pt-BR"/>
          </a:p>
        </c:txPr>
        <c:crossAx val="55947648"/>
        <c:crosses val="autoZero"/>
        <c:crossBetween val="between"/>
      </c:valAx>
      <c:spPr>
        <a:noFill/>
        <a:ln w="12700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9468388537322402"/>
          <c:y val="3.5999999999999997E-2"/>
          <c:w val="0.34151393652480561"/>
          <c:h val="7.999999999999998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8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0.05682</cdr:x>
      <cdr:y>0.57643</cdr:y>
    </cdr:from>
    <cdr:to>
      <cdr:x>0.275</cdr:x>
      <cdr:y>0.58047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692727" y="3953164"/>
          <a:ext cx="2660073" cy="27711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0.56667</cdr:x>
      <cdr:y>0.47138</cdr:y>
    </cdr:from>
    <cdr:to>
      <cdr:x>0.66705</cdr:x>
      <cdr:y>0.4734</cdr:y>
    </cdr:to>
    <cdr:cxnSp macro="">
      <cdr:nvCxnSpPr>
        <cdr:cNvPr id="6" name="Conector reto 5"/>
        <cdr:cNvCxnSpPr/>
      </cdr:nvCxnSpPr>
      <cdr:spPr>
        <a:xfrm xmlns:a="http://schemas.openxmlformats.org/drawingml/2006/main">
          <a:off x="6908795" y="3232729"/>
          <a:ext cx="1223821" cy="13853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0.2322</cdr:x>
      <cdr:y>0.86272</cdr:y>
    </cdr:from>
    <cdr:to>
      <cdr:x>0.33939</cdr:x>
      <cdr:y>0.91209</cdr:y>
    </cdr:to>
    <cdr:sp macro="" textlink="">
      <cdr:nvSpPr>
        <cdr:cNvPr id="7" name="CaixaDeTexto 26"/>
        <cdr:cNvSpPr txBox="1"/>
      </cdr:nvSpPr>
      <cdr:spPr>
        <a:xfrm xmlns:a="http://schemas.openxmlformats.org/drawingml/2006/main">
          <a:off x="2830945" y="5916532"/>
          <a:ext cx="13069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dirty="0" smtClean="0"/>
            <a:t>Crise de 30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0.56818</cdr:x>
      <cdr:y>0.16835</cdr:y>
    </cdr:from>
    <cdr:to>
      <cdr:x>0.65227</cdr:x>
      <cdr:y>0.2303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6927275" y="1154545"/>
          <a:ext cx="1025236" cy="424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milagre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0.64242</cdr:x>
      <cdr:y>0.31515</cdr:y>
    </cdr:from>
    <cdr:to>
      <cdr:x>0.70076</cdr:x>
      <cdr:y>0.35552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7832435" y="2161309"/>
          <a:ext cx="711201" cy="276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dirty="0" smtClean="0"/>
            <a:t>IIPND</a:t>
          </a:r>
          <a:endParaRPr lang="pt-BR" sz="1400" dirty="0"/>
        </a:p>
      </cdr:txBody>
    </cdr:sp>
  </cdr:relSizeAnchor>
  <cdr:relSizeAnchor xmlns:cdr="http://schemas.openxmlformats.org/drawingml/2006/chartDrawing">
    <cdr:from>
      <cdr:x>0.50152</cdr:x>
      <cdr:y>0.80539</cdr:y>
    </cdr:from>
    <cdr:to>
      <cdr:x>0.58864</cdr:x>
      <cdr:y>0.91311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6114473" y="5523345"/>
          <a:ext cx="1062182" cy="738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Crise dos 60</a:t>
          </a:r>
          <a:endParaRPr lang="pt-BR" sz="1800" dirty="0"/>
        </a:p>
      </cdr:txBody>
    </cdr:sp>
  </cdr:relSizeAnchor>
  <cdr:relSizeAnchor xmlns:cdr="http://schemas.openxmlformats.org/drawingml/2006/chartDrawing">
    <cdr:from>
      <cdr:x>0.63295</cdr:x>
      <cdr:y>0.87945</cdr:y>
    </cdr:from>
    <cdr:to>
      <cdr:x>0.75189</cdr:x>
      <cdr:y>0.9872</cdr:y>
    </cdr:to>
    <cdr:sp macro="" textlink="">
      <cdr:nvSpPr>
        <cdr:cNvPr id="11" name="CaixaDeTexto 10"/>
        <cdr:cNvSpPr txBox="1"/>
      </cdr:nvSpPr>
      <cdr:spPr>
        <a:xfrm xmlns:a="http://schemas.openxmlformats.org/drawingml/2006/main">
          <a:off x="7716973" y="6031284"/>
          <a:ext cx="1450116" cy="738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Crise          da Divida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0.73826</cdr:x>
      <cdr:y>0.92256</cdr:y>
    </cdr:from>
    <cdr:to>
      <cdr:x>0.81023</cdr:x>
      <cdr:y>0.967</cdr:y>
    </cdr:to>
    <cdr:sp macro="" textlink="">
      <cdr:nvSpPr>
        <cdr:cNvPr id="12" name="CaixaDeTexto 11"/>
        <cdr:cNvSpPr txBox="1"/>
      </cdr:nvSpPr>
      <cdr:spPr>
        <a:xfrm xmlns:a="http://schemas.openxmlformats.org/drawingml/2006/main">
          <a:off x="9000838" y="6326909"/>
          <a:ext cx="87744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Collor</a:t>
          </a:r>
          <a:endParaRPr lang="pt-B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E86FC-3BC1-4CB5-ABE0-5CE1AAD5B454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2D6F7-5438-4064-B6EF-A3373D65B5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4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08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858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0B1D4-7FED-4B28-8EAF-1D97705BFDB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4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06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14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3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22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13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49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2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7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48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46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4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DD82-E168-464F-BCD3-40FF1D8C5628}" type="datetimeFigureOut">
              <a:rPr lang="pt-BR" smtClean="0"/>
              <a:t>02/09/2020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F921-B940-4F56-9470-7547FD4B0B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i="1" u="sng" dirty="0" smtClean="0"/>
              <a:t>PROBLEMAS ECONÔMICOS ATUAIS</a:t>
            </a:r>
          </a:p>
          <a:p>
            <a:pPr algn="ctr"/>
            <a:endParaRPr lang="pt-BR" sz="3200" i="1" u="sng" dirty="0"/>
          </a:p>
          <a:p>
            <a:pPr marL="0" indent="0" algn="ctr">
              <a:buNone/>
            </a:pPr>
            <a:r>
              <a:rPr lang="pt-BR" sz="3200" i="1" u="sng" dirty="0" smtClean="0"/>
              <a:t>O BAIXO CRESCIMENTO ECONÔMICO BRASILEIRO</a:t>
            </a:r>
          </a:p>
          <a:p>
            <a:pPr marL="0" indent="0" algn="ctr">
              <a:buNone/>
            </a:pPr>
            <a:r>
              <a:rPr lang="pt-BR" sz="3200" i="1" u="sng" dirty="0" smtClean="0"/>
              <a:t>Aula 1</a:t>
            </a:r>
          </a:p>
          <a:p>
            <a:pPr algn="ctr"/>
            <a:endParaRPr lang="pt-BR" sz="3200" i="1" u="sng" dirty="0"/>
          </a:p>
        </p:txBody>
      </p:sp>
    </p:spTree>
    <p:extLst>
      <p:ext uri="{BB962C8B-B14F-4D97-AF65-F5344CB8AC3E}">
        <p14:creationId xmlns:p14="http://schemas.microsoft.com/office/powerpoint/2010/main" val="6272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População: urbanização e transição demográfica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74" y="1494503"/>
            <a:ext cx="10687664" cy="52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Baixo Crescimento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Processo de Substituição de Importações</a:t>
            </a:r>
          </a:p>
          <a:p>
            <a:pPr lvl="1"/>
            <a:r>
              <a:rPr lang="pt-BR" dirty="0" smtClean="0"/>
              <a:t>Elevada Intervenção Estatal: Regulação, Políticas, Investimentos, Empresas Estatais, Direcionamento do Crédito (Subsídios às Indústrias, produtores rurais)</a:t>
            </a:r>
          </a:p>
          <a:p>
            <a:pPr lvl="1"/>
            <a:r>
              <a:rPr lang="pt-BR" dirty="0" smtClean="0"/>
              <a:t>Protecionismo</a:t>
            </a:r>
          </a:p>
          <a:p>
            <a:pPr lvl="1"/>
            <a:r>
              <a:rPr lang="pt-BR" dirty="0" smtClean="0"/>
              <a:t>Ausência de incentivos à inovação e ganhos de competitividade</a:t>
            </a:r>
          </a:p>
          <a:p>
            <a:pPr lvl="1"/>
            <a:r>
              <a:rPr lang="pt-BR" dirty="0" smtClean="0"/>
              <a:t>Esgotados os impulsos de realocações setoriais: industrialização e urbanização, perda de dinamismo, ambiente de negócios inadequado,</a:t>
            </a:r>
          </a:p>
          <a:p>
            <a:pPr lvl="1"/>
            <a:r>
              <a:rPr lang="pt-BR" dirty="0" smtClean="0"/>
              <a:t>Elevada Concentração de Renda: Baixo investimento em educação, tributação regressiva, economia fechada, orçamento público capturado pelas classes com poder econômico, concentração de riqueza</a:t>
            </a:r>
          </a:p>
          <a:p>
            <a:r>
              <a:rPr lang="pt-BR" dirty="0" smtClean="0"/>
              <a:t>Democratização se inicia nesse ambiente!!!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96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7772400" cy="635000"/>
          </a:xfrm>
        </p:spPr>
        <p:txBody>
          <a:bodyPr>
            <a:normAutofit fontScale="90000"/>
          </a:bodyPr>
          <a:lstStyle/>
          <a:p>
            <a:r>
              <a:rPr lang="pt-BR" altLang="pt-BR"/>
              <a:t>Transição Demográfica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4872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82563"/>
            <a:ext cx="10345737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4963"/>
            <a:ext cx="10345737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1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325299"/>
            <a:ext cx="9028610" cy="49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1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38150"/>
            <a:ext cx="107569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49875" y="4149725"/>
            <a:ext cx="5510213" cy="465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63" y="825500"/>
            <a:ext cx="2171700" cy="457200"/>
          </a:xfrm>
          <a:prstGeom prst="rect">
            <a:avLst/>
          </a:prstGeom>
        </p:spPr>
      </p:pic>
      <p:sp>
        <p:nvSpPr>
          <p:cNvPr id="6" name="Balão de Fala: Retângulo 3"/>
          <p:cNvSpPr/>
          <p:nvPr/>
        </p:nvSpPr>
        <p:spPr>
          <a:xfrm>
            <a:off x="2574508" y="711869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</p:spTree>
    <p:extLst>
      <p:ext uri="{BB962C8B-B14F-4D97-AF65-F5344CB8AC3E}">
        <p14:creationId xmlns:p14="http://schemas.microsoft.com/office/powerpoint/2010/main" val="29140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6400"/>
            <a:ext cx="11196463" cy="6134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23900"/>
            <a:ext cx="1476375" cy="620712"/>
          </a:xfrm>
          <a:prstGeom prst="rect">
            <a:avLst/>
          </a:prstGeom>
        </p:spPr>
      </p:pic>
      <p:sp>
        <p:nvSpPr>
          <p:cNvPr id="8" name="Balão de Fala: Retângulo 3"/>
          <p:cNvSpPr/>
          <p:nvPr/>
        </p:nvSpPr>
        <p:spPr>
          <a:xfrm>
            <a:off x="2309813" y="723900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2713" y="4149724"/>
            <a:ext cx="5856287" cy="56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9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561-60D1-4FD6-A298-C310FC63106F}" type="slidenum">
              <a:rPr lang="pt-BR" smtClean="0"/>
              <a:t>16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71" y="1948074"/>
            <a:ext cx="8842659" cy="148492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87488" y="69413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Arial Black" pitchFamily="34" charset="0"/>
              </a:rPr>
              <a:t>O menor crescimento da força de trabalho e a deterioração da produtividade explicam o menor crescimento no futuro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75520" y="6536861"/>
            <a:ext cx="742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Elaboração e estimativas: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Depecon/Fiesp</a:t>
            </a:r>
          </a:p>
        </p:txBody>
      </p:sp>
    </p:spTree>
    <p:extLst>
      <p:ext uri="{BB962C8B-B14F-4D97-AF65-F5344CB8AC3E}">
        <p14:creationId xmlns:p14="http://schemas.microsoft.com/office/powerpoint/2010/main" val="2923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687" y="1837509"/>
            <a:ext cx="10720250" cy="38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3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Democratização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Principal Desafio recuperar e manter as instituições democráticas, grande dificuldade na história brasileira</a:t>
            </a:r>
          </a:p>
          <a:p>
            <a:pPr lvl="1"/>
            <a:r>
              <a:rPr lang="pt-BR" dirty="0" smtClean="0"/>
              <a:t>Elevada Concentração de Renda: Poucos Ricos com Poder Econômico e Acesso ao Estado e Grande Maioria Pobre sem acesso a serviços públicos</a:t>
            </a:r>
          </a:p>
          <a:p>
            <a:pPr lvl="1"/>
            <a:r>
              <a:rPr lang="pt-BR" dirty="0" smtClean="0"/>
              <a:t>Questão: Manter o Status quo (???) mas incorporar as grandes massas que são os eleitores: Assistência, Direitos Sociais, Educação, Saúde, </a:t>
            </a:r>
            <a:r>
              <a:rPr lang="pt-BR" dirty="0" err="1" smtClean="0"/>
              <a:t>etc</a:t>
            </a:r>
            <a:r>
              <a:rPr lang="pt-BR" dirty="0" smtClean="0"/>
              <a:t> (Objetivo é um Estado do Bem-Estar?)</a:t>
            </a:r>
          </a:p>
          <a:p>
            <a:pPr lvl="1"/>
            <a:r>
              <a:rPr lang="pt-BR" dirty="0" smtClean="0"/>
              <a:t>Como Incorporar as Massas, mantendo a Elite (Debate persistente na história brasileira – Sempre que se foi incorporar ou questionar as elites se rompeu a democracia) – Gastos Públicos Crescentes.</a:t>
            </a:r>
          </a:p>
          <a:p>
            <a:r>
              <a:rPr lang="pt-BR" dirty="0" smtClean="0"/>
              <a:t>Essa Instabilidade decorrente de Democracia com Desigualdade que pode ser a razão do Baixo Crescimento (Marcos Mendes, 2014 e vários outros autores).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95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Constituição de 1988: O Novo Contrato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2 focos de pressão: </a:t>
            </a:r>
          </a:p>
          <a:p>
            <a:pPr marL="457200" lvl="1" indent="0">
              <a:buNone/>
            </a:pPr>
            <a:r>
              <a:rPr lang="pt-BR" dirty="0" smtClean="0"/>
              <a:t>(i) popular por direitos aos pobres: Questão deve ou não haver um Estado do Bem-Estar</a:t>
            </a:r>
          </a:p>
          <a:p>
            <a:pPr marL="457200" lvl="1" indent="0">
              <a:buNone/>
            </a:pPr>
            <a:r>
              <a:rPr lang="pt-BR" dirty="0" smtClean="0"/>
              <a:t>(</a:t>
            </a:r>
            <a:r>
              <a:rPr lang="pt-BR" dirty="0" err="1" smtClean="0"/>
              <a:t>ii</a:t>
            </a:r>
            <a:r>
              <a:rPr lang="pt-BR" dirty="0" smtClean="0"/>
              <a:t>) elite econômica – preservar benefícios – Intervenção do estado no mercado</a:t>
            </a:r>
          </a:p>
          <a:p>
            <a:r>
              <a:rPr lang="pt-BR" dirty="0" smtClean="0"/>
              <a:t>Setor público: Redistribuição de Renda e Administração do Conflito </a:t>
            </a:r>
          </a:p>
          <a:p>
            <a:r>
              <a:rPr lang="pt-BR" dirty="0" smtClean="0"/>
              <a:t>Este contexto: Democracia e Desigualdade gera um conjunto de fatos que afetam o crescimento econômico: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82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Desenvolvimento Econômico Brasileiro caracterizado por ciclos de Desequilíbrios Externos, Fiscais, Instabilidade Inflacionária, Política e Institucional</a:t>
            </a:r>
          </a:p>
          <a:p>
            <a:r>
              <a:rPr lang="pt-BR" dirty="0" smtClean="0"/>
              <a:t>Elevado Crescimento Econômico no período 1945-1980 – Industrialização e Urbanização – Perda de Dinamismo desde então (Processo de Substituição de Importações)</a:t>
            </a:r>
          </a:p>
          <a:p>
            <a:r>
              <a:rPr lang="pt-BR" dirty="0" smtClean="0"/>
              <a:t>Momentos de Crise e Instabilidade – Anos 60: retração do Crescimento com crise fiscal e crise externa e aceleração inflacionária: Interrupção da Democracia.</a:t>
            </a:r>
          </a:p>
          <a:p>
            <a:r>
              <a:rPr lang="pt-BR" dirty="0" smtClean="0"/>
              <a:t>Volta da Democracia em 1985 não conseguiu levar o crescimento econômico.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0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1: Despesa Primária Crescente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0" y="1718440"/>
            <a:ext cx="11068595" cy="494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2: Elevada Carga Tributária</a:t>
            </a:r>
            <a:endParaRPr lang="pt-BR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66769"/>
              </p:ext>
            </p:extLst>
          </p:nvPr>
        </p:nvGraphicFramePr>
        <p:xfrm>
          <a:off x="3067050" y="2144713"/>
          <a:ext cx="60579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áfico" r:id="rId3" imgW="6058091" imgH="3714941" progId="Excel.Chart.8">
                  <p:embed/>
                </p:oleObj>
              </mc:Choice>
              <mc:Fallback>
                <p:oleObj name="Gráfico" r:id="rId3" imgW="6058091" imgH="3714941" progId="Excel.Chart.8">
                  <p:embed/>
                  <p:pic>
                    <p:nvPicPr>
                      <p:cNvPr id="901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144713"/>
                        <a:ext cx="6057900" cy="3714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2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 Tributária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Até estabilização, inflação financiou o aumento da despesa primária</a:t>
            </a:r>
          </a:p>
          <a:p>
            <a:r>
              <a:rPr lang="pt-BR" dirty="0" smtClean="0"/>
              <a:t>Pós-estabilização: Necessidade de uma carga tributária crescente</a:t>
            </a:r>
          </a:p>
          <a:p>
            <a:r>
              <a:rPr lang="pt-BR" dirty="0" smtClean="0"/>
              <a:t>Fontes de Tributação: Consumo, Renda e Patrimônio; No Brasil várias outras fontes: folha de pagamentos, faturamento, movimentação financeira, </a:t>
            </a:r>
            <a:r>
              <a:rPr lang="pt-BR" dirty="0" err="1" smtClean="0"/>
              <a:t>etc</a:t>
            </a:r>
            <a:r>
              <a:rPr lang="pt-BR" dirty="0" smtClean="0"/>
              <a:t> (Elevada Participação de tributos cumulativos)</a:t>
            </a:r>
          </a:p>
          <a:p>
            <a:r>
              <a:rPr lang="pt-BR" dirty="0" smtClean="0"/>
              <a:t>Distorções de Preços Relativos – Má alocação de recursos</a:t>
            </a:r>
          </a:p>
          <a:p>
            <a:r>
              <a:rPr lang="pt-BR" dirty="0" smtClean="0"/>
              <a:t>Elevados Custos Administrativos, “Planejamento Tributário”, Lobbies por privilégios</a:t>
            </a:r>
          </a:p>
          <a:p>
            <a:r>
              <a:rPr lang="pt-BR" dirty="0" smtClean="0"/>
              <a:t>Questão do sistema tributário: Arrecadar independente da qualidade e neutralidade.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315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3 – Poupança Pública Negativa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 = S = </a:t>
            </a:r>
            <a:r>
              <a:rPr lang="pt-BR" dirty="0" err="1" smtClean="0"/>
              <a:t>Sp</a:t>
            </a:r>
            <a:r>
              <a:rPr lang="pt-BR" dirty="0" smtClean="0"/>
              <a:t> + </a:t>
            </a:r>
            <a:r>
              <a:rPr lang="pt-BR" dirty="0" err="1" smtClean="0"/>
              <a:t>Sg</a:t>
            </a:r>
            <a:r>
              <a:rPr lang="pt-BR" dirty="0" smtClean="0"/>
              <a:t> + </a:t>
            </a:r>
            <a:r>
              <a:rPr lang="pt-BR" dirty="0" err="1" smtClean="0"/>
              <a:t>Sext</a:t>
            </a:r>
            <a:r>
              <a:rPr lang="pt-BR" dirty="0" smtClean="0"/>
              <a:t>: </a:t>
            </a:r>
            <a:r>
              <a:rPr lang="pt-BR" dirty="0" err="1" smtClean="0"/>
              <a:t>Sg</a:t>
            </a:r>
            <a:r>
              <a:rPr lang="pt-BR" dirty="0" smtClean="0"/>
              <a:t> &lt; 0 reduz S interna</a:t>
            </a:r>
          </a:p>
          <a:p>
            <a:r>
              <a:rPr lang="pt-BR" dirty="0" smtClean="0"/>
              <a:t>Investimento depende da Poupança Privada e Poupança Externa</a:t>
            </a:r>
          </a:p>
          <a:p>
            <a:r>
              <a:rPr lang="pt-BR" dirty="0" smtClean="0"/>
              <a:t>Poupança Externa tem limites – dívida em moeda estrangeira (Risco Cambial)</a:t>
            </a:r>
          </a:p>
          <a:p>
            <a:r>
              <a:rPr lang="pt-BR" dirty="0" smtClean="0"/>
              <a:t>Escassez de Poupança: Elevações de I e do C tendem a detonar as contas externas</a:t>
            </a:r>
          </a:p>
          <a:p>
            <a:r>
              <a:rPr lang="pt-BR" dirty="0" smtClean="0"/>
              <a:t>Aumento dos Termos de Troca possibilita ampliação do investimento e crescimento do PIB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93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4000" kern="1200" spc="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Transações Correntes e Conta Capital e Financeira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5122912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0" dirty="0" smtClean="0"/>
              <a:t>Transações correntes e consumo das famílias</a:t>
            </a:r>
            <a:endParaRPr lang="pt-BR" b="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1981200" y="2174875"/>
          <a:ext cx="821925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112224" y="2492896"/>
          <a:ext cx="1872000" cy="548640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400"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correl.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1991-2013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-0,6637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-0,6345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4000" kern="1200" spc="1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Transações Correntes e Conta Capital e Financeira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5266928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b="0" dirty="0" smtClean="0"/>
              <a:t>Transações correntes e poupança nacional bruta</a:t>
            </a:r>
            <a:endParaRPr lang="pt-BR" b="0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</p:nvPr>
        </p:nvGraphicFramePr>
        <p:xfrm>
          <a:off x="1981200" y="2174875"/>
          <a:ext cx="821925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112224" y="2500120"/>
          <a:ext cx="1872000" cy="568840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240"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correl.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9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1991-2013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0,6028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2000-2013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0,6794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Consequências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Fato 4 – Elevadas Taxas de juros</a:t>
            </a:r>
          </a:p>
          <a:p>
            <a:pPr lvl="1"/>
            <a:r>
              <a:rPr lang="pt-BR" dirty="0" smtClean="0"/>
              <a:t>Escassez de Poupança x Opções de Política Monetária</a:t>
            </a:r>
          </a:p>
          <a:p>
            <a:pPr lvl="1"/>
            <a:r>
              <a:rPr lang="pt-BR" dirty="0" smtClean="0"/>
              <a:t>Compensar riscos de BP</a:t>
            </a:r>
          </a:p>
          <a:p>
            <a:pPr lvl="1"/>
            <a:r>
              <a:rPr lang="pt-BR" dirty="0" smtClean="0"/>
              <a:t>Insegurança Jurídica</a:t>
            </a:r>
          </a:p>
          <a:p>
            <a:r>
              <a:rPr lang="pt-BR" dirty="0" smtClean="0"/>
              <a:t>Fato 5 – Gargalos de </a:t>
            </a:r>
            <a:r>
              <a:rPr lang="pt-BR" dirty="0" err="1" smtClean="0"/>
              <a:t>Infra-estrutura</a:t>
            </a:r>
            <a:r>
              <a:rPr lang="pt-BR" dirty="0" smtClean="0"/>
              <a:t>: </a:t>
            </a:r>
          </a:p>
          <a:p>
            <a:pPr lvl="1"/>
            <a:r>
              <a:rPr lang="pt-BR" dirty="0" smtClean="0"/>
              <a:t>investimento passou de 5,4% PIB (Anos 1970) para 2,14% nos anos 2000.  Fim dos fundos setoriais na constituição. </a:t>
            </a:r>
          </a:p>
          <a:p>
            <a:pPr lvl="1"/>
            <a:r>
              <a:rPr lang="pt-BR" dirty="0" smtClean="0"/>
              <a:t>Necessidade: pelo menos 3% (2% expansão e 1% manutenção). Se quiser ter padrão da Coréia do Sul 7% do PIB.</a:t>
            </a:r>
          </a:p>
          <a:p>
            <a:pPr lvl="1"/>
            <a:r>
              <a:rPr lang="pt-BR" dirty="0" smtClean="0"/>
              <a:t>Complementaridade entre </a:t>
            </a:r>
            <a:r>
              <a:rPr lang="pt-BR" dirty="0" err="1" smtClean="0"/>
              <a:t>Ig</a:t>
            </a:r>
            <a:r>
              <a:rPr lang="pt-BR" dirty="0" smtClean="0"/>
              <a:t> e </a:t>
            </a:r>
            <a:r>
              <a:rPr lang="pt-BR" dirty="0" err="1" smtClean="0"/>
              <a:t>Iprivado</a:t>
            </a:r>
            <a:endParaRPr lang="pt-BR" dirty="0" smtClean="0"/>
          </a:p>
          <a:p>
            <a:pPr lvl="1"/>
            <a:r>
              <a:rPr lang="pt-BR" dirty="0" smtClean="0"/>
              <a:t>Externalidades levariam a </a:t>
            </a:r>
            <a:r>
              <a:rPr lang="pt-BR" dirty="0" err="1" smtClean="0"/>
              <a:t>Subinvestimetno</a:t>
            </a:r>
            <a:r>
              <a:rPr lang="pt-BR" dirty="0" smtClean="0"/>
              <a:t> privado</a:t>
            </a:r>
          </a:p>
          <a:p>
            <a:pPr lvl="1"/>
            <a:r>
              <a:rPr lang="pt-BR" dirty="0" smtClean="0"/>
              <a:t>Planejamento de Longo Prazo: Fontes energéticos, diferentes modais de transportes, uso de recursos hídricos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7803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Investimentos -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/>
          </p:nvPr>
        </p:nvGraphicFramePr>
        <p:xfrm>
          <a:off x="2207569" y="1628800"/>
          <a:ext cx="784887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927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Infra-estrutura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Papel do governo:</a:t>
            </a:r>
          </a:p>
          <a:p>
            <a:pPr lvl="1"/>
            <a:r>
              <a:rPr lang="pt-BR" dirty="0" smtClean="0"/>
              <a:t>Investimento Complementar</a:t>
            </a:r>
          </a:p>
          <a:p>
            <a:pPr lvl="1"/>
            <a:r>
              <a:rPr lang="pt-BR" dirty="0" smtClean="0"/>
              <a:t>Subsídios </a:t>
            </a:r>
          </a:p>
          <a:p>
            <a:pPr lvl="1"/>
            <a:r>
              <a:rPr lang="pt-BR" dirty="0" smtClean="0"/>
              <a:t>Regulação Estável e Eficiente</a:t>
            </a:r>
          </a:p>
          <a:p>
            <a:pPr lvl="1"/>
            <a:r>
              <a:rPr lang="pt-BR" dirty="0" smtClean="0"/>
              <a:t>Planejamento e Coordenação</a:t>
            </a:r>
          </a:p>
          <a:p>
            <a:r>
              <a:rPr lang="pt-BR" dirty="0" smtClean="0"/>
              <a:t>Problemas</a:t>
            </a:r>
          </a:p>
          <a:p>
            <a:pPr lvl="1"/>
            <a:r>
              <a:rPr lang="pt-BR" dirty="0" smtClean="0"/>
              <a:t>Escassez de recursos públicos: fim dos fundos setoriais e crescimento da despesa corrente</a:t>
            </a:r>
          </a:p>
          <a:p>
            <a:pPr lvl="1"/>
            <a:r>
              <a:rPr lang="pt-BR" dirty="0" smtClean="0"/>
              <a:t>Redução de I e privatização: desmontou capacidade de planejamento – incapacidade de selecionar projetos, atrasos, ineficiência nas licitações, erros de projetos, ineficiência operacional</a:t>
            </a:r>
          </a:p>
          <a:p>
            <a:pPr lvl="1"/>
            <a:r>
              <a:rPr lang="pt-BR" dirty="0" smtClean="0"/>
              <a:t>Fragilidade das agências reguladoras</a:t>
            </a:r>
          </a:p>
          <a:p>
            <a:r>
              <a:rPr lang="pt-BR" dirty="0" smtClean="0"/>
              <a:t>Insuficiência de IE – limita novos negócios, aumenta custos, reduz produtividade, reduz escala, concorrência, insegurança produtiva,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186632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80" y="556713"/>
            <a:ext cx="10515600" cy="1325563"/>
          </a:xfrm>
        </p:spPr>
        <p:txBody>
          <a:bodyPr/>
          <a:lstStyle/>
          <a:p>
            <a:r>
              <a:rPr lang="pt-BR" dirty="0" smtClean="0"/>
              <a:t>Fato 6 - Forte Crescimento do Salário Real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199" y="2106677"/>
            <a:ext cx="5727601" cy="378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Período Democrático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Baixo Crescimento Econômico – fase mais longa de crescimento 2004/10</a:t>
            </a:r>
          </a:p>
          <a:p>
            <a:pPr lvl="1"/>
            <a:r>
              <a:rPr lang="pt-BR" dirty="0" smtClean="0"/>
              <a:t>Porque não se sustentou?</a:t>
            </a:r>
          </a:p>
          <a:p>
            <a:pPr lvl="1"/>
            <a:r>
              <a:rPr lang="pt-BR" dirty="0" smtClean="0"/>
              <a:t>Porque a reversão em 2014?</a:t>
            </a:r>
          </a:p>
          <a:p>
            <a:r>
              <a:rPr lang="pt-BR" dirty="0" smtClean="0"/>
              <a:t>Melhora nos indicadores sociais – distribuição de renda</a:t>
            </a:r>
          </a:p>
          <a:p>
            <a:r>
              <a:rPr lang="pt-BR" dirty="0" smtClean="0"/>
              <a:t>Aumento do Tamanho do Estado</a:t>
            </a:r>
          </a:p>
          <a:p>
            <a:r>
              <a:rPr lang="pt-BR" dirty="0" smtClean="0"/>
              <a:t>Baixa Produtividade</a:t>
            </a:r>
          </a:p>
          <a:p>
            <a:pPr marL="0" indent="0">
              <a:buNone/>
            </a:pPr>
            <a:r>
              <a:rPr lang="pt-BR" dirty="0" smtClean="0"/>
              <a:t>Várias Teses dentre as quais: Democracia com Elevada Desigualdade Social resulta em Baixo Crescimento?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120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Fato 6 - Forte Crescimento do Salário Real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Política Deliberada de aumento do salário mínimo real pós estabilização</a:t>
            </a:r>
          </a:p>
          <a:p>
            <a:r>
              <a:rPr lang="pt-BR" dirty="0" smtClean="0"/>
              <a:t>Pressiona custos, quando variação do salário maior que o da produtividade, reduz rentabilidade e o investimento?</a:t>
            </a:r>
          </a:p>
          <a:p>
            <a:r>
              <a:rPr lang="pt-BR" dirty="0" smtClean="0"/>
              <a:t>Salário Mínimo referência para outros salários</a:t>
            </a:r>
          </a:p>
          <a:p>
            <a:r>
              <a:rPr lang="pt-BR" dirty="0" smtClean="0"/>
              <a:t>Reduz contratação de menos qualificados : informalidade</a:t>
            </a:r>
          </a:p>
          <a:p>
            <a:r>
              <a:rPr lang="pt-BR" dirty="0" smtClean="0"/>
              <a:t>Benefícios e Assistência Social atrelado ao mínimo </a:t>
            </a:r>
          </a:p>
          <a:p>
            <a:r>
              <a:rPr lang="pt-BR" dirty="0" smtClean="0"/>
              <a:t>Gastos indexados ao Salário </a:t>
            </a:r>
            <a:r>
              <a:rPr lang="pt-BR" dirty="0" err="1" smtClean="0"/>
              <a:t>Minimo</a:t>
            </a:r>
            <a:r>
              <a:rPr lang="pt-BR" dirty="0" smtClean="0"/>
              <a:t>: com a valorização real, crescimento dos gastos correntes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658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7: Economia Fechada ao Comércio Internacional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Brasil país com uma das menores taxas de abertura comercial: mesmo após o processo de abertura – Origem PSI e seus benefícios (</a:t>
            </a:r>
            <a:r>
              <a:rPr lang="pt-BR" dirty="0" err="1" smtClean="0"/>
              <a:t>rent-seeking</a:t>
            </a:r>
            <a:r>
              <a:rPr lang="pt-BR" dirty="0" smtClean="0"/>
              <a:t>) – Não se explica pelo tamanho do país.</a:t>
            </a:r>
          </a:p>
          <a:p>
            <a:r>
              <a:rPr lang="pt-BR" dirty="0" err="1" smtClean="0"/>
              <a:t>Idéia</a:t>
            </a:r>
            <a:r>
              <a:rPr lang="pt-BR" dirty="0" smtClean="0"/>
              <a:t>: Indústria Nascente e maior dinamismo do setor industrial, MAS: Barreiras se estendem ao longo do tempo e possibilitam lucros extraordinários (ganhos inclusive para os trabalhadores desses setores)</a:t>
            </a:r>
          </a:p>
          <a:p>
            <a:r>
              <a:rPr lang="pt-BR" dirty="0" smtClean="0"/>
              <a:t>Protecionismo: Preserva Mercado consumidor; Limita Negócios que dependem de melhor tecnologia e amplia custos</a:t>
            </a:r>
          </a:p>
          <a:p>
            <a:r>
              <a:rPr lang="pt-BR" dirty="0" smtClean="0"/>
              <a:t>Abertura aumenta o crescimento por: (i) Seleção natural; (</a:t>
            </a:r>
            <a:r>
              <a:rPr lang="pt-BR" dirty="0" err="1" smtClean="0"/>
              <a:t>ii</a:t>
            </a:r>
            <a:r>
              <a:rPr lang="pt-BR" dirty="0" smtClean="0"/>
              <a:t>) acesso a melhores tecnologias; (</a:t>
            </a:r>
            <a:r>
              <a:rPr lang="pt-BR" dirty="0" err="1" smtClean="0"/>
              <a:t>iii</a:t>
            </a:r>
            <a:r>
              <a:rPr lang="pt-BR" dirty="0" smtClean="0"/>
              <a:t>) maior competição; (</a:t>
            </a:r>
            <a:r>
              <a:rPr lang="pt-BR" dirty="0" err="1" smtClean="0"/>
              <a:t>iv</a:t>
            </a:r>
            <a:r>
              <a:rPr lang="pt-BR" dirty="0" smtClean="0"/>
              <a:t>) aumento das exportações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830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8 – Incerteza Jurídica e Baixa proteção à propriedade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Base da Análise – </a:t>
            </a:r>
            <a:r>
              <a:rPr lang="pt-BR" dirty="0" err="1" smtClean="0"/>
              <a:t>Doing</a:t>
            </a:r>
            <a:r>
              <a:rPr lang="pt-BR" dirty="0" smtClean="0"/>
              <a:t> Business do Banco Mundial – Quantifica Regulação e a proteção de direitos de propriedade e avalia seus impactos e custos para fazer negócios no país: complexidade regulatória, tempo e custo para lidar com regras, carga tributária, entre outros.</a:t>
            </a:r>
          </a:p>
          <a:p>
            <a:r>
              <a:rPr lang="pt-BR" dirty="0" smtClean="0"/>
              <a:t>Brasil marcado pela insegurança jurídica: incerteza (regras não estimulam jogo justo), custos de recuperação judicial e prazos, limita investimentos em IE</a:t>
            </a:r>
          </a:p>
          <a:p>
            <a:r>
              <a:rPr lang="pt-BR" dirty="0" smtClean="0"/>
              <a:t>Amplia custo do crédito, </a:t>
            </a:r>
            <a:r>
              <a:rPr lang="pt-BR" dirty="0" err="1" smtClean="0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7659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 9: Grande Número de Empresas Pequenas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Baixa produtividade, baixo acesso ao crédito, falta escala, tecnologias inadequadas</a:t>
            </a:r>
          </a:p>
          <a:p>
            <a:r>
              <a:rPr lang="pt-BR" dirty="0" smtClean="0"/>
              <a:t>Compensam o custo pela informalidade das regras trabalhistas e a evasão fiscal.</a:t>
            </a:r>
          </a:p>
          <a:p>
            <a:r>
              <a:rPr lang="pt-BR" dirty="0" smtClean="0"/>
              <a:t>Porque as empresas são pequenas: Burocracia excessiva e elevado custo de formalizar; baixa renda da população (produtos baratos), regulação do mercado de trabalho eleva custo de formalização, tributação (é melhor ser invisível), </a:t>
            </a:r>
            <a:r>
              <a:rPr lang="pt-BR" dirty="0" err="1" smtClean="0"/>
              <a:t>etc</a:t>
            </a:r>
            <a:r>
              <a:rPr lang="pt-BR" dirty="0" smtClean="0"/>
              <a:t> </a:t>
            </a:r>
          </a:p>
          <a:p>
            <a:r>
              <a:rPr lang="pt-BR" dirty="0" smtClean="0"/>
              <a:t>Empresa pequena é menos eficiente (senão já teria crescido): assim transferir emprego da pequena para a grande forte impacto na produtividade e crescimento.</a:t>
            </a:r>
          </a:p>
          <a:p>
            <a:r>
              <a:rPr lang="pt-BR" dirty="0" smtClean="0"/>
              <a:t>Quando os ganhos da formalização compensam seus custos?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372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 10 – Atraso Educacional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Número de anos médios de estudo muito baixo (7,5), mas avanço de 30 a 80 </a:t>
            </a:r>
            <a:r>
              <a:rPr lang="pt-BR" dirty="0"/>
              <a:t>f</a:t>
            </a:r>
            <a:r>
              <a:rPr lang="pt-BR" dirty="0" smtClean="0"/>
              <a:t>oi de 1,1 anos e de 80 a 2010 – 5 anos</a:t>
            </a:r>
          </a:p>
          <a:p>
            <a:r>
              <a:rPr lang="pt-BR" dirty="0" smtClean="0"/>
              <a:t>Acesso a educação fundamental avançou</a:t>
            </a:r>
          </a:p>
          <a:p>
            <a:r>
              <a:rPr lang="pt-BR" dirty="0" smtClean="0"/>
              <a:t>Ensino Médio problemas de acesso</a:t>
            </a:r>
          </a:p>
          <a:p>
            <a:r>
              <a:rPr lang="pt-BR" dirty="0" smtClean="0"/>
              <a:t>Qualidade deficiente</a:t>
            </a:r>
          </a:p>
          <a:p>
            <a:r>
              <a:rPr lang="pt-BR" dirty="0" smtClean="0"/>
              <a:t>Segundo estudos: 1/3 da diferença de produtividade (</a:t>
            </a:r>
            <a:r>
              <a:rPr lang="pt-BR" dirty="0" err="1" smtClean="0"/>
              <a:t>BRxEUA</a:t>
            </a:r>
            <a:r>
              <a:rPr lang="pt-BR" dirty="0" smtClean="0"/>
              <a:t>) vem do atraso educacional.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1270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 do texto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(i) Democratização em ambiente de elevada Desigualdade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ii</a:t>
            </a:r>
            <a:r>
              <a:rPr lang="pt-BR" dirty="0" smtClean="0"/>
              <a:t>) Péssimas Condições Sociais para os pobres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iii</a:t>
            </a:r>
            <a:r>
              <a:rPr lang="pt-BR" dirty="0" smtClean="0"/>
              <a:t>) Privilégios enraizados para classe alta</a:t>
            </a:r>
          </a:p>
          <a:p>
            <a:r>
              <a:rPr lang="pt-BR" dirty="0" smtClean="0"/>
              <a:t>Democratização melhora distribuição de renda por meio de crescimento do Estado que busca administrar os conflitos, mas rebate em baixo crescimento (sacrifício ao Investimento, problemas de alocação de </a:t>
            </a:r>
            <a:r>
              <a:rPr lang="pt-BR" dirty="0" err="1" smtClean="0"/>
              <a:t>recursos,etc</a:t>
            </a:r>
            <a:r>
              <a:rPr lang="pt-BR" dirty="0" smtClean="0"/>
              <a:t>)</a:t>
            </a:r>
          </a:p>
          <a:p>
            <a:r>
              <a:rPr lang="pt-BR" dirty="0" smtClean="0"/>
              <a:t>Problema: Não houve transferência de G(rico) para o G(pobre) e o estado tem que manter. Deu certo enquanto a carga aumentou e termos de troca favorável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559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Forte melhoria da politica social desde a constituição</a:t>
            </a:r>
          </a:p>
          <a:p>
            <a:r>
              <a:rPr lang="pt-BR" dirty="0" smtClean="0"/>
              <a:t>Criação de uma rede de proteção</a:t>
            </a:r>
          </a:p>
          <a:p>
            <a:r>
              <a:rPr lang="pt-BR" dirty="0" smtClean="0"/>
              <a:t>Educação e Saúde</a:t>
            </a:r>
          </a:p>
          <a:p>
            <a:r>
              <a:rPr lang="pt-BR" dirty="0" smtClean="0"/>
              <a:t>Mas manteve crédito subsidiado, </a:t>
            </a:r>
            <a:r>
              <a:rPr lang="pt-BR" dirty="0" err="1" smtClean="0"/>
              <a:t>desonerações,etc</a:t>
            </a:r>
            <a:endParaRPr lang="pt-BR" dirty="0" smtClean="0"/>
          </a:p>
          <a:p>
            <a:r>
              <a:rPr lang="pt-BR" dirty="0" smtClean="0"/>
              <a:t>Classe Média: beneficiada pela politica salarial</a:t>
            </a:r>
          </a:p>
          <a:p>
            <a:r>
              <a:rPr lang="pt-BR" dirty="0" smtClean="0"/>
              <a:t>MAS: não houve, por exemplo, tributação da classe de renda alta?</a:t>
            </a:r>
          </a:p>
          <a:p>
            <a:r>
              <a:rPr lang="pt-BR" dirty="0" smtClean="0"/>
              <a:t>Questão: Aumento da classe média pode forçar maior redistribuição e foco em serviços públicos de qualidade ou voltaremos atrás e podemos sacrificar a própria democracia.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018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Alguns Pontos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Crise recente:</a:t>
            </a:r>
          </a:p>
          <a:p>
            <a:r>
              <a:rPr lang="pt-BR" dirty="0" smtClean="0"/>
              <a:t>Porque 2014?</a:t>
            </a:r>
          </a:p>
          <a:p>
            <a:r>
              <a:rPr lang="pt-BR" dirty="0" smtClean="0"/>
              <a:t>Estado Grande (Pacto Social) x Estado Intervencionista (Decisões equivocadas e erros de alocação dos recursos)</a:t>
            </a:r>
          </a:p>
          <a:p>
            <a:r>
              <a:rPr lang="pt-BR" dirty="0" smtClean="0"/>
              <a:t>Cenário Externo (Queda do preço das commodities, queda do preço do petróleo e seus impactos no </a:t>
            </a:r>
            <a:r>
              <a:rPr lang="pt-BR" dirty="0" err="1" smtClean="0"/>
              <a:t>Pré</a:t>
            </a:r>
            <a:r>
              <a:rPr lang="pt-BR" dirty="0" smtClean="0"/>
              <a:t>-Sal)</a:t>
            </a:r>
          </a:p>
          <a:p>
            <a:r>
              <a:rPr lang="pt-BR" dirty="0" smtClean="0"/>
              <a:t>Politica Fiscal: Erro no momento do Ajuste, Consolidação Fiscal (o Teto de Gastos),</a:t>
            </a:r>
          </a:p>
          <a:p>
            <a:r>
              <a:rPr lang="pt-BR" dirty="0" smtClean="0"/>
              <a:t>Qual o impacto da Lava Jato?</a:t>
            </a:r>
          </a:p>
          <a:p>
            <a:r>
              <a:rPr lang="pt-BR" dirty="0" smtClean="0"/>
              <a:t>A Crise de 2014 é só devido ao intervencionismo e aos erros do governo?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4401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Crescimento e Preços de Commodities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" y="1825626"/>
            <a:ext cx="9213669" cy="40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51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 x Chile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90688"/>
            <a:ext cx="9039496" cy="45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6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Fatores do Crescimento Econômico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 algn="just">
              <a:lnSpc>
                <a:spcPct val="150000"/>
              </a:lnSpc>
              <a:buAutoNum type="romanUcParenR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força de trabalho;</a:t>
            </a:r>
          </a:p>
          <a:p>
            <a:pPr marL="514350" lvl="0" indent="-514350" algn="just">
              <a:lnSpc>
                <a:spcPct val="150000"/>
              </a:lnSpc>
              <a:buAutoNum type="romanUcParenR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do estoque de capital físico;</a:t>
            </a:r>
          </a:p>
          <a:p>
            <a:pPr marL="514350" lvl="0" indent="-514350" algn="just">
              <a:lnSpc>
                <a:spcPct val="150000"/>
              </a:lnSpc>
              <a:buAutoNum type="romanUcParenR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do estoque de capital humano;</a:t>
            </a:r>
          </a:p>
          <a:p>
            <a:pPr marL="514350" lvl="0" indent="-514350" algn="just">
              <a:lnSpc>
                <a:spcPct val="150000"/>
              </a:lnSpc>
              <a:buAutoNum type="romanUcParenR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da Produtividade Total dos Fatores (PTF).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uma melhor tecnologia;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Realocação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fatores de produção para atividades mais produtivas (agricultura para indústria);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Mudanças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institucionais que liberem fatores (simplificação tributária);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ambiente de negócios;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problemas de informação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Melhora da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Infra-Estrutura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romanL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Menores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custos de transação.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romanLcPeriod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678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Redução da taxa média de PIB per capita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899" y="2003744"/>
            <a:ext cx="6940201" cy="39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68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Termos de Troca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9899" y="2486244"/>
            <a:ext cx="5392201" cy="30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74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Petróleo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099" y="2515194"/>
            <a:ext cx="4927801" cy="2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7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7CA58-BDB1-4766-BE05-EEC9EBE1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/>
              <a:t>Evolução do Gasto Primário do Governo Central</a:t>
            </a:r>
            <a:br>
              <a:rPr lang="pt-BR" b="1" dirty="0"/>
            </a:br>
            <a:endParaRPr lang="pt-BR" b="1" dirty="0"/>
          </a:p>
        </p:txBody>
      </p:sp>
      <p:pic>
        <p:nvPicPr>
          <p:cNvPr id="4198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25" y="1658984"/>
            <a:ext cx="7149805" cy="4383042"/>
          </a:xfrm>
        </p:spPr>
      </p:pic>
    </p:spTree>
    <p:extLst>
      <p:ext uri="{BB962C8B-B14F-4D97-AF65-F5344CB8AC3E}">
        <p14:creationId xmlns:p14="http://schemas.microsoft.com/office/powerpoint/2010/main" val="2944962669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9578014" cy="3881437"/>
          </a:xfrm>
        </p:spPr>
      </p:pic>
    </p:spTree>
    <p:extLst>
      <p:ext uri="{BB962C8B-B14F-4D97-AF65-F5344CB8AC3E}">
        <p14:creationId xmlns:p14="http://schemas.microsoft.com/office/powerpoint/2010/main" val="39620116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90688"/>
            <a:ext cx="9013370" cy="468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bianchiniblog.files.wordpress.com/2017/03/image005.png?w=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1" y="186321"/>
            <a:ext cx="11323782" cy="65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 flipV="1">
            <a:off x="6779172" y="1401699"/>
            <a:ext cx="31531" cy="4361792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8201889" y="1902692"/>
            <a:ext cx="9236" cy="38330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9878294" y="1888844"/>
            <a:ext cx="9236" cy="38330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1032831" y="1768765"/>
            <a:ext cx="9236" cy="383309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ta para a Direita 1"/>
          <p:cNvSpPr/>
          <p:nvPr/>
        </p:nvSpPr>
        <p:spPr>
          <a:xfrm>
            <a:off x="7573817" y="1046098"/>
            <a:ext cx="3676074" cy="842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32435" y="1265382"/>
            <a:ext cx="331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Pouco mais de ½ século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7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3565237" y="4248728"/>
            <a:ext cx="1043710" cy="92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802909" y="3445163"/>
            <a:ext cx="1644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9564240" y="4179448"/>
            <a:ext cx="1639466" cy="4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687123" y="738909"/>
            <a:ext cx="0" cy="58928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8137239" y="4655127"/>
            <a:ext cx="1330036" cy="92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1314545" y="5098473"/>
            <a:ext cx="59113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08000" y="1062182"/>
            <a:ext cx="2900218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Primeira República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930071" y="5892800"/>
            <a:ext cx="130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II GM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624945" y="1791855"/>
            <a:ext cx="94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JK -Metas</a:t>
            </a:r>
            <a:endParaRPr lang="pt-BR" sz="16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9208655" y="3260436"/>
            <a:ext cx="75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eal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 flipH="1">
            <a:off x="9873672" y="1791855"/>
            <a:ext cx="1440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FHC e Lula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0714183" y="5259426"/>
            <a:ext cx="89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Crise 2008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1296073" y="6108489"/>
            <a:ext cx="1015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Crise 2015-16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518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Crescimento Econômico - Brasil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/>
          </p:nvPr>
        </p:nvGraphicFramePr>
        <p:xfrm>
          <a:off x="640080" y="1341438"/>
          <a:ext cx="9777095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2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87488" y="69413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Arial Black" pitchFamily="34" charset="0"/>
              </a:rPr>
              <a:t>O menor crescimento da força de trabalho e a deterioração da produtividade explicam o menor crescimento no futuro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561-60D1-4FD6-A298-C310FC63106F}" type="slidenum">
              <a:rPr lang="pt-BR" smtClean="0"/>
              <a:t>8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20" y="1364311"/>
            <a:ext cx="7200000" cy="509755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75520" y="6536861"/>
            <a:ext cx="742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Elaboração: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Depecon/Fiesp	</a:t>
            </a:r>
          </a:p>
        </p:txBody>
      </p:sp>
    </p:spTree>
    <p:extLst>
      <p:ext uri="{BB962C8B-B14F-4D97-AF65-F5344CB8AC3E}">
        <p14:creationId xmlns:p14="http://schemas.microsoft.com/office/powerpoint/2010/main" val="261085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D561-60D1-4FD6-A298-C310FC63106F}" type="slidenum">
              <a:rPr lang="pt-BR" smtClean="0"/>
              <a:t>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630" y="1507698"/>
            <a:ext cx="7920000" cy="48153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1524000" y="703294"/>
            <a:ext cx="9144000" cy="6267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2100" indent="-292100" algn="l" rtl="0" fontAlgn="base">
              <a:lnSpc>
                <a:spcPct val="110000"/>
              </a:lnSpc>
              <a:spcBef>
                <a:spcPct val="10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2600" indent="-188913" algn="l" rtl="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749300" indent="-265113" algn="l" rtl="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939800" indent="-188913" algn="l" rtl="0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2336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94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51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7084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65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pt-BR" sz="2200" dirty="0">
                <a:latin typeface="Arial Black" pitchFamily="34" charset="0"/>
              </a:rPr>
              <a:t>O processo de desindustrialização iniciado na década de 80 se intensificou nos anos 2000</a:t>
            </a:r>
            <a:endParaRPr lang="pt-BR" sz="2200" i="1" dirty="0">
              <a:latin typeface="Arial Black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75520" y="6536861"/>
            <a:ext cx="7423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Elaboração: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Depecon/Fiesp		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Fonte: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IBGE </a:t>
            </a:r>
          </a:p>
        </p:txBody>
      </p:sp>
    </p:spTree>
    <p:extLst>
      <p:ext uri="{BB962C8B-B14F-4D97-AF65-F5344CB8AC3E}">
        <p14:creationId xmlns:p14="http://schemas.microsoft.com/office/powerpoint/2010/main" val="20053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1921</Words>
  <Application>Microsoft Office PowerPoint</Application>
  <PresentationFormat>Widescreen</PresentationFormat>
  <Paragraphs>203</Paragraphs>
  <Slides>45</Slides>
  <Notes>3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Gráfico</vt:lpstr>
      <vt:lpstr>Apresentação do PowerPoint</vt:lpstr>
      <vt:lpstr>Introdução</vt:lpstr>
      <vt:lpstr>Período Democrático</vt:lpstr>
      <vt:lpstr>Fatores do Crescimento Econômico</vt:lpstr>
      <vt:lpstr>Apresentação do PowerPoint</vt:lpstr>
      <vt:lpstr>Apresentação do PowerPoint</vt:lpstr>
      <vt:lpstr>Crescimento Econômico - Brasil</vt:lpstr>
      <vt:lpstr>Apresentação do PowerPoint</vt:lpstr>
      <vt:lpstr>Apresentação do PowerPoint</vt:lpstr>
      <vt:lpstr>População: urbanização e transição demográfica</vt:lpstr>
      <vt:lpstr>Baixo Crescimento</vt:lpstr>
      <vt:lpstr>Transição Demográfica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Democratização</vt:lpstr>
      <vt:lpstr>Constituição de 1988: O Novo Contrato Social</vt:lpstr>
      <vt:lpstr>Fato 1: Despesa Primária Crescente</vt:lpstr>
      <vt:lpstr>Fato 2: Elevada Carga Tributária</vt:lpstr>
      <vt:lpstr>Carga Tributária</vt:lpstr>
      <vt:lpstr>Fato 3 – Poupança Pública Negativa</vt:lpstr>
      <vt:lpstr>Transações Correntes e Conta Capital e Financeira</vt:lpstr>
      <vt:lpstr>Transações Correntes e Conta Capital e Financeira</vt:lpstr>
      <vt:lpstr>Consequências</vt:lpstr>
      <vt:lpstr>Investimentos - Brasil</vt:lpstr>
      <vt:lpstr>Infra-estrutura.</vt:lpstr>
      <vt:lpstr>Fato 6 - Forte Crescimento do Salário Real</vt:lpstr>
      <vt:lpstr>Fato 6 - Forte Crescimento do Salário Real</vt:lpstr>
      <vt:lpstr>Fato 7: Economia Fechada ao Comércio Internacional</vt:lpstr>
      <vt:lpstr>Fato 8 – Incerteza Jurídica e Baixa proteção à propriedade</vt:lpstr>
      <vt:lpstr>Fato 9: Grande Número de Empresas Pequenas </vt:lpstr>
      <vt:lpstr>Fato 10 – Atraso Educacional</vt:lpstr>
      <vt:lpstr>Conclusões do texto</vt:lpstr>
      <vt:lpstr>Alguns pontos</vt:lpstr>
      <vt:lpstr>Alguns Pontos</vt:lpstr>
      <vt:lpstr>Crescimento e Preços de Commodities</vt:lpstr>
      <vt:lpstr>Brasil x Chile</vt:lpstr>
      <vt:lpstr>Redução da taxa média de PIB per capita</vt:lpstr>
      <vt:lpstr>Termos de Troca</vt:lpstr>
      <vt:lpstr>Petróleo</vt:lpstr>
      <vt:lpstr>Evolução do Gasto Primário do Governo Central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Windows User</cp:lastModifiedBy>
  <cp:revision>33</cp:revision>
  <dcterms:created xsi:type="dcterms:W3CDTF">2020-08-25T20:19:46Z</dcterms:created>
  <dcterms:modified xsi:type="dcterms:W3CDTF">2020-09-03T00:19:47Z</dcterms:modified>
</cp:coreProperties>
</file>