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1F93-BFB8-E94C-AC0A-559992ACA1CC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FD17-B9F2-104A-A8FB-07744FB1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1F93-BFB8-E94C-AC0A-559992ACA1CC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FD17-B9F2-104A-A8FB-07744FB1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21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1F93-BFB8-E94C-AC0A-559992ACA1CC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FD17-B9F2-104A-A8FB-07744FB1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1F93-BFB8-E94C-AC0A-559992ACA1CC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FD17-B9F2-104A-A8FB-07744FB1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7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1F93-BFB8-E94C-AC0A-559992ACA1CC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FD17-B9F2-104A-A8FB-07744FB1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1F93-BFB8-E94C-AC0A-559992ACA1CC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FD17-B9F2-104A-A8FB-07744FB1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7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1F93-BFB8-E94C-AC0A-559992ACA1CC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FD17-B9F2-104A-A8FB-07744FB1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1F93-BFB8-E94C-AC0A-559992ACA1CC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FD17-B9F2-104A-A8FB-07744FB1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2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1F93-BFB8-E94C-AC0A-559992ACA1CC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FD17-B9F2-104A-A8FB-07744FB1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3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1F93-BFB8-E94C-AC0A-559992ACA1CC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FD17-B9F2-104A-A8FB-07744FB1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0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1F93-BFB8-E94C-AC0A-559992ACA1CC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FD17-B9F2-104A-A8FB-07744FB1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9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1F93-BFB8-E94C-AC0A-559992ACA1CC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5FD17-B9F2-104A-A8FB-07744FB1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347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LEITURA: DESENVOLVIMENTO DA LEITURA MUSICAL AO PIANO, MÉTODOS E PROCEDIMENTOS</a:t>
            </a:r>
            <a:r>
              <a:rPr lang="pt-BR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68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Nossos olhos focam-se em pequenas áreas por vez, como se dessem um “zoom in” em cada pequeno detalhe, de forma a obter a imagem completa por meio do sucessivas </a:t>
            </a:r>
            <a:r>
              <a:rPr lang="pt-BR" dirty="0" smtClean="0"/>
              <a:t>fotografias</a:t>
            </a:r>
          </a:p>
          <a:p>
            <a:r>
              <a:rPr lang="pt-BR" dirty="0"/>
              <a:t>realizam uma série de saltos de um ponto ao outro de forma a captar o maior número de informações possíveis</a:t>
            </a:r>
            <a:r>
              <a:rPr lang="pt-BR" dirty="0" smtClean="0">
                <a:effectLst/>
              </a:rPr>
              <a:t> </a:t>
            </a:r>
            <a:r>
              <a:rPr lang="pt-BR" dirty="0" smtClean="0">
                <a:effectLst/>
                <a:sym typeface="Wingdings"/>
              </a:rPr>
              <a:t> sacadas</a:t>
            </a:r>
            <a:r>
              <a:rPr lang="pt-BR" dirty="0" smtClean="0">
                <a:effectLst/>
              </a:rPr>
              <a:t> </a:t>
            </a:r>
          </a:p>
          <a:p>
            <a:r>
              <a:rPr lang="pt-BR" dirty="0" smtClean="0"/>
              <a:t>Pausa para análise: fixações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65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 acordo com </a:t>
            </a:r>
            <a:r>
              <a:rPr lang="pt-BR" dirty="0" err="1"/>
              <a:t>Udtaisuk</a:t>
            </a:r>
            <a:r>
              <a:rPr lang="pt-BR" dirty="0"/>
              <a:t>, nossos olhos estão constantemente alternando entre sacadas e fixações em uma proporção de 90% para as fixações e 10% para as sacadas.</a:t>
            </a:r>
            <a:r>
              <a:rPr lang="pt-BR" dirty="0" smtClean="0">
                <a:effectLst/>
              </a:rPr>
              <a:t> </a:t>
            </a:r>
          </a:p>
          <a:p>
            <a:r>
              <a:rPr lang="pt-BR" dirty="0"/>
              <a:t>Quanto maior a área perceptiva – quantia de material que os olhos podem absorver em uma única olhada – menores os saltos e, portanto, melhor e mais rápida é a </a:t>
            </a:r>
            <a:r>
              <a:rPr lang="pt-BR" dirty="0" smtClean="0"/>
              <a:t>leitura.</a:t>
            </a:r>
            <a:r>
              <a:rPr lang="pt-BR" dirty="0" smtClean="0">
                <a:effectLst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74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Não se lê notas individuais, mas antes em grupos de notas, as quais devido à características como contorno melódico, padrões rítmicos, desenho </a:t>
            </a:r>
            <a:r>
              <a:rPr lang="pt-BR" dirty="0" err="1"/>
              <a:t>acordal</a:t>
            </a:r>
            <a:r>
              <a:rPr lang="pt-BR" dirty="0"/>
              <a:t>, etc., formam um padrão visual e musical reconhecível. Na leitura musical </a:t>
            </a:r>
            <a:r>
              <a:rPr lang="pt-BR" dirty="0" err="1"/>
              <a:t>pianística</a:t>
            </a:r>
            <a:r>
              <a:rPr lang="pt-BR" dirty="0"/>
              <a:t> além do movimento da esquerda para a direita existe o movimento de baixo para cima.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83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Outro fator que dificulta a leitura musical é que, diferente das palavras que já vêm separadas e prontas para serem interpretadas, a notação não tem a mesma claridade visual, de separação de grupos de notas; o cérebro tem que organizar as notas individuais em padrões reconhecíveis, assim como em acordes, motivos, frases, etc. – a viabilização deste processo se dá somente a partir de um prévio conhecimento harmônico, estrutura e formal, por parte do intérprete.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90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Estudos mostram que em leitores habilidosos, os olhos estão sempre se movendo adiante de suas mãos. </a:t>
            </a:r>
            <a:endParaRPr lang="pt-BR" dirty="0" smtClean="0"/>
          </a:p>
          <a:p>
            <a:r>
              <a:rPr lang="pt-BR" dirty="0"/>
              <a:t>Melhores leitores necessitam de poucas sacadas para entender padrões ou grupos de notas. </a:t>
            </a:r>
            <a:endParaRPr lang="pt-BR" dirty="0" smtClean="0"/>
          </a:p>
          <a:p>
            <a:r>
              <a:rPr lang="pt-BR" dirty="0" smtClean="0"/>
              <a:t>Quando </a:t>
            </a:r>
            <a:r>
              <a:rPr lang="pt-BR" dirty="0"/>
              <a:t>identifica um padrão e este tem sentido para ele, o leitor não tem necessidade de se fixar nele e move-se mais rapidamente para a frente. </a:t>
            </a:r>
            <a:r>
              <a:rPr lang="pt-BR" i="1" dirty="0"/>
              <a:t>Perceptual </a:t>
            </a:r>
            <a:r>
              <a:rPr lang="pt-BR" i="1" dirty="0" err="1"/>
              <a:t>Span</a:t>
            </a:r>
            <a:r>
              <a:rPr lang="pt-BR" dirty="0"/>
              <a:t> é o termo técnico que define o quão à frente o músico consegue captar grupos de notas e o </a:t>
            </a:r>
            <a:r>
              <a:rPr lang="pt-BR" i="1" dirty="0" err="1"/>
              <a:t>Eye-hand</a:t>
            </a:r>
            <a:r>
              <a:rPr lang="pt-BR" i="1" dirty="0"/>
              <a:t> </a:t>
            </a:r>
            <a:r>
              <a:rPr lang="pt-BR" i="1" dirty="0" err="1"/>
              <a:t>span</a:t>
            </a:r>
            <a:r>
              <a:rPr lang="pt-BR" dirty="0"/>
              <a:t> o tempo que ele continua tocando quando lhe tiram a partitura.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232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Muitos dos problemas durante uma leitura surgem devido à carência do </a:t>
            </a:r>
            <a:r>
              <a:rPr lang="pt-BR" dirty="0" err="1"/>
              <a:t>pré</a:t>
            </a:r>
            <a:r>
              <a:rPr lang="pt-BR" dirty="0"/>
              <a:t>-conhecimento musical que capacita o instrumentista a antever certos eventos, e assim estabelecer uma leitura muito mais </a:t>
            </a:r>
            <a:r>
              <a:rPr lang="pt-BR" dirty="0" smtClean="0"/>
              <a:t>fluente</a:t>
            </a:r>
          </a:p>
          <a:p>
            <a:r>
              <a:rPr lang="pt-BR" dirty="0"/>
              <a:t>Como aponta Bernstein </a:t>
            </a:r>
            <a:r>
              <a:rPr lang="pt-BR" dirty="0" smtClean="0"/>
              <a:t>(</a:t>
            </a:r>
            <a:r>
              <a:rPr lang="pt-BR" dirty="0" err="1"/>
              <a:t>W</a:t>
            </a:r>
            <a:r>
              <a:rPr lang="pt-BR" dirty="0" err="1" smtClean="0"/>
              <a:t>ith</a:t>
            </a:r>
            <a:r>
              <a:rPr lang="pt-BR" dirty="0" smtClean="0"/>
              <a:t> </a:t>
            </a:r>
            <a:r>
              <a:rPr lang="pt-BR" dirty="0" err="1"/>
              <a:t>your</a:t>
            </a:r>
            <a:r>
              <a:rPr lang="pt-BR" dirty="0"/>
              <a:t> </a:t>
            </a:r>
            <a:r>
              <a:rPr lang="pt-BR" dirty="0" err="1"/>
              <a:t>O</a:t>
            </a:r>
            <a:r>
              <a:rPr lang="pt-BR" dirty="0" err="1" smtClean="0"/>
              <a:t>wn</a:t>
            </a:r>
            <a:r>
              <a:rPr lang="pt-BR" dirty="0" smtClean="0"/>
              <a:t> </a:t>
            </a:r>
            <a:r>
              <a:rPr lang="pt-BR" dirty="0" err="1"/>
              <a:t>T</a:t>
            </a:r>
            <a:r>
              <a:rPr lang="pt-BR" dirty="0" err="1" smtClean="0"/>
              <a:t>wo</a:t>
            </a:r>
            <a:r>
              <a:rPr lang="pt-BR" dirty="0" smtClean="0"/>
              <a:t> </a:t>
            </a:r>
            <a:r>
              <a:rPr lang="pt-BR" dirty="0" err="1"/>
              <a:t>H</a:t>
            </a:r>
            <a:r>
              <a:rPr lang="pt-BR" dirty="0" err="1" smtClean="0"/>
              <a:t>ands</a:t>
            </a:r>
            <a:r>
              <a:rPr lang="pt-BR" dirty="0"/>
              <a:t>, 1981), a rápida identificação de intervalos ou estruturas acordais que sustentam muitas passagens musicais aumenta a fluência no processo de leitura. É importante frisar que este reconhecimento não se atém às notas, mas também às unidades rítmicas.</a:t>
            </a:r>
            <a:r>
              <a:rPr lang="pt-BR" dirty="0" smtClean="0">
                <a:effectLst/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342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Dentre as habilidades táteis, o domínio da topografia ou geografia do teclado é de vital importância na leitura</a:t>
            </a:r>
            <a:r>
              <a:rPr lang="pt-BR" dirty="0" smtClean="0">
                <a:effectLst/>
              </a:rPr>
              <a:t> </a:t>
            </a:r>
          </a:p>
          <a:p>
            <a:r>
              <a:rPr lang="pt-BR" dirty="0"/>
              <a:t>Howard </a:t>
            </a:r>
            <a:r>
              <a:rPr lang="pt-BR" dirty="0" err="1"/>
              <a:t>Richman</a:t>
            </a:r>
            <a:r>
              <a:rPr lang="pt-BR" dirty="0"/>
              <a:t> (</a:t>
            </a:r>
            <a:r>
              <a:rPr lang="pt-BR" i="1" dirty="0" err="1"/>
              <a:t>Super</a:t>
            </a:r>
            <a:r>
              <a:rPr lang="pt-BR" i="1" dirty="0"/>
              <a:t> </a:t>
            </a:r>
            <a:r>
              <a:rPr lang="pt-BR" i="1" dirty="0" err="1"/>
              <a:t>sight-reading</a:t>
            </a:r>
            <a:r>
              <a:rPr lang="pt-BR" i="1" dirty="0"/>
              <a:t> </a:t>
            </a:r>
            <a:r>
              <a:rPr lang="pt-BR" i="1" dirty="0" err="1"/>
              <a:t>secrets</a:t>
            </a:r>
            <a:r>
              <a:rPr lang="pt-BR" dirty="0"/>
              <a:t>, 1986</a:t>
            </a:r>
            <a:r>
              <a:rPr lang="pt-BR" dirty="0" smtClean="0"/>
              <a:t>): </a:t>
            </a:r>
            <a:r>
              <a:rPr lang="pt-BR" dirty="0" smtClean="0">
                <a:effectLst/>
              </a:rPr>
              <a:t> </a:t>
            </a:r>
            <a:r>
              <a:rPr lang="pt-BR" dirty="0"/>
              <a:t>ler fluentemente um determinado trecho musical se utilizando do mínimo monitoramento visual </a:t>
            </a:r>
            <a:r>
              <a:rPr lang="pt-BR" dirty="0" smtClean="0"/>
              <a:t>possível; </a:t>
            </a:r>
            <a:r>
              <a:rPr lang="pt-BR" dirty="0"/>
              <a:t>os olhos devem se manter o maior tempo possível na partitura</a:t>
            </a:r>
            <a:r>
              <a:rPr lang="pt-BR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93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É </a:t>
            </a:r>
            <a:r>
              <a:rPr lang="pt-BR" dirty="0"/>
              <a:t>necessário </a:t>
            </a:r>
            <a:r>
              <a:rPr lang="pt-BR" dirty="0" smtClean="0"/>
              <a:t>criar </a:t>
            </a:r>
            <a:r>
              <a:rPr lang="pt-BR" dirty="0"/>
              <a:t>relações entre a localização das teclas e os intervalos grafados no pentagrama. Bons leitores “passeiam” pelas teclas do piano durante uma leitura musical com muito mais familiaridade e velocidade que leitores menos habilidosos – justamente porque compreendem e assimilam a lógica visual de espaçamento entre os intervalos grafados na pauta e a localização tátil dos mesmos no teclado do piano.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46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Uma boa leitura pressupõe a fluência do discurso musical e para tanto também é necessário resolver em tempo muito limitado o dedilhado a ser empregado, outro fator primordial. Um dedilhado mal escolhido pode ser um empecilho para a fluência de leitura. </a:t>
            </a:r>
          </a:p>
          <a:p>
            <a:r>
              <a:rPr lang="pt-BR" dirty="0"/>
              <a:t>O método de leitura de Wilhelm </a:t>
            </a:r>
            <a:r>
              <a:rPr lang="pt-BR" dirty="0" err="1"/>
              <a:t>Keilmann</a:t>
            </a:r>
            <a:r>
              <a:rPr lang="pt-BR" dirty="0"/>
              <a:t> por sua variedade, trabalha inúmeras situações musicais distintas e, principalmente, trabalha o raciocínio para o emprego do dedilhado.   </a:t>
            </a:r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54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Durante a leitura, para que o material a ser lido possa ser assimilado e antecipado, a interferência do </a:t>
            </a:r>
            <a:r>
              <a:rPr lang="pt-BR" i="1" dirty="0"/>
              <a:t>feedback auditivo</a:t>
            </a:r>
            <a:r>
              <a:rPr lang="pt-BR" dirty="0"/>
              <a:t> é determinante. Ao mesmo tempo que cria expectativas sobre as notas futuras, permite reconhecer erros praticados. Ainda que não se deva parar para corrigir, é um auxilio para se evitar futuros erros semelhantes.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5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Segundo </a:t>
            </a:r>
            <a:r>
              <a:rPr lang="pt-BR" dirty="0" err="1"/>
              <a:t>Lehmann</a:t>
            </a:r>
            <a:r>
              <a:rPr lang="pt-BR" dirty="0"/>
              <a:t> e </a:t>
            </a:r>
            <a:r>
              <a:rPr lang="pt-BR" dirty="0" err="1"/>
              <a:t>McArthur</a:t>
            </a:r>
            <a:r>
              <a:rPr lang="pt-BR" dirty="0"/>
              <a:t> (</a:t>
            </a:r>
            <a:r>
              <a:rPr lang="pt-BR" i="1" dirty="0"/>
              <a:t>The Science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Pshychology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Music Performance</a:t>
            </a:r>
            <a:r>
              <a:rPr lang="pt-BR" dirty="0"/>
              <a:t> 2002</a:t>
            </a:r>
            <a:r>
              <a:rPr lang="pt-BR" dirty="0" smtClean="0"/>
              <a:t>)</a:t>
            </a:r>
            <a:r>
              <a:rPr lang="pt-BR" dirty="0" smtClean="0">
                <a:effectLst/>
              </a:rPr>
              <a:t>:</a:t>
            </a:r>
          </a:p>
          <a:p>
            <a:pPr marL="0" indent="0">
              <a:buNone/>
            </a:pPr>
            <a:r>
              <a:rPr lang="pt-BR" dirty="0"/>
              <a:t>habilidade para ler, interpretar e executar uma partitura musical, desconhecida para o instrumentista, extraindo com exatidão, o maior número de informações nela impressas de forma a se obter um coerente discurso musical</a:t>
            </a:r>
            <a:r>
              <a:rPr lang="pt-BR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867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u="sng" dirty="0"/>
              <a:t>O papel da memória na leitura</a:t>
            </a:r>
            <a:endParaRPr lang="pt-BR" dirty="0"/>
          </a:p>
          <a:p>
            <a:r>
              <a:rPr lang="pt-BR" dirty="0"/>
              <a:t>Como visto anteriormente, ler envolve perceber e processar informações visuais.</a:t>
            </a:r>
            <a:r>
              <a:rPr lang="pt-BR" dirty="0" smtClean="0">
                <a:effectLst/>
              </a:rPr>
              <a:t> </a:t>
            </a:r>
          </a:p>
          <a:p>
            <a:r>
              <a:rPr lang="pt-BR" dirty="0"/>
              <a:t>O pianista deve ser capaz de executar as mais refinadas atividades motoras assim que as reconhece na </a:t>
            </a:r>
            <a:r>
              <a:rPr lang="pt-BR" dirty="0" smtClean="0"/>
              <a:t>partitura.</a:t>
            </a:r>
            <a:r>
              <a:rPr lang="pt-BR" dirty="0" smtClean="0">
                <a:effectLst/>
              </a:rPr>
              <a:t> </a:t>
            </a:r>
          </a:p>
          <a:p>
            <a:r>
              <a:rPr lang="pt-BR" dirty="0"/>
              <a:t>Como cita </a:t>
            </a:r>
            <a:r>
              <a:rPr lang="pt-BR" dirty="0" err="1"/>
              <a:t>Pike</a:t>
            </a:r>
            <a:r>
              <a:rPr lang="pt-BR" dirty="0"/>
              <a:t> (2012) estudos recentes com jovens adultos sugerem que a percepção para reconhecer padrões de notas na partitura pode ser desenvolvida mais rapidamente que as habilidades motoras associadas a estes padrões. A memória é o elo que liga o visual ao cinético na leitura à primeira-vista.</a:t>
            </a:r>
            <a:r>
              <a:rPr lang="pt-BR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393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Segundo Pamela Pike (2012): </a:t>
            </a:r>
            <a:r>
              <a:rPr lang="pt-BR" dirty="0"/>
              <a:t>Em razão da sua expertise musical, </a:t>
            </a:r>
            <a:r>
              <a:rPr lang="pt-BR" dirty="0" smtClean="0"/>
              <a:t>o pianista agrupa as ideias musicais que lê, </a:t>
            </a:r>
            <a:r>
              <a:rPr lang="pt-BR"/>
              <a:t>lhes </a:t>
            </a:r>
            <a:r>
              <a:rPr lang="pt-BR" smtClean="0"/>
              <a:t>confere </a:t>
            </a:r>
            <a:r>
              <a:rPr lang="pt-BR" dirty="0"/>
              <a:t>um sentido musical, as </a:t>
            </a:r>
            <a:r>
              <a:rPr lang="pt-BR" dirty="0" smtClean="0"/>
              <a:t>relaciona </a:t>
            </a:r>
            <a:r>
              <a:rPr lang="pt-BR" dirty="0"/>
              <a:t>com suas experiências musicais prévias </a:t>
            </a:r>
            <a:r>
              <a:rPr lang="pt-BR" dirty="0" smtClean="0"/>
              <a:t>e pode tocar </a:t>
            </a:r>
            <a:r>
              <a:rPr lang="pt-BR" dirty="0"/>
              <a:t>o material lido com bastante segurança.  É o que ocorre com um bom leitor e é o resultado que o treinamento da leitura deve oferecer ao aluno.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7474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Como explica Dezembro (</a:t>
            </a:r>
            <a:r>
              <a:rPr lang="pt-BR" i="1" dirty="0"/>
              <a:t>Leitura à primeira-vista ao piano: uma abordagem pedagógica</a:t>
            </a:r>
            <a:r>
              <a:rPr lang="pt-BR" dirty="0"/>
              <a:t>, 2009), a memória de curto prazo está relacionada à leitura à primeira-vista. Ela é essencial no processamento de informações na leitura pois possibilita ao pianista armazenar e processar as informações simultaneamente, comparando-as a eventos passados e presentes, além de predizer eventos futuros.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265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memória de longo prazo também é importante nesse processo pois ao ler o instrumentista utiliza sua memória de procedimentos (para a localização das notas assim como para a intensidade de cada uma delas) e memória semântica (na interpretação dos signos musicais).</a:t>
            </a:r>
            <a:r>
              <a:rPr lang="pt-BR" dirty="0" smtClean="0">
                <a:effectLst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22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os </a:t>
            </a:r>
            <a:r>
              <a:rPr lang="pt-BR" dirty="0"/>
              <a:t>pianistas percebem muitas notas rapidamente</a:t>
            </a:r>
            <a:r>
              <a:rPr lang="pt-BR" dirty="0" smtClean="0"/>
              <a:t>, </a:t>
            </a:r>
            <a:r>
              <a:rPr lang="pt-BR" dirty="0"/>
              <a:t>provavelmente não leem cada nota, mas fazem suposições baseadas no seu grau de instrução musical. Exemplos dessas suposições enquanto se lê à primeira-vista incluem identificação de acordes, antecipação de progressões de acordes e leitura de notas nas linhas suplementares.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726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contato com muitos exercícios de leitura à primeira-vista (métodos e repertório especifico) e o repertório </a:t>
            </a:r>
            <a:r>
              <a:rPr lang="pt-BR" dirty="0" err="1"/>
              <a:t>pianístico</a:t>
            </a:r>
            <a:r>
              <a:rPr lang="pt-BR" dirty="0"/>
              <a:t> auxiliam o estudante no reconhecimento desses padrões musicais (tanto de alturas quanto de ritmo), desenvolvem as habilidades motoras a eles associados e aperfeiçoam as habilidades de leitura.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7736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Um dos problemas encontrados pelos alunos no exercício da leitura é a manutenção da pulsação. A prática de ler em um ambiente informal pode flexibilizar esta pulsação</a:t>
            </a:r>
            <a:r>
              <a:rPr lang="pt-BR" dirty="0" smtClean="0">
                <a:effectLst/>
              </a:rPr>
              <a:t> </a:t>
            </a:r>
          </a:p>
          <a:p>
            <a:r>
              <a:rPr lang="pt-BR" dirty="0"/>
              <a:t>Atividades como a </a:t>
            </a:r>
            <a:r>
              <a:rPr lang="pt-BR" dirty="0" err="1"/>
              <a:t>correpetição</a:t>
            </a:r>
            <a:r>
              <a:rPr lang="pt-BR" dirty="0"/>
              <a:t> são extremamente úteis no desenvolvimento deste poder de manutenção da pulsação durante a leitura.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4076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De acordo com </a:t>
            </a:r>
            <a:r>
              <a:rPr lang="pt-BR" dirty="0" err="1"/>
              <a:t>Lehmann</a:t>
            </a:r>
            <a:r>
              <a:rPr lang="pt-BR" dirty="0"/>
              <a:t> e </a:t>
            </a:r>
            <a:r>
              <a:rPr lang="pt-BR" dirty="0" err="1"/>
              <a:t>McArthur</a:t>
            </a:r>
            <a:r>
              <a:rPr lang="pt-BR" dirty="0"/>
              <a:t> (2002), ao estudar o aluno corrige seus erros, olha para as mãos enquanto toca, atém-se a detalhes importantes, corrige o dedilhado - o que é crucial - evita erros e omissões. Entretanto, ao ler à primeira-vista, o procedimento é inverso, ou seja, deve manter ritmo e métrica e não parar para corrigir; evitar olhar para as mãos, só para a partitura; pensar que a grande imagem é mais importante que o detalhe; continuar a tocar mesmo se o dedilhado, a princípio, não seja o ideal; permitir-se cometer erros e omissões. Evitar que a fluência da leitura seja interrompida. </a:t>
            </a:r>
            <a:endParaRPr lang="pt-BR" dirty="0" smtClean="0"/>
          </a:p>
          <a:p>
            <a:r>
              <a:rPr lang="pt-BR" dirty="0" smtClean="0"/>
              <a:t>Como </a:t>
            </a:r>
            <a:r>
              <a:rPr lang="pt-BR" dirty="0"/>
              <a:t>lembra </a:t>
            </a:r>
            <a:r>
              <a:rPr lang="pt-BR" dirty="0" err="1"/>
              <a:t>Pike</a:t>
            </a:r>
            <a:r>
              <a:rPr lang="pt-BR" dirty="0"/>
              <a:t> (2012) o tempo de prática de leitura não necessita ser longo, mas deve ser frequente.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359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Denes</a:t>
            </a:r>
            <a:r>
              <a:rPr lang="pt-BR" dirty="0"/>
              <a:t> </a:t>
            </a:r>
            <a:r>
              <a:rPr lang="pt-BR" dirty="0" err="1"/>
              <a:t>Agay</a:t>
            </a:r>
            <a:r>
              <a:rPr lang="pt-BR" dirty="0"/>
              <a:t> (</a:t>
            </a:r>
            <a:r>
              <a:rPr lang="pt-BR" i="1" dirty="0"/>
              <a:t>The </a:t>
            </a:r>
            <a:r>
              <a:rPr lang="pt-BR" i="1" dirty="0" err="1"/>
              <a:t>Art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Teaching</a:t>
            </a:r>
            <a:r>
              <a:rPr lang="pt-BR" i="1" dirty="0"/>
              <a:t> Piano</a:t>
            </a:r>
            <a:r>
              <a:rPr lang="pt-BR" dirty="0"/>
              <a:t>, 2004) sugere algumas estratégias para o estudo da leitura como o uso de “notas piloto” e seu reconhecimento simétrico-geográfico no pentagrama, como por exemplo a posição simétrica  entre Dó 2, Dó 3 e Dó 4 ou Dó 1, Dó 3 e Dó 5 nas claves de Fá e Sol e sua relação com o teclado.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6091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posicionamento simétrico-geográfico dos intervalos no pentagrama (o desenho dos intervalos e sua relação entre linhas e espaços). O reconhecimento de acordes pela superposição de terças (relação entre linhas ou entre espaços). Estratégias que fazem a correlação entre o formato e a posição do que está escrito na pauta com sua posição no teclado, ou a visualização no teclado do que está escrito na pauta.</a:t>
            </a:r>
            <a:r>
              <a:rPr lang="pt-BR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058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Complexo </a:t>
            </a:r>
            <a:r>
              <a:rPr lang="pt-BR" dirty="0"/>
              <a:t>processo de conversão de padrões visuais em sonoros que contempla, por sua vez, a integração de diferentes componentes como o processamento cognitivo, o conhecimento teórico e a experiência particular de cada músico</a:t>
            </a:r>
            <a:r>
              <a:rPr lang="pt-BR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6309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Sá Pereira em seu </a:t>
            </a:r>
            <a:r>
              <a:rPr lang="pt-BR" i="1" dirty="0"/>
              <a:t>Ensino Moderno de Piano</a:t>
            </a:r>
            <a:r>
              <a:rPr lang="pt-BR" dirty="0"/>
              <a:t> (1933) nota que a leitura deficiente (não somente à primeira-vista) e o pobre senso de localização no teclado são dois dos impedimentos para a aquisição da técnica </a:t>
            </a:r>
            <a:r>
              <a:rPr lang="pt-BR" dirty="0" err="1"/>
              <a:t>pianística</a:t>
            </a:r>
            <a:r>
              <a:rPr lang="pt-BR" dirty="0" smtClean="0">
                <a:effectLst/>
              </a:rPr>
              <a:t> </a:t>
            </a:r>
          </a:p>
          <a:p>
            <a:r>
              <a:rPr lang="pt-BR" dirty="0"/>
              <a:t>Para sanar este problema, o autor prescreve o exercício do solfejo melódico-rítmico e do solfejo rítmico.</a:t>
            </a:r>
            <a:r>
              <a:rPr lang="pt-BR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297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de </a:t>
            </a:r>
            <a:r>
              <a:rPr lang="en-US" dirty="0" err="1" smtClean="0"/>
              <a:t>leitura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err="1"/>
              <a:t>Introduction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Sight-reading</a:t>
            </a:r>
            <a:r>
              <a:rPr lang="pt-BR" dirty="0"/>
              <a:t> (vols.1 e 2) de Wilhelm </a:t>
            </a:r>
            <a:r>
              <a:rPr lang="pt-BR" dirty="0" err="1"/>
              <a:t>Keilmann</a:t>
            </a:r>
            <a:r>
              <a:rPr lang="pt-BR" dirty="0"/>
              <a:t> (</a:t>
            </a:r>
            <a:r>
              <a:rPr lang="pt-BR" dirty="0" err="1"/>
              <a:t>Peters</a:t>
            </a:r>
            <a:r>
              <a:rPr lang="pt-BR" dirty="0"/>
              <a:t>, 1978); </a:t>
            </a:r>
            <a:r>
              <a:rPr lang="pt-BR" dirty="0" err="1"/>
              <a:t>Préparation</a:t>
            </a:r>
            <a:r>
              <a:rPr lang="pt-BR" dirty="0"/>
              <a:t> </a:t>
            </a:r>
            <a:r>
              <a:rPr lang="pt-BR" dirty="0" err="1"/>
              <a:t>au</a:t>
            </a:r>
            <a:r>
              <a:rPr lang="pt-BR" dirty="0"/>
              <a:t> </a:t>
            </a:r>
            <a:r>
              <a:rPr lang="pt-BR" dirty="0" err="1"/>
              <a:t>Déchiffrage</a:t>
            </a:r>
            <a:r>
              <a:rPr lang="pt-BR" dirty="0"/>
              <a:t> </a:t>
            </a:r>
            <a:r>
              <a:rPr lang="pt-BR" dirty="0" err="1"/>
              <a:t>Pianistique</a:t>
            </a:r>
            <a:r>
              <a:rPr lang="pt-BR" dirty="0"/>
              <a:t> (em 5 cadernos) de O. </a:t>
            </a:r>
            <a:r>
              <a:rPr lang="pt-BR" dirty="0" err="1"/>
              <a:t>Gartenlaub</a:t>
            </a:r>
            <a:r>
              <a:rPr lang="pt-BR" dirty="0"/>
              <a:t> (</a:t>
            </a:r>
            <a:r>
              <a:rPr lang="pt-BR" dirty="0" err="1"/>
              <a:t>Rideau</a:t>
            </a:r>
            <a:r>
              <a:rPr lang="pt-BR" dirty="0"/>
              <a:t> Rouge, 1969); </a:t>
            </a:r>
            <a:r>
              <a:rPr lang="pt-BR" dirty="0" err="1"/>
              <a:t>Vom</a:t>
            </a:r>
            <a:r>
              <a:rPr lang="pt-BR" dirty="0"/>
              <a:t> </a:t>
            </a:r>
            <a:r>
              <a:rPr lang="pt-BR" dirty="0" err="1"/>
              <a:t>Blatt</a:t>
            </a:r>
            <a:r>
              <a:rPr lang="pt-BR" dirty="0"/>
              <a:t> (em 4 vols.) de Kurt Herrmann (</a:t>
            </a:r>
            <a:r>
              <a:rPr lang="pt-BR" dirty="0" err="1"/>
              <a:t>Hug</a:t>
            </a:r>
            <a:r>
              <a:rPr lang="pt-BR" dirty="0"/>
              <a:t>, 1972); Leitura à primeira vista: a ciência da conquista de </a:t>
            </a:r>
            <a:r>
              <a:rPr lang="pt-BR" dirty="0" err="1"/>
              <a:t>Hannelore</a:t>
            </a:r>
            <a:r>
              <a:rPr lang="pt-BR" dirty="0"/>
              <a:t> </a:t>
            </a:r>
            <a:r>
              <a:rPr lang="pt-BR" dirty="0" err="1"/>
              <a:t>Bucher</a:t>
            </a:r>
            <a:r>
              <a:rPr lang="pt-BR" dirty="0"/>
              <a:t> (Ed. da autora, 2009); La </a:t>
            </a:r>
            <a:r>
              <a:rPr lang="pt-BR" dirty="0" err="1"/>
              <a:t>magie</a:t>
            </a:r>
            <a:r>
              <a:rPr lang="pt-BR" dirty="0"/>
              <a:t> </a:t>
            </a:r>
            <a:r>
              <a:rPr lang="pt-BR" dirty="0" err="1"/>
              <a:t>du</a:t>
            </a:r>
            <a:r>
              <a:rPr lang="pt-BR" dirty="0"/>
              <a:t> </a:t>
            </a:r>
            <a:r>
              <a:rPr lang="pt-BR" dirty="0" err="1"/>
              <a:t>déciffrage</a:t>
            </a:r>
            <a:r>
              <a:rPr lang="pt-BR" dirty="0"/>
              <a:t> de Pascal </a:t>
            </a:r>
            <a:r>
              <a:rPr lang="pt-BR" dirty="0" err="1"/>
              <a:t>le</a:t>
            </a:r>
            <a:r>
              <a:rPr lang="pt-BR" dirty="0"/>
              <a:t> Corre (Henri </a:t>
            </a:r>
            <a:r>
              <a:rPr lang="pt-BR" dirty="0" err="1"/>
              <a:t>Lemoine</a:t>
            </a:r>
            <a:r>
              <a:rPr lang="pt-BR" dirty="0"/>
              <a:t>, 2002); Le </a:t>
            </a:r>
            <a:r>
              <a:rPr lang="pt-BR" dirty="0" err="1"/>
              <a:t>Déciffrage</a:t>
            </a:r>
            <a:r>
              <a:rPr lang="pt-BR" dirty="0"/>
              <a:t> de </a:t>
            </a:r>
            <a:r>
              <a:rPr lang="pt-BR" dirty="0" err="1"/>
              <a:t>Sylvaine</a:t>
            </a:r>
            <a:r>
              <a:rPr lang="pt-BR" dirty="0"/>
              <a:t> </a:t>
            </a:r>
            <a:r>
              <a:rPr lang="pt-BR" dirty="0" err="1"/>
              <a:t>Billier</a:t>
            </a:r>
            <a:r>
              <a:rPr lang="pt-BR" dirty="0"/>
              <a:t> (Alphonse </a:t>
            </a:r>
            <a:r>
              <a:rPr lang="pt-BR" dirty="0" err="1"/>
              <a:t>Leduc</a:t>
            </a:r>
            <a:r>
              <a:rPr lang="pt-BR" dirty="0"/>
              <a:t>, 1990); Help </a:t>
            </a:r>
            <a:r>
              <a:rPr lang="pt-BR" dirty="0" err="1"/>
              <a:t>yourself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Sight-reading</a:t>
            </a:r>
            <a:r>
              <a:rPr lang="pt-BR" dirty="0"/>
              <a:t> de Daphne </a:t>
            </a:r>
            <a:r>
              <a:rPr lang="pt-BR" dirty="0" err="1"/>
              <a:t>Sandercock</a:t>
            </a:r>
            <a:r>
              <a:rPr lang="pt-BR" dirty="0"/>
              <a:t> (Oxford,1979); </a:t>
            </a:r>
            <a:r>
              <a:rPr lang="pt-BR" dirty="0" err="1"/>
              <a:t>Super</a:t>
            </a:r>
            <a:r>
              <a:rPr lang="pt-BR" dirty="0"/>
              <a:t> </a:t>
            </a:r>
            <a:r>
              <a:rPr lang="pt-BR" dirty="0" err="1"/>
              <a:t>Sight-reading</a:t>
            </a:r>
            <a:r>
              <a:rPr lang="pt-BR" dirty="0"/>
              <a:t> </a:t>
            </a:r>
            <a:r>
              <a:rPr lang="pt-BR" dirty="0" err="1"/>
              <a:t>secrets</a:t>
            </a:r>
            <a:r>
              <a:rPr lang="pt-BR" dirty="0"/>
              <a:t> de Howard </a:t>
            </a:r>
            <a:r>
              <a:rPr lang="pt-BR" dirty="0" err="1"/>
              <a:t>Richman</a:t>
            </a:r>
            <a:r>
              <a:rPr lang="pt-BR" dirty="0"/>
              <a:t> (</a:t>
            </a:r>
            <a:r>
              <a:rPr lang="pt-BR" dirty="0" err="1"/>
              <a:t>California</a:t>
            </a:r>
            <a:r>
              <a:rPr lang="pt-BR" dirty="0"/>
              <a:t>, 1986).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67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A escolha do repertório para leitura é de suma importância, especialmente no que diz respeito à motivação</a:t>
            </a:r>
            <a:r>
              <a:rPr lang="pt-BR" dirty="0" smtClean="0">
                <a:effectLst/>
              </a:rPr>
              <a:t> </a:t>
            </a:r>
          </a:p>
          <a:p>
            <a:r>
              <a:rPr lang="pt-BR" dirty="0" err="1"/>
              <a:t>Denes</a:t>
            </a:r>
            <a:r>
              <a:rPr lang="pt-BR" dirty="0"/>
              <a:t> </a:t>
            </a:r>
            <a:r>
              <a:rPr lang="pt-BR" dirty="0" err="1"/>
              <a:t>Agay</a:t>
            </a:r>
            <a:r>
              <a:rPr lang="pt-BR" dirty="0"/>
              <a:t> (2004</a:t>
            </a:r>
            <a:r>
              <a:rPr lang="pt-BR" dirty="0" smtClean="0"/>
              <a:t>): </a:t>
            </a:r>
            <a:r>
              <a:rPr lang="pt-BR" dirty="0"/>
              <a:t>nível das </a:t>
            </a:r>
            <a:r>
              <a:rPr lang="pt-BR" dirty="0" smtClean="0"/>
              <a:t>peças </a:t>
            </a:r>
            <a:r>
              <a:rPr lang="pt-BR" dirty="0"/>
              <a:t>devem apresentar dificuldades graduais, de acordo com o nível do aluno; de preferência mais fáceis que o repertório que está estudando.</a:t>
            </a:r>
            <a:r>
              <a:rPr lang="pt-BR" dirty="0" smtClean="0">
                <a:effectLst/>
              </a:rPr>
              <a:t> </a:t>
            </a:r>
            <a:r>
              <a:rPr lang="pt-BR" dirty="0" smtClean="0"/>
              <a:t> </a:t>
            </a:r>
          </a:p>
          <a:p>
            <a:r>
              <a:rPr lang="pt-BR" dirty="0"/>
              <a:t>Deve estar claro para o professor que tipo de dificuldade vai ser trabalha no momento (leitura de intervalos, estudo de acordes, topografia do teclado).  O hábito de  tocar peças a quatro mãos é excelente, especialmente para a manutenção da pulsação.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290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Algumas </a:t>
            </a:r>
            <a:r>
              <a:rPr lang="pt-BR" dirty="0"/>
              <a:t>estratégias de leitura:</a:t>
            </a:r>
            <a:r>
              <a:rPr lang="pt-BR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pt-BR" dirty="0"/>
              <a:t>Antes de iniciar a leitura é preciso verificar qual a armadura de clave (tonalidade), fórmula de compasso (se há mudança de fórmula de compasso no decorrer da peça), andamento e indicações quanto ao caráter da obra.</a:t>
            </a:r>
          </a:p>
          <a:p>
            <a:pPr lvl="0"/>
            <a:r>
              <a:rPr lang="pt-BR" dirty="0"/>
              <a:t>Analisar a peça buscando informações sobre melodia, harmonia, ritmo, a frases, a forma, elementos que possam ajudar na decodificação do partitura (trechos semelhantes, repetições, etc.).</a:t>
            </a:r>
          </a:p>
          <a:p>
            <a:pPr lvl="0"/>
            <a:r>
              <a:rPr lang="pt-BR" dirty="0"/>
              <a:t>Iniciar a leitura em um andamento cômodo, e se erros acontecerem, seguir em frente.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172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dirty="0"/>
              <a:t>Aproveitar momentos com notas mais longas, pausas ou cadências, para ir buscando o que vem à frente. Procurar entender os padrões que se formam e não ler nota a nota.</a:t>
            </a:r>
          </a:p>
          <a:p>
            <a:pPr lvl="0"/>
            <a:r>
              <a:rPr lang="pt-BR" dirty="0"/>
              <a:t>Posicionar as mãos no local onde começa a leitura e depois não olhar mais para as mãos, só para a partitura, sentindo através do tato e com o auxílio das teclas pretas aonde as mãos estão posicionadas.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859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Ler acordes de baixo para cima.</a:t>
            </a:r>
          </a:p>
          <a:p>
            <a:pPr lvl="0"/>
            <a:r>
              <a:rPr lang="pt-BR" dirty="0"/>
              <a:t>Não parar para “estudar” a leitura. </a:t>
            </a:r>
          </a:p>
          <a:p>
            <a:pPr lvl="0"/>
            <a:r>
              <a:rPr lang="pt-BR" dirty="0"/>
              <a:t>Manter-se o mais possível concentrado e realizar leituras frequentes, se possível diárias.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842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Trabalha</a:t>
            </a:r>
            <a:r>
              <a:rPr lang="en-US" dirty="0" smtClean="0"/>
              <a:t>-se </a:t>
            </a:r>
            <a:r>
              <a:rPr lang="en-US" dirty="0" err="1" smtClean="0"/>
              <a:t>pouco</a:t>
            </a:r>
            <a:r>
              <a:rPr lang="en-US" dirty="0" smtClean="0"/>
              <a:t> a </a:t>
            </a:r>
            <a:r>
              <a:rPr lang="en-US" dirty="0" err="1" smtClean="0"/>
              <a:t>leitura</a:t>
            </a:r>
            <a:r>
              <a:rPr lang="en-US" dirty="0" smtClean="0"/>
              <a:t>, </a:t>
            </a:r>
            <a:r>
              <a:rPr lang="en-US" dirty="0" err="1" smtClean="0"/>
              <a:t>principalmente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primeira</a:t>
            </a:r>
            <a:r>
              <a:rPr lang="en-US" dirty="0" smtClean="0"/>
              <a:t>-vista</a:t>
            </a:r>
          </a:p>
          <a:p>
            <a:r>
              <a:rPr lang="en-US" dirty="0" smtClean="0"/>
              <a:t> </a:t>
            </a:r>
            <a:r>
              <a:rPr lang="pt-BR" dirty="0" smtClean="0"/>
              <a:t>Ler </a:t>
            </a:r>
            <a:r>
              <a:rPr lang="pt-BR" dirty="0"/>
              <a:t>e explorar novas peças musicais permite aos estudantes, além da expansão do repertório, a possibilidade de tornar seu aprendizado mais independente, bem como promover altos níveis de processamento cognitivo e coordenação motora fina</a:t>
            </a:r>
            <a:r>
              <a:rPr lang="pt-BR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34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Frances </a:t>
            </a:r>
            <a:r>
              <a:rPr lang="pt-BR" dirty="0" smtClean="0"/>
              <a:t>Clark </a:t>
            </a:r>
            <a:r>
              <a:rPr lang="pt-BR" dirty="0"/>
              <a:t>acredita que a lacuna entre o nível de performance e a habilidade de leitura de um aluno deve ser a menor </a:t>
            </a:r>
            <a:r>
              <a:rPr lang="pt-BR" dirty="0" smtClean="0"/>
              <a:t>possível, </a:t>
            </a:r>
            <a:r>
              <a:rPr lang="pt-BR" dirty="0"/>
              <a:t>mas, na prática, não é o que se percebe, em </a:t>
            </a:r>
            <a:r>
              <a:rPr lang="pt-BR" dirty="0" smtClean="0"/>
              <a:t>geral</a:t>
            </a:r>
          </a:p>
          <a:p>
            <a:r>
              <a:rPr lang="pt-BR" dirty="0" smtClean="0"/>
              <a:t>No </a:t>
            </a:r>
            <a:r>
              <a:rPr lang="pt-BR" dirty="0"/>
              <a:t>processo de leitura é preciso enxergar o que é similar e diferente; ter domínio sobre a topografia do teclado; olhar à frente o suficiente para se ler grupos de notas ou frases inteiras e não notas isoladas; estar no nível técnico da música que se lê; preferir fazer um número maior de leituras em um nível mais acessível do que o oposto</a:t>
            </a:r>
            <a:r>
              <a:rPr lang="pt-BR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09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Richard </a:t>
            </a:r>
            <a:r>
              <a:rPr lang="en-US" dirty="0" err="1" smtClean="0"/>
              <a:t>Chronister</a:t>
            </a:r>
            <a:r>
              <a:rPr lang="en-US" dirty="0" smtClean="0"/>
              <a:t>: </a:t>
            </a:r>
            <a:r>
              <a:rPr lang="pt-BR" dirty="0" smtClean="0"/>
              <a:t>a </a:t>
            </a:r>
            <a:r>
              <a:rPr lang="pt-BR" dirty="0"/>
              <a:t>lacuna entre performance e leitura deve ser a menor possível  e o reconhecimento de padrões e a habilidade técnica são críticos nesse processo</a:t>
            </a:r>
            <a:r>
              <a:rPr lang="pt-BR" dirty="0" smtClean="0">
                <a:effectLst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05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De acordo com </a:t>
            </a:r>
            <a:r>
              <a:rPr lang="pt-BR" dirty="0" err="1"/>
              <a:t>Lehmann</a:t>
            </a:r>
            <a:r>
              <a:rPr lang="pt-BR" dirty="0"/>
              <a:t> e </a:t>
            </a:r>
            <a:r>
              <a:rPr lang="pt-BR" dirty="0" err="1"/>
              <a:t>McArthur</a:t>
            </a:r>
            <a:r>
              <a:rPr lang="pt-BR" dirty="0"/>
              <a:t> (2002), sob o ponto de vista cognitivo a leitura envolve quatro componentes:</a:t>
            </a:r>
          </a:p>
          <a:p>
            <a:pPr lvl="0"/>
            <a:r>
              <a:rPr lang="pt-BR" dirty="0"/>
              <a:t>percepção (reconhecimento de padrões)</a:t>
            </a:r>
          </a:p>
          <a:p>
            <a:pPr lvl="0"/>
            <a:r>
              <a:rPr lang="pt-BR" dirty="0"/>
              <a:t>cinético (execução das habilidades motoras programadas para a performance dos padrões)</a:t>
            </a:r>
          </a:p>
          <a:p>
            <a:pPr lvl="0"/>
            <a:r>
              <a:rPr lang="pt-BR" dirty="0"/>
              <a:t>memória (reconhecimento dos padrões visto na partitura e a possibilidade de evocar rapidamente tanto os padrões como as habilidades motoras a eles associados)</a:t>
            </a:r>
          </a:p>
          <a:p>
            <a:pPr lvl="0"/>
            <a:r>
              <a:rPr lang="pt-BR" dirty="0"/>
              <a:t>habilidades para solucionar problemas (improvisação e suposição sobre o que vem adiante dentro do contexto do que se lê e de experiências anteriores)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7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err="1"/>
              <a:t>Udtaisuk</a:t>
            </a:r>
            <a:r>
              <a:rPr lang="pt-BR" dirty="0"/>
              <a:t> (</a:t>
            </a:r>
            <a:r>
              <a:rPr lang="pt-BR" i="1" dirty="0"/>
              <a:t>A </a:t>
            </a:r>
            <a:r>
              <a:rPr lang="pt-BR" i="1" dirty="0" err="1"/>
              <a:t>Theoritical</a:t>
            </a:r>
            <a:r>
              <a:rPr lang="pt-BR" i="1" dirty="0"/>
              <a:t> </a:t>
            </a:r>
            <a:r>
              <a:rPr lang="pt-BR" i="1" dirty="0" err="1" smtClean="0"/>
              <a:t>model</a:t>
            </a:r>
            <a:r>
              <a:rPr lang="pt-BR" i="1" dirty="0" smtClean="0"/>
              <a:t> </a:t>
            </a:r>
            <a:r>
              <a:rPr lang="pt-BR" i="1" dirty="0" err="1" smtClean="0"/>
              <a:t>of</a:t>
            </a:r>
            <a:r>
              <a:rPr lang="pt-BR" i="1" dirty="0" smtClean="0"/>
              <a:t> </a:t>
            </a:r>
            <a:r>
              <a:rPr lang="pt-BR" i="1" dirty="0"/>
              <a:t>piano </a:t>
            </a:r>
            <a:r>
              <a:rPr lang="pt-BR" i="1" dirty="0" err="1"/>
              <a:t>sightplaying</a:t>
            </a:r>
            <a:r>
              <a:rPr lang="pt-BR" i="1" dirty="0"/>
              <a:t> </a:t>
            </a:r>
            <a:r>
              <a:rPr lang="pt-BR" i="1" dirty="0" err="1"/>
              <a:t>components</a:t>
            </a:r>
            <a:r>
              <a:rPr lang="pt-BR" dirty="0"/>
              <a:t>, 2005</a:t>
            </a:r>
            <a:r>
              <a:rPr lang="pt-BR" dirty="0" smtClean="0"/>
              <a:t>):</a:t>
            </a:r>
          </a:p>
          <a:p>
            <a:pPr marL="0" indent="0">
              <a:buNone/>
            </a:pPr>
            <a:r>
              <a:rPr lang="pt-BR" dirty="0"/>
              <a:t>enumera os principais componentes envolvidos no processo de leitura à primeira-vista: a habilidade técnica e cognitiva particular de cada </a:t>
            </a:r>
            <a:r>
              <a:rPr lang="pt-BR" dirty="0" smtClean="0"/>
              <a:t>um </a:t>
            </a:r>
            <a:r>
              <a:rPr lang="pt-BR" dirty="0"/>
              <a:t>aliada à compreensão dos conceitos teórico-harmônico-estruturais da música e a capacidade de audição interna. A autora conclui que a familiaridade com as estruturas, signos, estilos e gêneros musicais, aliados ao tempo de envolvimento ou dedicação à atividade de leitura garantem a competência na mesma.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34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Ler uma peça musical ao piano pela primeira vez é um processo que envolve a participação de </a:t>
            </a:r>
            <a:r>
              <a:rPr lang="pt-BR" u="sng" dirty="0"/>
              <a:t>três dos nossos cinco sentidos – visão, audição e tato</a:t>
            </a:r>
            <a:r>
              <a:rPr lang="pt-BR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9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2437</Words>
  <Application>Microsoft Macintosh PowerPoint</Application>
  <PresentationFormat>On-screen Show (4:3)</PresentationFormat>
  <Paragraphs>67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LEITURA: DESENVOLVIMENTO DA LEITURA MUSICAL AO PIANO, MÉTODOS E PROCEDIMENTOS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Alguns métodos de leitura:</vt:lpstr>
      <vt:lpstr>PowerPoint Presentation</vt:lpstr>
      <vt:lpstr>Algumas estratégias de leitura: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LEITURA: DESENVOLVIMENTO DA LEITURA MUSICAL AO PIANO, MÉTODOS E PROCEDIMENTOS </dc:title>
  <dc:creator>Fernando Corvisier</dc:creator>
  <cp:lastModifiedBy>Fernando Corvisier</cp:lastModifiedBy>
  <cp:revision>11</cp:revision>
  <dcterms:created xsi:type="dcterms:W3CDTF">2016-08-01T22:01:16Z</dcterms:created>
  <dcterms:modified xsi:type="dcterms:W3CDTF">2020-08-17T12:58:32Z</dcterms:modified>
</cp:coreProperties>
</file>