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309" r:id="rId3"/>
    <p:sldId id="268" r:id="rId4"/>
    <p:sldId id="257" r:id="rId5"/>
    <p:sldId id="258" r:id="rId6"/>
    <p:sldId id="271" r:id="rId7"/>
    <p:sldId id="272" r:id="rId8"/>
    <p:sldId id="269" r:id="rId9"/>
    <p:sldId id="270" r:id="rId10"/>
    <p:sldId id="259" r:id="rId11"/>
    <p:sldId id="310" r:id="rId12"/>
    <p:sldId id="311" r:id="rId13"/>
    <p:sldId id="313" r:id="rId14"/>
    <p:sldId id="372" r:id="rId15"/>
    <p:sldId id="265" r:id="rId16"/>
    <p:sldId id="260" r:id="rId17"/>
    <p:sldId id="262" r:id="rId18"/>
    <p:sldId id="261" r:id="rId19"/>
    <p:sldId id="273" r:id="rId20"/>
    <p:sldId id="274" r:id="rId21"/>
    <p:sldId id="263" r:id="rId22"/>
    <p:sldId id="275" r:id="rId23"/>
    <p:sldId id="276" r:id="rId24"/>
    <p:sldId id="278" r:id="rId25"/>
    <p:sldId id="277" r:id="rId26"/>
    <p:sldId id="279" r:id="rId27"/>
    <p:sldId id="264" r:id="rId28"/>
    <p:sldId id="280" r:id="rId29"/>
    <p:sldId id="281" r:id="rId30"/>
    <p:sldId id="282" r:id="rId31"/>
    <p:sldId id="283" r:id="rId32"/>
    <p:sldId id="314" r:id="rId33"/>
    <p:sldId id="31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ADB80F6-331F-4006-9DC6-B467A609B7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3B700-2DB4-4847-815D-E89F0404D3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6FDA8-425C-40BF-845E-68F4F1B9CC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1150938" y="617538"/>
            <a:ext cx="7804150" cy="55149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3775-9B6E-4BA1-ABB6-CBD0C5D0F4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95BD6-0195-47BD-85A6-61AE09FAE1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25ECB-CC09-45FB-83E6-C5A219ABD3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9A776-D9B1-4E5F-BB14-6C244B0611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C742-129F-472F-818B-B4847851D2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D1F8B-82E8-44F2-ABEF-2D077CF1F0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B9828-68F7-41EE-A371-6B90028C34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F64F1-333E-47B1-8833-0C376D4A9C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D68DD-6EC4-4C93-8FDE-454C5F2DE0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4294BFB-ECDB-4336-A936-1A35DCF765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2" r:id="rId3"/>
    <p:sldLayoutId id="2147483731" r:id="rId4"/>
    <p:sldLayoutId id="2147483730" r:id="rId5"/>
    <p:sldLayoutId id="2147483729" r:id="rId6"/>
    <p:sldLayoutId id="2147483728" r:id="rId7"/>
    <p:sldLayoutId id="2147483727" r:id="rId8"/>
    <p:sldLayoutId id="2147483726" r:id="rId9"/>
    <p:sldLayoutId id="2147483725" r:id="rId10"/>
    <p:sldLayoutId id="2147483724" r:id="rId11"/>
    <p:sldLayoutId id="214748372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 descr="paialimento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-11113"/>
            <a:ext cx="9128125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pt-BR" sz="7200" b="1" smtClean="0">
                <a:solidFill>
                  <a:schemeClr val="hlink"/>
                </a:solidFill>
              </a:rPr>
              <a:t>Carboidratos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CLASSIFICAÇÃO DAS FONTES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eaLnBrk="1" hangingPunct="1"/>
            <a:endParaRPr lang="pt-BR" smtClean="0"/>
          </a:p>
        </p:txBody>
      </p:sp>
      <p:graphicFrame>
        <p:nvGraphicFramePr>
          <p:cNvPr id="98371" name="Group 67"/>
          <p:cNvGraphicFramePr>
            <a:graphicFrameLocks noGrp="1"/>
          </p:cNvGraphicFramePr>
          <p:nvPr/>
        </p:nvGraphicFramePr>
        <p:xfrm>
          <a:off x="0" y="1905000"/>
          <a:ext cx="8839200" cy="4953000"/>
        </p:xfrm>
        <a:graphic>
          <a:graphicData uri="http://schemas.openxmlformats.org/drawingml/2006/table">
            <a:tbl>
              <a:tblPr/>
              <a:tblGrid>
                <a:gridCol w="2209800"/>
                <a:gridCol w="2209800"/>
                <a:gridCol w="2590800"/>
                <a:gridCol w="18288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FIBRAS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ORIGEM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SOLUBILIDADE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Celulose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Parede celular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Insolúvel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Farelo de trigo, leguminosas (cascas) grãos e verduras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Hemicelulose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Parede celular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Insolúvel/Solúvel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Pectina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Material celular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Solúvel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Maçã, morango, frutas cítricas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Gomas 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Mucilagens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Secreção vegetal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Solúvel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Aveia, cevada, leguminosas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Lignina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Parede celular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Insolúvel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hortaliças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4400" b="1">
                <a:solidFill>
                  <a:schemeClr val="hlink"/>
                </a:solidFill>
                <a:latin typeface="Arial" charset="0"/>
              </a:rPr>
              <a:t>AMIDO RESISTENTE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066800" y="1125538"/>
            <a:ext cx="7772400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pt-BR" sz="3200">
                <a:latin typeface="Arial" charset="0"/>
              </a:rPr>
              <a:t>Amido = amilose + amilopectina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pt-BR" sz="3200">
                <a:latin typeface="Arial" charset="0"/>
              </a:rPr>
              <a:t>Amilose – ligações glucosídicas </a:t>
            </a:r>
            <a:r>
              <a:rPr lang="en-GB" sz="3200">
                <a:solidFill>
                  <a:srgbClr val="000000"/>
                </a:solidFill>
                <a:latin typeface="Arial" charset="0"/>
              </a:rPr>
              <a:t>α-1,4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GB" sz="3200">
                <a:solidFill>
                  <a:srgbClr val="000000"/>
                </a:solidFill>
                <a:latin typeface="Arial" charset="0"/>
              </a:rPr>
              <a:t>Amilopectina – ligações glucosídicas α-1,4 e  α-1,6</a:t>
            </a:r>
            <a:endParaRPr lang="pt-BR" sz="32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 l="7344" t="22528" r="7146" b="20139"/>
          <a:stretch>
            <a:fillRect/>
          </a:stretch>
        </p:blipFill>
        <p:spPr bwMode="auto">
          <a:xfrm>
            <a:off x="4953000" y="4749800"/>
            <a:ext cx="41910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 l="6854" t="30228" r="8145" b="31987"/>
          <a:stretch>
            <a:fillRect/>
          </a:stretch>
        </p:blipFill>
        <p:spPr bwMode="auto">
          <a:xfrm>
            <a:off x="914400" y="3378200"/>
            <a:ext cx="49530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71625" y="609600"/>
            <a:ext cx="6886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4400" b="1">
                <a:solidFill>
                  <a:schemeClr val="hlink"/>
                </a:solidFill>
                <a:latin typeface="Arial" charset="0"/>
              </a:rPr>
              <a:t>AMIDO RESISTENTE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85813" y="2428875"/>
            <a:ext cx="7659687" cy="391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31800" indent="-323850" defTabSz="449263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>
                <a:latin typeface="Arial" charset="0"/>
              </a:rPr>
              <a:t>Digestibilidade:</a:t>
            </a:r>
          </a:p>
          <a:p>
            <a:pPr marL="431800" indent="-323850" defTabSz="449263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>
                <a:latin typeface="Arial" charset="0"/>
              </a:rPr>
              <a:t>Fatores intrínsecos:</a:t>
            </a:r>
          </a:p>
          <a:p>
            <a:pPr marL="863600" lvl="1" indent="-287338" defTabSz="449263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>
                <a:latin typeface="Arial" charset="0"/>
              </a:rPr>
              <a:t>Amido-lipídeo</a:t>
            </a:r>
          </a:p>
          <a:p>
            <a:pPr marL="863600" lvl="1" indent="-287338" defTabSz="449263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>
                <a:latin typeface="Arial" charset="0"/>
              </a:rPr>
              <a:t>Amido-proteína</a:t>
            </a:r>
          </a:p>
          <a:p>
            <a:pPr marL="431800" indent="-323850" defTabSz="449263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>
                <a:latin typeface="Arial" charset="0"/>
              </a:rPr>
              <a:t>Fatores extrínsecos:</a:t>
            </a:r>
          </a:p>
          <a:p>
            <a:pPr marL="863600" lvl="1" indent="-287338" defTabSz="449263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>
                <a:latin typeface="Arial" charset="0"/>
              </a:rPr>
              <a:t>Tempo de mastigação</a:t>
            </a:r>
          </a:p>
          <a:p>
            <a:pPr marL="863600" lvl="1" indent="-287338" defTabSz="449263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>
                <a:latin typeface="Arial" charset="0"/>
              </a:rPr>
              <a:t>Tempo do alimento no trato digestivo</a:t>
            </a:r>
          </a:p>
          <a:p>
            <a:pPr marL="863600" lvl="1" indent="-287338" defTabSz="449263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>
                <a:latin typeface="Arial" charset="0"/>
              </a:rPr>
              <a:t>Concentração de </a:t>
            </a:r>
            <a:r>
              <a:rPr lang="en-GB">
                <a:latin typeface="Arial" charset="0"/>
                <a:ea typeface="Arial Unicode MS" pitchFamily="34" charset="-128"/>
                <a:cs typeface="Arial Unicode MS" pitchFamily="34" charset="-128"/>
              </a:rPr>
              <a:t>enzima no intestino</a:t>
            </a:r>
          </a:p>
          <a:p>
            <a:pPr marL="863600" lvl="1" indent="-287338" defTabSz="449263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>
                <a:latin typeface="Arial" charset="0"/>
                <a:ea typeface="Arial Unicode MS" pitchFamily="34" charset="-128"/>
                <a:cs typeface="Arial Unicode MS" pitchFamily="34" charset="-128"/>
              </a:rPr>
              <a:t>Quantidade de amido presente no alimento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chemeClr val="hlink"/>
                </a:solidFill>
                <a:latin typeface="Arial" charset="0"/>
              </a:rPr>
              <a:t>AMIDO RESISTENTE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1050"/>
            <a:ext cx="77724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mtClean="0">
                <a:latin typeface="Arial" charset="0"/>
              </a:rPr>
              <a:t>4 tipos de AR:</a:t>
            </a:r>
          </a:p>
          <a:p>
            <a:pPr lvl="1" eaLnBrk="1" hangingPunct="1">
              <a:lnSpc>
                <a:spcPct val="150000"/>
              </a:lnSpc>
            </a:pPr>
            <a:r>
              <a:rPr lang="pt-BR" smtClean="0">
                <a:latin typeface="Arial" charset="0"/>
              </a:rPr>
              <a:t>AR</a:t>
            </a:r>
            <a:r>
              <a:rPr lang="pt-BR" baseline="-25000" smtClean="0">
                <a:latin typeface="Arial" charset="0"/>
              </a:rPr>
              <a:t>1</a:t>
            </a:r>
            <a:r>
              <a:rPr lang="pt-BR" smtClean="0">
                <a:latin typeface="Arial" charset="0"/>
              </a:rPr>
              <a:t>: fisicamente inacessível</a:t>
            </a:r>
          </a:p>
          <a:p>
            <a:pPr lvl="1" eaLnBrk="1" hangingPunct="1">
              <a:lnSpc>
                <a:spcPct val="150000"/>
              </a:lnSpc>
            </a:pPr>
            <a:r>
              <a:rPr lang="pt-BR" smtClean="0">
                <a:latin typeface="Arial" charset="0"/>
              </a:rPr>
              <a:t>AR</a:t>
            </a:r>
            <a:r>
              <a:rPr lang="pt-BR" baseline="-25000" smtClean="0">
                <a:latin typeface="Arial" charset="0"/>
              </a:rPr>
              <a:t>2</a:t>
            </a:r>
            <a:r>
              <a:rPr lang="pt-BR" smtClean="0">
                <a:latin typeface="Arial" charset="0"/>
              </a:rPr>
              <a:t>: grânulos de amido resistente</a:t>
            </a:r>
          </a:p>
          <a:p>
            <a:pPr lvl="1" eaLnBrk="1" hangingPunct="1">
              <a:lnSpc>
                <a:spcPct val="150000"/>
              </a:lnSpc>
            </a:pPr>
            <a:r>
              <a:rPr lang="pt-BR" smtClean="0">
                <a:latin typeface="Arial" charset="0"/>
              </a:rPr>
              <a:t>AR</a:t>
            </a:r>
            <a:r>
              <a:rPr lang="pt-BR" baseline="-25000" smtClean="0">
                <a:latin typeface="Arial" charset="0"/>
              </a:rPr>
              <a:t>3</a:t>
            </a:r>
            <a:r>
              <a:rPr lang="pt-BR" smtClean="0">
                <a:latin typeface="Arial" charset="0"/>
              </a:rPr>
              <a:t>: Amido retrogradado</a:t>
            </a:r>
          </a:p>
          <a:p>
            <a:pPr lvl="1" eaLnBrk="1" hangingPunct="1">
              <a:lnSpc>
                <a:spcPct val="150000"/>
              </a:lnSpc>
            </a:pPr>
            <a:r>
              <a:rPr lang="pt-BR" smtClean="0">
                <a:latin typeface="Arial" charset="0"/>
              </a:rPr>
              <a:t>AR</a:t>
            </a:r>
            <a:r>
              <a:rPr lang="pt-BR" baseline="-25000" smtClean="0">
                <a:latin typeface="Arial" charset="0"/>
              </a:rPr>
              <a:t>4</a:t>
            </a:r>
            <a:r>
              <a:rPr lang="pt-BR" smtClean="0">
                <a:latin typeface="Arial" charset="0"/>
              </a:rPr>
              <a:t>: amido modificado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2" cstate="print"/>
          <a:srcRect l="6522" t="19749" r="6520" b="14722"/>
          <a:stretch>
            <a:fillRect/>
          </a:stretch>
        </p:blipFill>
        <p:spPr bwMode="auto">
          <a:xfrm>
            <a:off x="1143000" y="469900"/>
            <a:ext cx="7594600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DETERMINAÇÃO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Métodos </a:t>
            </a:r>
            <a:r>
              <a:rPr lang="pt-BR" dirty="0" smtClean="0"/>
              <a:t>gravimétricos</a:t>
            </a:r>
            <a:endParaRPr lang="pt-BR" dirty="0" smtClean="0"/>
          </a:p>
          <a:p>
            <a:pPr eaLnBrk="1" hangingPunct="1"/>
            <a:r>
              <a:rPr lang="pt-BR" dirty="0" smtClean="0"/>
              <a:t>Métodos </a:t>
            </a:r>
            <a:r>
              <a:rPr lang="pt-BR" dirty="0" err="1" smtClean="0"/>
              <a:t>enzímicos-gravimétricos</a:t>
            </a:r>
            <a:endParaRPr lang="pt-BR" dirty="0" smtClean="0"/>
          </a:p>
          <a:p>
            <a:pPr eaLnBrk="1" hangingPunct="1"/>
            <a:r>
              <a:rPr lang="pt-BR" dirty="0" smtClean="0"/>
              <a:t>Métodos </a:t>
            </a:r>
            <a:r>
              <a:rPr lang="pt-BR" dirty="0" err="1" smtClean="0"/>
              <a:t>enzímicos-químicos</a:t>
            </a:r>
            <a:endParaRPr lang="pt-BR" dirty="0" smtClean="0"/>
          </a:p>
          <a:p>
            <a:pPr lvl="1" eaLnBrk="1" hangingPunct="1"/>
            <a:r>
              <a:rPr lang="pt-BR" dirty="0" smtClean="0"/>
              <a:t>Por cromatografia à gás</a:t>
            </a:r>
          </a:p>
          <a:p>
            <a:pPr lvl="1" eaLnBrk="1" hangingPunct="1"/>
            <a:r>
              <a:rPr lang="pt-BR" dirty="0" smtClean="0"/>
              <a:t>Por espectrofotometria</a:t>
            </a:r>
          </a:p>
          <a:p>
            <a:pPr lvl="1" eaLnBrk="1" hangingPunct="1"/>
            <a:r>
              <a:rPr lang="pt-BR" dirty="0" smtClean="0"/>
              <a:t>Por cromatografia líquida de alta eficiência</a:t>
            </a:r>
            <a:endParaRPr lang="pt-BR" dirty="0" smtClean="0"/>
          </a:p>
          <a:p>
            <a:pPr eaLnBrk="1" hangingPunct="1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dirty="0" smtClean="0">
                <a:solidFill>
                  <a:schemeClr val="hlink"/>
                </a:solidFill>
              </a:rPr>
              <a:t>DETERMINAÇÃO DE FIBRA BRUTA</a:t>
            </a:r>
            <a:endParaRPr lang="pt-BR" b="1" dirty="0" smtClean="0">
              <a:solidFill>
                <a:schemeClr val="hlink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Inicialmente determinação de fibra bruta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Mede apenas uma fração das fibras alimentares totais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Perde: gomas, mucilagens e pectina da amostra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Pode representar menos de 1/7 das fibras totais do alimento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DETERMINAÇÃO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graphicFrame>
        <p:nvGraphicFramePr>
          <p:cNvPr id="101411" name="Group 35"/>
          <p:cNvGraphicFramePr>
            <a:graphicFrameLocks noGrp="1"/>
          </p:cNvGraphicFramePr>
          <p:nvPr/>
        </p:nvGraphicFramePr>
        <p:xfrm>
          <a:off x="0" y="1905000"/>
          <a:ext cx="9144000" cy="507238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ALIMENTOS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FIBRA BRUTA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FIBRA ALIMENTAR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Cenoura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Feijão (cozido)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Laranja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Tomate (cru)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dirty="0" smtClean="0">
                <a:solidFill>
                  <a:schemeClr val="hlink"/>
                </a:solidFill>
              </a:rPr>
              <a:t>DETERMINAÇÃO FIBRA BRUTA</a:t>
            </a:r>
            <a:endParaRPr lang="pt-BR" b="1" dirty="0" smtClean="0">
              <a:solidFill>
                <a:schemeClr val="hlink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Desengordurar a </a:t>
            </a:r>
            <a:r>
              <a:rPr lang="pt-BR" dirty="0" smtClean="0"/>
              <a:t>amostra</a:t>
            </a:r>
            <a:endParaRPr lang="pt-BR" dirty="0" smtClean="0"/>
          </a:p>
          <a:p>
            <a:pPr eaLnBrk="1" hangingPunct="1"/>
            <a:r>
              <a:rPr lang="pt-BR" dirty="0" smtClean="0"/>
              <a:t>Meio </a:t>
            </a:r>
            <a:r>
              <a:rPr lang="pt-BR" dirty="0" smtClean="0"/>
              <a:t>ácido - ácido sulfúrico</a:t>
            </a:r>
          </a:p>
          <a:p>
            <a:pPr eaLnBrk="1" hangingPunct="1"/>
            <a:r>
              <a:rPr lang="pt-BR" dirty="0" smtClean="0"/>
              <a:t>Meio alcalino – hidróxido de sódio</a:t>
            </a:r>
          </a:p>
          <a:p>
            <a:pPr eaLnBrk="1" hangingPunct="1"/>
            <a:r>
              <a:rPr lang="pt-BR" dirty="0" smtClean="0"/>
              <a:t>secagem</a:t>
            </a:r>
          </a:p>
          <a:p>
            <a:pPr eaLnBrk="1" hangingPunct="1"/>
            <a:r>
              <a:rPr lang="pt-BR" dirty="0" smtClean="0"/>
              <a:t>Resultando em resíduo orgânico não digerido</a:t>
            </a:r>
          </a:p>
          <a:p>
            <a:pPr eaLnBrk="1" hangingPunct="1"/>
            <a:r>
              <a:rPr lang="pt-BR" dirty="0" err="1" smtClean="0"/>
              <a:t>Mufla</a:t>
            </a:r>
            <a:r>
              <a:rPr lang="pt-BR" dirty="0" smtClean="0"/>
              <a:t>, diferença de peso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dirty="0" smtClean="0">
                <a:solidFill>
                  <a:schemeClr val="hlink"/>
                </a:solidFill>
              </a:rPr>
              <a:t>DETERMINAÇÃO DE FIBRA BRUTA</a:t>
            </a:r>
            <a:endParaRPr lang="pt-BR" b="1" dirty="0" smtClean="0">
              <a:solidFill>
                <a:schemeClr val="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Alguns </a:t>
            </a:r>
            <a:r>
              <a:rPr lang="pt-BR" dirty="0" smtClean="0"/>
              <a:t>autores sugerem a retirada do tratamento alcalino</a:t>
            </a:r>
          </a:p>
          <a:p>
            <a:pPr eaLnBrk="1" hangingPunct="1"/>
            <a:r>
              <a:rPr lang="pt-BR" dirty="0" err="1" smtClean="0"/>
              <a:t>Scharrer</a:t>
            </a:r>
            <a:r>
              <a:rPr lang="pt-BR" dirty="0" smtClean="0"/>
              <a:t> – emprega reagente contendo ácido acético, nítrico e tricloroacético para cereais e derivados com menos que 1% de fibra bruta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420938"/>
            <a:ext cx="7793038" cy="1143000"/>
          </a:xfrm>
        </p:spPr>
        <p:txBody>
          <a:bodyPr/>
          <a:lstStyle/>
          <a:p>
            <a:pPr eaLnBrk="1" hangingPunct="1"/>
            <a:r>
              <a:rPr lang="pt-BR" sz="6000" b="1" smtClean="0">
                <a:solidFill>
                  <a:schemeClr val="hlink"/>
                </a:solidFill>
              </a:rPr>
              <a:t>INDISPONÍVEIS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dirty="0" smtClean="0">
                <a:solidFill>
                  <a:schemeClr val="hlink"/>
                </a:solidFill>
              </a:rPr>
              <a:t>DETERMINAÇÃO DE FIBRA BRUTA</a:t>
            </a:r>
            <a:endParaRPr lang="pt-BR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Digestão simples com ácido dimetilsulfóxido e fórmico para pão marrom</a:t>
            </a:r>
          </a:p>
          <a:p>
            <a:pPr eaLnBrk="1" hangingPunct="1"/>
            <a:r>
              <a:rPr lang="pt-BR" smtClean="0"/>
              <a:t>Na farinha e no pão deve ter mínimo de 0,6% de fibra na matéria seca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dirty="0" smtClean="0">
                <a:solidFill>
                  <a:schemeClr val="hlink"/>
                </a:solidFill>
              </a:rPr>
              <a:t>DETERMINAÇÃO GRAVIMÉTRICA</a:t>
            </a:r>
            <a:endParaRPr lang="pt-BR" b="1" dirty="0" smtClean="0">
              <a:solidFill>
                <a:schemeClr val="hlink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Métodos iniciais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Práticos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Desvantagem – subestimar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Principalmente a fibra solúvel não é determinada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Não deve ser utilizado para quantificar fibras em alimentos humanos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Tabelas de composição de </a:t>
            </a:r>
            <a:r>
              <a:rPr lang="pt-BR" dirty="0" smtClean="0"/>
              <a:t>alimentos -cuidado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dirty="0" smtClean="0">
                <a:solidFill>
                  <a:schemeClr val="hlink"/>
                </a:solidFill>
              </a:rPr>
              <a:t>DETERMINAÇÃO GRAVIMÉTRICA</a:t>
            </a:r>
            <a:endParaRPr lang="pt-BR" b="1" dirty="0" smtClean="0">
              <a:solidFill>
                <a:schemeClr val="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É utilizado para a determinação da proporção de casca presente em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/>
              <a:t>   alimentos como o cacau e a pimenta, cascas de nozes, caroços de frutas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/>
              <a:t>	As fibras aumentam com a idade da planta – possibilidade de taxar a maturidade da planta pela quantificação da fibra bruta</a:t>
            </a:r>
          </a:p>
          <a:p>
            <a:pPr eaLnBrk="1" hangingPunct="1">
              <a:lnSpc>
                <a:spcPct val="90000"/>
              </a:lnSpc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DETERMINAÇÃO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smtClean="0">
                <a:solidFill>
                  <a:srgbClr val="FF6600"/>
                </a:solidFill>
              </a:rPr>
              <a:t>FIBRA DETERGENTE ÁCIDO</a:t>
            </a:r>
          </a:p>
          <a:p>
            <a:pPr eaLnBrk="1" hangingPunct="1"/>
            <a:r>
              <a:rPr lang="pt-BR" sz="2800" smtClean="0"/>
              <a:t>Solubilização do conteúdo celular e hemicelulose</a:t>
            </a:r>
          </a:p>
          <a:p>
            <a:pPr eaLnBrk="1" hangingPunct="1"/>
            <a:r>
              <a:rPr lang="pt-BR" sz="2800" smtClean="0"/>
              <a:t>Lignina e celulose, cutina, minerais e sílica</a:t>
            </a:r>
          </a:p>
          <a:p>
            <a:pPr eaLnBrk="1" hangingPunct="1"/>
            <a:r>
              <a:rPr lang="pt-BR" sz="2800" smtClean="0"/>
              <a:t>Fracionamento da lignina – H</a:t>
            </a:r>
            <a:r>
              <a:rPr lang="pt-BR" sz="2800" baseline="-25000" smtClean="0"/>
              <a:t>2</a:t>
            </a:r>
            <a:r>
              <a:rPr lang="pt-BR" sz="2800" smtClean="0"/>
              <a:t>SO</a:t>
            </a:r>
            <a:r>
              <a:rPr lang="pt-BR" sz="2800" baseline="-25000" smtClean="0"/>
              <a:t>4</a:t>
            </a:r>
            <a:r>
              <a:rPr lang="pt-BR" sz="2800" smtClean="0"/>
              <a:t> 72% ou permanganato de potássio (mais rápido, menos corrosivo, menos afetado) porém não pode ser medida a cutina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DETERMINAÇÃO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LIGNINA</a:t>
            </a:r>
          </a:p>
          <a:p>
            <a:pPr eaLnBrk="1" hangingPunct="1"/>
            <a:r>
              <a:rPr lang="pt-BR" smtClean="0"/>
              <a:t>Varia de 4 a 12%  porém pode chegar em forragens mais fibrosas à 20% da MS.</a:t>
            </a:r>
          </a:p>
          <a:p>
            <a:pPr eaLnBrk="1" hangingPunct="1"/>
            <a:r>
              <a:rPr lang="pt-BR" smtClean="0"/>
              <a:t>Temperatura acima de 55</a:t>
            </a:r>
            <a:r>
              <a:rPr lang="pt-BR" baseline="30000" smtClean="0"/>
              <a:t>o</a:t>
            </a:r>
            <a:r>
              <a:rPr lang="pt-BR" smtClean="0"/>
              <a:t>C forma complexo com hemicelulose e proteína, aumentando o teor de lignina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DETERMINAÇÃO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>
                <a:solidFill>
                  <a:srgbClr val="FF6600"/>
                </a:solidFill>
              </a:rPr>
              <a:t>FIBRA DETERGENTE NEUTRO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Conteúdo celular é solúvel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Perde-se proteínas, gorduras, carboidratos solúveis, pectina e outros constituintes solúveis em água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Celulose, hemicelulose, lignina e proteína lignificada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Fração menos digerível pelos microrganismos do rumen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DETERMINAÇÃO</a:t>
            </a:r>
            <a:endParaRPr lang="pt-BR" b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Subtração da fibra detergente neutro da fibra detergente ácido se encontra o teor de hemicelulose (polímero de pentose) e algumas hexoses e ácidos urônicos</a:t>
            </a:r>
          </a:p>
          <a:p>
            <a:pPr eaLnBrk="1" hangingPunct="1"/>
            <a:r>
              <a:rPr lang="pt-BR" smtClean="0"/>
              <a:t>Celulose pode ser dissolvida em ácido sulfúrico ou fosfórico concentrado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DETERMINAÇÃO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Métodos enzimáticos gravimétricos</a:t>
            </a:r>
          </a:p>
          <a:p>
            <a:pPr eaLnBrk="1" hangingPunct="1"/>
            <a:r>
              <a:rPr lang="pt-BR" smtClean="0"/>
              <a:t>Medem as frações insolúveis e solúveis das fibras </a:t>
            </a:r>
          </a:p>
          <a:p>
            <a:pPr eaLnBrk="1" hangingPunct="1"/>
            <a:r>
              <a:rPr lang="pt-BR" smtClean="0"/>
              <a:t>Fibra solúvel e insolúvel em conjunto ou separadas</a:t>
            </a:r>
          </a:p>
          <a:p>
            <a:pPr eaLnBrk="1" hangingPunct="1"/>
            <a:r>
              <a:rPr lang="pt-BR" smtClean="0"/>
              <a:t>Métodos colorimétricos utilizando espectrofotômetros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DETERMINAÇÃO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Problemas em algumas determinações</a:t>
            </a:r>
          </a:p>
          <a:p>
            <a:pPr eaLnBrk="1" hangingPunct="1"/>
            <a:r>
              <a:rPr lang="pt-BR" smtClean="0"/>
              <a:t>Inclusão de materiais ou substâncias que não fibra</a:t>
            </a:r>
          </a:p>
          <a:p>
            <a:pPr eaLnBrk="1" hangingPunct="1"/>
            <a:r>
              <a:rPr lang="pt-BR" smtClean="0"/>
              <a:t>Amido resistente</a:t>
            </a:r>
          </a:p>
          <a:p>
            <a:pPr eaLnBrk="1" hangingPunct="1"/>
            <a:r>
              <a:rPr lang="pt-BR" smtClean="0"/>
              <a:t>Cabelo e pelos</a:t>
            </a:r>
          </a:p>
          <a:p>
            <a:pPr eaLnBrk="1" hangingPunct="1"/>
            <a:r>
              <a:rPr lang="pt-BR" smtClean="0"/>
              <a:t>Produtos da reação de Maillard – constituintes insolúveis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DETERMINAÇÃO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Baixa reprodutibilidade 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Baixa exatidão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Superestimar quando tem amido resistente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Remoção do amido antes da execução do método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Medida de ácidos urônicos remanescentes - colorimetricamente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INDISPONÍVEIS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POLISSACARÍDEOS ESTRUTURAIS</a:t>
            </a:r>
          </a:p>
          <a:p>
            <a:pPr eaLnBrk="1" hangingPunct="1"/>
            <a:r>
              <a:rPr lang="pt-BR" smtClean="0"/>
              <a:t>Gomas</a:t>
            </a:r>
          </a:p>
          <a:p>
            <a:pPr eaLnBrk="1" hangingPunct="1"/>
            <a:r>
              <a:rPr lang="pt-BR" smtClean="0"/>
              <a:t>Substâncias pécticas</a:t>
            </a:r>
          </a:p>
          <a:p>
            <a:pPr eaLnBrk="1" hangingPunct="1"/>
            <a:r>
              <a:rPr lang="pt-BR" smtClean="0"/>
              <a:t>Hemicelulose</a:t>
            </a:r>
          </a:p>
          <a:p>
            <a:pPr eaLnBrk="1" hangingPunct="1"/>
            <a:r>
              <a:rPr lang="pt-BR" smtClean="0"/>
              <a:t>Celulose</a:t>
            </a:r>
          </a:p>
          <a:p>
            <a:pPr eaLnBrk="1" hangingPunct="1"/>
            <a:r>
              <a:rPr lang="pt-BR" smtClean="0"/>
              <a:t>Lignina</a:t>
            </a:r>
          </a:p>
          <a:p>
            <a:pPr eaLnBrk="1" hangingPunct="1"/>
            <a:r>
              <a:rPr lang="pt-BR" smtClean="0"/>
              <a:t>(amido resistente)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DETERMINAÇÃO</a:t>
            </a:r>
            <a:endParaRPr lang="pt-BR" b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COLORIMÉTRICO ENGLYST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Tratamento com dimetil sulfóxido para deixar disponível para a digestão alguns amidos resistentes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Enzimas pancreatina e pululanase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Etanol precipita fibra solúvel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Hidrólise do resíduo para liberação de açúcares e ácidos urônicos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DETERMINAÇÃO</a:t>
            </a:r>
            <a:endParaRPr lang="pt-BR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Reação colorimétrica com ácido DNS e comparado com padrões</a:t>
            </a:r>
          </a:p>
          <a:p>
            <a:pPr eaLnBrk="1" hangingPunct="1"/>
            <a:r>
              <a:rPr lang="pt-BR" smtClean="0"/>
              <a:t>Total é calculado como polissacarídeo não amiláceo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066800" y="333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4400" b="1">
                <a:solidFill>
                  <a:schemeClr val="hlink"/>
                </a:solidFill>
                <a:latin typeface="Arial" charset="0"/>
              </a:rPr>
              <a:t>METODOLOGIA DE GONI ET AL. (1996)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5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pt-BR" sz="3200">
                <a:latin typeface="Arial" charset="0"/>
              </a:rPr>
              <a:t>Procedimento analítico que tem como principais características:</a:t>
            </a:r>
          </a:p>
          <a:p>
            <a:pPr marL="742950" lvl="1" indent="-285750" algn="just">
              <a:lnSpc>
                <a:spcPct val="125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pt-BR" sz="2800">
                <a:latin typeface="Arial" charset="0"/>
              </a:rPr>
              <a:t>a remoção de proteína e amido digerível;</a:t>
            </a:r>
          </a:p>
          <a:p>
            <a:pPr marL="742950" lvl="1" indent="-285750" algn="just">
              <a:lnSpc>
                <a:spcPct val="125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pt-BR" sz="2800">
                <a:latin typeface="Arial" charset="0"/>
              </a:rPr>
              <a:t>solubilização e hidrólise enzimática do AR;</a:t>
            </a:r>
          </a:p>
          <a:p>
            <a:pPr marL="742950" lvl="1" indent="-285750" algn="just">
              <a:lnSpc>
                <a:spcPct val="125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pt-BR" sz="2800">
                <a:latin typeface="Arial" charset="0"/>
              </a:rPr>
              <a:t>quantificação do AR como glucose liberada.</a:t>
            </a:r>
          </a:p>
          <a:p>
            <a:pPr marL="342900" indent="-342900" algn="just">
              <a:lnSpc>
                <a:spcPct val="125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pt-BR" sz="3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mtClean="0">
                <a:latin typeface="Arial" charset="0"/>
              </a:rPr>
              <a:t>Amostras com baixo teor de umidade são moídas (1mm).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mtClean="0">
                <a:latin typeface="Arial" charset="0"/>
              </a:rPr>
              <a:t>Amostras com mais de 5% de gordura devem ser desengorduradas.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mtClean="0">
                <a:latin typeface="Arial" charset="0"/>
              </a:rPr>
              <a:t>Determinação de AR em alimentos como consumidos evitar secagem, resfriamento ou armazenamento das amostras.</a:t>
            </a:r>
          </a:p>
          <a:p>
            <a:pPr algn="just" eaLnBrk="1" hangingPunct="1">
              <a:lnSpc>
                <a:spcPct val="90000"/>
              </a:lnSpc>
            </a:pPr>
            <a:endParaRPr lang="pt-BR" smtClean="0">
              <a:latin typeface="Arial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333375"/>
            <a:ext cx="7772400" cy="1143000"/>
          </a:xfrm>
          <a:noFill/>
        </p:spPr>
        <p:txBody>
          <a:bodyPr anchor="ctr"/>
          <a:lstStyle/>
          <a:p>
            <a:pPr eaLnBrk="1" hangingPunct="1"/>
            <a:r>
              <a:rPr lang="pt-BR" b="1" smtClean="0">
                <a:solidFill>
                  <a:schemeClr val="hlink"/>
                </a:solidFill>
                <a:latin typeface="Arial" charset="0"/>
              </a:rPr>
              <a:t>METODOLOGIA DE GONI ET AL. (1996)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DEFINIÇÃO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Fibras dietéticas ou fibras alimentares constituem a soma de todos os polissacarídeos de vegetais da dieta (Celulose, hemicelulose, substâncias pécticas, gomas e mucilagens) e a lignina, que não são hidrolisados pelas enzimas do trato digestivo humano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IMPORTÂNCIA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As fibras alimentares desempenham importantes papéis na proteção da saúde do homem. Proporciona aumento do volume fecal e melhora o trânsito intestinal, seu consumo adequado vem sendo associado à prevenção e tratamento de várias patologias, tais como diabetes, aterosclerose, além das doenças do trato gastrointestinal como obstipação, diverticulite e hemorróida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INDISPONÍVEIS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Lignina – não é um carboidrato propriamente dito, mas está associada aos carboidratos da parede celular de plantas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800" smtClean="0"/>
              <a:t>Tem propriedade de ligação similares a outros constituintes das fibras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800" smtClean="0"/>
              <a:t>Composto de polímeros de ligações cruzadas de alcóois aromáticos derivados de fenilpropano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INDISPONÍVEIS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AMIDO RESISTENTE</a:t>
            </a:r>
          </a:p>
          <a:p>
            <a:pPr eaLnBrk="1" hangingPunct="1"/>
            <a:r>
              <a:rPr lang="pt-BR" smtClean="0"/>
              <a:t>Fisiologicamente similar aos constituintes de fibra dietética o qual não é metabolizado para energia no sistema digestivo superior</a:t>
            </a:r>
          </a:p>
          <a:p>
            <a:pPr eaLnBrk="1" hangingPunct="1"/>
            <a:r>
              <a:rPr lang="pt-BR" smtClean="0"/>
              <a:t>Aceitação parcial como constituinte das fibras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INDISPONÍVEIS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Normalmente sua natureza química é mais complexa do que o dos carboidratos disponíveis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O mais simples é a celulose – ligação </a:t>
            </a:r>
            <a:r>
              <a:rPr lang="pt-BR" smtClean="0">
                <a:sym typeface="Symbol" pitchFamily="18" charset="2"/>
              </a:rPr>
              <a:t>-1:4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>
                <a:sym typeface="Symbol" pitchFamily="18" charset="2"/>
              </a:rPr>
              <a:t>Contêm ácidos urônicos resultados da oxidação de um açúcar correspondente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>
                <a:sym typeface="Symbol" pitchFamily="18" charset="2"/>
              </a:rPr>
              <a:t>Ácido glicurônico - glicose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b="1" smtClean="0">
                <a:solidFill>
                  <a:schemeClr val="hlink"/>
                </a:solidFill>
              </a:rPr>
              <a:t>INDISPONÍVEIS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PECTINAS – polímeros de ácidos galacturônico</a:t>
            </a:r>
          </a:p>
          <a:p>
            <a:pPr eaLnBrk="1" hangingPunct="1"/>
            <a:r>
              <a:rPr lang="pt-BR" smtClean="0"/>
              <a:t>GOMA – algas marinhas – polímeros simples e compostos – galactose, ácido galacturônico e ácido manurônico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o">
  <a:themeElements>
    <a:clrScheme name="Geometrico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e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eome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985</Words>
  <Application>Microsoft Office PowerPoint</Application>
  <PresentationFormat>Apresentação na tela (4:3)</PresentationFormat>
  <Paragraphs>183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Geometrico</vt:lpstr>
      <vt:lpstr>Carboidratos</vt:lpstr>
      <vt:lpstr>INDISPONÍVEIS</vt:lpstr>
      <vt:lpstr>INDISPONÍVEIS</vt:lpstr>
      <vt:lpstr>DEFINIÇÃO</vt:lpstr>
      <vt:lpstr>IMPORTÂNCIA</vt:lpstr>
      <vt:lpstr>INDISPONÍVEIS</vt:lpstr>
      <vt:lpstr>INDISPONÍVEIS</vt:lpstr>
      <vt:lpstr>INDISPONÍVEIS</vt:lpstr>
      <vt:lpstr>INDISPONÍVEIS</vt:lpstr>
      <vt:lpstr>CLASSIFICAÇÃO DAS FONTES</vt:lpstr>
      <vt:lpstr>Slide 11</vt:lpstr>
      <vt:lpstr>Slide 12</vt:lpstr>
      <vt:lpstr>AMIDO RESISTENTE</vt:lpstr>
      <vt:lpstr>Slide 14</vt:lpstr>
      <vt:lpstr>DETERMINAÇÃO</vt:lpstr>
      <vt:lpstr>DETERMINAÇÃO DE FIBRA BRUTA</vt:lpstr>
      <vt:lpstr>DETERMINAÇÃO</vt:lpstr>
      <vt:lpstr>DETERMINAÇÃO FIBRA BRUTA</vt:lpstr>
      <vt:lpstr>DETERMINAÇÃO DE FIBRA BRUTA</vt:lpstr>
      <vt:lpstr>DETERMINAÇÃO DE FIBRA BRUTA</vt:lpstr>
      <vt:lpstr>DETERMINAÇÃO GRAVIMÉTRICA</vt:lpstr>
      <vt:lpstr>DETERMINAÇÃO GRAVIMÉTRICA</vt:lpstr>
      <vt:lpstr>DETERMINAÇÃO</vt:lpstr>
      <vt:lpstr>DETERMINAÇÃO</vt:lpstr>
      <vt:lpstr>DETERMINAÇÃO</vt:lpstr>
      <vt:lpstr>DETERMINAÇÃO</vt:lpstr>
      <vt:lpstr>DETERMINAÇÃO</vt:lpstr>
      <vt:lpstr>DETERMINAÇÃO</vt:lpstr>
      <vt:lpstr>DETERMINAÇÃO</vt:lpstr>
      <vt:lpstr>DETERMINAÇÃO</vt:lpstr>
      <vt:lpstr>DETERMINAÇÃO</vt:lpstr>
      <vt:lpstr>Slide 32</vt:lpstr>
      <vt:lpstr>METODOLOGIA DE GONI ET AL. (1996)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FIBRAS</dc:title>
  <dc:creator>Dra Solange</dc:creator>
  <cp:lastModifiedBy>Solange</cp:lastModifiedBy>
  <cp:revision>38</cp:revision>
  <cp:lastPrinted>1601-01-01T00:00:00Z</cp:lastPrinted>
  <dcterms:created xsi:type="dcterms:W3CDTF">2003-05-05T12:25:59Z</dcterms:created>
  <dcterms:modified xsi:type="dcterms:W3CDTF">2016-05-12T12:26:48Z</dcterms:modified>
</cp:coreProperties>
</file>