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7" r:id="rId2"/>
    <p:sldId id="260" r:id="rId3"/>
    <p:sldId id="263" r:id="rId4"/>
    <p:sldId id="261" r:id="rId5"/>
    <p:sldId id="266" r:id="rId6"/>
    <p:sldId id="268" r:id="rId7"/>
    <p:sldId id="262" r:id="rId8"/>
    <p:sldId id="265" r:id="rId9"/>
    <p:sldId id="269" r:id="rId10"/>
    <p:sldId id="271" r:id="rId11"/>
    <p:sldId id="273" r:id="rId12"/>
    <p:sldId id="272" r:id="rId13"/>
    <p:sldId id="274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11"/>
  </p:normalViewPr>
  <p:slideViewPr>
    <p:cSldViewPr snapToGrid="0" snapToObjects="1">
      <p:cViewPr varScale="1">
        <p:scale>
          <a:sx n="105" d="100"/>
          <a:sy n="105" d="100"/>
        </p:scale>
        <p:origin x="174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8E8137-8553-B741-A78B-EC57FB2832E7}" type="datetimeFigureOut">
              <a:rPr lang="en-US" smtClean="0"/>
              <a:t>8/8/23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4E571B-3858-BB46-89EF-48823A9A02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345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8465" y="686474"/>
            <a:ext cx="4941072" cy="3428114"/>
          </a:xfrm>
          <a:ln/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72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B0DFD-D0D2-4448-BB1E-17036720E526}" type="datetimeFigureOut">
              <a:rPr lang="en-US" smtClean="0"/>
              <a:t>8/8/23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A3CF4-0204-DC4C-BED9-DA6CC71502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040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B0DFD-D0D2-4448-BB1E-17036720E526}" type="datetimeFigureOut">
              <a:rPr lang="en-US" smtClean="0"/>
              <a:t>8/8/23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A3CF4-0204-DC4C-BED9-DA6CC71502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4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B0DFD-D0D2-4448-BB1E-17036720E526}" type="datetimeFigureOut">
              <a:rPr lang="en-US" smtClean="0"/>
              <a:t>8/8/23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A3CF4-0204-DC4C-BED9-DA6CC71502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7878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6790520-2DE6-D646-8E2C-68DA263EDA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5B5C1FB-13EF-1C45-B46B-3775390CF2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33DEC992-D919-8F41-B911-835697A1B1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CCC887-D690-FE42-98F4-3D148002EC1C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230527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B0DFD-D0D2-4448-BB1E-17036720E526}" type="datetimeFigureOut">
              <a:rPr lang="en-US" smtClean="0"/>
              <a:t>8/8/23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A3CF4-0204-DC4C-BED9-DA6CC71502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306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B0DFD-D0D2-4448-BB1E-17036720E526}" type="datetimeFigureOut">
              <a:rPr lang="en-US" smtClean="0"/>
              <a:t>8/8/23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A3CF4-0204-DC4C-BED9-DA6CC71502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411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B0DFD-D0D2-4448-BB1E-17036720E526}" type="datetimeFigureOut">
              <a:rPr lang="en-US" smtClean="0"/>
              <a:t>8/8/23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A3CF4-0204-DC4C-BED9-DA6CC71502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185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B0DFD-D0D2-4448-BB1E-17036720E526}" type="datetimeFigureOut">
              <a:rPr lang="en-US" smtClean="0"/>
              <a:t>8/8/23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A3CF4-0204-DC4C-BED9-DA6CC71502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794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B0DFD-D0D2-4448-BB1E-17036720E526}" type="datetimeFigureOut">
              <a:rPr lang="en-US" smtClean="0"/>
              <a:t>8/8/23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A3CF4-0204-DC4C-BED9-DA6CC71502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934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B0DFD-D0D2-4448-BB1E-17036720E526}" type="datetimeFigureOut">
              <a:rPr lang="en-US" smtClean="0"/>
              <a:t>8/8/23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A3CF4-0204-DC4C-BED9-DA6CC71502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337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B0DFD-D0D2-4448-BB1E-17036720E526}" type="datetimeFigureOut">
              <a:rPr lang="en-US" smtClean="0"/>
              <a:t>8/8/23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A3CF4-0204-DC4C-BED9-DA6CC71502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76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B0DFD-D0D2-4448-BB1E-17036720E526}" type="datetimeFigureOut">
              <a:rPr lang="en-US" smtClean="0"/>
              <a:t>8/8/23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A3CF4-0204-DC4C-BED9-DA6CC71502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753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B0DFD-D0D2-4448-BB1E-17036720E526}" type="datetimeFigureOut">
              <a:rPr lang="en-US" smtClean="0"/>
              <a:t>8/8/23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A3CF4-0204-DC4C-BED9-DA6CC71502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26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12.wmf"/><Relationship Id="rId7" Type="http://schemas.openxmlformats.org/officeDocument/2006/relationships/image" Target="../media/image1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1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ull.chemistry.uakron.edu/analytical/slide.php?Chapter=/analytical/Coulometry/&amp;Last=47&amp;Slide=39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Eletrólise</a:t>
            </a:r>
            <a:r>
              <a:rPr lang="en-US" dirty="0"/>
              <a:t> de cobre</a:t>
            </a:r>
          </a:p>
        </p:txBody>
      </p:sp>
      <p:pic>
        <p:nvPicPr>
          <p:cNvPr id="5" name="Content Placeholder 4" descr="Captura de Tela 2019-08-06 às 12.18.3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5" r="74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37520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403350" y="1968500"/>
          <a:ext cx="2212975" cy="1141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800850" imgH="3514725" progId="Equation.3">
                  <p:embed/>
                </p:oleObj>
              </mc:Choice>
              <mc:Fallback>
                <p:oleObj name="Equation" r:id="rId2" imgW="6800850" imgH="351472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1968500"/>
                        <a:ext cx="2212975" cy="1141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900113" y="3841750"/>
          <a:ext cx="3355975" cy="185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315575" imgH="5705475" progId="Equation.3">
                  <p:embed/>
                </p:oleObj>
              </mc:Choice>
              <mc:Fallback>
                <p:oleObj name="Equation" r:id="rId4" imgW="10315575" imgH="570547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3841750"/>
                        <a:ext cx="3355975" cy="185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75732" y="1398122"/>
            <a:ext cx="44989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pt-BR" sz="2400" b="1" dirty="0">
                <a:solidFill>
                  <a:srgbClr val="0066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Para uma corrente constante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46350" y="3415183"/>
            <a:ext cx="57959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pt-BR" sz="2400" b="1" dirty="0">
                <a:solidFill>
                  <a:srgbClr val="0066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Para uma corrente variável (E const.)</a:t>
            </a: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409733"/>
              </p:ext>
            </p:extLst>
          </p:nvPr>
        </p:nvGraphicFramePr>
        <p:xfrm>
          <a:off x="6218781" y="1766870"/>
          <a:ext cx="1695450" cy="180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esigner 4.0 Drawing" r:id="rId6" imgW="2971800" imgH="3162300" progId="MgxDesigner">
                  <p:embed/>
                </p:oleObj>
              </mc:Choice>
              <mc:Fallback>
                <p:oleObj name="Designer 4.0 Drawing" r:id="rId6" imgW="2971800" imgH="3162300" progId="MgxDesign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8781" y="1766870"/>
                        <a:ext cx="1695450" cy="180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5250248"/>
              </p:ext>
            </p:extLst>
          </p:nvPr>
        </p:nvGraphicFramePr>
        <p:xfrm>
          <a:off x="6386140" y="4026416"/>
          <a:ext cx="1755775" cy="194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esigner 4.0 Drawing" r:id="rId8" imgW="2924175" imgH="3228975" progId="MgxDesigner">
                  <p:embed/>
                </p:oleObj>
              </mc:Choice>
              <mc:Fallback>
                <p:oleObj name="Designer 4.0 Drawing" r:id="rId8" imgW="2924175" imgH="3228975" progId="MgxDesign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6140" y="4026416"/>
                        <a:ext cx="1755775" cy="194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95918" y="129939"/>
            <a:ext cx="707357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pt-BR" sz="3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Análise quantitativa- medida de </a:t>
            </a:r>
            <a:r>
              <a:rPr lang="pt-BR" sz="36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Q</a:t>
            </a:r>
            <a:endParaRPr lang="pt-BR" sz="3600" u="sng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ahoma" charset="0"/>
            </a:endParaRPr>
          </a:p>
        </p:txBody>
      </p:sp>
      <p:sp>
        <p:nvSpPr>
          <p:cNvPr id="11" name="Text Box 176"/>
          <p:cNvSpPr txBox="1">
            <a:spLocks noChangeArrowheads="1"/>
          </p:cNvSpPr>
          <p:nvPr/>
        </p:nvSpPr>
        <p:spPr bwMode="auto">
          <a:xfrm>
            <a:off x="3044332" y="845224"/>
            <a:ext cx="8850313" cy="646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179388" indent="7938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lvl="1">
              <a:defRPr/>
            </a:pPr>
            <a:r>
              <a:rPr lang="pt-BR" altLang="pt-B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m = Q</a:t>
            </a:r>
            <a:r>
              <a:rPr lang="pt-BR" altLang="pt-BR" sz="3600" b="1" dirty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M / </a:t>
            </a:r>
            <a:r>
              <a:rPr lang="pt-BR" altLang="pt-BR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nF</a:t>
            </a:r>
            <a:r>
              <a:rPr lang="pt-BR" altLang="pt-BR" sz="3600" b="1" dirty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 (FARADAY)</a:t>
            </a:r>
            <a:endParaRPr lang="pt-BR" altLang="pt-BR" sz="3600" dirty="0">
              <a:effectLst>
                <a:outerShdw blurRad="38100" dist="38100" dir="2700000" algn="tl">
                  <a:srgbClr val="C0C0C0"/>
                </a:outerShdw>
              </a:effectLst>
              <a:ea typeface="+mn-ea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BDC3EA46-A71B-C34C-B461-7E31767F69D3}"/>
              </a:ext>
            </a:extLst>
          </p:cNvPr>
          <p:cNvSpPr txBox="1"/>
          <p:nvPr/>
        </p:nvSpPr>
        <p:spPr>
          <a:xfrm>
            <a:off x="516367" y="2237591"/>
            <a:ext cx="537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1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B278DCC1-A287-4E4D-8AC3-DBED49AD6C2B}"/>
              </a:ext>
            </a:extLst>
          </p:cNvPr>
          <p:cNvSpPr txBox="1"/>
          <p:nvPr/>
        </p:nvSpPr>
        <p:spPr>
          <a:xfrm>
            <a:off x="395918" y="3841750"/>
            <a:ext cx="658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60637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 build="p" bldLvl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Espaço Reservado para Número de Slid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6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6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6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6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fld id="{99482B33-7A76-8241-89A6-3C01E16A53DE}" type="slidenum">
              <a:rPr lang="pt-BR" sz="1000">
                <a:solidFill>
                  <a:schemeClr val="tx1"/>
                </a:solidFill>
              </a:rPr>
              <a:pPr/>
              <a:t>11</a:t>
            </a:fld>
            <a:endParaRPr lang="pt-BR" sz="1000">
              <a:solidFill>
                <a:schemeClr val="tx1"/>
              </a:solidFill>
            </a:endParaRPr>
          </a:p>
        </p:txBody>
      </p:sp>
      <p:pic>
        <p:nvPicPr>
          <p:cNvPr id="40962" name="Picture 2" descr="forward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1106488"/>
            <a:ext cx="5715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485193" y="336074"/>
            <a:ext cx="781208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>
              <a:defRPr sz="2600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6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6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6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6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err="1">
                <a:solidFill>
                  <a:schemeClr val="tx1"/>
                </a:solidFill>
              </a:rPr>
              <a:t>Coulometria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direta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sym typeface="Wingdings" charset="0"/>
              </a:rPr>
              <a:t> </a:t>
            </a:r>
            <a:r>
              <a:rPr lang="en-US" dirty="0" err="1">
                <a:solidFill>
                  <a:schemeClr val="tx1"/>
                </a:solidFill>
                <a:sym typeface="Wingdings" charset="0"/>
              </a:rPr>
              <a:t>potencial</a:t>
            </a:r>
            <a:r>
              <a:rPr lang="en-US" dirty="0">
                <a:solidFill>
                  <a:schemeClr val="tx1"/>
                </a:solidFill>
                <a:sym typeface="Wingdings" charset="0"/>
              </a:rPr>
              <a:t> </a:t>
            </a:r>
            <a:r>
              <a:rPr lang="en-US" dirty="0" err="1">
                <a:solidFill>
                  <a:schemeClr val="tx1"/>
                </a:solidFill>
                <a:sym typeface="Wingdings" charset="0"/>
              </a:rPr>
              <a:t>constante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1331913" y="1052513"/>
            <a:ext cx="6624637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defRPr sz="2600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6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6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6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6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</a:rPr>
              <a:t>A corrente diminui com o tempo. No final da reação a corrente é despressível</a:t>
            </a:r>
            <a:endParaRPr lang="pt-BR">
              <a:solidFill>
                <a:schemeClr val="tx1"/>
              </a:solidFill>
            </a:endParaRP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6436358" y="1938338"/>
            <a:ext cx="2592387" cy="129222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>
            <a:spAutoFit/>
          </a:bodyPr>
          <a:lstStyle>
            <a:lvl1pPr>
              <a:defRPr sz="2600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6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6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6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6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chemeClr val="tx1"/>
                </a:solidFill>
              </a:rPr>
              <a:t>A </a:t>
            </a:r>
            <a:r>
              <a:rPr lang="en-US" dirty="0" err="1">
                <a:solidFill>
                  <a:schemeClr val="tx1"/>
                </a:solidFill>
              </a:rPr>
              <a:t>área</a:t>
            </a:r>
            <a:r>
              <a:rPr lang="en-US" dirty="0">
                <a:solidFill>
                  <a:schemeClr val="tx1"/>
                </a:solidFill>
              </a:rPr>
              <a:t> sob a </a:t>
            </a:r>
            <a:r>
              <a:rPr lang="en-US" dirty="0" err="1">
                <a:solidFill>
                  <a:schemeClr val="tx1"/>
                </a:solidFill>
              </a:rPr>
              <a:t>curva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é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igual</a:t>
            </a:r>
            <a:r>
              <a:rPr lang="en-US" dirty="0">
                <a:solidFill>
                  <a:schemeClr val="tx1"/>
                </a:solidFill>
              </a:rPr>
              <a:t> Q </a:t>
            </a:r>
            <a:r>
              <a:rPr lang="en-US" dirty="0" err="1">
                <a:solidFill>
                  <a:schemeClr val="tx1"/>
                </a:solidFill>
              </a:rPr>
              <a:t>consumido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05" y="2133943"/>
            <a:ext cx="5871774" cy="4397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25768" y="3870885"/>
            <a:ext cx="2736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QT = Q cobre </a:t>
            </a:r>
            <a:r>
              <a:rPr lang="mr-IN" dirty="0"/>
              <a:t>+ Q residual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262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6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6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6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6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fld id="{31160F54-F8DF-EC48-A80C-5FE2E42CF113}" type="slidenum">
              <a:rPr lang="pt-BR" sz="1000">
                <a:solidFill>
                  <a:schemeClr val="tx1"/>
                </a:solidFill>
              </a:rPr>
              <a:pPr/>
              <a:t>12</a:t>
            </a:fld>
            <a:endParaRPr lang="pt-BR" sz="1000">
              <a:solidFill>
                <a:schemeClr val="tx1"/>
              </a:solidFill>
            </a:endParaRPr>
          </a:p>
        </p:txBody>
      </p:sp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7543800" cy="1295400"/>
          </a:xfrm>
        </p:spPr>
        <p:txBody>
          <a:bodyPr/>
          <a:lstStyle/>
          <a:p>
            <a:pPr eaLnBrk="1" hangingPunct="1"/>
            <a:r>
              <a:rPr lang="pt-BR" sz="3200" dirty="0">
                <a:latin typeface="Arial" charset="0"/>
              </a:rPr>
              <a:t>Eletrólise a potencial controlado –cálculo concentração</a:t>
            </a:r>
          </a:p>
        </p:txBody>
      </p:sp>
      <p:pic>
        <p:nvPicPr>
          <p:cNvPr id="3993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12875"/>
            <a:ext cx="9221652" cy="4943475"/>
          </a:xfrm>
        </p:spPr>
      </p:pic>
      <p:pic>
        <p:nvPicPr>
          <p:cNvPr id="39940" name="Picture 1" descr="Captura de Tela 2017-11-20 às 09.06.2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708275"/>
            <a:ext cx="1358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Curved Down Arrow 2"/>
          <p:cNvSpPr>
            <a:spLocks noChangeArrowheads="1"/>
          </p:cNvSpPr>
          <p:nvPr/>
        </p:nvSpPr>
        <p:spPr bwMode="auto">
          <a:xfrm>
            <a:off x="1763713" y="2205038"/>
            <a:ext cx="1295400" cy="503237"/>
          </a:xfrm>
          <a:prstGeom prst="curvedDownArrow">
            <a:avLst>
              <a:gd name="adj1" fmla="val 25026"/>
              <a:gd name="adj2" fmla="val 50053"/>
              <a:gd name="adj3" fmla="val 250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20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6" name="Text Box 176"/>
          <p:cNvSpPr txBox="1">
            <a:spLocks noChangeArrowheads="1"/>
          </p:cNvSpPr>
          <p:nvPr/>
        </p:nvSpPr>
        <p:spPr bwMode="auto">
          <a:xfrm>
            <a:off x="136525" y="1467280"/>
            <a:ext cx="8850313" cy="532453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79388" indent="7938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>
              <a:defRPr/>
            </a:pPr>
            <a:r>
              <a:rPr lang="pt-BR" dirty="0">
                <a:solidFill>
                  <a:srgbClr val="0066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A </a:t>
            </a:r>
            <a:r>
              <a:rPr lang="pt-BR" dirty="0" err="1">
                <a:solidFill>
                  <a:srgbClr val="0066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eletrogravimetria</a:t>
            </a:r>
            <a:r>
              <a:rPr lang="pt-BR" dirty="0">
                <a:solidFill>
                  <a:srgbClr val="0066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 e a </a:t>
            </a:r>
            <a:r>
              <a:rPr lang="pt-BR" dirty="0" err="1">
                <a:solidFill>
                  <a:srgbClr val="0066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coulometria</a:t>
            </a:r>
            <a:r>
              <a:rPr lang="pt-BR" dirty="0">
                <a:solidFill>
                  <a:srgbClr val="0066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 </a:t>
            </a:r>
            <a:r>
              <a:rPr lang="pt-BR" u="sng" dirty="0">
                <a:solidFill>
                  <a:srgbClr val="0066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estão entre as técnicas mais exatas e precisas</a:t>
            </a:r>
            <a:r>
              <a:rPr lang="pt-BR" dirty="0">
                <a:solidFill>
                  <a:srgbClr val="0066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 disponíveis aos químicos.</a:t>
            </a:r>
          </a:p>
          <a:p>
            <a:pPr lvl="1">
              <a:defRPr/>
            </a:pPr>
            <a:endParaRPr lang="pt-BR" sz="1400" dirty="0">
              <a:solidFill>
                <a:srgbClr val="0066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  <a:p>
            <a:pPr lvl="1" algn="just">
              <a:defRPr/>
            </a:pPr>
            <a:r>
              <a:rPr lang="pt-B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não requer calibrações preliminares </a:t>
            </a:r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contra padrões químicos porque a relação funcional entre a grandeza medida e a concentração do </a:t>
            </a:r>
            <a:r>
              <a:rPr lang="pt-B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analito</a:t>
            </a:r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 pode ser estipulada a partir da teoria e dados de massa atômica ou carga. </a:t>
            </a:r>
          </a:p>
          <a:p>
            <a:pPr lvl="1" algn="just">
              <a:defRPr/>
            </a:pPr>
            <a:endParaRPr lang="pt-BR" b="1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  <a:p>
            <a:pPr lvl="1" algn="just">
              <a:defRPr/>
            </a:pPr>
            <a:r>
              <a:rPr lang="pt-BR" b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 Desvantagens- </a:t>
            </a:r>
          </a:p>
          <a:p>
            <a:pPr lvl="1" algn="just">
              <a:defRPr/>
            </a:pPr>
            <a:r>
              <a:rPr lang="pt-B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coulometria</a:t>
            </a:r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  deve ter certeza de 100 % eficiência</a:t>
            </a:r>
          </a:p>
          <a:p>
            <a:pPr lvl="1" algn="just">
              <a:defRPr/>
            </a:pPr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Erro de pesagem </a:t>
            </a:r>
            <a:r>
              <a:rPr lang="mr-IN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–</a:t>
            </a:r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 erro massa ??? </a:t>
            </a:r>
          </a:p>
          <a:p>
            <a:pPr lvl="1">
              <a:defRPr/>
            </a:pPr>
            <a:endParaRPr lang="pt-BR" sz="1400" dirty="0">
              <a:solidFill>
                <a:srgbClr val="00CC99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271588" y="109538"/>
            <a:ext cx="65738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pt-BR" sz="36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Eletrogravimetria</a:t>
            </a:r>
            <a:r>
              <a:rPr lang="pt-BR" sz="3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 e </a:t>
            </a:r>
            <a:r>
              <a:rPr lang="pt-BR" sz="36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Coulometria</a:t>
            </a:r>
            <a:endParaRPr lang="pt-BR" sz="3600" u="sng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65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2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2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2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2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96" grpId="0" build="p" bldLvl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Espaço Reservado para Número de Slide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C03619C-29D4-914A-BF80-318677936E34}" type="slidenum">
              <a:rPr lang="pt-BR" sz="1000"/>
              <a:pPr/>
              <a:t>2</a:t>
            </a:fld>
            <a:endParaRPr lang="pt-BR" sz="1000"/>
          </a:p>
        </p:txBody>
      </p:sp>
      <p:sp>
        <p:nvSpPr>
          <p:cNvPr id="24578" name="Rectangle 5"/>
          <p:cNvSpPr>
            <a:spLocks noGrp="1" noChangeArrowheads="1"/>
          </p:cNvSpPr>
          <p:nvPr>
            <p:ph type="title"/>
          </p:nvPr>
        </p:nvSpPr>
        <p:spPr>
          <a:xfrm>
            <a:off x="323850" y="4724400"/>
            <a:ext cx="8229600" cy="1143000"/>
          </a:xfr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pt-BR" sz="2800">
                <a:solidFill>
                  <a:schemeClr val="tx1"/>
                </a:solidFill>
                <a:latin typeface="Comic Sans MS" charset="0"/>
              </a:rPr>
              <a:t>Eletrólise </a:t>
            </a:r>
            <a:r>
              <a:rPr lang="pt-BR" sz="2800">
                <a:solidFill>
                  <a:schemeClr val="tx1"/>
                </a:solidFill>
                <a:latin typeface="Comic Sans MS" charset="0"/>
                <a:sym typeface="Wingdings" charset="0"/>
              </a:rPr>
              <a:t></a:t>
            </a:r>
            <a:r>
              <a:rPr lang="pt-BR" sz="2800">
                <a:solidFill>
                  <a:schemeClr val="tx1"/>
                </a:solidFill>
                <a:latin typeface="Comic Sans MS" charset="0"/>
              </a:rPr>
              <a:t> mudança na composição da solução/análise destrutiva da amostra.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0CEE6037-12B9-A747-9EFE-ED6EF54244B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260350"/>
            <a:ext cx="4038600" cy="730250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GB" sz="7600" b="1" dirty="0">
                <a:latin typeface="Comic Sans MS" charset="0"/>
              </a:rPr>
              <a:t>t = 0</a:t>
            </a:r>
            <a:r>
              <a:rPr lang="pt-BR" sz="7600" b="1" dirty="0">
                <a:latin typeface="Comic Sans MS" charset="0"/>
                <a:sym typeface="Wingdings" charset="0"/>
              </a:rPr>
              <a:t></a:t>
            </a:r>
            <a:r>
              <a:rPr lang="en-GB" sz="7600" b="1" dirty="0">
                <a:latin typeface="Comic Sans MS" charset="0"/>
              </a:rPr>
              <a:t>(1 </a:t>
            </a:r>
            <a:r>
              <a:rPr lang="en-GB" sz="7600" b="1" dirty="0" err="1">
                <a:latin typeface="Comic Sans MS" charset="0"/>
              </a:rPr>
              <a:t>mmol</a:t>
            </a:r>
            <a:r>
              <a:rPr lang="en-GB" sz="7600" b="1" dirty="0">
                <a:latin typeface="Comic Sans MS" charset="0"/>
              </a:rPr>
              <a:t> dm</a:t>
            </a:r>
            <a:r>
              <a:rPr lang="en-GB" sz="7600" b="1" baseline="30000" dirty="0">
                <a:latin typeface="Comic Sans MS" charset="0"/>
              </a:rPr>
              <a:t>-3</a:t>
            </a:r>
            <a:r>
              <a:rPr lang="en-GB" sz="7600" b="1" dirty="0">
                <a:latin typeface="Comic Sans MS" charset="0"/>
              </a:rPr>
              <a:t> A</a:t>
            </a:r>
            <a:r>
              <a:rPr lang="en-GB" sz="7600" b="1" baseline="30000" dirty="0">
                <a:latin typeface="Comic Sans MS" charset="0"/>
              </a:rPr>
              <a:t>+</a:t>
            </a:r>
            <a:r>
              <a:rPr lang="en-GB" sz="7600" b="1" dirty="0">
                <a:latin typeface="Comic Sans MS" charset="0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pt-BR" sz="7600" b="1" dirty="0" err="1">
                <a:solidFill>
                  <a:srgbClr val="FF0000"/>
                </a:solidFill>
                <a:latin typeface="Comic Sans MS" charset="0"/>
              </a:rPr>
              <a:t>t</a:t>
            </a:r>
            <a:r>
              <a:rPr lang="pt-BR" sz="7600" b="1" dirty="0">
                <a:solidFill>
                  <a:srgbClr val="FF0000"/>
                </a:solidFill>
                <a:latin typeface="Comic Sans MS" charset="0"/>
              </a:rPr>
              <a:t> = 1 hora ?</a:t>
            </a:r>
          </a:p>
          <a:p>
            <a:pPr eaLnBrk="1" hangingPunct="1">
              <a:lnSpc>
                <a:spcPct val="90000"/>
              </a:lnSpc>
            </a:pPr>
            <a:endParaRPr lang="pt-BR" sz="2200" b="1" dirty="0">
              <a:latin typeface="Comic Sans MS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br>
              <a:rPr lang="pt-BR" sz="2200" b="1" dirty="0">
                <a:latin typeface="Comic Sans MS" charset="0"/>
              </a:rPr>
            </a:br>
            <a:endParaRPr lang="pt-BR" sz="2200" b="1" dirty="0">
              <a:latin typeface="Comic Sans MS" charset="0"/>
            </a:endParaRP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611188" y="2997200"/>
            <a:ext cx="46799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pt-BR" sz="2400" b="1">
                <a:latin typeface="Comic Sans MS" charset="0"/>
              </a:rPr>
              <a:t>Ao passar corrente em uma célula, por um período de tempo grande, a concentração inicial da solução irá mudar</a:t>
            </a:r>
            <a:r>
              <a:rPr lang="pt-BR" sz="2400">
                <a:latin typeface="Comic Sans MS" charset="0"/>
              </a:rPr>
              <a:t>. </a:t>
            </a:r>
          </a:p>
        </p:txBody>
      </p:sp>
      <p:sp>
        <p:nvSpPr>
          <p:cNvPr id="2" name="Retângulo 1"/>
          <p:cNvSpPr>
            <a:spLocks noChangeArrowheads="1"/>
          </p:cNvSpPr>
          <p:nvPr/>
        </p:nvSpPr>
        <p:spPr bwMode="auto">
          <a:xfrm>
            <a:off x="542925" y="1273175"/>
            <a:ext cx="4572000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pt-BR" sz="2800" b="1">
                <a:solidFill>
                  <a:srgbClr val="FF0000"/>
                </a:solidFill>
                <a:latin typeface="Comic Sans MS" charset="0"/>
              </a:rPr>
              <a:t>eletrólise é aplicada para remoção quantitativa de um ou mais íons na solução </a:t>
            </a:r>
          </a:p>
        </p:txBody>
      </p:sp>
      <p:sp>
        <p:nvSpPr>
          <p:cNvPr id="24583" name="Retângulo 2"/>
          <p:cNvSpPr>
            <a:spLocks noChangeArrowheads="1"/>
          </p:cNvSpPr>
          <p:nvPr/>
        </p:nvSpPr>
        <p:spPr bwMode="auto">
          <a:xfrm>
            <a:off x="5637213" y="3694113"/>
            <a:ext cx="291452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2800" b="1" dirty="0">
                <a:solidFill>
                  <a:srgbClr val="FF0000"/>
                </a:solidFill>
              </a:rPr>
              <a:t>Cu</a:t>
            </a:r>
            <a:r>
              <a:rPr lang="pt-BR" sz="2800" b="1" baseline="30000" dirty="0">
                <a:solidFill>
                  <a:srgbClr val="FF0000"/>
                </a:solidFill>
              </a:rPr>
              <a:t>++</a:t>
            </a:r>
            <a:r>
              <a:rPr lang="pt-BR" sz="2800" b="1" dirty="0">
                <a:solidFill>
                  <a:schemeClr val="tx1"/>
                </a:solidFill>
              </a:rPr>
              <a:t> + 2e </a:t>
            </a:r>
            <a:r>
              <a:rPr lang="pt-BR" sz="2800" b="1" dirty="0">
                <a:solidFill>
                  <a:schemeClr val="tx1"/>
                </a:solidFill>
                <a:sym typeface="Wingdings" charset="0"/>
              </a:rPr>
              <a:t> </a:t>
            </a:r>
            <a:r>
              <a:rPr lang="pt-BR" sz="2800" b="1" dirty="0">
                <a:solidFill>
                  <a:srgbClr val="0000FF"/>
                </a:solidFill>
                <a:sym typeface="Wingdings" charset="0"/>
              </a:rPr>
              <a:t>Cu</a:t>
            </a:r>
            <a:r>
              <a:rPr lang="pt-BR" sz="2800" b="1" baseline="30000" dirty="0">
                <a:solidFill>
                  <a:srgbClr val="0000FF"/>
                </a:solidFill>
                <a:sym typeface="Wingdings" charset="0"/>
              </a:rPr>
              <a:t>0</a:t>
            </a:r>
          </a:p>
          <a:p>
            <a:pPr eaLnBrk="1" hangingPunct="1">
              <a:spcBef>
                <a:spcPct val="50000"/>
              </a:spcBef>
            </a:pPr>
            <a:r>
              <a:rPr lang="pt-BR" sz="2800" b="1" baseline="30000" dirty="0">
                <a:solidFill>
                  <a:schemeClr val="tx1"/>
                </a:solidFill>
                <a:sym typeface="Wingdings" charset="0"/>
              </a:rPr>
              <a:t>t</a:t>
            </a:r>
            <a:r>
              <a:rPr lang="pt-BR" sz="2800" b="1" baseline="-25000" dirty="0">
                <a:solidFill>
                  <a:schemeClr val="tx1"/>
                </a:solidFill>
                <a:sym typeface="Wingdings" charset="0"/>
              </a:rPr>
              <a:t>0</a:t>
            </a:r>
            <a:r>
              <a:rPr lang="pt-BR" sz="2800" b="1" baseline="30000" dirty="0">
                <a:solidFill>
                  <a:schemeClr val="tx1"/>
                </a:solidFill>
                <a:sym typeface="Wingdings" charset="0"/>
              </a:rPr>
              <a:t>                            </a:t>
            </a:r>
            <a:r>
              <a:rPr lang="pt-BR" sz="2800" b="1" baseline="30000" dirty="0" err="1">
                <a:solidFill>
                  <a:schemeClr val="tx1"/>
                </a:solidFill>
                <a:sym typeface="Wingdings" charset="0"/>
              </a:rPr>
              <a:t>t</a:t>
            </a:r>
            <a:r>
              <a:rPr lang="pt-BR" sz="2800" b="1" baseline="-25000" dirty="0" err="1">
                <a:solidFill>
                  <a:schemeClr val="tx1"/>
                </a:solidFill>
                <a:sym typeface="Wingdings" charset="0"/>
              </a:rPr>
              <a:t>final</a:t>
            </a:r>
            <a:endParaRPr lang="pt-BR" sz="2800" b="1" baseline="-25000" dirty="0">
              <a:solidFill>
                <a:schemeClr val="tx1"/>
              </a:solidFill>
            </a:endParaRPr>
          </a:p>
        </p:txBody>
      </p:sp>
      <p:pic>
        <p:nvPicPr>
          <p:cNvPr id="4" name="Picture 3" descr="Captura de Tela 2020-10-09 às 17.10.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213" y="591932"/>
            <a:ext cx="34925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1222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nimBg="1"/>
      <p:bldP spid="4103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Arial" charset="0"/>
              </a:rPr>
              <a:t>Como determinar  a concentração da espécie</a:t>
            </a:r>
          </a:p>
        </p:txBody>
      </p:sp>
      <p:pic>
        <p:nvPicPr>
          <p:cNvPr id="30722" name="Content Placeholder 4" descr="Captura de Tela 2016-10-25 às 17.57.25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130" r="-21130"/>
          <a:stretch>
            <a:fillRect/>
          </a:stretch>
        </p:blipFill>
        <p:spPr>
          <a:xfrm>
            <a:off x="107950" y="3644900"/>
            <a:ext cx="3322638" cy="1781175"/>
          </a:xfrm>
        </p:spPr>
      </p:pic>
      <p:sp>
        <p:nvSpPr>
          <p:cNvPr id="30723" name="Slide Number Placeholder 3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0AFDD59-F8CC-C94B-B8F6-8DA44CE5A0AB}" type="slidenum">
              <a:rPr lang="pt-BR" sz="1000"/>
              <a:pPr/>
              <a:t>3</a:t>
            </a:fld>
            <a:endParaRPr lang="pt-BR" sz="1000"/>
          </a:p>
        </p:txBody>
      </p:sp>
      <p:pic>
        <p:nvPicPr>
          <p:cNvPr id="30724" name="Picture 5" descr="Captura de Tela 2016-10-25 às 17.58.2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500438"/>
            <a:ext cx="3490912" cy="25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Curved Down Arrow 7"/>
          <p:cNvSpPr>
            <a:spLocks noChangeArrowheads="1"/>
          </p:cNvSpPr>
          <p:nvPr/>
        </p:nvSpPr>
        <p:spPr bwMode="auto">
          <a:xfrm rot="2777715">
            <a:off x="5276056" y="2293144"/>
            <a:ext cx="1900238" cy="615950"/>
          </a:xfrm>
          <a:prstGeom prst="curvedDownArrow">
            <a:avLst>
              <a:gd name="adj1" fmla="val 25023"/>
              <a:gd name="adj2" fmla="val 50046"/>
              <a:gd name="adj3" fmla="val 25000"/>
            </a:avLst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/>
          <a:p>
            <a:pPr eaLnBrk="1" hangingPunct="1"/>
            <a:endParaRPr lang="en-US"/>
          </a:p>
        </p:txBody>
      </p:sp>
      <p:sp>
        <p:nvSpPr>
          <p:cNvPr id="30727" name="Curved Right Arrow 11"/>
          <p:cNvSpPr>
            <a:spLocks noChangeArrowheads="1"/>
          </p:cNvSpPr>
          <p:nvPr/>
        </p:nvSpPr>
        <p:spPr bwMode="auto">
          <a:xfrm rot="3686313">
            <a:off x="2522538" y="2252663"/>
            <a:ext cx="541337" cy="1557337"/>
          </a:xfrm>
          <a:prstGeom prst="curvedRightArrow">
            <a:avLst>
              <a:gd name="adj1" fmla="val 25026"/>
              <a:gd name="adj2" fmla="val 50038"/>
              <a:gd name="adj3" fmla="val 25000"/>
            </a:avLst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/>
          <a:p>
            <a:pPr eaLnBrk="1" hangingPunct="1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23528" y="5517232"/>
            <a:ext cx="27335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u="sng" dirty="0" err="1">
                <a:solidFill>
                  <a:srgbClr val="FF0000"/>
                </a:solidFill>
                <a:latin typeface="Comic Sans MS" charset="0"/>
              </a:rPr>
              <a:t>Eletrogravimetria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220072" y="6165304"/>
            <a:ext cx="23647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buFont typeface="Arial" charset="0"/>
              <a:buChar char="•"/>
            </a:pPr>
            <a:r>
              <a:rPr lang="pt-BR" sz="2800" u="sng" dirty="0" err="1">
                <a:solidFill>
                  <a:srgbClr val="FF0000"/>
                </a:solidFill>
                <a:latin typeface="Comic Sans MS" charset="0"/>
              </a:rPr>
              <a:t>Coulometria</a:t>
            </a:r>
            <a:r>
              <a:rPr lang="pt-BR" sz="2800" dirty="0">
                <a:solidFill>
                  <a:srgbClr val="FF0000"/>
                </a:solidFill>
                <a:latin typeface="Comic Sans MS" charset="0"/>
              </a:rPr>
              <a:t>:</a:t>
            </a:r>
          </a:p>
        </p:txBody>
      </p:sp>
      <p:pic>
        <p:nvPicPr>
          <p:cNvPr id="4" name="Picture 3" descr="Captura de Tela 2020-10-09 às 12.05.2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119" y="1398110"/>
            <a:ext cx="2594765" cy="210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832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>
            <a:extLst>
              <a:ext uri="{FF2B5EF4-FFF2-40B4-BE49-F238E27FC236}">
                <a16:creationId xmlns:a16="http://schemas.microsoft.com/office/drawing/2014/main" id="{EFEA6139-9023-1B4B-82E2-31B12168E4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13" y="109538"/>
            <a:ext cx="89677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3600" u="sng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Eletrólise x Eletrogravimetria x Coulometria</a:t>
            </a:r>
          </a:p>
        </p:txBody>
      </p:sp>
      <p:sp>
        <p:nvSpPr>
          <p:cNvPr id="5296" name="Text Box 176">
            <a:extLst>
              <a:ext uri="{FF2B5EF4-FFF2-40B4-BE49-F238E27FC236}">
                <a16:creationId xmlns:a16="http://schemas.microsoft.com/office/drawing/2014/main" id="{57C50F7A-C6F6-AF45-8DBD-741FAAEF3A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" y="790575"/>
            <a:ext cx="8850313" cy="60023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79388" indent="7938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>
              <a:buFontTx/>
              <a:buChar char="•"/>
            </a:pPr>
            <a:r>
              <a:rPr lang="pt-BR" sz="2800" dirty="0">
                <a:solidFill>
                  <a:srgbClr val="FF0000"/>
                </a:solidFill>
                <a:latin typeface="Comic Sans MS" charset="0"/>
              </a:rPr>
              <a:t> </a:t>
            </a:r>
            <a:r>
              <a:rPr lang="pt-BR" sz="2800" u="sng" dirty="0">
                <a:solidFill>
                  <a:srgbClr val="FF0000"/>
                </a:solidFill>
                <a:latin typeface="Comic Sans MS" charset="0"/>
              </a:rPr>
              <a:t>Eletrólise</a:t>
            </a:r>
            <a:r>
              <a:rPr lang="pt-BR" sz="2800" dirty="0">
                <a:solidFill>
                  <a:srgbClr val="FF0000"/>
                </a:solidFill>
                <a:latin typeface="Comic Sans MS" charset="0"/>
              </a:rPr>
              <a:t>: </a:t>
            </a:r>
          </a:p>
          <a:p>
            <a:pPr lvl="2">
              <a:buFontTx/>
              <a:buChar char="•"/>
            </a:pPr>
            <a:r>
              <a:rPr lang="pt-BR" sz="2200" dirty="0">
                <a:latin typeface="Comic Sans MS" charset="0"/>
              </a:rPr>
              <a:t>Quebra ou separação de espécies e </a:t>
            </a:r>
            <a:r>
              <a:rPr lang="pt-BR" sz="2200" dirty="0">
                <a:solidFill>
                  <a:srgbClr val="0000FF"/>
                </a:solidFill>
                <a:latin typeface="Comic Sans MS" charset="0"/>
              </a:rPr>
              <a:t>transformação (reação) por ação da eletricidade </a:t>
            </a:r>
            <a:r>
              <a:rPr lang="pt-BR" sz="2200" dirty="0">
                <a:latin typeface="Comic Sans MS" charset="0"/>
              </a:rPr>
              <a:t>– </a:t>
            </a:r>
            <a:r>
              <a:rPr lang="pt-BR" sz="2200" dirty="0" err="1">
                <a:latin typeface="Comic Sans MS" charset="0"/>
              </a:rPr>
              <a:t>f.e.m</a:t>
            </a:r>
            <a:r>
              <a:rPr lang="pt-BR" sz="2200" dirty="0">
                <a:latin typeface="Comic Sans MS" charset="0"/>
              </a:rPr>
              <a:t>.. A reação ocorre na superfície de um eletrodo (no cátodo – reação catódica ou no ânodo – reação </a:t>
            </a:r>
            <a:r>
              <a:rPr lang="pt-BR" sz="2200" dirty="0" err="1">
                <a:latin typeface="Comic Sans MS" charset="0"/>
              </a:rPr>
              <a:t>anódica</a:t>
            </a:r>
            <a:r>
              <a:rPr lang="pt-BR" sz="2200" dirty="0">
                <a:latin typeface="Comic Sans MS" charset="0"/>
              </a:rPr>
              <a:t>). São reações </a:t>
            </a:r>
            <a:r>
              <a:rPr lang="pt-BR" sz="2200" u="sng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não espontâneas</a:t>
            </a:r>
            <a:r>
              <a:rPr lang="pt-BR" sz="2200" dirty="0">
                <a:latin typeface="Comic Sans MS" charset="0"/>
              </a:rPr>
              <a:t> que ocorrem de modo inverso ao das células galvânicas.</a:t>
            </a:r>
          </a:p>
          <a:p>
            <a:pPr lvl="1"/>
            <a:endParaRPr lang="pt-BR" sz="1800" dirty="0">
              <a:solidFill>
                <a:srgbClr val="FF0000"/>
              </a:solidFill>
              <a:latin typeface="Comic Sans MS" charset="0"/>
            </a:endParaRPr>
          </a:p>
          <a:p>
            <a:pPr lvl="1">
              <a:buFontTx/>
              <a:buChar char="•"/>
            </a:pPr>
            <a:r>
              <a:rPr lang="pt-BR" sz="2800" dirty="0">
                <a:solidFill>
                  <a:srgbClr val="FF0000"/>
                </a:solidFill>
                <a:latin typeface="Comic Sans MS" charset="0"/>
              </a:rPr>
              <a:t> </a:t>
            </a:r>
            <a:r>
              <a:rPr lang="pt-BR" sz="2800" u="sng" dirty="0" err="1">
                <a:solidFill>
                  <a:srgbClr val="FF0000"/>
                </a:solidFill>
                <a:latin typeface="Comic Sans MS" charset="0"/>
              </a:rPr>
              <a:t>Eletrogravimetria</a:t>
            </a:r>
            <a:r>
              <a:rPr lang="pt-BR" sz="2800" dirty="0">
                <a:solidFill>
                  <a:srgbClr val="FF0000"/>
                </a:solidFill>
                <a:latin typeface="Comic Sans MS" charset="0"/>
              </a:rPr>
              <a:t>: </a:t>
            </a:r>
          </a:p>
          <a:p>
            <a:pPr lvl="2">
              <a:buFontTx/>
              <a:buChar char="•"/>
            </a:pPr>
            <a:r>
              <a:rPr lang="pt-BR" sz="2200" dirty="0">
                <a:latin typeface="Comic Sans MS" charset="0"/>
              </a:rPr>
              <a:t>Reação </a:t>
            </a:r>
            <a:r>
              <a:rPr lang="pt-BR" sz="2200" dirty="0" err="1">
                <a:latin typeface="Comic Sans MS" charset="0"/>
              </a:rPr>
              <a:t>eletródica</a:t>
            </a:r>
            <a:r>
              <a:rPr lang="pt-BR" sz="2200" dirty="0">
                <a:latin typeface="Comic Sans MS" charset="0"/>
              </a:rPr>
              <a:t> com obtenção de </a:t>
            </a:r>
            <a:r>
              <a:rPr lang="pt-BR" sz="2200" dirty="0">
                <a:solidFill>
                  <a:srgbClr val="0000FF"/>
                </a:solidFill>
                <a:latin typeface="Comic Sans MS" charset="0"/>
              </a:rPr>
              <a:t>um </a:t>
            </a:r>
            <a:r>
              <a:rPr lang="pt-BR" sz="2200" u="sng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produto sólido</a:t>
            </a:r>
            <a:r>
              <a:rPr lang="pt-BR" sz="2200" dirty="0">
                <a:solidFill>
                  <a:srgbClr val="0000FF"/>
                </a:solidFill>
                <a:latin typeface="Comic Sans MS" charset="0"/>
              </a:rPr>
              <a:t> </a:t>
            </a:r>
            <a:r>
              <a:rPr lang="pt-BR" sz="2200" dirty="0">
                <a:latin typeface="Comic Sans MS" charset="0"/>
              </a:rPr>
              <a:t>que pode ser quantificado através da medição da massa.</a:t>
            </a:r>
          </a:p>
          <a:p>
            <a:pPr lvl="1"/>
            <a:endParaRPr lang="pt-BR" sz="1800" dirty="0">
              <a:latin typeface="Comic Sans MS" charset="0"/>
            </a:endParaRPr>
          </a:p>
          <a:p>
            <a:pPr lvl="1">
              <a:buFont typeface="Arial" charset="0"/>
              <a:buChar char="•"/>
            </a:pPr>
            <a:r>
              <a:rPr lang="pt-BR" sz="2800" dirty="0">
                <a:latin typeface="Comic Sans MS" charset="0"/>
              </a:rPr>
              <a:t> </a:t>
            </a:r>
            <a:r>
              <a:rPr lang="pt-BR" sz="2800" u="sng" dirty="0" err="1">
                <a:solidFill>
                  <a:srgbClr val="FF0000"/>
                </a:solidFill>
                <a:latin typeface="Comic Sans MS" charset="0"/>
              </a:rPr>
              <a:t>Coulometria</a:t>
            </a:r>
            <a:r>
              <a:rPr lang="pt-BR" sz="2800" dirty="0">
                <a:solidFill>
                  <a:srgbClr val="FF0000"/>
                </a:solidFill>
                <a:latin typeface="Comic Sans MS" charset="0"/>
              </a:rPr>
              <a:t>:</a:t>
            </a:r>
          </a:p>
          <a:p>
            <a:pPr lvl="2">
              <a:buFontTx/>
              <a:buChar char="•"/>
            </a:pPr>
            <a:r>
              <a:rPr lang="pt-BR" sz="2200" dirty="0">
                <a:latin typeface="Comic Sans MS" charset="0"/>
              </a:rPr>
              <a:t>Reação </a:t>
            </a:r>
            <a:r>
              <a:rPr lang="pt-BR" sz="2200" dirty="0" err="1">
                <a:latin typeface="Comic Sans MS" charset="0"/>
              </a:rPr>
              <a:t>eletródica</a:t>
            </a:r>
            <a:r>
              <a:rPr lang="pt-BR" sz="2200" dirty="0">
                <a:latin typeface="Comic Sans MS" charset="0"/>
              </a:rPr>
              <a:t> com a formação de um </a:t>
            </a:r>
            <a:r>
              <a:rPr lang="pt-BR" sz="2200" dirty="0">
                <a:solidFill>
                  <a:srgbClr val="0000FF"/>
                </a:solidFill>
                <a:latin typeface="Comic Sans MS" charset="0"/>
              </a:rPr>
              <a:t>produto, </a:t>
            </a:r>
            <a:r>
              <a:rPr lang="pt-BR" sz="2200" u="sng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sólido ou não</a:t>
            </a:r>
            <a:r>
              <a:rPr lang="pt-BR" sz="2200" dirty="0">
                <a:latin typeface="Comic Sans MS" charset="0"/>
              </a:rPr>
              <a:t>, que será quantificado mediante </a:t>
            </a:r>
            <a:r>
              <a:rPr lang="pt-BR" sz="2200" dirty="0">
                <a:solidFill>
                  <a:srgbClr val="0000FF"/>
                </a:solidFill>
                <a:latin typeface="Comic Sans MS" charset="0"/>
              </a:rPr>
              <a:t>à medida da corrente elétrica consumida </a:t>
            </a:r>
            <a:r>
              <a:rPr lang="pt-BR" sz="2200" dirty="0">
                <a:latin typeface="Comic Sans MS" charset="0"/>
              </a:rPr>
              <a:t>em um determinado tempo – CARGA.</a:t>
            </a:r>
          </a:p>
        </p:txBody>
      </p:sp>
    </p:spTree>
    <p:extLst>
      <p:ext uri="{BB962C8B-B14F-4D97-AF65-F5344CB8AC3E}">
        <p14:creationId xmlns:p14="http://schemas.microsoft.com/office/powerpoint/2010/main" val="16333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2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2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2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2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2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96" grpId="0" build="p" bldLvl="5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Tipos</a:t>
            </a:r>
            <a:r>
              <a:rPr lang="en-US" dirty="0"/>
              <a:t> de </a:t>
            </a:r>
            <a:r>
              <a:rPr lang="en-US" dirty="0" err="1"/>
              <a:t>controle</a:t>
            </a:r>
            <a:r>
              <a:rPr lang="en-US" dirty="0"/>
              <a:t> do </a:t>
            </a:r>
            <a:r>
              <a:rPr lang="en-US" dirty="0" err="1"/>
              <a:t>experimento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I= f (</a:t>
            </a:r>
            <a:r>
              <a:rPr lang="en-US" dirty="0" err="1"/>
              <a:t>E,t</a:t>
            </a:r>
            <a:r>
              <a:rPr lang="en-US" dirty="0"/>
              <a:t>)</a:t>
            </a:r>
          </a:p>
          <a:p>
            <a:r>
              <a:rPr lang="en-US" dirty="0"/>
              <a:t>E= f(</a:t>
            </a:r>
            <a:r>
              <a:rPr lang="en-US" dirty="0" err="1"/>
              <a:t>I,t</a:t>
            </a:r>
            <a:r>
              <a:rPr lang="en-US" dirty="0"/>
              <a:t>)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6680158" y="311568"/>
            <a:ext cx="2463842" cy="1459026"/>
            <a:chOff x="158" y="2841"/>
            <a:chExt cx="1905" cy="1190"/>
          </a:xfrm>
        </p:grpSpPr>
        <p:sp>
          <p:nvSpPr>
            <p:cNvPr id="5" name="Line 4"/>
            <p:cNvSpPr>
              <a:spLocks noChangeShapeType="1"/>
            </p:cNvSpPr>
            <p:nvPr/>
          </p:nvSpPr>
          <p:spPr bwMode="auto">
            <a:xfrm flipV="1">
              <a:off x="521" y="2841"/>
              <a:ext cx="0" cy="90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521" y="3748"/>
              <a:ext cx="117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58" y="2932"/>
              <a:ext cx="295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3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3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hangingPunct="0">
                <a:buFont typeface="Wingding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hangingPunct="0">
                <a:buFont typeface="Wingding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hangingPunct="0">
                <a:buFont typeface="Wingding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hangingPunct="0">
                <a:buFont typeface="Wingding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sz="1800" b="1">
                  <a:latin typeface="Times New Roman" charset="0"/>
                </a:rPr>
                <a:t>C</a:t>
              </a: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1292" y="3794"/>
              <a:ext cx="771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3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3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hangingPunct="0">
                <a:buFont typeface="Wingding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hangingPunct="0">
                <a:buFont typeface="Wingding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hangingPunct="0">
                <a:buFont typeface="Wingding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hangingPunct="0">
                <a:buFont typeface="Wingding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sz="1800" b="1"/>
                <a:t>tempo</a:t>
              </a: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57" y="2931"/>
              <a:ext cx="998" cy="681"/>
            </a:xfrm>
            <a:custGeom>
              <a:avLst/>
              <a:gdLst>
                <a:gd name="T0" fmla="*/ 0 w 998"/>
                <a:gd name="T1" fmla="*/ 0 h 681"/>
                <a:gd name="T2" fmla="*/ 91 w 998"/>
                <a:gd name="T3" fmla="*/ 454 h 681"/>
                <a:gd name="T4" fmla="*/ 363 w 998"/>
                <a:gd name="T5" fmla="*/ 544 h 681"/>
                <a:gd name="T6" fmla="*/ 681 w 998"/>
                <a:gd name="T7" fmla="*/ 590 h 681"/>
                <a:gd name="T8" fmla="*/ 998 w 998"/>
                <a:gd name="T9" fmla="*/ 681 h 6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8"/>
                <a:gd name="T16" fmla="*/ 0 h 681"/>
                <a:gd name="T17" fmla="*/ 998 w 998"/>
                <a:gd name="T18" fmla="*/ 681 h 6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8" h="681">
                  <a:moveTo>
                    <a:pt x="0" y="0"/>
                  </a:moveTo>
                  <a:cubicBezTo>
                    <a:pt x="15" y="181"/>
                    <a:pt x="31" y="363"/>
                    <a:pt x="91" y="454"/>
                  </a:cubicBezTo>
                  <a:cubicBezTo>
                    <a:pt x="151" y="545"/>
                    <a:pt x="265" y="521"/>
                    <a:pt x="363" y="544"/>
                  </a:cubicBezTo>
                  <a:cubicBezTo>
                    <a:pt x="461" y="567"/>
                    <a:pt x="575" y="567"/>
                    <a:pt x="681" y="590"/>
                  </a:cubicBezTo>
                  <a:cubicBezTo>
                    <a:pt x="787" y="613"/>
                    <a:pt x="945" y="666"/>
                    <a:pt x="998" y="681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0" name="Picture 9" descr="Captura de Tela 2020-10-09 às 12.05.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204" y="0"/>
            <a:ext cx="2485255" cy="2013601"/>
          </a:xfrm>
          <a:prstGeom prst="rect">
            <a:avLst/>
          </a:prstGeom>
        </p:spPr>
      </p:pic>
      <p:pic>
        <p:nvPicPr>
          <p:cNvPr id="11" name="Picture 10" descr="Captura de Tela 2020-10-09 às 17.10.0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83" y="43039"/>
            <a:ext cx="2696041" cy="197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42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6A7A96D-9CC3-1E46-89B4-94BA84352DB7}" type="slidenum">
              <a:rPr lang="pt-BR" sz="1000"/>
              <a:pPr/>
              <a:t>6</a:t>
            </a:fld>
            <a:endParaRPr lang="pt-BR" sz="1000"/>
          </a:p>
        </p:txBody>
      </p:sp>
      <p:sp>
        <p:nvSpPr>
          <p:cNvPr id="68610" name="Rectangle 4"/>
          <p:cNvSpPr>
            <a:spLocks noChangeArrowheads="1"/>
          </p:cNvSpPr>
          <p:nvPr/>
        </p:nvSpPr>
        <p:spPr bwMode="auto">
          <a:xfrm>
            <a:off x="539750" y="3333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pt-BR" sz="3500" b="1" dirty="0"/>
              <a:t> E constante (EPC)			</a:t>
            </a:r>
            <a:r>
              <a:rPr lang="pt-BR" sz="3500" b="1" dirty="0" err="1"/>
              <a:t>I</a:t>
            </a:r>
            <a:r>
              <a:rPr lang="pt-BR" sz="3500" b="1" dirty="0"/>
              <a:t> constante (ECC)</a:t>
            </a:r>
            <a:br>
              <a:rPr lang="pt-BR" sz="3500" b="1" dirty="0">
                <a:solidFill>
                  <a:schemeClr val="tx1"/>
                </a:solidFill>
              </a:rPr>
            </a:br>
            <a:endParaRPr lang="pt-BR" sz="3500" b="1" dirty="0">
              <a:solidFill>
                <a:schemeClr val="tx1"/>
              </a:solidFill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5744369"/>
            <a:ext cx="8424863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charset="0"/>
              <a:buChar char="l"/>
            </a:pPr>
            <a:r>
              <a:rPr lang="pt-BR" sz="2200" b="1" dirty="0">
                <a:solidFill>
                  <a:schemeClr val="tx1"/>
                </a:solidFill>
              </a:rPr>
              <a:t>Eletrólise a corrente constante </a:t>
            </a:r>
            <a:r>
              <a:rPr lang="pt-BR" sz="2200" b="1" dirty="0">
                <a:solidFill>
                  <a:schemeClr val="tx1"/>
                </a:solidFill>
                <a:sym typeface="Wingdings" charset="0"/>
              </a:rPr>
              <a:t> </a:t>
            </a:r>
            <a:r>
              <a:rPr lang="pt-BR" sz="2200" b="1" dirty="0">
                <a:solidFill>
                  <a:schemeClr val="tx1"/>
                </a:solidFill>
              </a:rPr>
              <a:t>ECC</a:t>
            </a:r>
            <a:br>
              <a:rPr lang="pt-BR" sz="2200" b="1" dirty="0">
                <a:solidFill>
                  <a:schemeClr val="tx1"/>
                </a:solidFill>
              </a:rPr>
            </a:br>
            <a:r>
              <a:rPr lang="pt-BR" sz="2200" b="1" dirty="0">
                <a:solidFill>
                  <a:schemeClr val="tx1"/>
                </a:solidFill>
                <a:sym typeface="Wingdings" charset="0"/>
              </a:rPr>
              <a:t> eletrólise a potencial trabalho constante   	</a:t>
            </a:r>
            <a:r>
              <a:rPr lang="pt-BR" sz="2200" b="1" dirty="0" err="1">
                <a:solidFill>
                  <a:schemeClr val="tx1"/>
                </a:solidFill>
                <a:sym typeface="Wingdings" charset="0"/>
              </a:rPr>
              <a:t>cte</a:t>
            </a:r>
            <a:r>
              <a:rPr lang="pt-BR" sz="2200" b="1" dirty="0">
                <a:solidFill>
                  <a:schemeClr val="tx1"/>
                </a:solidFill>
                <a:sym typeface="Wingdings" charset="0"/>
              </a:rPr>
              <a:t> EP</a:t>
            </a:r>
            <a:r>
              <a:rPr lang="pt-BR" sz="2200" b="1" baseline="-25000" dirty="0">
                <a:solidFill>
                  <a:schemeClr val="tx1"/>
                </a:solidFill>
                <a:sym typeface="Wingdings" charset="0"/>
              </a:rPr>
              <a:t>T</a:t>
            </a:r>
            <a:r>
              <a:rPr lang="pt-BR" sz="2200" b="1" dirty="0">
                <a:solidFill>
                  <a:schemeClr val="tx1"/>
                </a:solidFill>
                <a:sym typeface="Wingdings" charset="0"/>
              </a:rPr>
              <a:t>C</a:t>
            </a:r>
          </a:p>
        </p:txBody>
      </p:sp>
      <p:grpSp>
        <p:nvGrpSpPr>
          <p:cNvPr id="11" name="Group 77"/>
          <p:cNvGrpSpPr>
            <a:grpSpLocks/>
          </p:cNvGrpSpPr>
          <p:nvPr/>
        </p:nvGrpSpPr>
        <p:grpSpPr bwMode="auto">
          <a:xfrm>
            <a:off x="1115616" y="1196752"/>
            <a:ext cx="2559050" cy="4040187"/>
            <a:chOff x="3560" y="1298"/>
            <a:chExt cx="1612" cy="2545"/>
          </a:xfrm>
        </p:grpSpPr>
        <p:grpSp>
          <p:nvGrpSpPr>
            <p:cNvPr id="68640" name="Group 27"/>
            <p:cNvGrpSpPr>
              <a:grpSpLocks/>
            </p:cNvGrpSpPr>
            <p:nvPr/>
          </p:nvGrpSpPr>
          <p:grpSpPr bwMode="auto">
            <a:xfrm>
              <a:off x="3560" y="1298"/>
              <a:ext cx="1543" cy="1260"/>
              <a:chOff x="3515" y="1661"/>
              <a:chExt cx="2041" cy="1452"/>
            </a:xfrm>
          </p:grpSpPr>
          <p:sp>
            <p:nvSpPr>
              <p:cNvPr id="68648" name="Line 19"/>
              <p:cNvSpPr>
                <a:spLocks noChangeShapeType="1"/>
              </p:cNvSpPr>
              <p:nvPr/>
            </p:nvSpPr>
            <p:spPr bwMode="auto">
              <a:xfrm flipV="1">
                <a:off x="4014" y="1888"/>
                <a:ext cx="0" cy="90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649" name="Line 20"/>
              <p:cNvSpPr>
                <a:spLocks noChangeShapeType="1"/>
              </p:cNvSpPr>
              <p:nvPr/>
            </p:nvSpPr>
            <p:spPr bwMode="auto">
              <a:xfrm>
                <a:off x="4014" y="2795"/>
                <a:ext cx="1179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650" name="Text Box 21"/>
              <p:cNvSpPr txBox="1">
                <a:spLocks noChangeArrowheads="1"/>
              </p:cNvSpPr>
              <p:nvPr/>
            </p:nvSpPr>
            <p:spPr bwMode="auto">
              <a:xfrm>
                <a:off x="3515" y="1979"/>
                <a:ext cx="431" cy="27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 sz="30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3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hangingPunct="0">
                  <a:buFont typeface="Wingding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hangingPunct="0">
                  <a:buFont typeface="Wingding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hangingPunct="0">
                  <a:buFont typeface="Wingding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hangingPunct="0">
                  <a:buFont typeface="Wingding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sz="1800" b="1">
                    <a:latin typeface="Times New Roman" charset="0"/>
                  </a:rPr>
                  <a:t>ET</a:t>
                </a:r>
              </a:p>
            </p:txBody>
          </p:sp>
          <p:sp>
            <p:nvSpPr>
              <p:cNvPr id="68651" name="Text Box 22"/>
              <p:cNvSpPr txBox="1">
                <a:spLocks noChangeArrowheads="1"/>
              </p:cNvSpPr>
              <p:nvPr/>
            </p:nvSpPr>
            <p:spPr bwMode="auto">
              <a:xfrm>
                <a:off x="4785" y="2840"/>
                <a:ext cx="771" cy="27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 sz="30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3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hangingPunct="0">
                  <a:buFont typeface="Wingding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hangingPunct="0">
                  <a:buFont typeface="Wingding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hangingPunct="0">
                  <a:buFont typeface="Wingding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hangingPunct="0">
                  <a:buFont typeface="Wingding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sz="1800" b="1"/>
                  <a:t>tempo</a:t>
                </a:r>
              </a:p>
            </p:txBody>
          </p:sp>
          <p:sp>
            <p:nvSpPr>
              <p:cNvPr id="68652" name="Line 23"/>
              <p:cNvSpPr>
                <a:spLocks noChangeShapeType="1"/>
              </p:cNvSpPr>
              <p:nvPr/>
            </p:nvSpPr>
            <p:spPr bwMode="auto">
              <a:xfrm>
                <a:off x="4014" y="2160"/>
                <a:ext cx="1089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653" name="Rectangle 26"/>
              <p:cNvSpPr>
                <a:spLocks noChangeArrowheads="1"/>
              </p:cNvSpPr>
              <p:nvPr/>
            </p:nvSpPr>
            <p:spPr bwMode="auto">
              <a:xfrm>
                <a:off x="4467" y="1661"/>
                <a:ext cx="631" cy="25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pt-BR" sz="1800" b="1">
                    <a:solidFill>
                      <a:schemeClr val="tx1"/>
                    </a:solidFill>
                    <a:sym typeface="Wingdings" charset="0"/>
                  </a:rPr>
                  <a:t>EP</a:t>
                </a:r>
                <a:r>
                  <a:rPr lang="pt-BR" sz="1800" b="1" baseline="-25000">
                    <a:solidFill>
                      <a:schemeClr val="tx1"/>
                    </a:solidFill>
                    <a:sym typeface="Wingdings" charset="0"/>
                  </a:rPr>
                  <a:t>T</a:t>
                </a:r>
                <a:r>
                  <a:rPr lang="pt-BR" sz="1800" b="1">
                    <a:solidFill>
                      <a:schemeClr val="tx1"/>
                    </a:solidFill>
                    <a:sym typeface="Wingdings" charset="0"/>
                  </a:rPr>
                  <a:t>C</a:t>
                </a:r>
              </a:p>
            </p:txBody>
          </p:sp>
        </p:grpSp>
        <p:grpSp>
          <p:nvGrpSpPr>
            <p:cNvPr id="68641" name="Group 74"/>
            <p:cNvGrpSpPr>
              <a:grpSpLocks/>
            </p:cNvGrpSpPr>
            <p:nvPr/>
          </p:nvGrpSpPr>
          <p:grpSpPr bwMode="auto">
            <a:xfrm>
              <a:off x="3696" y="2840"/>
              <a:ext cx="1476" cy="1003"/>
              <a:chOff x="3944" y="2659"/>
              <a:chExt cx="1476" cy="1003"/>
            </a:xfrm>
          </p:grpSpPr>
          <p:sp>
            <p:nvSpPr>
              <p:cNvPr id="68643" name="Line 62"/>
              <p:cNvSpPr>
                <a:spLocks noChangeShapeType="1"/>
              </p:cNvSpPr>
              <p:nvPr/>
            </p:nvSpPr>
            <p:spPr bwMode="auto">
              <a:xfrm>
                <a:off x="4377" y="3385"/>
                <a:ext cx="813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644" name="Text Box 63"/>
              <p:cNvSpPr txBox="1">
                <a:spLocks noChangeArrowheads="1"/>
              </p:cNvSpPr>
              <p:nvPr/>
            </p:nvSpPr>
            <p:spPr bwMode="auto">
              <a:xfrm>
                <a:off x="3944" y="2814"/>
                <a:ext cx="386" cy="2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 sz="30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3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hangingPunct="0">
                  <a:buFont typeface="Wingding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hangingPunct="0">
                  <a:buFont typeface="Wingding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hangingPunct="0">
                  <a:buFont typeface="Wingding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hangingPunct="0">
                  <a:buFont typeface="Wingding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sz="1800" b="1">
                    <a:latin typeface="Times New Roman" charset="0"/>
                  </a:rPr>
                  <a:t>I</a:t>
                </a:r>
              </a:p>
            </p:txBody>
          </p:sp>
          <p:sp>
            <p:nvSpPr>
              <p:cNvPr id="68645" name="Text Box 64"/>
              <p:cNvSpPr txBox="1">
                <a:spLocks noChangeArrowheads="1"/>
              </p:cNvSpPr>
              <p:nvPr/>
            </p:nvSpPr>
            <p:spPr bwMode="auto">
              <a:xfrm>
                <a:off x="4888" y="3425"/>
                <a:ext cx="532" cy="2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 sz="30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3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hangingPunct="0">
                  <a:buFont typeface="Wingding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hangingPunct="0">
                  <a:buFont typeface="Wingding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hangingPunct="0">
                  <a:buFont typeface="Wingding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hangingPunct="0">
                  <a:buFont typeface="Wingding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sz="1800" b="1"/>
                  <a:t>t</a:t>
                </a:r>
              </a:p>
            </p:txBody>
          </p:sp>
          <p:sp>
            <p:nvSpPr>
              <p:cNvPr id="68646" name="Line 66"/>
              <p:cNvSpPr>
                <a:spLocks noChangeShapeType="1"/>
              </p:cNvSpPr>
              <p:nvPr/>
            </p:nvSpPr>
            <p:spPr bwMode="auto">
              <a:xfrm flipV="1">
                <a:off x="4377" y="2659"/>
                <a:ext cx="0" cy="72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647" name="Freeform 67"/>
              <p:cNvSpPr>
                <a:spLocks/>
              </p:cNvSpPr>
              <p:nvPr/>
            </p:nvSpPr>
            <p:spPr bwMode="auto">
              <a:xfrm>
                <a:off x="4468" y="2840"/>
                <a:ext cx="725" cy="454"/>
              </a:xfrm>
              <a:custGeom>
                <a:avLst/>
                <a:gdLst>
                  <a:gd name="T0" fmla="*/ 0 w 725"/>
                  <a:gd name="T1" fmla="*/ 0 h 454"/>
                  <a:gd name="T2" fmla="*/ 45 w 725"/>
                  <a:gd name="T3" fmla="*/ 273 h 454"/>
                  <a:gd name="T4" fmla="*/ 181 w 725"/>
                  <a:gd name="T5" fmla="*/ 363 h 454"/>
                  <a:gd name="T6" fmla="*/ 317 w 725"/>
                  <a:gd name="T7" fmla="*/ 363 h 454"/>
                  <a:gd name="T8" fmla="*/ 544 w 725"/>
                  <a:gd name="T9" fmla="*/ 409 h 454"/>
                  <a:gd name="T10" fmla="*/ 725 w 725"/>
                  <a:gd name="T11" fmla="*/ 454 h 45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5"/>
                  <a:gd name="T19" fmla="*/ 0 h 454"/>
                  <a:gd name="T20" fmla="*/ 725 w 725"/>
                  <a:gd name="T21" fmla="*/ 454 h 45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5" h="454">
                    <a:moveTo>
                      <a:pt x="0" y="0"/>
                    </a:moveTo>
                    <a:cubicBezTo>
                      <a:pt x="7" y="106"/>
                      <a:pt x="15" y="213"/>
                      <a:pt x="45" y="273"/>
                    </a:cubicBezTo>
                    <a:cubicBezTo>
                      <a:pt x="75" y="333"/>
                      <a:pt x="136" y="348"/>
                      <a:pt x="181" y="363"/>
                    </a:cubicBezTo>
                    <a:cubicBezTo>
                      <a:pt x="226" y="378"/>
                      <a:pt x="257" y="355"/>
                      <a:pt x="317" y="363"/>
                    </a:cubicBezTo>
                    <a:cubicBezTo>
                      <a:pt x="377" y="371"/>
                      <a:pt x="476" y="394"/>
                      <a:pt x="544" y="409"/>
                    </a:cubicBezTo>
                    <a:cubicBezTo>
                      <a:pt x="612" y="424"/>
                      <a:pt x="702" y="447"/>
                      <a:pt x="725" y="454"/>
                    </a:cubicBez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8642" name="AutoShape 73"/>
            <p:cNvSpPr>
              <a:spLocks noChangeArrowheads="1"/>
            </p:cNvSpPr>
            <p:nvPr/>
          </p:nvSpPr>
          <p:spPr bwMode="auto">
            <a:xfrm>
              <a:off x="4150" y="2387"/>
              <a:ext cx="182" cy="227"/>
            </a:xfrm>
            <a:prstGeom prst="downArrow">
              <a:avLst>
                <a:gd name="adj1" fmla="val 50000"/>
                <a:gd name="adj2" fmla="val 3118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</p:grpSp>
      <p:pic>
        <p:nvPicPr>
          <p:cNvPr id="2" name="Picture 1" descr="Captura de Tela 2020-10-09 às 17.10.3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423" y="1009551"/>
            <a:ext cx="2974853" cy="2425700"/>
          </a:xfrm>
          <a:prstGeom prst="rect">
            <a:avLst/>
          </a:prstGeom>
        </p:spPr>
      </p:pic>
      <p:pic>
        <p:nvPicPr>
          <p:cNvPr id="3" name="Picture 2" descr="Captura de Tela 2020-10-09 às 17.18.3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800" y="3489434"/>
            <a:ext cx="3302000" cy="210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5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>
            <a:extLst>
              <a:ext uri="{FF2B5EF4-FFF2-40B4-BE49-F238E27FC236}">
                <a16:creationId xmlns:a16="http://schemas.microsoft.com/office/drawing/2014/main" id="{D99985FA-C701-E941-9631-890D703D7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025" y="0"/>
            <a:ext cx="69383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3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Controle de corrente- 2 eletrodos</a:t>
            </a:r>
          </a:p>
        </p:txBody>
      </p:sp>
      <p:pic>
        <p:nvPicPr>
          <p:cNvPr id="430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6" t="21005" r="19687" b="2446"/>
          <a:stretch>
            <a:fillRect/>
          </a:stretch>
        </p:blipFill>
        <p:spPr bwMode="auto">
          <a:xfrm>
            <a:off x="323528" y="766762"/>
            <a:ext cx="8418513" cy="609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2658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203CAFD-B687-9241-8F29-809F28E918BF}" type="slidenum">
              <a:rPr lang="pt-BR" sz="1000"/>
              <a:pPr/>
              <a:t>8</a:t>
            </a:fld>
            <a:endParaRPr lang="pt-BR" sz="1000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500" dirty="0">
                <a:solidFill>
                  <a:srgbClr val="FF0000"/>
                </a:solidFill>
                <a:latin typeface="Arial" charset="0"/>
              </a:rPr>
              <a:t>controle de potencial- 3 eletrodos</a:t>
            </a:r>
          </a:p>
        </p:txBody>
      </p:sp>
      <p:sp>
        <p:nvSpPr>
          <p:cNvPr id="196612" name="Text Box 4"/>
          <p:cNvSpPr txBox="1">
            <a:spLocks noChangeArrowheads="1"/>
          </p:cNvSpPr>
          <p:nvPr/>
        </p:nvSpPr>
        <p:spPr bwMode="auto">
          <a:xfrm>
            <a:off x="4572000" y="1989138"/>
            <a:ext cx="3959225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2800" b="1"/>
              <a:t>1-eletrodo de trabalho</a:t>
            </a:r>
          </a:p>
          <a:p>
            <a:pPr eaLnBrk="1" hangingPunct="1">
              <a:spcBef>
                <a:spcPct val="50000"/>
              </a:spcBef>
            </a:pPr>
            <a:r>
              <a:rPr lang="pt-BR" sz="2800" b="1"/>
              <a:t>2- eletrodo auxiliar</a:t>
            </a:r>
          </a:p>
        </p:txBody>
      </p:sp>
      <p:sp>
        <p:nvSpPr>
          <p:cNvPr id="196622" name="Text Box 14"/>
          <p:cNvSpPr txBox="1">
            <a:spLocks noChangeArrowheads="1"/>
          </p:cNvSpPr>
          <p:nvPr/>
        </p:nvSpPr>
        <p:spPr bwMode="auto">
          <a:xfrm>
            <a:off x="4572000" y="2997200"/>
            <a:ext cx="3959225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2800" b="1">
                <a:solidFill>
                  <a:srgbClr val="FF3300"/>
                </a:solidFill>
              </a:rPr>
              <a:t>3- eletrodo de       	referência</a:t>
            </a:r>
          </a:p>
          <a:p>
            <a:pPr eaLnBrk="1" hangingPunct="1">
              <a:spcBef>
                <a:spcPct val="50000"/>
              </a:spcBef>
            </a:pPr>
            <a:endParaRPr lang="pt-BR" sz="2800"/>
          </a:p>
        </p:txBody>
      </p:sp>
      <p:sp>
        <p:nvSpPr>
          <p:cNvPr id="196623" name="Text Box 15"/>
          <p:cNvSpPr txBox="1">
            <a:spLocks noChangeArrowheads="1"/>
          </p:cNvSpPr>
          <p:nvPr/>
        </p:nvSpPr>
        <p:spPr bwMode="auto">
          <a:xfrm>
            <a:off x="900113" y="1196975"/>
            <a:ext cx="22320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2800" b="1"/>
              <a:t>3 eletrodos: </a:t>
            </a:r>
          </a:p>
        </p:txBody>
      </p:sp>
      <p:pic>
        <p:nvPicPr>
          <p:cNvPr id="70662" name="Content Placeholder 3" descr="Captura de Tela 2017-09-26 às 21.34.0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171" r="-34171"/>
          <a:stretch>
            <a:fillRect/>
          </a:stretch>
        </p:blipFill>
        <p:spPr>
          <a:xfrm>
            <a:off x="4356100" y="3933825"/>
            <a:ext cx="5173663" cy="2773363"/>
          </a:xfrm>
        </p:spPr>
      </p:pic>
      <p:pic>
        <p:nvPicPr>
          <p:cNvPr id="70663" name="Picture 4" descr="Captura de Tela 2017-09-26 às 21.40.4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989138"/>
            <a:ext cx="2398712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7169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2" grpId="0"/>
      <p:bldP spid="196622" grpId="0"/>
      <p:bldP spid="1966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Cálculo</a:t>
            </a:r>
            <a:r>
              <a:rPr lang="en-US" dirty="0"/>
              <a:t> da </a:t>
            </a:r>
            <a:r>
              <a:rPr lang="en-US" dirty="0" err="1"/>
              <a:t>concentração</a:t>
            </a:r>
            <a:r>
              <a:rPr lang="en-US" dirty="0"/>
              <a:t>- </a:t>
            </a:r>
            <a:br>
              <a:rPr lang="en-US" dirty="0"/>
            </a:br>
            <a:r>
              <a:rPr lang="en-US" dirty="0" err="1"/>
              <a:t>massa</a:t>
            </a:r>
            <a:r>
              <a:rPr lang="en-US" dirty="0"/>
              <a:t>= eletrogravimetria</a:t>
            </a:r>
          </a:p>
        </p:txBody>
      </p:sp>
      <p:pic>
        <p:nvPicPr>
          <p:cNvPr id="4" name="Content Placeholder 3" descr="Captura de Tela 2020-10-09 às 17.20.5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089" r="-2908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527386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441</Words>
  <Application>Microsoft Macintosh PowerPoint</Application>
  <PresentationFormat>Apresentação na tela (4:3)</PresentationFormat>
  <Paragraphs>66</Paragraphs>
  <Slides>13</Slides>
  <Notes>3</Notes>
  <HiddenSlides>0</HiddenSlides>
  <MMClips>0</MMClips>
  <ScaleCrop>false</ScaleCrop>
  <HeadingPairs>
    <vt:vector size="8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Comic Sans MS</vt:lpstr>
      <vt:lpstr>Tahoma</vt:lpstr>
      <vt:lpstr>Times New Roman</vt:lpstr>
      <vt:lpstr>Wingdings</vt:lpstr>
      <vt:lpstr>Office Theme</vt:lpstr>
      <vt:lpstr>Equation</vt:lpstr>
      <vt:lpstr>Designer 4.0 Drawing</vt:lpstr>
      <vt:lpstr>Eletrólise de cobre</vt:lpstr>
      <vt:lpstr>Eletrólise  mudança na composição da solução/análise destrutiva da amostra.</vt:lpstr>
      <vt:lpstr>Como determinar  a concentração da espécie</vt:lpstr>
      <vt:lpstr>Apresentação do PowerPoint</vt:lpstr>
      <vt:lpstr>Tipos de controle do experimento</vt:lpstr>
      <vt:lpstr>Apresentação do PowerPoint</vt:lpstr>
      <vt:lpstr>Apresentação do PowerPoint</vt:lpstr>
      <vt:lpstr>controle de potencial- 3 eletrodos</vt:lpstr>
      <vt:lpstr>Cálculo da concentração-  massa= eletrogravimetria</vt:lpstr>
      <vt:lpstr>Apresentação do PowerPoint</vt:lpstr>
      <vt:lpstr>Apresentação do PowerPoint</vt:lpstr>
      <vt:lpstr>Eletrólise a potencial controlado –cálculo concentração</vt:lpstr>
      <vt:lpstr>Apresentação do PowerPoint</vt:lpstr>
    </vt:vector>
  </TitlesOfParts>
  <Company>University of Sao Paulo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E2- eletrólise de cobre</dc:title>
  <dc:creator>Adalgisa Andrade</dc:creator>
  <cp:lastModifiedBy>Microsoft Office User</cp:lastModifiedBy>
  <cp:revision>9</cp:revision>
  <dcterms:created xsi:type="dcterms:W3CDTF">2020-10-09T20:04:32Z</dcterms:created>
  <dcterms:modified xsi:type="dcterms:W3CDTF">2023-08-08T23:02:27Z</dcterms:modified>
</cp:coreProperties>
</file>