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439" r:id="rId2"/>
    <p:sldId id="498" r:id="rId3"/>
    <p:sldId id="500" r:id="rId4"/>
    <p:sldId id="499" r:id="rId5"/>
    <p:sldId id="507" r:id="rId6"/>
    <p:sldId id="508" r:id="rId7"/>
    <p:sldId id="509" r:id="rId8"/>
    <p:sldId id="510" r:id="rId9"/>
    <p:sldId id="518" r:id="rId10"/>
    <p:sldId id="519" r:id="rId11"/>
    <p:sldId id="521" r:id="rId12"/>
    <p:sldId id="532" r:id="rId13"/>
    <p:sldId id="522" r:id="rId14"/>
    <p:sldId id="529" r:id="rId15"/>
    <p:sldId id="526" r:id="rId16"/>
    <p:sldId id="534" r:id="rId17"/>
    <p:sldId id="536" r:id="rId18"/>
    <p:sldId id="496" r:id="rId19"/>
    <p:sldId id="497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53" r:id="rId33"/>
    <p:sldId id="554" r:id="rId34"/>
    <p:sldId id="555" r:id="rId35"/>
    <p:sldId id="557" r:id="rId36"/>
    <p:sldId id="558" r:id="rId37"/>
    <p:sldId id="559" r:id="rId38"/>
    <p:sldId id="560" r:id="rId39"/>
    <p:sldId id="561" r:id="rId40"/>
    <p:sldId id="564" r:id="rId41"/>
    <p:sldId id="539" r:id="rId42"/>
    <p:sldId id="565" r:id="rId43"/>
    <p:sldId id="566" r:id="rId44"/>
    <p:sldId id="567" r:id="rId45"/>
    <p:sldId id="568" r:id="rId46"/>
    <p:sldId id="572" r:id="rId47"/>
    <p:sldId id="573" r:id="rId48"/>
    <p:sldId id="574" r:id="rId49"/>
    <p:sldId id="575" r:id="rId50"/>
    <p:sldId id="576" r:id="rId51"/>
    <p:sldId id="577" r:id="rId52"/>
    <p:sldId id="57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103" autoAdjust="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24D0-CC39-4F36-8EA9-0D3B70440931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04D8-9101-47F0-8474-26F6DAB2F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REVISÃO</a:t>
            </a:r>
          </a:p>
          <a:p>
            <a:pPr>
              <a:spcBef>
                <a:spcPts val="1000"/>
              </a:spcBef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Apresentar uma descrição do problema  de torque oscilatório em motores diesel e seus efeitos sobre a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torcional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eixo propulsor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Conceitos relevantes:</a:t>
            </a:r>
          </a:p>
          <a:p>
            <a:pPr marL="457200" indent="-457200">
              <a:buAutoNum type="arabicPeriod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Torque oscilatório produzido em motores Diesel</a:t>
            </a:r>
          </a:p>
          <a:p>
            <a:pPr marL="457200" indent="-457200">
              <a:buAutoNum type="arabicPeriod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Fenômeno de vibração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superposto ao movimento de rotação de um sistema propulsor</a:t>
            </a:r>
          </a:p>
          <a:p>
            <a:pPr marL="457200" indent="-457200">
              <a:buAutoNum type="arabicPeriod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Modelo para estudo de vibração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eixos</a:t>
            </a: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47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DETERMINAÇÃO DAS VELOCIDADES CRÍTICAS PERIGOSAS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CÁLCULO DA ENERGIA INTRODUZIDA NA VIBRAÇÃO POR UM HARMÔNICO DO TORQUE DOS CILINDROS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Para o caso de deslocamentos angulares, a expressão correspondente é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(E.I.)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=  Σ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I.j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</a:t>
            </a:r>
          </a:p>
          <a:p>
            <a:r>
              <a:rPr lang="pt-BR" sz="2200" dirty="0">
                <a:latin typeface="Arial" panose="020B0604020202020204" pitchFamily="34" charset="0"/>
              </a:rPr>
              <a:t>em que   </a:t>
            </a:r>
            <a:r>
              <a:rPr lang="pt-BR" sz="2200" dirty="0" err="1"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latin typeface="Arial" panose="020B0604020202020204" pitchFamily="34" charset="0"/>
              </a:rPr>
              <a:t>I.j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é a energia introduzida no modo i pelo harmônico j atuando no grau de liberdade (disco) l, dada por: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</a:t>
            </a:r>
            <a:r>
              <a:rPr lang="pt-BR" sz="2200" dirty="0" err="1"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latin typeface="Arial" panose="020B0604020202020204" pitchFamily="34" charset="0"/>
              </a:rPr>
              <a:t>Ij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 err="1">
                <a:latin typeface="Arial" panose="020B0604020202020204" pitchFamily="34" charset="0"/>
              </a:rPr>
              <a:t>sen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OBSERVAÇÃO: Estamos considerando o caso em que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j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, ou seja, a frequência do harmônico j do torque é igual a frequência   natural do modo i</a:t>
            </a:r>
          </a:p>
        </p:txBody>
      </p:sp>
    </p:spTree>
    <p:extLst>
      <p:ext uri="{BB962C8B-B14F-4D97-AF65-F5344CB8AC3E}">
        <p14:creationId xmlns:p14="http://schemas.microsoft.com/office/powerpoint/2010/main" val="28543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CÁLCULO DA ENERGIA INTRODUZIDA NA VIBRAÇÃO POR UM HARMÔNICO DO TORQUE DOS CILINDROS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                                        </a:t>
            </a:r>
            <a:r>
              <a:rPr lang="pt-BR" sz="2200" dirty="0" err="1"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latin typeface="Arial" panose="020B0604020202020204" pitchFamily="34" charset="0"/>
              </a:rPr>
              <a:t>Ij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 err="1">
                <a:latin typeface="Arial" panose="020B0604020202020204" pitchFamily="34" charset="0"/>
              </a:rPr>
              <a:t>sen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 é a amplitude de vibração do i-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dirty="0">
                <a:latin typeface="Arial" panose="020B0604020202020204" pitchFamily="34" charset="0"/>
              </a:rPr>
              <a:t> modo de vibração no cilindro l, </a:t>
            </a:r>
          </a:p>
          <a:p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baseline="-25000" dirty="0">
                <a:latin typeface="Arial" panose="020B0604020202020204" pitchFamily="34" charset="0"/>
              </a:rPr>
              <a:t>  </a:t>
            </a:r>
            <a:r>
              <a:rPr lang="pt-BR" sz="2200" dirty="0">
                <a:latin typeface="Arial" panose="020B0604020202020204" pitchFamily="34" charset="0"/>
              </a:rPr>
              <a:t>é a amplitude do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j-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harmônico do torque no cilindro l</a:t>
            </a:r>
          </a:p>
          <a:p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é a defasagem entre o torque aplicado e o deslocamento angular do disco l</a:t>
            </a:r>
          </a:p>
          <a:p>
            <a:r>
              <a:rPr lang="pt-BR" sz="2200" baseline="-25000" dirty="0">
                <a:latin typeface="Arial" panose="020B0604020202020204" pitchFamily="34" charset="0"/>
              </a:rPr>
              <a:t>,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amplitude do l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ésimo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harmônico do torque (</a:t>
            </a:r>
            <a:r>
              <a:rPr lang="pt-BR" sz="2000" dirty="0" err="1">
                <a:latin typeface="Arial" panose="020B0604020202020204" pitchFamily="34" charset="0"/>
              </a:rPr>
              <a:t>C</a:t>
            </a:r>
            <a:r>
              <a:rPr lang="pt-BR" sz="2000" baseline="-25000" dirty="0" err="1">
                <a:latin typeface="Arial" panose="020B0604020202020204" pitchFamily="34" charset="0"/>
              </a:rPr>
              <a:t>jl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 é igual em todos os cilindros se o motor estiver funcionando regularmente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 amplitude de vibração (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 em um dado modo varia de cilindro para cilindro, como pode ser visto na Figura 3</a:t>
            </a:r>
          </a:p>
        </p:txBody>
      </p:sp>
    </p:spTree>
    <p:extLst>
      <p:ext uri="{BB962C8B-B14F-4D97-AF65-F5344CB8AC3E}">
        <p14:creationId xmlns:p14="http://schemas.microsoft.com/office/powerpoint/2010/main" val="197542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FREQUÊNCIAS NATURAIS DE VIBRAÇÃO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>
              <a:latin typeface="Arial" panose="020B0604020202020204" pitchFamily="34" charset="0"/>
            </a:endParaRP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</p:txBody>
      </p:sp>
      <p:pic>
        <p:nvPicPr>
          <p:cNvPr id="6" name="Imagem 5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A2EE205-F8F5-4ED9-93CE-35E620DF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28" y="1893092"/>
            <a:ext cx="7438840" cy="41843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931BD2E-E3F6-4368-AD3B-C15613BD2D7E}"/>
              </a:ext>
            </a:extLst>
          </p:cNvPr>
          <p:cNvSpPr txBox="1"/>
          <p:nvPr/>
        </p:nvSpPr>
        <p:spPr>
          <a:xfrm>
            <a:off x="1594338" y="2954215"/>
            <a:ext cx="2403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3</a:t>
            </a:r>
          </a:p>
          <a:p>
            <a:r>
              <a:rPr lang="pt-BR" sz="2200" dirty="0">
                <a:latin typeface="Arial" panose="020B0604020202020204" pitchFamily="34" charset="0"/>
              </a:rPr>
              <a:t>Primeiro e segundo modo naturais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endParaRPr lang="pt-BR" sz="2200" dirty="0"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92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CÁLCULO DA ENERGIA INTRODUZIDA NA VIBRAÇÃO POR UM HARMÔNICO DO TORQUE DOS CILINDROS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695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Falta agora examinar a variável </a:t>
            </a:r>
            <a:r>
              <a:rPr lang="pt-BR" sz="2200" dirty="0" err="1">
                <a:latin typeface="Arial" panose="020B0604020202020204" pitchFamily="34" charset="0"/>
              </a:rPr>
              <a:t>Φjl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- o movimento de vibração em um modo natural é síncrono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existe uma defasagem entre os harmônicos do torque de ordem j nos diferentes cilindros do motor 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latin typeface="Arial" panose="020B0604020202020204" pitchFamily="34" charset="0"/>
              </a:rPr>
              <a:t>                                                 α</a:t>
            </a:r>
            <a:r>
              <a:rPr lang="pt-BR" sz="2200" baseline="-25000" dirty="0">
                <a:latin typeface="Arial" panose="020B0604020202020204" pitchFamily="34" charset="0"/>
              </a:rPr>
              <a:t>lj</a:t>
            </a:r>
            <a:r>
              <a:rPr lang="pt-BR" sz="2200" dirty="0">
                <a:latin typeface="Arial" panose="020B0604020202020204" pitchFamily="34" charset="0"/>
              </a:rPr>
              <a:t> = j α</a:t>
            </a:r>
            <a:r>
              <a:rPr lang="pt-BR" sz="2200" baseline="-25000" dirty="0">
                <a:latin typeface="Arial" panose="020B0604020202020204" pitchFamily="34" charset="0"/>
              </a:rPr>
              <a:t>fj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latin typeface="Arial" panose="020B0604020202020204" pitchFamily="34" charset="0"/>
              </a:rPr>
              <a:t>a defasagem entre o torque nos diversos cilindros é determinada pelos ângulos de manivelas do motor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os ângulos de fase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variam de um cilindro para outro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Figura 4 apresenta um diagrama vetorial para cálculo da energia introduzida</a:t>
            </a:r>
          </a:p>
        </p:txBody>
      </p:sp>
    </p:spTree>
    <p:extLst>
      <p:ext uri="{BB962C8B-B14F-4D97-AF65-F5344CB8AC3E}">
        <p14:creationId xmlns:p14="http://schemas.microsoft.com/office/powerpoint/2010/main" val="223413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DFD974-F460-4419-9E7C-19F3835E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959" y="816686"/>
            <a:ext cx="9191625" cy="36480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4F01D29-A702-4C4E-8032-F8D4DEEAD01B}"/>
              </a:ext>
            </a:extLst>
          </p:cNvPr>
          <p:cNvSpPr txBox="1"/>
          <p:nvPr/>
        </p:nvSpPr>
        <p:spPr>
          <a:xfrm>
            <a:off x="2792959" y="4656319"/>
            <a:ext cx="7790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4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Representação vetorial de j 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dirty="0">
                <a:latin typeface="Arial" panose="020B0604020202020204" pitchFamily="34" charset="0"/>
              </a:rPr>
              <a:t> harmônico do torque e do deslocamento angular no modo i em 3 cilindros de um motor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75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CÁLCULO DA ENERGIA INTRODUZIDA NA VIBRAÇÃO POR UM HARMÔNICO DO TORQUE DOS CILINDROS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762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 energia introduzida pelo j 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dirty="0">
                <a:latin typeface="Arial" panose="020B0604020202020204" pitchFamily="34" charset="0"/>
              </a:rPr>
              <a:t> harmônico do torque no cilindro l dada por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</a:t>
            </a:r>
            <a:r>
              <a:rPr lang="pt-BR" sz="2200" dirty="0" err="1"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latin typeface="Arial" panose="020B0604020202020204" pitchFamily="34" charset="0"/>
              </a:rPr>
              <a:t>Ij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 err="1">
                <a:latin typeface="Arial" panose="020B0604020202020204" pitchFamily="34" charset="0"/>
              </a:rPr>
              <a:t>sen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não se altera se, como mostrado na Figura 5, as direções dos vetores que representam os harmônicos torque e amplitudes forem permutados</a:t>
            </a:r>
          </a:p>
          <a:p>
            <a:r>
              <a:rPr lang="pt-BR" sz="2200" dirty="0">
                <a:latin typeface="Arial" panose="020B0604020202020204" pitchFamily="34" charset="0"/>
              </a:rPr>
              <a:t>A energia introduzida nos cilindros (graus de liberdade) é obtida multiplicando-se a soma das projeções dos vetores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 por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 ângulo de fase, Ψ depende do valor adotado para Φ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j1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, mas na ressonância Ψ deve ser igual a 90 graus 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2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04FCF3-2B40-4490-8AFE-151275B6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17" y="463769"/>
            <a:ext cx="9067800" cy="4038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D5A40C-25D1-442F-A582-A67195287B75}"/>
              </a:ext>
            </a:extLst>
          </p:cNvPr>
          <p:cNvSpPr txBox="1"/>
          <p:nvPr/>
        </p:nvSpPr>
        <p:spPr>
          <a:xfrm>
            <a:off x="1782817" y="4918841"/>
            <a:ext cx="894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5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Representação vetorial do cálculo da energia introduzida pelo harmônico de ordem j atuando em 3 cilindros do motor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84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DETERMINAÇÃO DAS VELOCIDADES CRÍTICAS PERIGOSAS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 energia introduzida nos cilindros pode ser calculada por: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EI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j 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onde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latin typeface="Arial" panose="020B0604020202020204" pitchFamily="34" charset="0"/>
              </a:rPr>
              <a:t>v </a:t>
            </a:r>
            <a:r>
              <a:rPr lang="pt-BR" sz="2200" dirty="0">
                <a:latin typeface="Arial" panose="020B0604020202020204" pitchFamily="34" charset="0"/>
              </a:rPr>
              <a:t> indica uma somatória vetorial de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 construída usando os ângulos de fase dos harmônicos de ordem j do torque em cada cilindro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Esta expressão só se aplica se a amplitude do harmônico é igual em todos os cilindros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Os valores (relativos) de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são obtidos da curva de vibração do modo i</a:t>
            </a:r>
          </a:p>
        </p:txBody>
      </p:sp>
    </p:spTree>
    <p:extLst>
      <p:ext uri="{BB962C8B-B14F-4D97-AF65-F5344CB8AC3E}">
        <p14:creationId xmlns:p14="http://schemas.microsoft.com/office/powerpoint/2010/main" val="386410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QUESTÃO ILUSTRATIVA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eixo propulsor de um navio opera numa faixa de 90 a 120 rpm.  A instalação é composta por um motor de média rotação, acoplado ao hélice através de um redutor de razão 5/1. O motor é de 6 cilindros, 4 tempos com ordem de ignição 1,3,5,6,4,2, e rotação de projeto de 600 rpm.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Sabe-se que o torque absorvido pelo hélice varia com o quadrado da rotação.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Sabe-se também que a relação entre a amplitude do harmônico de ordem n e o conjugado médio em cada cilindro é dada por: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C</a:t>
            </a:r>
            <a:r>
              <a:rPr kumimoji="0" lang="pt-BR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/ C</a:t>
            </a:r>
            <a:r>
              <a:rPr kumimoji="0" lang="pt-BR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= 1, 0/n + 0,3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55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QUESTÃO ILUSTRATIVA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primeira frequência natural para vibração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torcional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sistema propulsor, referida à rotação do eixo do motor, é de 1.800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cpm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Para esse modo a curva de vibrar pode ser considerada linear com as seguintes amplitudes relativas para os cilindros extremos: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A</a:t>
            </a:r>
            <a:r>
              <a:rPr kumimoji="0" lang="pt-BR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= 1,0          		A</a:t>
            </a:r>
            <a:r>
              <a:rPr kumimoji="0" lang="pt-BR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- 0,5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Identificar as velocidades críticas na faixa de rotação considerada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b) Determinar qual é a velocidade crítica mais perigosa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QUESTÃO ILUSTRATIVA  - ENTENDIMENTO DO ENUNCIADO</a:t>
            </a:r>
          </a:p>
          <a:p>
            <a:pPr algn="ctr"/>
            <a:r>
              <a:rPr lang="pt-BR" sz="2200" dirty="0">
                <a:latin typeface="Arial" panose="020B0604020202020204" pitchFamily="34" charset="0"/>
              </a:rPr>
              <a:t> 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1 FENÔMENO DE VIBRAÇÃO TORCIONAL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Se o torque aplicado ao eixo propulsor é oscilatório, com frequência próxima de uma frequência natural do eixo, então superposto ao movimento de rotação aparece uma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torcional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do eixo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A figura 1 ilustra o fenômeno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 junto com outros dois casos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63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Item a)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Velocidade crítica ocorre quando a frequência de um harmônico do torque é igual a uma frequência natural de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torcional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do eixo propulsor.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 hélice opera na faixa de 90 a 120 rpm A faixa de operação do motor vai de 450 a 600 rpm</a:t>
            </a:r>
          </a:p>
          <a:p>
            <a:r>
              <a:rPr lang="pt-BR" sz="2200" dirty="0">
                <a:latin typeface="Arial" panose="020B0604020202020204" pitchFamily="34" charset="0"/>
              </a:rPr>
              <a:t>A frequência natural do primeiro modo de vibrar é de 1800 </a:t>
            </a:r>
            <a:r>
              <a:rPr lang="pt-BR" sz="2200" dirty="0" err="1">
                <a:latin typeface="Arial" panose="020B0604020202020204" pitchFamily="34" charset="0"/>
              </a:rPr>
              <a:t>cpm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Velocidades críticas na faixa de operação do sistema propulsor: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- 90 rpm, em que o 4º harmônico do torque tem frequência de 1800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cpm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, portanto igual a primeira frequência natural;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- 103 rpm: ressonância com o harmônico de ordem 3,5 do torque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- 120 rpm: ressonância com o harmônico de ordem 4 do torque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Item b)</a:t>
            </a:r>
          </a:p>
          <a:p>
            <a:r>
              <a:rPr lang="pt-BR" sz="2200" dirty="0">
                <a:latin typeface="Arial" panose="020B0604020202020204" pitchFamily="34" charset="0"/>
              </a:rPr>
              <a:t>A velocidade crítica é perigosa se a energia introduzida no processo de vibração é significativa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energia total introduzida pode ser calculada por: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(E.I.)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=  Σ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I.j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em que  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Iji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é a energia introduzida no modo i pelo harmônico j atuando no grau de liberdade (disco) l.</a:t>
            </a:r>
          </a:p>
          <a:p>
            <a:r>
              <a:rPr lang="pt-BR" sz="2200" dirty="0">
                <a:latin typeface="Arial" panose="020B0604020202020204" pitchFamily="34" charset="0"/>
              </a:rPr>
              <a:t>Na condição de ressonância: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latin typeface="Arial" panose="020B0604020202020204" pitchFamily="34" charset="0"/>
              </a:rPr>
              <a:t>j </a:t>
            </a:r>
            <a:r>
              <a:rPr lang="pt-BR" sz="2200" dirty="0">
                <a:latin typeface="Arial" panose="020B0604020202020204" pitchFamily="34" charset="0"/>
              </a:rPr>
              <a:t>=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latin typeface="Arial" panose="020B0604020202020204" pitchFamily="34" charset="0"/>
              </a:rPr>
              <a:t>i , </a:t>
            </a:r>
            <a:r>
              <a:rPr lang="pt-BR" sz="2200" dirty="0">
                <a:latin typeface="Arial" panose="020B0604020202020204" pitchFamily="34" charset="0"/>
              </a:rPr>
              <a:t>ou seja a frequência do harmônico j do torque é igual a frequência natural do modo i.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Pode-se expressar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i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através de: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Iji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2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Item b)</a:t>
            </a:r>
          </a:p>
          <a:p>
            <a:pPr algn="ctr"/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Iji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-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 é a amplitude de vibração do i-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dirty="0">
                <a:latin typeface="Arial" panose="020B0604020202020204" pitchFamily="34" charset="0"/>
              </a:rPr>
              <a:t> modo de vibração no cilindro l</a:t>
            </a:r>
          </a:p>
          <a:p>
            <a:r>
              <a:rPr lang="pt-BR" sz="2200" dirty="0">
                <a:latin typeface="Arial" panose="020B0604020202020204" pitchFamily="34" charset="0"/>
              </a:rPr>
              <a:t> -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baseline="-25000" dirty="0">
                <a:latin typeface="Arial" panose="020B0604020202020204" pitchFamily="34" charset="0"/>
              </a:rPr>
              <a:t>  </a:t>
            </a:r>
            <a:r>
              <a:rPr lang="pt-BR" sz="2200" dirty="0">
                <a:latin typeface="Arial" panose="020B0604020202020204" pitchFamily="34" charset="0"/>
              </a:rPr>
              <a:t>é a amplitude do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j-</a:t>
            </a:r>
            <a:r>
              <a:rPr lang="pt-BR" sz="2200" dirty="0" err="1">
                <a:latin typeface="Arial" panose="020B0604020202020204" pitchFamily="34" charset="0"/>
              </a:rPr>
              <a:t>ésimo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harmônico do torque no cilindro l</a:t>
            </a:r>
          </a:p>
          <a:p>
            <a:r>
              <a:rPr lang="pt-BR" sz="2200" dirty="0">
                <a:latin typeface="Arial" panose="020B0604020202020204" pitchFamily="34" charset="0"/>
              </a:rPr>
              <a:t> - se o motor tem funcionamento regular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jl</a:t>
            </a:r>
            <a:r>
              <a:rPr lang="pt-BR" sz="2200" baseline="-25000" dirty="0">
                <a:latin typeface="Arial" panose="020B0604020202020204" pitchFamily="34" charset="0"/>
              </a:rPr>
              <a:t>   =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</a:t>
            </a:r>
            <a:r>
              <a:rPr lang="pt-BR" sz="2200" baseline="-25000" dirty="0">
                <a:latin typeface="Arial" panose="020B0604020202020204" pitchFamily="34" charset="0"/>
              </a:rPr>
              <a:t>,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energia introduzida na condição de ressonância pode ser calculada por: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onde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v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indica uma somatória vetorial de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construída usando os ângulos de fase dos harmônicos de ordem j do torque em cada cilindro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209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Item b)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Os valores (relativos) de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são obtidos da curva de vibração do modo i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b1) Operação a 90 rpm do hélice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Objetivo: Construção do diagrama vetorial das amplitudes de vibração sob efeito do 4º harmônico do torque.</a:t>
            </a:r>
          </a:p>
          <a:p>
            <a:r>
              <a:rPr lang="pt-BR" sz="2200" dirty="0">
                <a:latin typeface="Arial" panose="020B0604020202020204" pitchFamily="34" charset="0"/>
              </a:rPr>
              <a:t>A Figura 6 mostra o esquema da instalação propulsora, o modelo para estudo da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 do sistema propulsor e a curva do primeiro modo de vibrar.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3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270323-99D7-4691-889F-1AC1210165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23" y="296731"/>
            <a:ext cx="7509794" cy="5252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224F80-D5FE-4679-8EF3-9CDB693EA551}"/>
              </a:ext>
            </a:extLst>
          </p:cNvPr>
          <p:cNvSpPr txBox="1"/>
          <p:nvPr/>
        </p:nvSpPr>
        <p:spPr>
          <a:xfrm>
            <a:off x="420414" y="1471448"/>
            <a:ext cx="31215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6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</a:p>
          <a:p>
            <a:r>
              <a:rPr lang="pt-BR" sz="2200" dirty="0">
                <a:latin typeface="Arial" panose="020B0604020202020204" pitchFamily="34" charset="0"/>
              </a:rPr>
              <a:t>Arranjo da instalação propulsora</a:t>
            </a:r>
          </a:p>
          <a:p>
            <a:r>
              <a:rPr lang="pt-BR" sz="2200" dirty="0">
                <a:latin typeface="Arial" panose="020B0604020202020204" pitchFamily="34" charset="0"/>
              </a:rPr>
              <a:t>Modelo para estudo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; Curva de vibração do primeiro modo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184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Da figura 6 obtém-se os valores das amplitudes, dado que a curva é linear e que são conhecidos os valores de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e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61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1,0;  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=0,7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;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31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0,4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;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41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0,1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; 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51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-0,2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;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61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= -0,5</a:t>
            </a:r>
          </a:p>
          <a:p>
            <a:r>
              <a:rPr lang="pt-BR" sz="2200" dirty="0">
                <a:latin typeface="Arial" panose="020B0604020202020204" pitchFamily="34" charset="0"/>
              </a:rPr>
              <a:t>Para a construção do diagrama são necessários os ângulos de defasagem dos vetores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Correspondem aos ângulos de defasagem do 4º harmônico do torque nos diversos cilindros que é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4 vezes a defasagem fundamental do torque nos cilindros.</a:t>
            </a:r>
          </a:p>
          <a:p>
            <a:r>
              <a:rPr lang="pt-BR" sz="2200" dirty="0">
                <a:latin typeface="Arial" panose="020B0604020202020204" pitchFamily="34" charset="0"/>
              </a:rPr>
              <a:t>A defasagem fundamental do torque nos cilindros é igual a defasagem das manivelas do motor. Para motor é de 4 tempos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g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 360 x 2/ 6 = 120 graus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480 graus  = 360 + 120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3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50122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 ordem de ignição do motor é 1,3,5,6,4,2</a:t>
            </a:r>
          </a:p>
          <a:p>
            <a:r>
              <a:rPr lang="pt-BR" sz="2200" dirty="0">
                <a:latin typeface="Arial" panose="020B0604020202020204" pitchFamily="34" charset="0"/>
              </a:rPr>
              <a:t>  Portanto, o arranjo de manivelas é</a:t>
            </a:r>
          </a:p>
          <a:p>
            <a:r>
              <a:rPr lang="pt-BR" sz="2200" dirty="0">
                <a:latin typeface="Arial" panose="020B0604020202020204" pitchFamily="34" charset="0"/>
              </a:rPr>
              <a:t> dado na Figura 7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E616C6-6D97-409D-80D1-DA0F5C2569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64" y="1973943"/>
            <a:ext cx="3971290" cy="36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A38EDD-263E-40FD-91D1-1C3E85C1AB9F}"/>
              </a:ext>
            </a:extLst>
          </p:cNvPr>
          <p:cNvSpPr txBox="1"/>
          <p:nvPr/>
        </p:nvSpPr>
        <p:spPr>
          <a:xfrm>
            <a:off x="5102568" y="4142472"/>
            <a:ext cx="16711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7</a:t>
            </a:r>
            <a:r>
              <a:rPr lang="pt-BR" sz="2200" dirty="0">
                <a:latin typeface="Arial" panose="020B0604020202020204" pitchFamily="34" charset="0"/>
              </a:rPr>
              <a:t> Arranjo de manivelas do motor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103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Pode-se, então, construir o diagrama dos vetores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, conforme mostrado na Figura 8: ordem dos vetores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– zero graus;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120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graus  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5i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-  240 graus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;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61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– zero graus;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120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graus;  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2i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-  240 graus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Pelo diagrama da Figura 8 conclui-se que a resultante dos vetores é nula. Desta forma, a energia introduzida pelo 4º harmônico do torque é nula e 90 rpm é uma velocidade crítica não perigosa</a:t>
            </a:r>
            <a:r>
              <a:rPr lang="pt-BR" dirty="0"/>
              <a:t>.</a:t>
            </a:r>
            <a:r>
              <a:rPr lang="pt-BR" baseline="-25000" dirty="0"/>
              <a:t>                  </a:t>
            </a:r>
            <a:endParaRPr lang="pt-BR" dirty="0"/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7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EC1E79-E41A-4EE6-A20B-A16CC8F4BD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8" y="2010103"/>
            <a:ext cx="6873766" cy="3844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2969B4-8D1D-4AC8-BE31-7D1C750388AA}"/>
              </a:ext>
            </a:extLst>
          </p:cNvPr>
          <p:cNvSpPr txBox="1"/>
          <p:nvPr/>
        </p:nvSpPr>
        <p:spPr>
          <a:xfrm>
            <a:off x="882869" y="2333296"/>
            <a:ext cx="3678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8</a:t>
            </a:r>
          </a:p>
          <a:p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Diagrama vetorial com as amplitudes de vibração, considerando a defasagem</a:t>
            </a:r>
          </a:p>
          <a:p>
            <a:r>
              <a:rPr lang="pt-BR" sz="2200" dirty="0">
                <a:latin typeface="Arial" panose="020B0604020202020204" pitchFamily="34" charset="0"/>
              </a:rPr>
              <a:t> do 4º harmônico do torque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17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b2) Operação a 103 rpm do hélice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Objetivo: Construção do diagrama vetorial das amplitudes de vibração sob efeito do harmônico de ordem 3,5 do torque</a:t>
            </a:r>
          </a:p>
          <a:p>
            <a:r>
              <a:rPr lang="pt-BR" sz="2200" dirty="0">
                <a:latin typeface="Arial" panose="020B0604020202020204" pitchFamily="34" charset="0"/>
              </a:rPr>
              <a:t>Os valores das amplitudes são os mesmos utilizados na análise da operação a 90 rpm.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A</a:t>
            </a:r>
            <a:r>
              <a:rPr lang="pt-BR" sz="2200" baseline="-25000" dirty="0">
                <a:latin typeface="Arial" panose="020B0604020202020204" pitchFamily="34" charset="0"/>
              </a:rPr>
              <a:t>11 </a:t>
            </a:r>
            <a:r>
              <a:rPr lang="pt-BR" sz="2200" dirty="0">
                <a:latin typeface="Arial" panose="020B0604020202020204" pitchFamily="34" charset="0"/>
              </a:rPr>
              <a:t>= 1,0; 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21</a:t>
            </a:r>
            <a:r>
              <a:rPr lang="pt-BR" sz="2200" dirty="0">
                <a:latin typeface="Arial" panose="020B0604020202020204" pitchFamily="34" charset="0"/>
              </a:rPr>
              <a:t>=0,7</a:t>
            </a:r>
            <a:r>
              <a:rPr lang="pt-BR" sz="2200" baseline="-25000" dirty="0">
                <a:latin typeface="Arial" panose="020B0604020202020204" pitchFamily="34" charset="0"/>
              </a:rPr>
              <a:t>;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31 </a:t>
            </a:r>
            <a:r>
              <a:rPr lang="pt-BR" sz="2200" dirty="0">
                <a:latin typeface="Arial" panose="020B0604020202020204" pitchFamily="34" charset="0"/>
              </a:rPr>
              <a:t>= 0,4</a:t>
            </a:r>
            <a:r>
              <a:rPr lang="pt-BR" sz="2200" baseline="-25000" dirty="0">
                <a:latin typeface="Arial" panose="020B0604020202020204" pitchFamily="34" charset="0"/>
              </a:rPr>
              <a:t> ;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41  </a:t>
            </a:r>
            <a:r>
              <a:rPr lang="pt-BR" sz="2200" dirty="0">
                <a:latin typeface="Arial" panose="020B0604020202020204" pitchFamily="34" charset="0"/>
              </a:rPr>
              <a:t>= 0,1</a:t>
            </a:r>
            <a:r>
              <a:rPr lang="pt-BR" sz="2200" baseline="-25000" dirty="0">
                <a:latin typeface="Arial" panose="020B0604020202020204" pitchFamily="34" charset="0"/>
              </a:rPr>
              <a:t> ; 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51   </a:t>
            </a:r>
            <a:r>
              <a:rPr lang="pt-BR" sz="2200" dirty="0">
                <a:latin typeface="Arial" panose="020B0604020202020204" pitchFamily="34" charset="0"/>
              </a:rPr>
              <a:t>= -0,2</a:t>
            </a:r>
            <a:r>
              <a:rPr lang="pt-BR" sz="2200" baseline="-25000" dirty="0">
                <a:latin typeface="Arial" panose="020B0604020202020204" pitchFamily="34" charset="0"/>
              </a:rPr>
              <a:t>  ;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61</a:t>
            </a:r>
            <a:r>
              <a:rPr lang="pt-BR" sz="2200" dirty="0">
                <a:latin typeface="Arial" panose="020B0604020202020204" pitchFamily="34" charset="0"/>
              </a:rPr>
              <a:t> = -0,5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Mas os ângulos de defasagem dos vetores são diferentes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São usados os ângulos de defasagem do harmônico de ordem 3,5 do torque nos diversos cilindros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Esta defasagem é dada por: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3,5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3,5 x 120 = 420 graus = 360 + 60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07A219-E6C9-4612-B2B0-F8259D9DB0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019" y="462337"/>
          <a:ext cx="7233006" cy="552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Imagem de bitmap" r:id="rId3" imgW="15228571" imgH="15061127" progId="Paint.Picture">
                  <p:embed/>
                </p:oleObj>
              </mc:Choice>
              <mc:Fallback>
                <p:oleObj name="Imagem de bitmap" r:id="rId3" imgW="15228571" imgH="15061127" progId="Paint.Picture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9007A219-E6C9-4612-B2B0-F8259D9DB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019" y="462337"/>
                        <a:ext cx="7233006" cy="5525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01F2150-4391-4936-8D00-0522C0ED6D11}"/>
              </a:ext>
            </a:extLst>
          </p:cNvPr>
          <p:cNvSpPr txBox="1"/>
          <p:nvPr/>
        </p:nvSpPr>
        <p:spPr>
          <a:xfrm>
            <a:off x="893852" y="1561672"/>
            <a:ext cx="25220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1</a:t>
            </a:r>
            <a:endParaRPr lang="pt-BR" altLang="pt-BR" dirty="0">
              <a:solidFill>
                <a:srgbClr val="FF0000"/>
              </a:solidFill>
            </a:endParaRPr>
          </a:p>
          <a:p>
            <a:r>
              <a:rPr lang="pt-BR" altLang="pt-BR" sz="2200" dirty="0">
                <a:latin typeface="Arial" panose="020B0604020202020204" pitchFamily="34" charset="0"/>
              </a:rPr>
              <a:t>Ilustração de problemas de vibração em engenharia naval</a:t>
            </a:r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06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b2) Operação a 103 rpm do hélice</a:t>
            </a:r>
          </a:p>
          <a:p>
            <a:r>
              <a:rPr lang="pt-BR" sz="2200" dirty="0">
                <a:latin typeface="Arial" panose="020B0604020202020204" pitchFamily="34" charset="0"/>
              </a:rPr>
              <a:t> O diagrama dos vetores 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>
                <a:latin typeface="Arial" panose="020B0604020202020204" pitchFamily="34" charset="0"/>
              </a:rPr>
              <a:t>está mostrado na Figura 9: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A</a:t>
            </a:r>
            <a:r>
              <a:rPr lang="pt-BR" sz="2200" baseline="-25000" dirty="0">
                <a:latin typeface="Arial" panose="020B0604020202020204" pitchFamily="34" charset="0"/>
              </a:rPr>
              <a:t>11 </a:t>
            </a:r>
            <a:r>
              <a:rPr lang="pt-BR" sz="2200" dirty="0">
                <a:latin typeface="Arial" panose="020B0604020202020204" pitchFamily="34" charset="0"/>
              </a:rPr>
              <a:t>– zero graus;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3i </a:t>
            </a:r>
            <a:r>
              <a:rPr lang="pt-BR" sz="2200" dirty="0">
                <a:latin typeface="Arial" panose="020B0604020202020204" pitchFamily="34" charset="0"/>
              </a:rPr>
              <a:t>-</a:t>
            </a:r>
            <a:r>
              <a:rPr lang="pt-BR" sz="2200" baseline="-25000" dirty="0">
                <a:latin typeface="Arial" panose="020B0604020202020204" pitchFamily="34" charset="0"/>
              </a:rPr>
              <a:t>   </a:t>
            </a:r>
            <a:r>
              <a:rPr lang="pt-BR" sz="2200" dirty="0">
                <a:latin typeface="Arial" panose="020B0604020202020204" pitchFamily="34" charset="0"/>
              </a:rPr>
              <a:t>60</a:t>
            </a:r>
            <a:r>
              <a:rPr lang="pt-BR" sz="2200" baseline="-25000" dirty="0">
                <a:latin typeface="Arial" panose="020B0604020202020204" pitchFamily="34" charset="0"/>
              </a:rPr>
              <a:t>     </a:t>
            </a:r>
            <a:r>
              <a:rPr lang="pt-BR" sz="2200" dirty="0">
                <a:latin typeface="Arial" panose="020B0604020202020204" pitchFamily="34" charset="0"/>
              </a:rPr>
              <a:t>graus  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5i  </a:t>
            </a:r>
            <a:r>
              <a:rPr lang="pt-BR" sz="2200" dirty="0">
                <a:latin typeface="Arial" panose="020B0604020202020204" pitchFamily="34" charset="0"/>
              </a:rPr>
              <a:t>-  120 graus</a:t>
            </a:r>
            <a:r>
              <a:rPr lang="pt-BR" sz="2200" baseline="-25000" dirty="0">
                <a:latin typeface="Arial" panose="020B0604020202020204" pitchFamily="34" charset="0"/>
              </a:rPr>
              <a:t>   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   A</a:t>
            </a:r>
            <a:r>
              <a:rPr lang="pt-BR" sz="2200" baseline="-25000" dirty="0">
                <a:latin typeface="Arial" panose="020B0604020202020204" pitchFamily="34" charset="0"/>
              </a:rPr>
              <a:t>61 </a:t>
            </a:r>
            <a:r>
              <a:rPr lang="pt-BR" sz="2200" dirty="0">
                <a:latin typeface="Arial" panose="020B0604020202020204" pitchFamily="34" charset="0"/>
              </a:rPr>
              <a:t>– 180 graus;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4i </a:t>
            </a:r>
            <a:r>
              <a:rPr lang="pt-BR" sz="2200" dirty="0">
                <a:latin typeface="Arial" panose="020B0604020202020204" pitchFamily="34" charset="0"/>
              </a:rPr>
              <a:t>-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240</a:t>
            </a:r>
            <a:r>
              <a:rPr lang="pt-BR" sz="2200" baseline="-25000" dirty="0">
                <a:latin typeface="Arial" panose="020B0604020202020204" pitchFamily="34" charset="0"/>
              </a:rPr>
              <a:t>     </a:t>
            </a:r>
            <a:r>
              <a:rPr lang="pt-BR" sz="2200" dirty="0">
                <a:latin typeface="Arial" panose="020B0604020202020204" pitchFamily="34" charset="0"/>
              </a:rPr>
              <a:t>graus  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2i  </a:t>
            </a:r>
            <a:r>
              <a:rPr lang="pt-BR" sz="2200" dirty="0">
                <a:latin typeface="Arial" panose="020B0604020202020204" pitchFamily="34" charset="0"/>
              </a:rPr>
              <a:t>-  300 graus</a:t>
            </a:r>
          </a:p>
          <a:p>
            <a:r>
              <a:rPr lang="pt-BR" sz="2200" dirty="0">
                <a:latin typeface="Arial" panose="020B0604020202020204" pitchFamily="34" charset="0"/>
              </a:rPr>
              <a:t>Verifica-se que a resultante dos vetores é não nula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Desta forma, a energia introduzida pelo harmônico de ordem 3,5 do torque é significativa e 103 rpm é uma velocidade crítica perigosa</a:t>
            </a:r>
          </a:p>
          <a:p>
            <a:r>
              <a:rPr lang="pt-BR" sz="2200" dirty="0">
                <a:latin typeface="Arial" panose="020B0604020202020204" pitchFamily="34" charset="0"/>
              </a:rPr>
              <a:t>Recomenda-se que a instalação propulsora não funcione em torno dessa rotação. A tensão de cisalhamento oscilatório atuando na parte do eixo junto ao hélice pode causar avaria por fadiga</a:t>
            </a:r>
            <a:r>
              <a:rPr lang="pt-BR" sz="2200" baseline="-25000" dirty="0">
                <a:latin typeface="Arial" panose="020B0604020202020204" pitchFamily="34" charset="0"/>
              </a:rPr>
              <a:t>.              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baseline="-25000" dirty="0">
                <a:latin typeface="Arial" panose="020B0604020202020204" pitchFamily="34" charset="0"/>
              </a:rPr>
              <a:t> </a:t>
            </a:r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9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E1C335-AA8D-47AC-A361-AAC2710749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21" y="2060028"/>
            <a:ext cx="5791476" cy="36470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383EA6-0314-4801-84CA-A1ABC53914A8}"/>
              </a:ext>
            </a:extLst>
          </p:cNvPr>
          <p:cNvSpPr txBox="1"/>
          <p:nvPr/>
        </p:nvSpPr>
        <p:spPr>
          <a:xfrm>
            <a:off x="1451579" y="2681829"/>
            <a:ext cx="259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9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Diagrama vetorial com as amplitudes de vibração, considerando a defasagem do harmônico de ordem 3,5 do torque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82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b3) Operação a 120 rpm do hélice</a:t>
            </a:r>
          </a:p>
          <a:p>
            <a:r>
              <a:rPr lang="pt-BR" sz="2200" dirty="0">
                <a:latin typeface="Arial" panose="020B0604020202020204" pitchFamily="34" charset="0"/>
              </a:rPr>
              <a:t> Objetivo: Construção do diagrama vetorial das amplitudes de vibração sob efeito do harmônico de ordem 3 do torque</a:t>
            </a:r>
          </a:p>
          <a:p>
            <a:r>
              <a:rPr lang="pt-BR" sz="2200" dirty="0">
                <a:latin typeface="Arial" panose="020B0604020202020204" pitchFamily="34" charset="0"/>
              </a:rPr>
              <a:t>Os valores das amplitudes são os mesmos utilizados na análise da operação a 90 rpm.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A</a:t>
            </a:r>
            <a:r>
              <a:rPr lang="pt-BR" sz="2200" baseline="-25000" dirty="0">
                <a:latin typeface="Arial" panose="020B0604020202020204" pitchFamily="34" charset="0"/>
              </a:rPr>
              <a:t>11 </a:t>
            </a:r>
            <a:r>
              <a:rPr lang="pt-BR" sz="2200" dirty="0">
                <a:latin typeface="Arial" panose="020B0604020202020204" pitchFamily="34" charset="0"/>
              </a:rPr>
              <a:t>= 1,0; 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21</a:t>
            </a:r>
            <a:r>
              <a:rPr lang="pt-BR" sz="2200" dirty="0">
                <a:latin typeface="Arial" panose="020B0604020202020204" pitchFamily="34" charset="0"/>
              </a:rPr>
              <a:t>=0,7</a:t>
            </a:r>
            <a:r>
              <a:rPr lang="pt-BR" sz="2200" baseline="-25000" dirty="0">
                <a:latin typeface="Arial" panose="020B0604020202020204" pitchFamily="34" charset="0"/>
              </a:rPr>
              <a:t>;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31 </a:t>
            </a:r>
            <a:r>
              <a:rPr lang="pt-BR" sz="2200" dirty="0">
                <a:latin typeface="Arial" panose="020B0604020202020204" pitchFamily="34" charset="0"/>
              </a:rPr>
              <a:t>= 0,4</a:t>
            </a:r>
            <a:r>
              <a:rPr lang="pt-BR" sz="2200" baseline="-25000" dirty="0">
                <a:latin typeface="Arial" panose="020B0604020202020204" pitchFamily="34" charset="0"/>
              </a:rPr>
              <a:t> ;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41  </a:t>
            </a:r>
            <a:r>
              <a:rPr lang="pt-BR" sz="2200" dirty="0">
                <a:latin typeface="Arial" panose="020B0604020202020204" pitchFamily="34" charset="0"/>
              </a:rPr>
              <a:t>= 0,1</a:t>
            </a:r>
            <a:r>
              <a:rPr lang="pt-BR" sz="2200" baseline="-25000" dirty="0">
                <a:latin typeface="Arial" panose="020B0604020202020204" pitchFamily="34" charset="0"/>
              </a:rPr>
              <a:t> ; 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51   </a:t>
            </a:r>
            <a:r>
              <a:rPr lang="pt-BR" sz="2200" dirty="0">
                <a:latin typeface="Arial" panose="020B0604020202020204" pitchFamily="34" charset="0"/>
              </a:rPr>
              <a:t>= -0,2</a:t>
            </a:r>
            <a:r>
              <a:rPr lang="pt-BR" sz="2200" baseline="-25000" dirty="0">
                <a:latin typeface="Arial" panose="020B0604020202020204" pitchFamily="34" charset="0"/>
              </a:rPr>
              <a:t>  ;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61</a:t>
            </a:r>
            <a:r>
              <a:rPr lang="pt-BR" sz="2200" dirty="0">
                <a:latin typeface="Arial" panose="020B0604020202020204" pitchFamily="34" charset="0"/>
              </a:rPr>
              <a:t> = -0,5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Mas os ângulos de defasagem dos vetores são diferentes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São usados os ângulos de defasagem do harmônico de ordem 3 do torque nos diversos cilindros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Esta defasagem é dada por: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3 x 120 = 360 graus 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40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b3) Operação a 120 rpm do hélice</a:t>
            </a:r>
          </a:p>
          <a:p>
            <a:pPr algn="ctr"/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O diagrama dos vetores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, está mostrado na Figura 10: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A</a:t>
            </a:r>
            <a:r>
              <a:rPr lang="pt-BR" sz="2200" baseline="-25000" dirty="0">
                <a:latin typeface="Arial" panose="020B0604020202020204" pitchFamily="34" charset="0"/>
              </a:rPr>
              <a:t>11 </a:t>
            </a:r>
            <a:r>
              <a:rPr lang="pt-BR" sz="2200" dirty="0">
                <a:latin typeface="Arial" panose="020B0604020202020204" pitchFamily="34" charset="0"/>
              </a:rPr>
              <a:t>– zero graus;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3i </a:t>
            </a:r>
            <a:r>
              <a:rPr lang="pt-BR" sz="2200" dirty="0">
                <a:latin typeface="Arial" panose="020B0604020202020204" pitchFamily="34" charset="0"/>
              </a:rPr>
              <a:t>-</a:t>
            </a:r>
            <a:r>
              <a:rPr lang="pt-BR" sz="2200" baseline="-25000" dirty="0">
                <a:latin typeface="Arial" panose="020B0604020202020204" pitchFamily="34" charset="0"/>
              </a:rPr>
              <a:t>   </a:t>
            </a:r>
            <a:r>
              <a:rPr lang="pt-BR" sz="2200" dirty="0">
                <a:latin typeface="Arial" panose="020B0604020202020204" pitchFamily="34" charset="0"/>
              </a:rPr>
              <a:t>zero</a:t>
            </a:r>
            <a:r>
              <a:rPr lang="pt-BR" sz="2200" baseline="-25000" dirty="0">
                <a:latin typeface="Arial" panose="020B0604020202020204" pitchFamily="34" charset="0"/>
              </a:rPr>
              <a:t>     </a:t>
            </a:r>
            <a:r>
              <a:rPr lang="pt-BR" sz="2200" dirty="0">
                <a:latin typeface="Arial" panose="020B0604020202020204" pitchFamily="34" charset="0"/>
              </a:rPr>
              <a:t>graus  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5i  </a:t>
            </a:r>
            <a:r>
              <a:rPr lang="pt-BR" sz="2200" dirty="0">
                <a:latin typeface="Arial" panose="020B0604020202020204" pitchFamily="34" charset="0"/>
              </a:rPr>
              <a:t>-  zero 0 graus</a:t>
            </a:r>
            <a:r>
              <a:rPr lang="pt-BR" sz="2200" baseline="-25000" dirty="0">
                <a:latin typeface="Arial" panose="020B0604020202020204" pitchFamily="34" charset="0"/>
              </a:rPr>
              <a:t>   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   A</a:t>
            </a:r>
            <a:r>
              <a:rPr lang="pt-BR" sz="2200" baseline="-25000" dirty="0">
                <a:latin typeface="Arial" panose="020B0604020202020204" pitchFamily="34" charset="0"/>
              </a:rPr>
              <a:t>61 </a:t>
            </a:r>
            <a:r>
              <a:rPr lang="pt-BR" sz="2200" dirty="0">
                <a:latin typeface="Arial" panose="020B0604020202020204" pitchFamily="34" charset="0"/>
              </a:rPr>
              <a:t>– zero graus;</a:t>
            </a:r>
            <a:r>
              <a:rPr lang="pt-BR" sz="2200" baseline="-25000" dirty="0">
                <a:latin typeface="Arial" panose="020B0604020202020204" pitchFamily="34" charset="0"/>
              </a:rPr>
              <a:t>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4i </a:t>
            </a:r>
            <a:r>
              <a:rPr lang="pt-BR" sz="2200" dirty="0">
                <a:latin typeface="Arial" panose="020B0604020202020204" pitchFamily="34" charset="0"/>
              </a:rPr>
              <a:t>- 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zero</a:t>
            </a:r>
            <a:r>
              <a:rPr lang="pt-BR" sz="2200" baseline="-25000" dirty="0">
                <a:latin typeface="Arial" panose="020B0604020202020204" pitchFamily="34" charset="0"/>
              </a:rPr>
              <a:t>   </a:t>
            </a:r>
            <a:r>
              <a:rPr lang="pt-BR" sz="2200" dirty="0">
                <a:latin typeface="Arial" panose="020B0604020202020204" pitchFamily="34" charset="0"/>
              </a:rPr>
              <a:t>graus  </a:t>
            </a:r>
            <a:r>
              <a:rPr lang="pt-BR" sz="2200" baseline="-25000" dirty="0">
                <a:latin typeface="Arial" panose="020B0604020202020204" pitchFamily="34" charset="0"/>
              </a:rPr>
              <a:t>  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2i  </a:t>
            </a:r>
            <a:r>
              <a:rPr lang="pt-BR" sz="2200" dirty="0">
                <a:latin typeface="Arial" panose="020B0604020202020204" pitchFamily="34" charset="0"/>
              </a:rPr>
              <a:t>-  zero graus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Verifica-se da Figura 5 que a resultante dos vetores é não nula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Desta forma, a energia introduzida pelo harmônico de ordem 4 do torque é significativa e 120 rpm é uma velocidade crítica perigosa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1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5D8334-B426-4051-ABB7-B333CA5431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24" y="2144110"/>
            <a:ext cx="6264165" cy="37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0DE41E-D9D8-40E3-9EFB-912D652F9F8F}"/>
              </a:ext>
            </a:extLst>
          </p:cNvPr>
          <p:cNvSpPr txBox="1"/>
          <p:nvPr/>
        </p:nvSpPr>
        <p:spPr>
          <a:xfrm>
            <a:off x="1072056" y="2774731"/>
            <a:ext cx="27852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10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sz="2200" dirty="0">
                <a:latin typeface="Arial" panose="020B0604020202020204" pitchFamily="34" charset="0"/>
              </a:rPr>
              <a:t>Diagrama vetorial com as amplitudes de vibração, considerando a defasagem do harmônico de ordem 3 do torque</a:t>
            </a:r>
          </a:p>
        </p:txBody>
      </p:sp>
    </p:spTree>
    <p:extLst>
      <p:ext uri="{BB962C8B-B14F-4D97-AF65-F5344CB8AC3E}">
        <p14:creationId xmlns:p14="http://schemas.microsoft.com/office/powerpoint/2010/main" val="132909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b4)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Comparação entre as velocidades críticas 103 e 120 rpm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A energia introduzida é dada por:  </a:t>
            </a:r>
            <a:r>
              <a:rPr lang="pt-BR" sz="2200" dirty="0" err="1">
                <a:latin typeface="Arial" panose="020B0604020202020204" pitchFamily="34" charset="0"/>
              </a:rPr>
              <a:t>EI</a:t>
            </a:r>
            <a:r>
              <a:rPr lang="pt-BR" sz="2200" baseline="-25000" dirty="0" err="1">
                <a:latin typeface="Arial" panose="020B0604020202020204" pitchFamily="34" charset="0"/>
              </a:rPr>
              <a:t>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latin typeface="Arial" panose="020B0604020202020204" pitchFamily="34" charset="0"/>
              </a:rPr>
              <a:t>v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Até aqui só temos dados de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latin typeface="Arial" panose="020B0604020202020204" pitchFamily="34" charset="0"/>
              </a:rPr>
              <a:t>v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 para as duas velocidades críticas </a:t>
            </a:r>
          </a:p>
          <a:p>
            <a:r>
              <a:rPr lang="pt-BR" sz="2200" dirty="0">
                <a:latin typeface="Arial" panose="020B0604020202020204" pitchFamily="34" charset="0"/>
              </a:rPr>
              <a:t>A maior somatória vetorial das amplitudes ocorre para a operação a  103 rpm  (2,16 contra 1,5).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Em relação ao valor de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, sabe-se que:  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/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= 1, 0/n + 0,3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Então, temos: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= 0,63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               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3,5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= 0,58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Mas os valores de C</a:t>
            </a:r>
            <a:r>
              <a:rPr lang="pt-BR" sz="2200" baseline="-25000" dirty="0">
                <a:latin typeface="Arial" panose="020B0604020202020204" pitchFamily="34" charset="0"/>
              </a:rPr>
              <a:t>0 </a:t>
            </a:r>
            <a:r>
              <a:rPr lang="pt-BR" sz="2200" dirty="0">
                <a:latin typeface="Arial" panose="020B0604020202020204" pitchFamily="34" charset="0"/>
              </a:rPr>
              <a:t>, dependem da rotação. O torque médio varia com o quadrado da rotação, ou seja: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C</a:t>
            </a:r>
            <a:r>
              <a:rPr lang="pt-BR" sz="2200" baseline="-25000" dirty="0">
                <a:latin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</a:rPr>
              <a:t>(120) / C</a:t>
            </a:r>
            <a:r>
              <a:rPr lang="pt-BR" sz="2200" baseline="-25000" dirty="0">
                <a:latin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</a:rPr>
              <a:t>(103)  = (120/103)</a:t>
            </a:r>
            <a:r>
              <a:rPr lang="pt-BR" sz="2200" baseline="30000" dirty="0">
                <a:latin typeface="Arial" panose="020B0604020202020204" pitchFamily="34" charset="0"/>
              </a:rPr>
              <a:t>2 </a:t>
            </a:r>
            <a:r>
              <a:rPr lang="pt-BR" sz="2200" dirty="0">
                <a:latin typeface="Arial" panose="020B0604020202020204" pitchFamily="34" charset="0"/>
              </a:rPr>
              <a:t>= 1,36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/>
              <a:t>RESOLUÇÃO DA QUESTÃO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b4)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Comparação entre as velocidades críticas 103 e 120 rpm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pt-BR" sz="2200" dirty="0">
                <a:latin typeface="Arial" panose="020B0604020202020204" pitchFamily="34" charset="0"/>
              </a:rPr>
              <a:t>Para a rotação 103 rpm obtém-se:   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latin typeface="Arial" panose="020B0604020202020204" pitchFamily="34" charset="0"/>
              </a:rPr>
              <a:t>v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  </a:t>
            </a:r>
            <a:r>
              <a:rPr lang="pt-BR" sz="2200" dirty="0">
                <a:latin typeface="Arial" panose="020B0604020202020204" pitchFamily="34" charset="0"/>
              </a:rPr>
              <a:t>= 2,16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Levando em consideração todos os fatores, chega-se a: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EI(120) / EI(103) = (0,63/0,58) x (1,36) x (1,5/2,16)  = 1,03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Verifica-se que a diferença entre os valores de energia introduzidas nos 2 casos é muito pequena, ou seja as duas velocidades críticas são igualmente perigosas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21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 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 instalação propulsora de um navio é constituída por um motor Diesel de 6</a:t>
            </a:r>
          </a:p>
          <a:p>
            <a:r>
              <a:rPr lang="pt-BR" sz="2200" dirty="0">
                <a:latin typeface="Arial" panose="020B0604020202020204" pitchFamily="34" charset="0"/>
              </a:rPr>
              <a:t>cilindros, 2 tempos, com ordem de ignição 1,5,3,6,2,4, acoplado diretamente a um hélice de passo fixo.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 hélice tem rotação de projeto de 100 rpm absorvendo 15.000 kW. Está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previsto, porém, que o hélice opere em outras condições.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Em uma destas condições, o motor trabalha a 94 rpm, fornecendo potência de 12.500 kW. Verificou-se, nesta situação, um problema sério de vibração</a:t>
            </a:r>
          </a:p>
          <a:p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 que não havia sido previsto pelo estudo de vibração realizado</a:t>
            </a:r>
            <a:endParaRPr kumimoji="0" lang="pt-BR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12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 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O estudo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 apresentou os seguintes resultados: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i) primeira frequência natural 282 </a:t>
            </a:r>
            <a:r>
              <a:rPr lang="pt-BR" sz="2200" dirty="0" err="1">
                <a:latin typeface="Arial" panose="020B0604020202020204" pitchFamily="34" charset="0"/>
              </a:rPr>
              <a:t>cpm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 err="1">
                <a:latin typeface="Arial" panose="020B0604020202020204" pitchFamily="34" charset="0"/>
              </a:rPr>
              <a:t>ii</a:t>
            </a:r>
            <a:r>
              <a:rPr lang="pt-BR" sz="2200" dirty="0">
                <a:latin typeface="Arial" panose="020B0604020202020204" pitchFamily="34" charset="0"/>
              </a:rPr>
              <a:t>) curva do modo de vibrar linear com os seguintes valores</a:t>
            </a:r>
          </a:p>
          <a:p>
            <a:r>
              <a:rPr lang="pt-BR" sz="2200" dirty="0">
                <a:latin typeface="Arial" panose="020B0604020202020204" pitchFamily="34" charset="0"/>
              </a:rPr>
              <a:t>(relativos) de amplitude: A1 = 1,0; A6 = 0,5; Ah = -0,5</a:t>
            </a:r>
          </a:p>
          <a:p>
            <a:r>
              <a:rPr lang="pt-BR" sz="2200" dirty="0" err="1">
                <a:latin typeface="Arial" panose="020B0604020202020204" pitchFamily="34" charset="0"/>
              </a:rPr>
              <a:t>iii</a:t>
            </a:r>
            <a:r>
              <a:rPr lang="pt-BR" sz="2200" dirty="0">
                <a:latin typeface="Arial" panose="020B0604020202020204" pitchFamily="34" charset="0"/>
              </a:rPr>
              <a:t>) coeficiente de amortecimento no hélice 500 </a:t>
            </a:r>
            <a:r>
              <a:rPr lang="pt-BR" sz="2200" dirty="0" err="1">
                <a:latin typeface="Arial" panose="020B0604020202020204" pitchFamily="34" charset="0"/>
              </a:rPr>
              <a:t>kN.m</a:t>
            </a:r>
            <a:r>
              <a:rPr lang="pt-BR" sz="2200" dirty="0">
                <a:latin typeface="Arial" panose="020B0604020202020204" pitchFamily="34" charset="0"/>
              </a:rPr>
              <a:t>/(</a:t>
            </a:r>
            <a:r>
              <a:rPr lang="pt-BR" sz="2200" dirty="0" err="1">
                <a:latin typeface="Arial" panose="020B0604020202020204" pitchFamily="34" charset="0"/>
              </a:rPr>
              <a:t>rad</a:t>
            </a:r>
            <a:r>
              <a:rPr lang="pt-BR" sz="2200" dirty="0">
                <a:latin typeface="Arial" panose="020B0604020202020204" pitchFamily="34" charset="0"/>
              </a:rPr>
              <a:t>/</a:t>
            </a:r>
            <a:r>
              <a:rPr lang="pt-BR" sz="2200" dirty="0" err="1">
                <a:latin typeface="Arial" panose="020B0604020202020204" pitchFamily="34" charset="0"/>
              </a:rPr>
              <a:t>seg</a:t>
            </a:r>
            <a:r>
              <a:rPr lang="pt-BR" sz="2200" dirty="0">
                <a:latin typeface="Arial" panose="020B0604020202020204" pitchFamily="34" charset="0"/>
              </a:rPr>
              <a:t>)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 Deseja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se saber qual deveria ser a amplitude de vibração no hélice quando o motor opera a 94 rpm.</a:t>
            </a:r>
          </a:p>
        </p:txBody>
      </p:sp>
    </p:spTree>
    <p:extLst>
      <p:ext uri="{BB962C8B-B14F-4D97-AF65-F5344CB8AC3E}">
        <p14:creationId xmlns:p14="http://schemas.microsoft.com/office/powerpoint/2010/main" val="570313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 </a:t>
            </a:r>
            <a:br>
              <a:rPr lang="pt-BR" dirty="0"/>
            </a:br>
            <a:endParaRPr lang="pt-BR" cap="none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03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As medições de vibração junto ao hélice indicaram um valor mais alto que o calculado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Duas explicações foram apresentadas para esta divergência:</a:t>
            </a:r>
          </a:p>
          <a:p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iv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 o valor do coeficiente de amortecimento adotado é menor que o real;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v) o motor estava com falha de combustão no cilindro 4, de modo que a potência era suprida pelos outros 5 cilindros.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b) Deseja-se saber se você aceita a segunda explicação. Qual seria nesta</a:t>
            </a:r>
          </a:p>
          <a:p>
            <a:r>
              <a:rPr lang="pt-BR" sz="2200" dirty="0">
                <a:latin typeface="Arial" panose="020B0604020202020204" pitchFamily="34" charset="0"/>
              </a:rPr>
              <a:t>condição a amplitude de vibração no hélice?</a:t>
            </a:r>
          </a:p>
        </p:txBody>
      </p:sp>
    </p:spTree>
    <p:extLst>
      <p:ext uri="{BB962C8B-B14F-4D97-AF65-F5344CB8AC3E}">
        <p14:creationId xmlns:p14="http://schemas.microsoft.com/office/powerpoint/2010/main" val="18021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48228" y="1853754"/>
            <a:ext cx="96955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COMPOSIÇÃO DO TORQUE EM CADA CILINDRO DO MOTOR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1. Torque de inércia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 torque produzido pelas forças de inércia tem média nula e 3 componentes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M</a:t>
            </a:r>
            <a:r>
              <a:rPr lang="en-US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= ½ m</a:t>
            </a:r>
            <a:r>
              <a:rPr lang="en-US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alt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en-US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( r/ 2l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t   -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2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t  -  3r/ 2l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 Ω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t )</a:t>
            </a:r>
          </a:p>
          <a:p>
            <a:r>
              <a:rPr lang="en-US" sz="2200" dirty="0">
                <a:latin typeface="Arial" panose="020B0604020202020204" pitchFamily="34" charset="0"/>
              </a:rPr>
              <a:t>2.Torque </a:t>
            </a:r>
            <a:r>
              <a:rPr lang="en-US" sz="2200" dirty="0" err="1">
                <a:latin typeface="Arial" panose="020B0604020202020204" pitchFamily="34" charset="0"/>
              </a:rPr>
              <a:t>devido</a:t>
            </a:r>
            <a:r>
              <a:rPr lang="en-US" sz="2200" dirty="0">
                <a:latin typeface="Arial" panose="020B0604020202020204" pitchFamily="34" charset="0"/>
              </a:rPr>
              <a:t> à </a:t>
            </a:r>
            <a:r>
              <a:rPr lang="en-US" sz="2200" dirty="0" err="1">
                <a:latin typeface="Arial" panose="020B0604020202020204" pitchFamily="34" charset="0"/>
              </a:rPr>
              <a:t>pressão</a:t>
            </a:r>
            <a:r>
              <a:rPr lang="en-US" sz="2200" dirty="0">
                <a:latin typeface="Arial" panose="020B0604020202020204" pitchFamily="34" charset="0"/>
              </a:rPr>
              <a:t> do </a:t>
            </a:r>
            <a:r>
              <a:rPr lang="en-US" sz="2200" dirty="0" err="1">
                <a:latin typeface="Arial" panose="020B0604020202020204" pitchFamily="34" charset="0"/>
              </a:rPr>
              <a:t>gás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</a:t>
            </a:r>
            <a:r>
              <a:rPr lang="pt-BR" sz="2200" dirty="0" err="1">
                <a:latin typeface="Arial" panose="020B0604020202020204" pitchFamily="34" charset="0"/>
              </a:rPr>
              <a:t>Q</a:t>
            </a:r>
            <a:r>
              <a:rPr lang="pt-BR" sz="2200" baseline="-25000" dirty="0" err="1">
                <a:latin typeface="Arial" panose="020B0604020202020204" pitchFamily="34" charset="0"/>
              </a:rPr>
              <a:t>g</a:t>
            </a:r>
            <a:r>
              <a:rPr lang="pt-BR" sz="2200" dirty="0">
                <a:latin typeface="Arial" panose="020B0604020202020204" pitchFamily="34" charset="0"/>
              </a:rPr>
              <a:t> =  B</a:t>
            </a:r>
            <a:r>
              <a:rPr lang="pt-BR" sz="2200" baseline="-25000" dirty="0">
                <a:latin typeface="Arial" panose="020B0604020202020204" pitchFamily="34" charset="0"/>
              </a:rPr>
              <a:t>0 </a:t>
            </a:r>
            <a:r>
              <a:rPr lang="pt-BR" sz="2200" dirty="0">
                <a:latin typeface="Arial" panose="020B0604020202020204" pitchFamily="34" charset="0"/>
              </a:rPr>
              <a:t>+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( </a:t>
            </a:r>
            <a:r>
              <a:rPr lang="pt-BR" sz="2200" dirty="0" err="1">
                <a:latin typeface="Arial" panose="020B0604020202020204" pitchFamily="34" charset="0"/>
              </a:rPr>
              <a:t>Cj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</a:rPr>
              <a:t>sen</a:t>
            </a:r>
            <a:r>
              <a:rPr lang="pt-BR" sz="2200" dirty="0">
                <a:latin typeface="Arial" panose="020B0604020202020204" pitchFamily="34" charset="0"/>
              </a:rPr>
              <a:t>( j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 err="1">
                <a:latin typeface="Arial" panose="020B0604020202020204" pitchFamily="34" charset="0"/>
              </a:rPr>
              <a:t>f</a:t>
            </a:r>
            <a:r>
              <a:rPr lang="pt-BR" sz="2200" dirty="0" err="1">
                <a:latin typeface="Arial" panose="020B0604020202020204" pitchFamily="34" charset="0"/>
              </a:rPr>
              <a:t>t</a:t>
            </a:r>
            <a:r>
              <a:rPr lang="pt-BR" sz="2200" dirty="0">
                <a:latin typeface="Arial" panose="020B0604020202020204" pitchFamily="34" charset="0"/>
              </a:rPr>
              <a:t> + </a:t>
            </a:r>
            <a:r>
              <a:rPr lang="el-GR" sz="2200" dirty="0">
                <a:latin typeface="Arial" panose="020B0604020202020204" pitchFamily="34" charset="0"/>
              </a:rPr>
              <a:t>δ</a:t>
            </a:r>
            <a:r>
              <a:rPr lang="pt-BR" sz="2200" baseline="-25000" dirty="0">
                <a:latin typeface="Arial" panose="020B0604020202020204" pitchFamily="34" charset="0"/>
              </a:rPr>
              <a:t>j </a:t>
            </a:r>
            <a:r>
              <a:rPr lang="pt-BR" sz="2200" dirty="0">
                <a:latin typeface="Arial" panose="020B0604020202020204" pitchFamily="34" charset="0"/>
              </a:rPr>
              <a:t>)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- 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latin typeface="Arial" panose="020B0604020202020204" pitchFamily="34" charset="0"/>
              </a:rPr>
              <a:t>f</a:t>
            </a:r>
            <a:r>
              <a:rPr lang="pt-BR" sz="2200" dirty="0">
                <a:latin typeface="Arial" panose="020B0604020202020204" pitchFamily="34" charset="0"/>
              </a:rPr>
              <a:t> é a frequência fundamental do torque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Para motores de 2 tempos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latin typeface="Arial" panose="020B0604020202020204" pitchFamily="34" charset="0"/>
              </a:rPr>
              <a:t>f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endParaRPr lang="pt-BR" sz="2200" baseline="-250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Para motores de 4 tempos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latin typeface="Arial" panose="020B0604020202020204" pitchFamily="34" charset="0"/>
              </a:rPr>
              <a:t>f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dirty="0">
                <a:latin typeface="Arial" panose="020B0604020202020204" pitchFamily="34" charset="0"/>
              </a:rPr>
              <a:t> / 2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Nesta série j varia de 1 a infinito, mas para interesse prático  deve-se limitar o número de termos de termos da série</a:t>
            </a: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108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3317" y="1973943"/>
            <a:ext cx="981551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Antes de passar ao exame da Questão  Ilustrativa, vamos recuperar outro conceito apresentado no capítulo 6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Energia dissipada no processo de vibração em um ciclo de vibração para um sistema com um grau de liberdade</a:t>
            </a:r>
            <a:endParaRPr lang="pt-BR" sz="22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</a:rPr>
              <a:t>E. D. = </a:t>
            </a:r>
            <a:r>
              <a:rPr lang="pt-BR" sz="2400" dirty="0">
                <a:latin typeface="Arial" panose="020B0604020202020204" pitchFamily="34" charset="0"/>
              </a:rPr>
              <a:t>π</a:t>
            </a:r>
            <a:r>
              <a:rPr lang="en-US" sz="2400" dirty="0">
                <a:latin typeface="Arial" panose="020B0604020202020204" pitchFamily="34" charset="0"/>
              </a:rPr>
              <a:t> c </a:t>
            </a:r>
            <a:r>
              <a:rPr lang="pt-BR" sz="2400" dirty="0">
                <a:latin typeface="Arial" panose="020B0604020202020204" pitchFamily="34" charset="0"/>
              </a:rPr>
              <a:t>ω </a:t>
            </a:r>
            <a:r>
              <a:rPr lang="en-US" sz="2400" dirty="0">
                <a:latin typeface="Arial" panose="020B0604020202020204" pitchFamily="34" charset="0"/>
              </a:rPr>
              <a:t>x</a:t>
            </a:r>
            <a:r>
              <a:rPr lang="en-US" sz="2400" baseline="-25000" dirty="0">
                <a:latin typeface="Arial" panose="020B0604020202020204" pitchFamily="34" charset="0"/>
              </a:rPr>
              <a:t>0</a:t>
            </a:r>
            <a:r>
              <a:rPr lang="en-US" sz="2400" baseline="30000" dirty="0">
                <a:latin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sen</a:t>
            </a:r>
            <a:r>
              <a:rPr lang="en-US" sz="2400" dirty="0">
                <a:latin typeface="Arial" panose="020B0604020202020204" pitchFamily="34" charset="0"/>
              </a:rPr>
              <a:t> Φ</a:t>
            </a:r>
          </a:p>
          <a:p>
            <a:r>
              <a:rPr lang="en-US" sz="2400" dirty="0">
                <a:latin typeface="Arial" panose="020B0604020202020204" pitchFamily="34" charset="0"/>
              </a:rPr>
              <a:t>Para um </a:t>
            </a:r>
            <a:r>
              <a:rPr lang="en-US" sz="2400" dirty="0" err="1">
                <a:latin typeface="Arial" panose="020B0604020202020204" pitchFamily="34" charset="0"/>
              </a:rPr>
              <a:t>sistema</a:t>
            </a:r>
            <a:r>
              <a:rPr lang="en-US" sz="2400" dirty="0">
                <a:latin typeface="Arial" panose="020B0604020202020204" pitchFamily="34" charset="0"/>
              </a:rPr>
              <a:t> com </a:t>
            </a:r>
            <a:r>
              <a:rPr lang="en-US" sz="2400" dirty="0" err="1">
                <a:latin typeface="Arial" panose="020B0604020202020204" pitchFamily="34" charset="0"/>
              </a:rPr>
              <a:t>múltiplos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graus</a:t>
            </a:r>
            <a:r>
              <a:rPr lang="en-US" sz="2400" dirty="0">
                <a:latin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</a:rPr>
              <a:t>liberdade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</a:rPr>
              <a:t>                                 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E. D. 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 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Φ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jl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que </a:t>
            </a:r>
            <a:r>
              <a:rPr lang="pt-BR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4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</a:rPr>
              <a:t>é o coeficiente de amortecimento no modo i atuando no grau de liberdade l e  é a frequência do harmônico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A amplitude da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resposta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ressonância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é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obtida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igualando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energia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introduzida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pelos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harmônicos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do torque com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energia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dissipada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pt-BR" sz="2400" dirty="0"/>
              <a:t>                                          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25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3317" y="1973943"/>
            <a:ext cx="98155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HIPÓTESES PARA SOLUÇÃO DA QUESTÃO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i)Todo o amortecimento está no hélice</a:t>
            </a:r>
          </a:p>
          <a:p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ii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)Trata-se de uma condição de ressonância</a:t>
            </a:r>
          </a:p>
          <a:p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iii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 A excitação só é produzida pelo motor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Energia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dissipada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vibração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torcional</a:t>
            </a:r>
            <a:r>
              <a:rPr lang="en-US" sz="2400" dirty="0">
                <a:latin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</a:rPr>
              <a:t>sistema</a:t>
            </a:r>
            <a:r>
              <a:rPr lang="en-US" sz="2400" dirty="0">
                <a:latin typeface="Arial" panose="020B0604020202020204" pitchFamily="34" charset="0"/>
              </a:rPr>
              <a:t> propulsor: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</a:t>
            </a:r>
            <a:r>
              <a:rPr lang="pt-BR" sz="2200" dirty="0">
                <a:latin typeface="Arial" panose="020B0604020202020204" pitchFamily="34" charset="0"/>
              </a:rPr>
              <a:t>E. D. 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h</a:t>
            </a:r>
            <a:r>
              <a:rPr lang="pt-BR" sz="2200" dirty="0">
                <a:latin typeface="Arial" panose="020B0604020202020204" pitchFamily="34" charset="0"/>
              </a:rPr>
              <a:t> ω</a:t>
            </a:r>
            <a:r>
              <a:rPr lang="pt-BR" sz="2200" baseline="-25000" dirty="0">
                <a:latin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h1</a:t>
            </a:r>
            <a:r>
              <a:rPr lang="pt-BR" sz="2200" baseline="30000" dirty="0">
                <a:latin typeface="Arial" panose="020B0604020202020204" pitchFamily="34" charset="0"/>
              </a:rPr>
              <a:t>2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</a:rPr>
              <a:t> que </a:t>
            </a:r>
            <a:r>
              <a:rPr lang="pt-BR" sz="2400" dirty="0">
                <a:latin typeface="Arial" panose="020B0604020202020204" pitchFamily="34" charset="0"/>
              </a:rPr>
              <a:t>c</a:t>
            </a:r>
            <a:r>
              <a:rPr lang="pt-BR" sz="2400" baseline="-25000" dirty="0">
                <a:latin typeface="Arial" panose="020B0604020202020204" pitchFamily="34" charset="0"/>
              </a:rPr>
              <a:t>hi  </a:t>
            </a:r>
            <a:r>
              <a:rPr lang="pt-BR" sz="2400" dirty="0">
                <a:latin typeface="Arial" panose="020B0604020202020204" pitchFamily="34" charset="0"/>
              </a:rPr>
              <a:t>é o coeficiente de amortecimento  do hélice no modo i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 amplitude da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resposta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ressonância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é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obtida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igualando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energia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introduzida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pelos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harmônicos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do torque com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energia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dissipada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pt-BR" sz="2400" dirty="0"/>
              <a:t>                                          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11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 A energia introduzida na condição de ressonância pode ser calculada por: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           </a:t>
            </a:r>
            <a:r>
              <a:rPr lang="pt-BR" sz="2200" dirty="0" err="1">
                <a:latin typeface="Arial" panose="020B0604020202020204" pitchFamily="34" charset="0"/>
              </a:rPr>
              <a:t>EI</a:t>
            </a:r>
            <a:r>
              <a:rPr lang="pt-BR" sz="2200" baseline="-25000" dirty="0" err="1">
                <a:latin typeface="Arial" panose="020B0604020202020204" pitchFamily="34" charset="0"/>
              </a:rPr>
              <a:t>j</a:t>
            </a:r>
            <a:r>
              <a:rPr lang="pt-BR" sz="2200" baseline="-25000" dirty="0">
                <a:latin typeface="Arial" panose="020B0604020202020204" pitchFamily="34" charset="0"/>
              </a:rPr>
              <a:t> i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j</a:t>
            </a:r>
            <a:r>
              <a:rPr lang="pt-BR" sz="2200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latin typeface="Arial" panose="020B0604020202020204" pitchFamily="34" charset="0"/>
              </a:rPr>
              <a:t>v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Portanto, aplica-se: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π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ω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h1</a:t>
            </a:r>
            <a:r>
              <a:rPr lang="pt-BR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As duas somatórias serão calculadas a partir dos valores relativos de amplitudes da curva de vibrar apresentadas no enunciado</a:t>
            </a:r>
          </a:p>
          <a:p>
            <a:r>
              <a:rPr lang="pt-BR" sz="2200" dirty="0">
                <a:latin typeface="Arial" panose="020B0604020202020204" pitchFamily="34" charset="0"/>
              </a:rPr>
              <a:t>Para o cálculo do primeiro membro constrói o diagrama vetorial dos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90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 CONSTRUÇÃO DO DIAGRAMA VETORIAL DOS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Sabe-se que 94 rpm é velocidade crítica, pois a frequência do 3º harmônico 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é igual a frequência natural do primeiro modo de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torcional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pt-BR" sz="2200" dirty="0">
                <a:latin typeface="Arial" panose="020B0604020202020204" pitchFamily="34" charset="0"/>
              </a:rPr>
              <a:t>Para a construção do diagrama os valores de A</a:t>
            </a:r>
            <a:r>
              <a:rPr lang="pt-BR" sz="2200" baseline="-25000" dirty="0">
                <a:latin typeface="Arial" panose="020B0604020202020204" pitchFamily="34" charset="0"/>
              </a:rPr>
              <a:t>li </a:t>
            </a:r>
            <a:r>
              <a:rPr lang="pt-BR" sz="2200" dirty="0">
                <a:latin typeface="Arial" panose="020B0604020202020204" pitchFamily="34" charset="0"/>
              </a:rPr>
              <a:t>são retirados da Figura 11</a:t>
            </a:r>
          </a:p>
          <a:p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11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1,0;      A</a:t>
            </a:r>
            <a:r>
              <a:rPr lang="pt-BR" sz="2200" baseline="-25000" dirty="0">
                <a:latin typeface="Arial" panose="020B0604020202020204" pitchFamily="34" charset="0"/>
              </a:rPr>
              <a:t>21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0,9</a:t>
            </a:r>
            <a:r>
              <a:rPr lang="pt-BR" sz="2200" baseline="-25000" dirty="0">
                <a:latin typeface="Arial" panose="020B0604020202020204" pitchFamily="34" charset="0"/>
              </a:rPr>
              <a:t> 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31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0,8 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41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0,7</a:t>
            </a:r>
            <a:r>
              <a:rPr lang="pt-BR" sz="2200" baseline="-25000" dirty="0">
                <a:latin typeface="Arial" panose="020B0604020202020204" pitchFamily="34" charset="0"/>
              </a:rPr>
              <a:t>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51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0,6</a:t>
            </a:r>
            <a:r>
              <a:rPr lang="pt-BR" sz="2200" baseline="-25000" dirty="0">
                <a:latin typeface="Arial" panose="020B0604020202020204" pitchFamily="34" charset="0"/>
              </a:rPr>
              <a:t>             </a:t>
            </a:r>
            <a:r>
              <a:rPr lang="pt-BR" sz="2200" dirty="0"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latin typeface="Arial" panose="020B0604020202020204" pitchFamily="34" charset="0"/>
              </a:rPr>
              <a:t>61  </a:t>
            </a:r>
            <a:r>
              <a:rPr lang="pt-BR" sz="2200" dirty="0">
                <a:latin typeface="Arial" panose="020B0604020202020204" pitchFamily="34" charset="0"/>
              </a:rPr>
              <a:t>= 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0,5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Para a construção utiliza-se as defasagens do 3º harmônico, que é triplo da defasagem angular das manivelas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g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 360 / 6 =  60 graus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 3 α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g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 180 graus</a:t>
            </a:r>
          </a:p>
          <a:p>
            <a:r>
              <a:rPr lang="pt-BR" sz="2200" dirty="0">
                <a:latin typeface="Arial" panose="020B0604020202020204" pitchFamily="34" charset="0"/>
              </a:rPr>
              <a:t> O diagrama dos vetores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, está mostrado na Figura 12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17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ousa, grande, muito&#10;&#10;Descrição gerada automaticamente">
            <a:extLst>
              <a:ext uri="{FF2B5EF4-FFF2-40B4-BE49-F238E27FC236}">
                <a16:creationId xmlns:a16="http://schemas.microsoft.com/office/drawing/2014/main" id="{883CB1F0-3F98-4D81-A31C-026B1059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75" y="0"/>
            <a:ext cx="8687425" cy="60014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E5D267-0E87-43E1-8CA0-080786BEF3FD}"/>
              </a:ext>
            </a:extLst>
          </p:cNvPr>
          <p:cNvSpPr txBox="1"/>
          <p:nvPr/>
        </p:nvSpPr>
        <p:spPr>
          <a:xfrm>
            <a:off x="451945" y="1629103"/>
            <a:ext cx="289034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11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Arranjo da instalação propulsora</a:t>
            </a:r>
          </a:p>
          <a:p>
            <a:r>
              <a:rPr lang="pt-BR" sz="2200" dirty="0">
                <a:latin typeface="Arial" panose="020B0604020202020204" pitchFamily="34" charset="0"/>
              </a:rPr>
              <a:t>Modelo para estudo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; Curva de vibração do primeiro modo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92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usa branca com texto preto sobre fundo branco&#10;&#10;Descrição gerada automaticamente">
            <a:extLst>
              <a:ext uri="{FF2B5EF4-FFF2-40B4-BE49-F238E27FC236}">
                <a16:creationId xmlns:a16="http://schemas.microsoft.com/office/drawing/2014/main" id="{4E51D8D4-E9AA-4C48-8DAB-CF5587C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9903"/>
            <a:ext cx="9144000" cy="472815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460A14F-26D5-4D51-B0F5-CC3D68066725}"/>
              </a:ext>
            </a:extLst>
          </p:cNvPr>
          <p:cNvSpPr txBox="1"/>
          <p:nvPr/>
        </p:nvSpPr>
        <p:spPr>
          <a:xfrm>
            <a:off x="462455" y="1292772"/>
            <a:ext cx="2154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FIGURA 12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dirty="0">
                <a:latin typeface="Arial" panose="020B0604020202020204" pitchFamily="34" charset="0"/>
              </a:rPr>
              <a:t>Diagrama vetorial com as amplitudes de vibração, considerando a defasagem do harmônico de ordem 3 do torque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033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 CONSTRUÇÃO DO DIAGRAMA VETORIAL DOS A</a:t>
            </a:r>
            <a:r>
              <a:rPr lang="pt-BR" sz="2200" baseline="-25000" dirty="0">
                <a:latin typeface="Arial" panose="020B0604020202020204" pitchFamily="34" charset="0"/>
              </a:rPr>
              <a:t>li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Verifica-se da Figura 12 que a resultante dos vetores é não nula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Desta forma, a energia introduzida pelo harmônico de ordem 3 do torque é significativa e 94 rpm é uma velocidade crítica perigosa</a:t>
            </a:r>
          </a:p>
          <a:p>
            <a:r>
              <a:rPr lang="pt-BR" sz="2200" dirty="0">
                <a:latin typeface="Arial" panose="020B0604020202020204" pitchFamily="34" charset="0"/>
              </a:rPr>
              <a:t>É importante observar que a resultante dos vetores foi calculada admitindo uma unidade de amplitude de vibração no cilindro 1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Para um outro valor de amplitude multiplica-se a energia introduzida por esta amplitude</a:t>
            </a:r>
          </a:p>
          <a:p>
            <a:r>
              <a:rPr lang="pt-BR" sz="2200" dirty="0">
                <a:latin typeface="Arial" panose="020B0604020202020204" pitchFamily="34" charset="0"/>
              </a:rPr>
              <a:t>Para o cálculo da energia introduzida é preciso calcular a amplitude do 3º harmônico do torque. Admite-se que a amplitude do harmônico está relacionado com o torque médio através de:  C</a:t>
            </a:r>
            <a:r>
              <a:rPr lang="pt-BR" sz="2200" baseline="-25000" dirty="0">
                <a:latin typeface="Arial" panose="020B0604020202020204" pitchFamily="34" charset="0"/>
              </a:rPr>
              <a:t>n</a:t>
            </a:r>
            <a:r>
              <a:rPr lang="pt-BR" sz="2200" dirty="0">
                <a:latin typeface="Arial" panose="020B0604020202020204" pitchFamily="34" charset="0"/>
              </a:rPr>
              <a:t>   = (1/n + 0,3) C</a:t>
            </a:r>
            <a:r>
              <a:rPr lang="pt-BR" sz="2200" baseline="-25000" dirty="0">
                <a:latin typeface="Arial" panose="020B0604020202020204" pitchFamily="34" charset="0"/>
              </a:rPr>
              <a:t>0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em que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é o torque médio                     </a:t>
            </a:r>
          </a:p>
          <a:p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DETERMINAÇÃO DA AMPLITUDE DE VIBRAÇÃO NO HÉLICE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Completa-se o cálculo da energia introduzida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Desenvolve a expressão da energia dissipada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Calcula-se a amplitude de vibração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200" dirty="0">
                <a:latin typeface="Arial" panose="020B0604020202020204" pitchFamily="34" charset="0"/>
              </a:rPr>
              <a:t>RESOLUÇÃO DO ITEM b</a:t>
            </a:r>
          </a:p>
          <a:p>
            <a:r>
              <a:rPr lang="pt-BR" sz="2200" dirty="0">
                <a:latin typeface="Arial" panose="020B0604020202020204" pitchFamily="34" charset="0"/>
              </a:rPr>
              <a:t>Verificar se a redução do amortecimento causa aumento da amplitude de vibração</a:t>
            </a:r>
          </a:p>
          <a:p>
            <a:r>
              <a:rPr lang="pt-BR" sz="2200" dirty="0">
                <a:latin typeface="Arial" panose="020B0604020202020204" pitchFamily="34" charset="0"/>
              </a:rPr>
              <a:t>Verificar se a ausência de combustão no cilindro 4 pode agravar o problema de vibração</a:t>
            </a:r>
          </a:p>
        </p:txBody>
      </p:sp>
    </p:spTree>
    <p:extLst>
      <p:ext uri="{BB962C8B-B14F-4D97-AF65-F5344CB8AC3E}">
        <p14:creationId xmlns:p14="http://schemas.microsoft.com/office/powerpoint/2010/main" val="1187635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CÁLCULO DA ENERGIA INTRODUZIDA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a) Amplitude do harmônico de ordem 3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= (1/n + 0,3)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C</a:t>
            </a:r>
            <a:r>
              <a:rPr lang="pt-BR" sz="2200" baseline="-25000" dirty="0">
                <a:latin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</a:rPr>
              <a:t> = Pot. Motor/ </a:t>
            </a:r>
            <a:r>
              <a:rPr lang="el-GR" sz="2200" dirty="0">
                <a:latin typeface="Arial" panose="020B0604020202020204" pitchFamily="34" charset="0"/>
              </a:rPr>
              <a:t>Ω</a:t>
            </a:r>
            <a:r>
              <a:rPr lang="pt-BR" sz="2200" dirty="0">
                <a:latin typeface="Arial" panose="020B0604020202020204" pitchFamily="34" charset="0"/>
              </a:rPr>
              <a:t>  =   12.500 /[ (2 π ) 94/60 ]  = 1270 </a:t>
            </a:r>
            <a:r>
              <a:rPr lang="pt-BR" sz="2200" dirty="0" err="1">
                <a:latin typeface="Arial" panose="020B0604020202020204" pitchFamily="34" charset="0"/>
              </a:rPr>
              <a:t>kN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C</a:t>
            </a:r>
            <a:r>
              <a:rPr lang="pt-BR" sz="2200" baseline="-25000" dirty="0">
                <a:latin typeface="Arial" panose="020B0604020202020204" pitchFamily="34" charset="0"/>
              </a:rPr>
              <a:t>3</a:t>
            </a:r>
            <a:r>
              <a:rPr lang="pt-BR" sz="2200" dirty="0">
                <a:latin typeface="Arial" panose="020B0604020202020204" pitchFamily="34" charset="0"/>
              </a:rPr>
              <a:t>  =   (1/3 + 0,3) C</a:t>
            </a:r>
            <a:r>
              <a:rPr lang="pt-BR" sz="2200" baseline="-25000" dirty="0">
                <a:latin typeface="Arial" panose="020B0604020202020204" pitchFamily="34" charset="0"/>
              </a:rPr>
              <a:t>0  </a:t>
            </a:r>
            <a:r>
              <a:rPr lang="pt-BR" sz="2200" dirty="0">
                <a:latin typeface="Arial" panose="020B0604020202020204" pitchFamily="34" charset="0"/>
              </a:rPr>
              <a:t>= 0,63 x 1270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         C</a:t>
            </a:r>
            <a:r>
              <a:rPr lang="pt-BR" sz="2200" baseline="-25000" dirty="0">
                <a:latin typeface="Arial" panose="020B0604020202020204" pitchFamily="34" charset="0"/>
              </a:rPr>
              <a:t>3</a:t>
            </a:r>
            <a:r>
              <a:rPr lang="pt-BR" sz="2200" dirty="0">
                <a:latin typeface="Arial" panose="020B0604020202020204" pitchFamily="34" charset="0"/>
              </a:rPr>
              <a:t>  = 801 </a:t>
            </a:r>
            <a:r>
              <a:rPr lang="pt-BR" sz="2200" dirty="0" err="1">
                <a:latin typeface="Arial" panose="020B0604020202020204" pitchFamily="34" charset="0"/>
              </a:rPr>
              <a:t>kN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b) Energia introduzida para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= 1,0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EI = π C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Σ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 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= π x 801 x 0,9 = 2.264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Cálculo da energia dissipada para A</a:t>
            </a:r>
            <a:r>
              <a:rPr lang="pt-BR" sz="2200" baseline="-25000" dirty="0">
                <a:latin typeface="Arial" panose="020B0604020202020204" pitchFamily="34" charset="0"/>
              </a:rPr>
              <a:t>11</a:t>
            </a:r>
            <a:r>
              <a:rPr lang="pt-BR" sz="2200" dirty="0">
                <a:latin typeface="Arial" panose="020B0604020202020204" pitchFamily="34" charset="0"/>
              </a:rPr>
              <a:t> = 1,0 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E. D. = </a:t>
            </a:r>
            <a:r>
              <a:rPr lang="el-GR" sz="2200" dirty="0">
                <a:latin typeface="Arial" panose="020B0604020202020204" pitchFamily="34" charset="0"/>
              </a:rPr>
              <a:t>π </a:t>
            </a:r>
            <a:r>
              <a:rPr lang="pt-BR" sz="2200" dirty="0" err="1">
                <a:latin typeface="Arial" panose="020B0604020202020204" pitchFamily="34" charset="0"/>
              </a:rPr>
              <a:t>c</a:t>
            </a:r>
            <a:r>
              <a:rPr lang="pt-BR" sz="2200" baseline="-25000" dirty="0" err="1">
                <a:latin typeface="Arial" panose="020B0604020202020204" pitchFamily="34" charset="0"/>
              </a:rPr>
              <a:t>h</a:t>
            </a:r>
            <a:r>
              <a:rPr lang="pt-BR" sz="2200" dirty="0">
                <a:latin typeface="Arial" panose="020B0604020202020204" pitchFamily="34" charset="0"/>
              </a:rPr>
              <a:t> ω</a:t>
            </a:r>
            <a:r>
              <a:rPr lang="pt-BR" sz="2200" baseline="-25000" dirty="0">
                <a:latin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</a:rPr>
              <a:t> A</a:t>
            </a:r>
            <a:r>
              <a:rPr lang="pt-BR" sz="2200" baseline="-25000" dirty="0">
                <a:latin typeface="Arial" panose="020B0604020202020204" pitchFamily="34" charset="0"/>
              </a:rPr>
              <a:t>h1</a:t>
            </a:r>
            <a:r>
              <a:rPr lang="pt-BR" sz="2200" baseline="30000" dirty="0">
                <a:latin typeface="Arial" panose="020B0604020202020204" pitchFamily="34" charset="0"/>
              </a:rPr>
              <a:t>2 </a:t>
            </a:r>
            <a:r>
              <a:rPr lang="pt-BR" sz="2200" dirty="0">
                <a:latin typeface="Arial" panose="020B0604020202020204" pitchFamily="34" charset="0"/>
              </a:rPr>
              <a:t> = </a:t>
            </a:r>
            <a:r>
              <a:rPr lang="el-GR" sz="2200" dirty="0">
                <a:latin typeface="Arial" panose="020B0604020202020204" pitchFamily="34" charset="0"/>
              </a:rPr>
              <a:t>π</a:t>
            </a:r>
            <a:r>
              <a:rPr lang="pt-BR" sz="2200" dirty="0">
                <a:latin typeface="Arial" panose="020B0604020202020204" pitchFamily="34" charset="0"/>
              </a:rPr>
              <a:t> x 500 x (2</a:t>
            </a:r>
            <a:r>
              <a:rPr lang="el-GR" sz="2200" dirty="0">
                <a:latin typeface="Arial" panose="020B0604020202020204" pitchFamily="34" charset="0"/>
              </a:rPr>
              <a:t> π </a:t>
            </a:r>
            <a:r>
              <a:rPr lang="pt-BR" sz="2200" dirty="0">
                <a:latin typeface="Arial" panose="020B0604020202020204" pitchFamily="34" charset="0"/>
              </a:rPr>
              <a:t>282/60) x (-0,5)</a:t>
            </a:r>
            <a:r>
              <a:rPr lang="pt-BR" sz="2200" baseline="30000" dirty="0">
                <a:latin typeface="Arial" panose="020B0604020202020204" pitchFamily="34" charset="0"/>
              </a:rPr>
              <a:t>2  </a:t>
            </a:r>
            <a:r>
              <a:rPr lang="pt-BR" sz="2200" dirty="0">
                <a:latin typeface="Arial" panose="020B0604020202020204" pitchFamily="34" charset="0"/>
              </a:rPr>
              <a:t>=  11.583</a:t>
            </a:r>
            <a:endParaRPr lang="pt-BR" sz="2200" baseline="30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CÁLCULO DA AMPLITUDE DE VIBRAÇÃO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Considerando, agora, a amplitude de vibrar real, a ser determinada,, multiplica-se EI por (A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real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 ED por (A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pt-BR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real 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obtendo-se a expressão para calcular (A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real </a:t>
            </a:r>
          </a:p>
          <a:p>
            <a:r>
              <a:rPr lang="pt-BR" sz="2200" baseline="-25000" dirty="0">
                <a:latin typeface="Arial" panose="020B0604020202020204" pitchFamily="34" charset="0"/>
              </a:rPr>
              <a:t>                                                 </a:t>
            </a:r>
            <a:r>
              <a:rPr lang="pt-BR" sz="2200" dirty="0">
                <a:latin typeface="Arial" panose="020B0604020202020204" pitchFamily="34" charset="0"/>
              </a:rPr>
              <a:t>(A</a:t>
            </a:r>
            <a:r>
              <a:rPr lang="pt-BR" sz="2200" baseline="-25000" dirty="0">
                <a:latin typeface="Arial" panose="020B0604020202020204" pitchFamily="34" charset="0"/>
              </a:rPr>
              <a:t>11</a:t>
            </a:r>
            <a:r>
              <a:rPr lang="pt-BR" sz="2200" dirty="0">
                <a:latin typeface="Arial" panose="020B0604020202020204" pitchFamily="34" charset="0"/>
              </a:rPr>
              <a:t>)</a:t>
            </a:r>
            <a:r>
              <a:rPr lang="pt-BR" sz="2200" baseline="-25000" dirty="0">
                <a:latin typeface="Arial" panose="020B0604020202020204" pitchFamily="34" charset="0"/>
              </a:rPr>
              <a:t>real </a:t>
            </a:r>
            <a:r>
              <a:rPr lang="pt-BR" sz="2200" dirty="0">
                <a:latin typeface="Arial" panose="020B0604020202020204" pitchFamily="34" charset="0"/>
              </a:rPr>
              <a:t>= 0,195 </a:t>
            </a:r>
            <a:r>
              <a:rPr lang="pt-BR" sz="2200" dirty="0" err="1">
                <a:latin typeface="Arial" panose="020B0604020202020204" pitchFamily="34" charset="0"/>
              </a:rPr>
              <a:t>rad</a:t>
            </a:r>
            <a:r>
              <a:rPr lang="pt-BR" sz="2200" dirty="0">
                <a:latin typeface="Arial" panose="020B0604020202020204" pitchFamily="34" charset="0"/>
              </a:rPr>
              <a:t>  </a:t>
            </a:r>
          </a:p>
          <a:p>
            <a:r>
              <a:rPr lang="pt-BR" sz="2200" dirty="0">
                <a:latin typeface="Arial" panose="020B0604020202020204" pitchFamily="34" charset="0"/>
              </a:rPr>
              <a:t>E a amplitude de vibração no hélice é  </a:t>
            </a:r>
          </a:p>
          <a:p>
            <a:r>
              <a:rPr lang="pt-BR" sz="2200" dirty="0">
                <a:latin typeface="Arial" panose="020B0604020202020204" pitchFamily="34" charset="0"/>
              </a:rPr>
              <a:t>                                (A</a:t>
            </a:r>
            <a:r>
              <a:rPr lang="pt-BR" sz="2200" baseline="-25000" dirty="0">
                <a:latin typeface="Arial" panose="020B0604020202020204" pitchFamily="34" charset="0"/>
              </a:rPr>
              <a:t>h1</a:t>
            </a:r>
            <a:r>
              <a:rPr lang="pt-BR" sz="2200" dirty="0">
                <a:latin typeface="Arial" panose="020B0604020202020204" pitchFamily="34" charset="0"/>
              </a:rPr>
              <a:t>)</a:t>
            </a:r>
            <a:r>
              <a:rPr lang="pt-BR" sz="2200" baseline="-25000" dirty="0">
                <a:latin typeface="Arial" panose="020B0604020202020204" pitchFamily="34" charset="0"/>
              </a:rPr>
              <a:t>real </a:t>
            </a:r>
            <a:r>
              <a:rPr lang="pt-BR" sz="2200" dirty="0">
                <a:latin typeface="Arial" panose="020B0604020202020204" pitchFamily="34" charset="0"/>
              </a:rPr>
              <a:t>=</a:t>
            </a:r>
            <a:r>
              <a:rPr lang="pt-BR" sz="2200" baseline="-25000" dirty="0">
                <a:latin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</a:rPr>
              <a:t>0,097  </a:t>
            </a:r>
            <a:r>
              <a:rPr lang="pt-BR" sz="2200" dirty="0" err="1">
                <a:latin typeface="Arial" panose="020B0604020202020204" pitchFamily="34" charset="0"/>
              </a:rPr>
              <a:t>rad</a:t>
            </a:r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6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REPRESENTAÇÃO DO TORQUE DEVIDO À PRESSÃO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</a:t>
            </a:r>
          </a:p>
          <a:p>
            <a:r>
              <a:rPr lang="pt-BR" sz="2200" dirty="0">
                <a:latin typeface="Arial" panose="020B0604020202020204" pitchFamily="34" charset="0"/>
              </a:rPr>
              <a:t>Quantos harmônicos são realmente necessários para representar com precisão satisfatória o torque devido a pressão do gás produzido em cada cilindro?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partir de uma curva de torque obtida experimentalmente, aplica-se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uma análise harmônica e são identificados os termos (harmônicos) mais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significativos da série. Para alguns motores 10 termos são suficientes, mas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nunca se utiliza mais que 20 harmônicos</a:t>
            </a:r>
          </a:p>
          <a:p>
            <a:r>
              <a:rPr lang="pt-BR" sz="2200" dirty="0">
                <a:latin typeface="Arial" panose="020B0604020202020204" pitchFamily="34" charset="0"/>
              </a:rPr>
              <a:t>É comum representar os harmônicos do torque usando como referência a rotação do motor. No caso de motores de 4 tempos, além dos inteiros, aparecem harmônicos de ordem ½, 3/2, </a:t>
            </a:r>
            <a:r>
              <a:rPr lang="pt-BR" sz="2200" dirty="0" err="1">
                <a:latin typeface="Arial" panose="020B0604020202020204" pitchFamily="34" charset="0"/>
              </a:rPr>
              <a:t>etc</a:t>
            </a:r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-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10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ITEM b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As medições de vibração junto ao hélice indicaram um valor mais alto que o calculado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Duas explicações foram apresentadas para esta divergência: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 err="1">
                <a:latin typeface="Arial" panose="020B0604020202020204" pitchFamily="34" charset="0"/>
              </a:rPr>
              <a:t>iv</a:t>
            </a:r>
            <a:r>
              <a:rPr lang="pt-BR" sz="2200" dirty="0">
                <a:latin typeface="Arial" panose="020B0604020202020204" pitchFamily="34" charset="0"/>
              </a:rPr>
              <a:t>) o valor do coeficiente de amortecimento adotado é menor que o real;</a:t>
            </a:r>
          </a:p>
          <a:p>
            <a:r>
              <a:rPr lang="pt-BR" sz="2200" dirty="0">
                <a:latin typeface="Arial" panose="020B0604020202020204" pitchFamily="34" charset="0"/>
              </a:rPr>
              <a:t>v) o motor estava com falha de combustão no cilindro 4, de modo que a potência era suprida pelos outros 5 cilindros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b) Deseja-se saber se você aceita a segunda explicação. Qual seria nesta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condição a amplitude de vibração no hélice?</a:t>
            </a: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11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ITEM b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primeira argumentação certamente não explica esta divergência pois,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seo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coeficiente real é maior que o adotado, a amplitude de vibração deveria ser menor do que a calculada</a:t>
            </a:r>
          </a:p>
          <a:p>
            <a:r>
              <a:rPr lang="pt-BR" sz="2200" dirty="0">
                <a:latin typeface="Arial" panose="020B0604020202020204" pitchFamily="34" charset="0"/>
              </a:rPr>
              <a:t>Quanto à segunda explicação, deve-se primeiro verificar se o motor pode fornecer 12.500 kW com apenas 5 cilindros funcionando.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Como a potência normal é de 15.000 kW, retirando um cilindro ele poderia ainda fornecer 12.500 kW. A questão é saber se ele poderia fornecer esta potência a 94 rpm</a:t>
            </a:r>
          </a:p>
          <a:p>
            <a:r>
              <a:rPr lang="pt-BR" sz="2200" dirty="0">
                <a:latin typeface="Arial" panose="020B0604020202020204" pitchFamily="34" charset="0"/>
              </a:rPr>
              <a:t>Vamos admitir que o motor tem margem de potência para fornecer 12.500 kW a 94 rpm com 5 cilindros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12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>
                <a:solidFill>
                  <a:srgbClr val="FF0000"/>
                </a:solidFill>
              </a:rPr>
              <a:t>QUESTÃO ILUSTRATIVA</a:t>
            </a:r>
            <a:br>
              <a:rPr lang="pt-BR" cap="none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DA APOSTILA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2026495"/>
            <a:ext cx="9710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ANÁLISE DA ENERGIA INTRODUZIDA</a:t>
            </a: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Para haver uma maior amplitude de vibração é necessário que a energia introduzida seja maior</a:t>
            </a:r>
          </a:p>
          <a:p>
            <a:r>
              <a:rPr lang="pt-BR" sz="2200" dirty="0">
                <a:latin typeface="Arial" panose="020B0604020202020204" pitchFamily="34" charset="0"/>
              </a:rPr>
              <a:t>Será que com a falha de combustão no cilindro 4 há aumento da energia introduzida?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Examinando a Figura 12, verifica-se que com a supressão do termo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41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que 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está representando a contribuição do 3º harmônico no cilindro 4, há um aumento do vetor resultante, que vai de 0,9 para 1,6</a:t>
            </a:r>
          </a:p>
          <a:p>
            <a:r>
              <a:rPr lang="pt-BR" sz="2200" dirty="0">
                <a:latin typeface="Arial" panose="020B0604020202020204" pitchFamily="34" charset="0"/>
              </a:rPr>
              <a:t>Existe, então, um aumento de quase 80 % na energia introduzida e isto certamente é responsável pela amplitude maior de vibração que </a:t>
            </a:r>
            <a:r>
              <a:rPr lang="pt-BR" sz="2200">
                <a:latin typeface="Arial" panose="020B0604020202020204" pitchFamily="34" charset="0"/>
              </a:rPr>
              <a:t>se observou</a:t>
            </a:r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TORQUE OSCILATÓRIO DO MOTOR E VIBRAÇÕES TORCIONAIS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 Velocidade crítica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Pela análise do torque produzido em cada cilindro, há pelo menos 10 excitações oscilatórias atuando sobre o eixo propulsor</a:t>
            </a:r>
          </a:p>
          <a:p>
            <a:r>
              <a:rPr lang="pt-BR" sz="2200" dirty="0">
                <a:latin typeface="Arial" panose="020B0604020202020204" pitchFamily="34" charset="0"/>
              </a:rPr>
              <a:t>Chama-se velocidade crítica a rotação do motor em que a frequência de um dos harmônicos for igual a uma frequência natural de vibração do sistema propulsor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Velocidade crítica perigosa é aquela em que a energia introduzida no processo vibratório é significativa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-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FREQUÊNCIAS NATURAIS DE VIBRAÇÃO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MODELO PARA REPRESENTAÇÃO DE VIBRAÇÃO TORCIONAL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 Figura 2 apresenta o modelo normalmente utilizado para o estudo de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torcional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O sistema todo é modelado por uma linha de eixo, com rigidez variável por</a:t>
            </a:r>
          </a:p>
          <a:p>
            <a:r>
              <a:rPr lang="pt-BR" sz="2200" dirty="0">
                <a:latin typeface="Arial" panose="020B0604020202020204" pitchFamily="34" charset="0"/>
              </a:rPr>
              <a:t>trecho, sobre a qual estão montados discos, de momentos de inércia distintos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Considerando, então, o modelo da Figura 4, tem-se um sistema discreto com múltiplos graus de liberdade</a:t>
            </a:r>
          </a:p>
          <a:p>
            <a:r>
              <a:rPr lang="pt-BR" sz="2200" dirty="0">
                <a:latin typeface="Arial" panose="020B0604020202020204" pitchFamily="34" charset="0"/>
              </a:rPr>
              <a:t>No caso são 8 graus, correspondendo aos deslocamentos angulares em cada um dos discos 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-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0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FREQUÊNCIAS NATURAIS DE VIBRAÇÃO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MODELO PARA REPRESENTAÇÃO DE VIBRAÇÃO TORCIONAL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   -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5" descr="Uma imagem contendo relógio&#10;&#10;Descrição gerada automaticamente">
            <a:extLst>
              <a:ext uri="{FF2B5EF4-FFF2-40B4-BE49-F238E27FC236}">
                <a16:creationId xmlns:a16="http://schemas.microsoft.com/office/drawing/2014/main" id="{1CAC29A6-3F9F-4639-A682-479959DD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62" y="2444355"/>
            <a:ext cx="7678615" cy="3527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A186F3-85C2-4362-BA06-0D180C92524C}"/>
              </a:ext>
            </a:extLst>
          </p:cNvPr>
          <p:cNvSpPr txBox="1"/>
          <p:nvPr/>
        </p:nvSpPr>
        <p:spPr>
          <a:xfrm>
            <a:off x="1451579" y="3429000"/>
            <a:ext cx="25342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FIGURA 2</a:t>
            </a:r>
          </a:p>
          <a:p>
            <a:r>
              <a:rPr lang="pt-BR" sz="2200" dirty="0">
                <a:latin typeface="Arial" panose="020B0604020202020204" pitchFamily="34" charset="0"/>
              </a:rPr>
              <a:t>Modelo para estudo de vibração </a:t>
            </a:r>
            <a:r>
              <a:rPr lang="pt-BR" sz="2200" dirty="0" err="1">
                <a:latin typeface="Arial" panose="020B0604020202020204" pitchFamily="34" charset="0"/>
              </a:rPr>
              <a:t>torcional</a:t>
            </a:r>
            <a:r>
              <a:rPr lang="pt-BR" sz="2200" dirty="0">
                <a:latin typeface="Arial" panose="020B0604020202020204" pitchFamily="34" charset="0"/>
              </a:rPr>
              <a:t> de um a instalação propulsora com redutor</a:t>
            </a:r>
          </a:p>
        </p:txBody>
      </p:sp>
    </p:spTree>
    <p:extLst>
      <p:ext uri="{BB962C8B-B14F-4D97-AF65-F5344CB8AC3E}">
        <p14:creationId xmlns:p14="http://schemas.microsoft.com/office/powerpoint/2010/main" val="364820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FREQUÊNCIAS NATURAIS DE VIBRAÇÃO DO EIXO PROPULSOR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579" y="1973943"/>
            <a:ext cx="96955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</a:rPr>
              <a:t>MODELO PARA REPRESENTAÇÃO DE VIBRAÇÃO TORCIONAL</a:t>
            </a:r>
          </a:p>
          <a:p>
            <a:endParaRPr 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Cada modo natural tem uma resposta dada por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pt-BR" sz="22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(t)  = 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sen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t                      </a:t>
            </a:r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em que </a:t>
            </a:r>
            <a:r>
              <a:rPr lang="pt-BR" sz="2200" dirty="0" err="1">
                <a:latin typeface="Arial" panose="020B0604020202020204" pitchFamily="34" charset="0"/>
              </a:rPr>
              <a:t>X</a:t>
            </a:r>
            <a:r>
              <a:rPr lang="pt-BR" sz="2200" baseline="-25000" dirty="0" err="1">
                <a:latin typeface="Arial" panose="020B0604020202020204" pitchFamily="34" charset="0"/>
              </a:rPr>
              <a:t>li</a:t>
            </a:r>
            <a:r>
              <a:rPr lang="pt-BR" sz="2200" dirty="0">
                <a:latin typeface="Arial" panose="020B0604020202020204" pitchFamily="34" charset="0"/>
              </a:rPr>
              <a:t>(t) é o ângulo de torção no grau de liberdade l para o modo natural de vibrar i</a:t>
            </a:r>
          </a:p>
          <a:p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é a amplitude de vibração </a:t>
            </a:r>
            <a:r>
              <a:rPr lang="pt-BR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torcional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 no grau de liberdade l para o modo i</a:t>
            </a:r>
          </a:p>
          <a:p>
            <a:r>
              <a:rPr lang="el-GR" sz="22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 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</a:rPr>
              <a:t>é a frequência natural do modo i</a:t>
            </a:r>
            <a:endParaRPr lang="pt-BR" sz="2200" dirty="0">
              <a:latin typeface="Arial" panose="020B0604020202020204" pitchFamily="34" charset="0"/>
            </a:endParaRPr>
          </a:p>
          <a:p>
            <a:pPr algn="ctr"/>
            <a:endParaRPr lang="pt-B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4322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4352</Words>
  <Application>Microsoft Office PowerPoint</Application>
  <PresentationFormat>Widescreen</PresentationFormat>
  <Paragraphs>393</Paragraphs>
  <Slides>52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Gill Sans MT</vt:lpstr>
      <vt:lpstr>Galeria</vt:lpstr>
      <vt:lpstr>Imagem de bitmap</vt:lpstr>
      <vt:lpstr>TORQUE OSCILATÓRIO DO MOTOR E VIBRAÇÕES TORCIONAIS DO EIXO PROPULSOR</vt:lpstr>
      <vt:lpstr>TORQUE OSCILATÓRIO DO MOTOR E VIBRAÇÕES TORCIONAIS DO EIXO PROPULSOR</vt:lpstr>
      <vt:lpstr>Apresentação do PowerPoint</vt:lpstr>
      <vt:lpstr>TORQUE OSCILATÓRIO DO MOTOR E VIBRAÇÕES TORCIONAIS DO EIXO PROPULSOR</vt:lpstr>
      <vt:lpstr>TORQUE OSCILATÓRIO DO MOTOR E VIBRAÇÕES TORCIONAIS DO EIXO PROPULSOR</vt:lpstr>
      <vt:lpstr>TORQUE OSCILATÓRIO DO MOTOR E VIBRAÇÕES TORCIONAIS DO EIXO PROPULSOR</vt:lpstr>
      <vt:lpstr>FREQUÊNCIAS NATURAIS DE VIBRAÇÃO DO EIXO PROPULSOR</vt:lpstr>
      <vt:lpstr>FREQUÊNCIAS NATURAIS DE VIBRAÇÃO DO EIXO PROPULSOR</vt:lpstr>
      <vt:lpstr>FREQUÊNCIAS NATURAIS DE VIBRAÇÃO DO EIXO PROPULSOR</vt:lpstr>
      <vt:lpstr>DETERMINAÇÃO DAS VELOCIDADES CRÍTICAS PERIGOSAS</vt:lpstr>
      <vt:lpstr>CÁLCULO DA ENERGIA INTRODUZIDA NA VIBRAÇÃO POR UM HARMÔNICO DO TORQUE DOS CILINDROS</vt:lpstr>
      <vt:lpstr>FREQUÊNCIAS NATURAIS DE VIBRAÇÃO DO EIXO PROPULSOR</vt:lpstr>
      <vt:lpstr>CÁLCULO DA ENERGIA INTRODUZIDA NA VIBRAÇÃO POR UM HARMÔNICO DO TORQUE DOS CILINDROS</vt:lpstr>
      <vt:lpstr>Apresentação do PowerPoint</vt:lpstr>
      <vt:lpstr>CÁLCULO DA ENERGIA INTRODUZIDA NA VIBRAÇÃO POR UM HARMÔNICO DO TORQUE DOS CILINDROS</vt:lpstr>
      <vt:lpstr>Apresentação do PowerPoint</vt:lpstr>
      <vt:lpstr>DETERMINAÇÃO DAS VELOCIDADES CRÍTICAS PERIGOSAS</vt:lpstr>
      <vt:lpstr>TORQUE OSCILATÓRIO DO MOTOR E VIBRAÇÕES TORCIONAIS DO EIXO PROPULSOR</vt:lpstr>
      <vt:lpstr>TORQUE OSCILATÓRIO DO MOTOR E VIBRAÇÕES TORCIONAIS DO EIXO PROPULSOR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Apresentação do PowerPoint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RESOLUÇÃO DA QUESTÃO </vt:lpstr>
      <vt:lpstr>QUESTÃO ILUSTRATIVA DA APOSTILA  </vt:lpstr>
      <vt:lpstr>QUESTÃO ILUSTRATIVA DA APOSTILA  </vt:lpstr>
      <vt:lpstr>QUESTÃO ILUSTRATIVA DA APOSTILA  </vt:lpstr>
      <vt:lpstr>QUESTÃO ILUSTRATIVA DA APOSTILA</vt:lpstr>
      <vt:lpstr>QUESTÃO ILUSTRATIVA DA APOSTILA</vt:lpstr>
      <vt:lpstr>QUESTÃO ILUSTRATIVA DA APOSTILA</vt:lpstr>
      <vt:lpstr>QUESTÃO ILUSTRATIVA DA APOSTILA</vt:lpstr>
      <vt:lpstr>Apresentação do PowerPoint</vt:lpstr>
      <vt:lpstr>Apresentação do PowerPoint</vt:lpstr>
      <vt:lpstr>QUESTÃO ILUSTRATIVA DA APOSTILA</vt:lpstr>
      <vt:lpstr>QUESTÃO ILUSTRATIVA DA APOSTILA</vt:lpstr>
      <vt:lpstr>QUESTÃO ILUSTRATIVA DA APOSTILA</vt:lpstr>
      <vt:lpstr>QUESTÃO ILUSTRATIVA DA APOSTILA</vt:lpstr>
      <vt:lpstr>QUESTÃO ILUSTRATIVA DA APOSTILA</vt:lpstr>
      <vt:lpstr>QUESTÃO ILUSTRATIVA DA APOSTILA</vt:lpstr>
      <vt:lpstr>QUESTÃO ILUSTRATIVA DA APOSTILA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BALANCEAMENTO DE INÉRCIA DE MOTORES E VIBRAÇÃO DA ESTRUTURA DE NAVIOS</dc:title>
  <dc:creator>Hernani Brinati</dc:creator>
  <cp:lastModifiedBy>Hernani Brinati</cp:lastModifiedBy>
  <cp:revision>130</cp:revision>
  <cp:lastPrinted>2020-06-08T16:07:33Z</cp:lastPrinted>
  <dcterms:created xsi:type="dcterms:W3CDTF">2020-06-07T18:53:53Z</dcterms:created>
  <dcterms:modified xsi:type="dcterms:W3CDTF">2020-06-19T18:54:02Z</dcterms:modified>
</cp:coreProperties>
</file>