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0" r:id="rId10"/>
    <p:sldId id="270" r:id="rId11"/>
    <p:sldId id="265" r:id="rId12"/>
    <p:sldId id="271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859-EE61-4ACE-9E1F-201ECB755A76}" type="datetimeFigureOut">
              <a:rPr lang="pt-BR" smtClean="0"/>
              <a:t>20/08/2017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5E1-254F-4B6C-BAA7-CCA79BD28C35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859-EE61-4ACE-9E1F-201ECB755A76}" type="datetimeFigureOut">
              <a:rPr lang="pt-BR" smtClean="0"/>
              <a:t>20/08/2017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5E1-254F-4B6C-BAA7-CCA79BD28C3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859-EE61-4ACE-9E1F-201ECB755A76}" type="datetimeFigureOut">
              <a:rPr lang="pt-BR" smtClean="0"/>
              <a:t>20/08/2017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5E1-254F-4B6C-BAA7-CCA79BD28C3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859-EE61-4ACE-9E1F-201ECB755A76}" type="datetimeFigureOut">
              <a:rPr lang="pt-BR" smtClean="0"/>
              <a:t>20/08/2017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5E1-254F-4B6C-BAA7-CCA79BD28C3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859-EE61-4ACE-9E1F-201ECB755A76}" type="datetimeFigureOut">
              <a:rPr lang="pt-BR" smtClean="0"/>
              <a:t>20/08/2017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5E1-254F-4B6C-BAA7-CCA79BD28C35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859-EE61-4ACE-9E1F-201ECB755A76}" type="datetimeFigureOut">
              <a:rPr lang="pt-BR" smtClean="0"/>
              <a:t>20/08/2017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5E1-254F-4B6C-BAA7-CCA79BD28C3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859-EE61-4ACE-9E1F-201ECB755A76}" type="datetimeFigureOut">
              <a:rPr lang="pt-BR" smtClean="0"/>
              <a:t>20/08/2017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5E1-254F-4B6C-BAA7-CCA79BD28C3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859-EE61-4ACE-9E1F-201ECB755A76}" type="datetimeFigureOut">
              <a:rPr lang="pt-BR" smtClean="0"/>
              <a:t>20/08/2017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5E1-254F-4B6C-BAA7-CCA79BD28C3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859-EE61-4ACE-9E1F-201ECB755A76}" type="datetimeFigureOut">
              <a:rPr lang="pt-BR" smtClean="0"/>
              <a:t>20/08/2017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5E1-254F-4B6C-BAA7-CCA79BD28C3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859-EE61-4ACE-9E1F-201ECB755A76}" type="datetimeFigureOut">
              <a:rPr lang="pt-BR" smtClean="0"/>
              <a:t>20/08/2017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5E1-254F-4B6C-BAA7-CCA79BD28C3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859-EE61-4ACE-9E1F-201ECB755A76}" type="datetimeFigureOut">
              <a:rPr lang="pt-BR" smtClean="0"/>
              <a:t>20/08/2017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8105E1-254F-4B6C-BAA7-CCA79BD28C35}" type="slidenum">
              <a:rPr lang="pt-BR" smtClean="0"/>
              <a:t>‹#›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FA5859-EE61-4ACE-9E1F-201ECB755A76}" type="datetimeFigureOut">
              <a:rPr lang="pt-BR" smtClean="0"/>
              <a:t>20/08/2017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8105E1-254F-4B6C-BAA7-CCA79BD28C35}" type="slidenum">
              <a:rPr lang="pt-BR" smtClean="0"/>
              <a:t>‹#›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39"/>
            <a:ext cx="7772400" cy="2952329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r>
              <a:rPr lang="pt-BR" sz="4400" b="1" dirty="0" smtClean="0"/>
              <a:t>ÉPICO</a:t>
            </a:r>
            <a:r>
              <a:rPr lang="pt-BR" sz="3200" b="1" dirty="0" smtClean="0"/>
              <a:t>:</a:t>
            </a:r>
            <a:br>
              <a:rPr lang="pt-BR" sz="3200" b="1" dirty="0" smtClean="0"/>
            </a:br>
            <a:r>
              <a:rPr lang="pt-BR" sz="3200" b="1" dirty="0" smtClean="0"/>
              <a:t>narra </a:t>
            </a:r>
            <a:br>
              <a:rPr lang="pt-BR" sz="3200" b="1" dirty="0" smtClean="0"/>
            </a:br>
            <a:r>
              <a:rPr lang="pt-BR" sz="3200" b="1" dirty="0" smtClean="0"/>
              <a:t>comenta</a:t>
            </a:r>
            <a:br>
              <a:rPr lang="pt-BR" sz="3200" b="1" dirty="0" smtClean="0"/>
            </a:br>
            <a:r>
              <a:rPr lang="pt-BR" sz="3200" b="1" dirty="0" smtClean="0"/>
              <a:t>pondera</a:t>
            </a:r>
            <a:br>
              <a:rPr lang="pt-BR" sz="3200" b="1" dirty="0" smtClean="0"/>
            </a:br>
            <a:r>
              <a:rPr lang="pt-BR" sz="3200" b="1" dirty="0" smtClean="0"/>
              <a:t>utiliza episódios </a:t>
            </a:r>
            <a:endParaRPr lang="pt-BR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136904" cy="3073896"/>
          </a:xfrm>
        </p:spPr>
        <p:txBody>
          <a:bodyPr>
            <a:normAutofit lnSpcReduction="10000"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Elementos épicos se apresentam nos </a:t>
            </a:r>
            <a:r>
              <a:rPr lang="pt-BR" b="1" u="sng" dirty="0" smtClean="0">
                <a:solidFill>
                  <a:schemeClr val="tx1"/>
                </a:solidFill>
              </a:rPr>
              <a:t>diferentes períodos históricos</a:t>
            </a:r>
            <a:r>
              <a:rPr lang="pt-BR" b="1" dirty="0" smtClean="0">
                <a:solidFill>
                  <a:schemeClr val="tx1"/>
                </a:solidFill>
              </a:rPr>
              <a:t> e nas </a:t>
            </a:r>
            <a:r>
              <a:rPr lang="pt-BR" b="1" u="sng" dirty="0" smtClean="0">
                <a:solidFill>
                  <a:schemeClr val="tx1"/>
                </a:solidFill>
              </a:rPr>
              <a:t>diferentes estéticas dramatúrgicas</a:t>
            </a:r>
          </a:p>
          <a:p>
            <a:endParaRPr lang="pt-BR" b="1" dirty="0">
              <a:solidFill>
                <a:schemeClr val="tx1"/>
              </a:solidFill>
            </a:endParaRPr>
          </a:p>
          <a:p>
            <a:r>
              <a:rPr lang="pt-BR" b="1" dirty="0" smtClean="0">
                <a:solidFill>
                  <a:schemeClr val="tx1"/>
                </a:solidFill>
              </a:rPr>
              <a:t>Logo, existem </a:t>
            </a:r>
            <a:r>
              <a:rPr lang="pt-BR" sz="4000" b="1" u="sng" dirty="0" smtClean="0">
                <a:solidFill>
                  <a:schemeClr val="tx1"/>
                </a:solidFill>
              </a:rPr>
              <a:t>tendências épicas no teatro do passado</a:t>
            </a:r>
            <a:endParaRPr lang="pt-BR" sz="4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09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“Woyzeck”, “A Morte de Danton”, “Leonce e Lena”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348880"/>
            <a:ext cx="2143125" cy="32956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119312"/>
            <a:ext cx="2239689" cy="3397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268760"/>
            <a:ext cx="2095500" cy="30243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62646"/>
            <a:ext cx="12096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704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Henrik Ibsen [1828-1906]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1ª. Fase: “Peer Gynt”, “Brand” (lendas, material folclórico)</a:t>
            </a:r>
          </a:p>
          <a:p>
            <a:r>
              <a:rPr lang="pt-BR" dirty="0" smtClean="0"/>
              <a:t>2ª. Fase: temas épicos em forma burguesa rigorosa:</a:t>
            </a:r>
          </a:p>
          <a:p>
            <a:pPr lvl="1"/>
            <a:r>
              <a:rPr lang="pt-BR" dirty="0" smtClean="0"/>
              <a:t>“The Pillars of Society” (1877)   	</a:t>
            </a:r>
            <a:r>
              <a:rPr lang="pt-BR" b="1" dirty="0" smtClean="0"/>
              <a:t>O </a:t>
            </a:r>
            <a:r>
              <a:rPr lang="pt-BR" b="1" dirty="0"/>
              <a:t>DECISIVO É </a:t>
            </a:r>
            <a:r>
              <a:rPr lang="pt-BR" b="1" dirty="0" smtClean="0"/>
              <a:t>A</a:t>
            </a:r>
          </a:p>
          <a:p>
            <a:pPr lvl="1"/>
            <a:r>
              <a:rPr lang="pt-BR" dirty="0" smtClean="0"/>
              <a:t>“A Doll’s House” (1879)                 	</a:t>
            </a:r>
            <a:r>
              <a:rPr lang="pt-BR" b="1" dirty="0"/>
              <a:t>ANÁLISE</a:t>
            </a:r>
            <a:endParaRPr lang="pt-BR" b="1" u="sng" dirty="0" smtClean="0"/>
          </a:p>
          <a:p>
            <a:pPr lvl="1"/>
            <a:r>
              <a:rPr lang="pt-BR" dirty="0" smtClean="0"/>
              <a:t>“John Gabriel Borkman” (1892)</a:t>
            </a:r>
          </a:p>
          <a:p>
            <a:r>
              <a:rPr lang="pt-BR" u="sng" dirty="0" smtClean="0"/>
              <a:t>Tema épico </a:t>
            </a:r>
            <a:r>
              <a:rPr lang="pt-BR" dirty="0" smtClean="0"/>
              <a:t>(análise) disfarçado em forma dramática</a:t>
            </a:r>
          </a:p>
          <a:p>
            <a:r>
              <a:rPr lang="pt-BR" u="sng" dirty="0" smtClean="0"/>
              <a:t>Compressão do passado </a:t>
            </a:r>
            <a:r>
              <a:rPr lang="pt-BR" dirty="0" smtClean="0"/>
              <a:t>nas poucas horas de um presente dramático</a:t>
            </a:r>
          </a:p>
          <a:p>
            <a:r>
              <a:rPr lang="pt-BR" dirty="0" smtClean="0"/>
              <a:t>A </a:t>
            </a:r>
            <a:r>
              <a:rPr lang="pt-BR" u="sng" dirty="0" smtClean="0"/>
              <a:t>exposição</a:t>
            </a:r>
            <a:r>
              <a:rPr lang="pt-BR" dirty="0" smtClean="0"/>
              <a:t> passa a ser o essencial da peça</a:t>
            </a:r>
          </a:p>
          <a:p>
            <a:r>
              <a:rPr lang="pt-BR" dirty="0" smtClean="0"/>
              <a:t>Material complexo revelado no curso de diálogos (ex. “Os Espectros”</a:t>
            </a:r>
            <a:endParaRPr lang="pt-BR" dirty="0"/>
          </a:p>
        </p:txBody>
      </p:sp>
      <p:sp>
        <p:nvSpPr>
          <p:cNvPr id="5" name="Right Brace 4"/>
          <p:cNvSpPr/>
          <p:nvPr/>
        </p:nvSpPr>
        <p:spPr>
          <a:xfrm>
            <a:off x="5220072" y="2420888"/>
            <a:ext cx="360040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830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Quatro grandes peças de Ibsen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54520"/>
            <a:ext cx="8229600" cy="4389120"/>
          </a:xfrm>
        </p:spPr>
        <p:txBody>
          <a:bodyPr/>
          <a:lstStyle/>
          <a:p>
            <a:pPr algn="just"/>
            <a:r>
              <a:rPr lang="pt-BR" dirty="0" smtClean="0"/>
              <a:t>“Casa de Bonecas” (“A Doll’s House”, 1879)</a:t>
            </a:r>
          </a:p>
          <a:p>
            <a:pPr algn="just"/>
            <a:r>
              <a:rPr lang="pt-BR" dirty="0" smtClean="0"/>
              <a:t>O Pato Selvagem” (“The Wild Duck”, 1884)</a:t>
            </a:r>
          </a:p>
          <a:p>
            <a:pPr algn="just"/>
            <a:r>
              <a:rPr lang="pt-BR" dirty="0" smtClean="0"/>
              <a:t>“Hedda Gabbler” (1891)</a:t>
            </a:r>
          </a:p>
          <a:p>
            <a:pPr algn="just"/>
            <a:r>
              <a:rPr lang="pt-BR" dirty="0" smtClean="0"/>
              <a:t>“Solness, o Construtor” (“The Master Builder”, 1893)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058394"/>
            <a:ext cx="2304256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149080"/>
            <a:ext cx="2520280" cy="248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1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analítica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“Édipo”</a:t>
            </a:r>
          </a:p>
          <a:p>
            <a:pPr lvl="2"/>
            <a:r>
              <a:rPr lang="pt-BR" sz="2800" dirty="0" smtClean="0"/>
              <a:t>Ação atual serve para revelar  o passado</a:t>
            </a:r>
          </a:p>
          <a:p>
            <a:pPr lvl="2"/>
            <a:r>
              <a:rPr lang="pt-BR" sz="2800" dirty="0" smtClean="0"/>
              <a:t>O passado é revelado à personagem (ela o desconhece)</a:t>
            </a:r>
          </a:p>
          <a:p>
            <a:r>
              <a:rPr lang="pt-BR" sz="2800" b="1" dirty="0" smtClean="0"/>
              <a:t>“Espectros”, </a:t>
            </a:r>
            <a:r>
              <a:rPr lang="pt-BR" sz="2800" dirty="0" smtClean="0"/>
              <a:t>de Ibsen</a:t>
            </a:r>
          </a:p>
          <a:p>
            <a:pPr lvl="2"/>
            <a:r>
              <a:rPr lang="pt-BR" sz="2800" dirty="0" smtClean="0"/>
              <a:t>A atualidade é função o passado</a:t>
            </a:r>
          </a:p>
          <a:p>
            <a:pPr lvl="2"/>
            <a:r>
              <a:rPr lang="pt-BR" sz="2800" dirty="0" smtClean="0"/>
              <a:t>A pesonagem conhece o passado e é sua vítima</a:t>
            </a:r>
          </a:p>
          <a:p>
            <a:pPr lvl="2"/>
            <a:r>
              <a:rPr lang="pt-BR" sz="2800" dirty="0" smtClean="0"/>
              <a:t>A memória encera o sujeito em sua subjetividade</a:t>
            </a:r>
          </a:p>
          <a:p>
            <a:pPr lvl="2"/>
            <a:r>
              <a:rPr lang="pt-BR" sz="2800" dirty="0" smtClean="0"/>
              <a:t>O sujeito do passado é o foco da peça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5240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aturalismo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r>
              <a:rPr lang="pt-BR" sz="3200" dirty="0" smtClean="0"/>
              <a:t>A vida “tal qual é” não tem unidade</a:t>
            </a:r>
          </a:p>
          <a:p>
            <a:r>
              <a:rPr lang="pt-BR" sz="3200" dirty="0" smtClean="0"/>
              <a:t>Eventos “normais” não se deixam captar numa ação com começo, meio e fim</a:t>
            </a:r>
          </a:p>
          <a:p>
            <a:r>
              <a:rPr lang="pt-BR" sz="3200" dirty="0" smtClean="0"/>
              <a:t>“Recorte” da vida </a:t>
            </a:r>
          </a:p>
          <a:p>
            <a:r>
              <a:rPr lang="pt-BR" sz="3200" dirty="0" smtClean="0"/>
              <a:t>Ambiente de estagnação e modorra</a:t>
            </a:r>
          </a:p>
          <a:p>
            <a:r>
              <a:rPr lang="pt-BR" sz="3200" dirty="0" smtClean="0"/>
              <a:t>“Desdramatização”</a:t>
            </a:r>
          </a:p>
          <a:p>
            <a:r>
              <a:rPr lang="pt-BR" sz="3200" dirty="0" smtClean="0"/>
              <a:t>“Ánton Tchekov [1860-1904]: o “drama” consiste na falta de acontecimentos</a:t>
            </a:r>
          </a:p>
          <a:p>
            <a:r>
              <a:rPr lang="pt-BR" sz="3200" dirty="0" smtClean="0"/>
              <a:t>Inação em foco; tédio; esvaziamento do diálogo</a:t>
            </a:r>
          </a:p>
        </p:txBody>
      </p:sp>
    </p:spTree>
    <p:extLst>
      <p:ext uri="{BB962C8B-B14F-4D97-AF65-F5344CB8AC3E}">
        <p14:creationId xmlns:p14="http://schemas.microsoft.com/office/powerpoint/2010/main" val="312494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Gerhardt Hauptmann [1862-1946]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O ambiente é o </a:t>
            </a:r>
            <a:r>
              <a:rPr lang="pt-BR" sz="3200" dirty="0" smtClean="0"/>
              <a:t>“personagem” </a:t>
            </a:r>
            <a:r>
              <a:rPr lang="pt-BR" sz="3200" dirty="0" smtClean="0"/>
              <a:t>central</a:t>
            </a:r>
          </a:p>
          <a:p>
            <a:r>
              <a:rPr lang="pt-BR" sz="3200" dirty="0" smtClean="0"/>
              <a:t>Uso de personagens “narradores” encobertos (ex. “Antes do Nascer do Sol” (1889)</a:t>
            </a:r>
          </a:p>
          <a:p>
            <a:r>
              <a:rPr lang="pt-BR" sz="3200" dirty="0" smtClean="0"/>
              <a:t>Uso de “quadros” sem encadeamento</a:t>
            </a:r>
          </a:p>
          <a:p>
            <a:r>
              <a:rPr lang="pt-BR" sz="3200" dirty="0" smtClean="0"/>
              <a:t>Caráter coletivo, amplo. Ex: “Os Tecelões” (1892)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51003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Grécia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sz="3600" b="1" dirty="0" smtClean="0"/>
              <a:t>Tragédia e comédia: </a:t>
            </a:r>
          </a:p>
          <a:p>
            <a:endParaRPr lang="pt-BR" sz="3600" dirty="0"/>
          </a:p>
          <a:p>
            <a:pPr marL="137160" indent="0" algn="ctr">
              <a:buNone/>
            </a:pPr>
            <a:r>
              <a:rPr lang="pt-BR" sz="3600" b="1" dirty="0" smtClean="0"/>
              <a:t>Coro: </a:t>
            </a:r>
          </a:p>
          <a:p>
            <a:pPr marL="137160" indent="0" algn="ctr">
              <a:buNone/>
            </a:pPr>
            <a:r>
              <a:rPr lang="pt-BR" sz="3600" dirty="0" smtClean="0"/>
              <a:t>Representantes da Pólis</a:t>
            </a:r>
          </a:p>
          <a:p>
            <a:pPr marL="137160" indent="0" algn="ctr">
              <a:buNone/>
            </a:pPr>
            <a:r>
              <a:rPr lang="pt-BR" sz="3600" dirty="0" smtClean="0"/>
              <a:t>mediação entre indivíduo e universo</a:t>
            </a:r>
          </a:p>
          <a:p>
            <a:pPr marL="137160" indent="0" algn="ctr">
              <a:buNone/>
            </a:pPr>
            <a:r>
              <a:rPr lang="pt-BR" sz="3600" dirty="0" smtClean="0"/>
              <a:t>Ex. “Persas”, de Ésquilo</a:t>
            </a:r>
          </a:p>
          <a:p>
            <a:pPr marL="137160" indent="0" algn="ctr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4092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Teatro medieval: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Autos (forma não aristotélica)</a:t>
            </a:r>
          </a:p>
          <a:p>
            <a:r>
              <a:rPr lang="pt-BR" sz="3200" dirty="0" smtClean="0"/>
              <a:t>Estações da Paixão</a:t>
            </a:r>
          </a:p>
          <a:p>
            <a:r>
              <a:rPr lang="pt-BR" sz="3200" dirty="0" smtClean="0"/>
              <a:t>Fusão </a:t>
            </a:r>
            <a:r>
              <a:rPr lang="pt-BR" sz="3200" dirty="0"/>
              <a:t>do elevado e do </a:t>
            </a:r>
            <a:r>
              <a:rPr lang="pt-BR" sz="3200" dirty="0" smtClean="0"/>
              <a:t>popular</a:t>
            </a:r>
          </a:p>
          <a:p>
            <a:r>
              <a:rPr lang="pt-BR" sz="3200" dirty="0" smtClean="0"/>
              <a:t>Mistura </a:t>
            </a:r>
            <a:r>
              <a:rPr lang="pt-BR" sz="3200" dirty="0"/>
              <a:t>de </a:t>
            </a:r>
            <a:r>
              <a:rPr lang="pt-BR" sz="3200" dirty="0" smtClean="0"/>
              <a:t>estilos</a:t>
            </a:r>
          </a:p>
          <a:p>
            <a:r>
              <a:rPr lang="pt-BR" sz="3200" dirty="0" smtClean="0"/>
              <a:t>Palcos simultâneos</a:t>
            </a:r>
          </a:p>
          <a:p>
            <a:r>
              <a:rPr lang="pt-BR" sz="3200" dirty="0" smtClean="0"/>
              <a:t>Estilo de interpretação “pré ilusionista”</a:t>
            </a:r>
          </a:p>
          <a:p>
            <a:r>
              <a:rPr lang="pt-BR" sz="3200" dirty="0" smtClean="0"/>
              <a:t>Dicção salmodiante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872288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Teatro do Renascimento e do Barroco: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/>
              <a:t>Prólogos, epílogos</a:t>
            </a:r>
          </a:p>
          <a:p>
            <a:pPr algn="ctr"/>
            <a:r>
              <a:rPr lang="pt-BR" sz="4000" dirty="0" smtClean="0"/>
              <a:t>“Quadros” (como nas revistas teatrais)</a:t>
            </a:r>
          </a:p>
          <a:p>
            <a:pPr algn="ctr"/>
            <a:r>
              <a:rPr lang="pt-BR" sz="4000" dirty="0" smtClean="0"/>
              <a:t>Cenas de tribunais (público também julga)</a:t>
            </a:r>
          </a:p>
          <a:p>
            <a:pPr marL="0" indent="0" algn="ctr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0645357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Teatro Jesuítico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3200" dirty="0" smtClean="0"/>
              <a:t>Uso de recursos </a:t>
            </a:r>
            <a:r>
              <a:rPr lang="pt-BR" sz="3200" smtClean="0"/>
              <a:t>de espetacularidade </a:t>
            </a:r>
            <a:r>
              <a:rPr lang="pt-BR" sz="3200" dirty="0" smtClean="0"/>
              <a:t>(cores, música, dança)</a:t>
            </a:r>
          </a:p>
          <a:p>
            <a:r>
              <a:rPr lang="pt-BR" sz="3200" dirty="0" smtClean="0"/>
              <a:t>Massas de espectadores</a:t>
            </a:r>
          </a:p>
          <a:p>
            <a:r>
              <a:rPr lang="pt-BR" sz="3200" dirty="0" smtClean="0"/>
              <a:t>Imagens valem tanto ou mais que as palavras</a:t>
            </a:r>
          </a:p>
          <a:p>
            <a:r>
              <a:rPr lang="pt-BR" sz="3200" dirty="0" smtClean="0"/>
              <a:t>Anjos, demônios, representação da vida dos mártires</a:t>
            </a:r>
          </a:p>
          <a:p>
            <a:r>
              <a:rPr lang="pt-BR" sz="3200" dirty="0" smtClean="0"/>
              <a:t>O teatro é símbolo do mundo fugaz e enganador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8543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Era Burguesa: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Público burguês identifica-se com personagens burgueses (indivíduos e proprietários)</a:t>
            </a:r>
          </a:p>
          <a:p>
            <a:r>
              <a:rPr lang="pt-BR" sz="3200" dirty="0" smtClean="0"/>
              <a:t>Público sente-se próximo dos personagens</a:t>
            </a:r>
          </a:p>
          <a:p>
            <a:r>
              <a:rPr lang="pt-BR" sz="3200" dirty="0" smtClean="0"/>
              <a:t>Emoção empática se intensifica</a:t>
            </a:r>
          </a:p>
          <a:p>
            <a:r>
              <a:rPr lang="pt-BR" sz="3200" dirty="0" smtClean="0"/>
              <a:t>Diálogos em prosa</a:t>
            </a:r>
          </a:p>
        </p:txBody>
      </p:sp>
    </p:spTree>
    <p:extLst>
      <p:ext uri="{BB962C8B-B14F-4D97-AF65-F5344CB8AC3E}">
        <p14:creationId xmlns:p14="http://schemas.microsoft.com/office/powerpoint/2010/main" val="2980370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Pré Romantismo: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dirty="0" smtClean="0"/>
              <a:t>Tratamento livre do tempo e do espaço</a:t>
            </a:r>
          </a:p>
          <a:p>
            <a:r>
              <a:rPr lang="pt-BR" sz="3600" dirty="0" smtClean="0"/>
              <a:t>Espaço e tempo da fábula são diferentes do espaço e tempo da platéia</a:t>
            </a:r>
          </a:p>
          <a:p>
            <a:r>
              <a:rPr lang="pt-BR" sz="3600" dirty="0" smtClean="0"/>
              <a:t>Cenas breves e soltas (não encadeadas por causa e efeito)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3868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Romantismo: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Na França: grande batalha contra os cânones clássicos</a:t>
            </a:r>
          </a:p>
          <a:p>
            <a:r>
              <a:rPr lang="pt-BR" sz="3200" dirty="0" smtClean="0"/>
              <a:t>Victor Hugo valoriza Shakespeare</a:t>
            </a:r>
          </a:p>
          <a:p>
            <a:r>
              <a:rPr lang="pt-BR" sz="3200" dirty="0" smtClean="0"/>
              <a:t>Várias camadas sociais</a:t>
            </a:r>
          </a:p>
          <a:p>
            <a:r>
              <a:rPr lang="pt-BR" sz="3200" dirty="0" smtClean="0"/>
              <a:t>Mistura de classes</a:t>
            </a:r>
          </a:p>
          <a:p>
            <a:r>
              <a:rPr lang="pt-BR" sz="3200" dirty="0" smtClean="0"/>
              <a:t>Mistura de estilos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8384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George Büchner [1813-1837]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Personagens </a:t>
            </a:r>
          </a:p>
          <a:p>
            <a:pPr lvl="2"/>
            <a:r>
              <a:rPr lang="pt-BR" sz="2800" dirty="0" smtClean="0"/>
              <a:t>sofrem solidão em meio à massa</a:t>
            </a:r>
          </a:p>
          <a:p>
            <a:pPr lvl="2"/>
            <a:r>
              <a:rPr lang="pt-BR" sz="2800" dirty="0"/>
              <a:t>a</a:t>
            </a:r>
            <a:r>
              <a:rPr lang="pt-BR" sz="2800" dirty="0" smtClean="0"/>
              <a:t>gem como autômatos</a:t>
            </a:r>
          </a:p>
          <a:p>
            <a:pPr lvl="2"/>
            <a:r>
              <a:rPr lang="pt-BR" sz="2800" dirty="0"/>
              <a:t>a</a:t>
            </a:r>
            <a:r>
              <a:rPr lang="pt-BR" sz="2800" dirty="0" smtClean="0"/>
              <a:t>presentam sentimento do vazio</a:t>
            </a:r>
          </a:p>
          <a:p>
            <a:pPr lvl="2"/>
            <a:r>
              <a:rPr lang="pt-BR" sz="2800" dirty="0" smtClean="0"/>
              <a:t>“heróis” negativos</a:t>
            </a:r>
          </a:p>
          <a:p>
            <a:pPr lvl="2"/>
            <a:endParaRPr lang="pt-BR" sz="2800" dirty="0"/>
          </a:p>
          <a:p>
            <a:pPr marL="484632" indent="-457200"/>
            <a:r>
              <a:rPr lang="pt-BR" sz="2800" dirty="0" smtClean="0"/>
              <a:t>Cenas simultâneas</a:t>
            </a:r>
          </a:p>
          <a:p>
            <a:pPr marL="484632" indent="-457200"/>
            <a:r>
              <a:rPr lang="pt-BR" sz="2800" dirty="0" smtClean="0"/>
              <a:t>Pantomima expressiva</a:t>
            </a:r>
          </a:p>
          <a:p>
            <a:pPr marL="484632" indent="-457200"/>
            <a:r>
              <a:rPr lang="pt-BR" sz="2800" dirty="0" smtClean="0"/>
              <a:t>Exposição do íntimo e pessoal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53318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545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    ÉPICO: narra  comenta pondera utiliza episódios </vt:lpstr>
      <vt:lpstr>Grécia</vt:lpstr>
      <vt:lpstr>Teatro medieval: </vt:lpstr>
      <vt:lpstr>Teatro do Renascimento e do Barroco:</vt:lpstr>
      <vt:lpstr>Teatro Jesuítico</vt:lpstr>
      <vt:lpstr>Era Burguesa:</vt:lpstr>
      <vt:lpstr>Pré Romantismo: </vt:lpstr>
      <vt:lpstr>Romantismo:</vt:lpstr>
      <vt:lpstr>George Büchner [1813-1837]</vt:lpstr>
      <vt:lpstr>“Woyzeck”, “A Morte de Danton”, “Leonce e Lena” </vt:lpstr>
      <vt:lpstr>Henrik Ibsen [1828-1906]</vt:lpstr>
      <vt:lpstr>Quatro grandes peças de Ibsen</vt:lpstr>
      <vt:lpstr>Estrutura analítica</vt:lpstr>
      <vt:lpstr>Naturalismo</vt:lpstr>
      <vt:lpstr>Gerhardt Hauptmann [1862-1946]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ÉPICO: narra  comenta pondera utiliza episódios</dc:title>
  <dc:creator>Marris</dc:creator>
  <cp:lastModifiedBy>Marris</cp:lastModifiedBy>
  <cp:revision>17</cp:revision>
  <dcterms:created xsi:type="dcterms:W3CDTF">2015-08-23T20:50:59Z</dcterms:created>
  <dcterms:modified xsi:type="dcterms:W3CDTF">2017-08-20T20:15:10Z</dcterms:modified>
</cp:coreProperties>
</file>