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33D1D-387A-45EC-8893-C544E89A1995}" v="6" dt="2023-11-18T21:45:5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A5A33D1D-387A-45EC-8893-C544E89A1995}"/>
    <pc:docChg chg="custSel addSld delSld modSld">
      <pc:chgData name="Kai Lehmann" userId="27cd80794c08ff37" providerId="LiveId" clId="{A5A33D1D-387A-45EC-8893-C544E89A1995}" dt="2023-11-18T21:44:14.746" v="1466" actId="20577"/>
      <pc:docMkLst>
        <pc:docMk/>
      </pc:docMkLst>
      <pc:sldChg chg="modSp mod">
        <pc:chgData name="Kai Lehmann" userId="27cd80794c08ff37" providerId="LiveId" clId="{A5A33D1D-387A-45EC-8893-C544E89A1995}" dt="2023-11-18T21:32:27.779" v="644" actId="20577"/>
        <pc:sldMkLst>
          <pc:docMk/>
          <pc:sldMk cId="364625351" sldId="273"/>
        </pc:sldMkLst>
        <pc:spChg chg="mod">
          <ac:chgData name="Kai Lehmann" userId="27cd80794c08ff37" providerId="LiveId" clId="{A5A33D1D-387A-45EC-8893-C544E89A1995}" dt="2023-11-18T21:32:27.779" v="644" actId="20577"/>
          <ac:spMkLst>
            <pc:docMk/>
            <pc:sldMk cId="364625351" sldId="273"/>
            <ac:spMk id="3" creationId="{00000000-0000-0000-0000-000000000000}"/>
          </ac:spMkLst>
        </pc:spChg>
      </pc:sldChg>
      <pc:sldChg chg="modSp new del mod">
        <pc:chgData name="Kai Lehmann" userId="27cd80794c08ff37" providerId="LiveId" clId="{A5A33D1D-387A-45EC-8893-C544E89A1995}" dt="2023-11-18T21:20:52.009" v="35" actId="2696"/>
        <pc:sldMkLst>
          <pc:docMk/>
          <pc:sldMk cId="3653267470" sldId="273"/>
        </pc:sldMkLst>
        <pc:spChg chg="mod">
          <ac:chgData name="Kai Lehmann" userId="27cd80794c08ff37" providerId="LiveId" clId="{A5A33D1D-387A-45EC-8893-C544E89A1995}" dt="2023-11-18T21:20:15.974" v="34" actId="20577"/>
          <ac:spMkLst>
            <pc:docMk/>
            <pc:sldMk cId="3653267470" sldId="273"/>
            <ac:spMk id="2" creationId="{BD0DABFD-5627-D33F-0E08-085EBA3B7E01}"/>
          </ac:spMkLst>
        </pc:spChg>
      </pc:sldChg>
      <pc:sldChg chg="modSp new mod">
        <pc:chgData name="Kai Lehmann" userId="27cd80794c08ff37" providerId="LiveId" clId="{A5A33D1D-387A-45EC-8893-C544E89A1995}" dt="2023-11-18T21:32:44.348" v="658" actId="20577"/>
        <pc:sldMkLst>
          <pc:docMk/>
          <pc:sldMk cId="2626322834" sldId="274"/>
        </pc:sldMkLst>
        <pc:spChg chg="mod">
          <ac:chgData name="Kai Lehmann" userId="27cd80794c08ff37" providerId="LiveId" clId="{A5A33D1D-387A-45EC-8893-C544E89A1995}" dt="2023-11-18T21:31:13.679" v="637" actId="20577"/>
          <ac:spMkLst>
            <pc:docMk/>
            <pc:sldMk cId="2626322834" sldId="274"/>
            <ac:spMk id="2" creationId="{D800FF32-E34A-9D59-BC40-A6B8A7F58945}"/>
          </ac:spMkLst>
        </pc:spChg>
        <pc:spChg chg="mod">
          <ac:chgData name="Kai Lehmann" userId="27cd80794c08ff37" providerId="LiveId" clId="{A5A33D1D-387A-45EC-8893-C544E89A1995}" dt="2023-11-18T21:32:44.348" v="658" actId="20577"/>
          <ac:spMkLst>
            <pc:docMk/>
            <pc:sldMk cId="2626322834" sldId="274"/>
            <ac:spMk id="3" creationId="{CDD03D6A-ED74-9579-3470-D02E7D4E4315}"/>
          </ac:spMkLst>
        </pc:spChg>
      </pc:sldChg>
      <pc:sldChg chg="modSp new mod">
        <pc:chgData name="Kai Lehmann" userId="27cd80794c08ff37" providerId="LiveId" clId="{A5A33D1D-387A-45EC-8893-C544E89A1995}" dt="2023-11-18T21:38:24.357" v="1234" actId="5793"/>
        <pc:sldMkLst>
          <pc:docMk/>
          <pc:sldMk cId="3070812974" sldId="275"/>
        </pc:sldMkLst>
        <pc:spChg chg="mod">
          <ac:chgData name="Kai Lehmann" userId="27cd80794c08ff37" providerId="LiveId" clId="{A5A33D1D-387A-45EC-8893-C544E89A1995}" dt="2023-11-18T21:33:13.794" v="708" actId="20577"/>
          <ac:spMkLst>
            <pc:docMk/>
            <pc:sldMk cId="3070812974" sldId="275"/>
            <ac:spMk id="2" creationId="{DD099504-7EF9-D128-DB0D-2415163036BA}"/>
          </ac:spMkLst>
        </pc:spChg>
        <pc:spChg chg="mod">
          <ac:chgData name="Kai Lehmann" userId="27cd80794c08ff37" providerId="LiveId" clId="{A5A33D1D-387A-45EC-8893-C544E89A1995}" dt="2023-11-18T21:38:24.357" v="1234" actId="5793"/>
          <ac:spMkLst>
            <pc:docMk/>
            <pc:sldMk cId="3070812974" sldId="275"/>
            <ac:spMk id="3" creationId="{6C59FA25-4C4D-DC8F-8FFA-840658D78154}"/>
          </ac:spMkLst>
        </pc:spChg>
      </pc:sldChg>
      <pc:sldChg chg="modSp new mod">
        <pc:chgData name="Kai Lehmann" userId="27cd80794c08ff37" providerId="LiveId" clId="{A5A33D1D-387A-45EC-8893-C544E89A1995}" dt="2023-11-18T21:44:14.746" v="1466" actId="20577"/>
        <pc:sldMkLst>
          <pc:docMk/>
          <pc:sldMk cId="1612424798" sldId="276"/>
        </pc:sldMkLst>
        <pc:spChg chg="mod">
          <ac:chgData name="Kai Lehmann" userId="27cd80794c08ff37" providerId="LiveId" clId="{A5A33D1D-387A-45EC-8893-C544E89A1995}" dt="2023-11-18T21:38:48.839" v="1249" actId="20577"/>
          <ac:spMkLst>
            <pc:docMk/>
            <pc:sldMk cId="1612424798" sldId="276"/>
            <ac:spMk id="2" creationId="{C44AE8D5-E42F-FAAA-9A1C-47FEDFE94F0F}"/>
          </ac:spMkLst>
        </pc:spChg>
        <pc:spChg chg="mod">
          <ac:chgData name="Kai Lehmann" userId="27cd80794c08ff37" providerId="LiveId" clId="{A5A33D1D-387A-45EC-8893-C544E89A1995}" dt="2023-11-18T21:44:14.746" v="1466" actId="20577"/>
          <ac:spMkLst>
            <pc:docMk/>
            <pc:sldMk cId="1612424798" sldId="276"/>
            <ac:spMk id="3" creationId="{E628D4AA-6898-70F7-1AB6-9F47C280B035}"/>
          </ac:spMkLst>
        </pc:spChg>
      </pc:sldChg>
      <pc:sldChg chg="modSp mod">
        <pc:chgData name="Kai Lehmann" userId="27cd80794c08ff37" providerId="LiveId" clId="{A5A33D1D-387A-45EC-8893-C544E89A1995}" dt="2023-11-18T21:40:46.138" v="1252" actId="20577"/>
        <pc:sldMkLst>
          <pc:docMk/>
          <pc:sldMk cId="841352801" sldId="277"/>
        </pc:sldMkLst>
        <pc:spChg chg="mod">
          <ac:chgData name="Kai Lehmann" userId="27cd80794c08ff37" providerId="LiveId" clId="{A5A33D1D-387A-45EC-8893-C544E89A1995}" dt="2023-11-18T21:40:46.138" v="1252" actId="20577"/>
          <ac:spMkLst>
            <pc:docMk/>
            <pc:sldMk cId="841352801" sldId="277"/>
            <ac:spMk id="3" creationId="{8234C994-F253-4AC0-8579-59620AD0F0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F3E8-21DA-0CFE-E90B-EFD9D1CA8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763B8-4F1E-EA71-8E4A-FEEC891C3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E2A70-629C-C5DC-679A-E4CAEC30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EC13C-D9C7-AF4C-3FDE-8159AAFE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07D93-25AC-1522-4D36-153DBACD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66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4B86-7A96-2104-1009-B1771BEA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DBB1-92AC-5B2E-6551-BED0C4A2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B400-7874-EBEE-80E9-DEEB1B41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93CA4-13FD-0FDF-7543-542B6E50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2F483-22A5-41B7-31B6-EA59776F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1B5EC9-6C65-372F-1825-D723C71A9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57F84-988F-D0E1-3807-8B0DE0684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0A7D3-A1BF-5674-426C-09CAD46E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24E8E-58F2-6D23-AF62-721F7A56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F865C-DCBE-2D12-B2FA-5E4FB6D2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11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239F-B6C0-08B7-2BB2-316151BF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16BB1-C437-12A6-F043-3C8FB8138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7B1C-F0F2-4427-F422-B65C7DCA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CA2F-D79F-2A9A-E80D-8990BEAF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2734F-9901-30FF-9119-326FDC1C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9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3683-F36C-636C-3F82-8D8E7A94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F47A7-802F-A08C-9B06-558D58482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8775B-A9B5-311B-F800-9E771826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E0AA9-8127-E518-16D5-A0834D6D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91590-4C4D-C8C8-AEE2-57918A7A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04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8999-8B92-4883-628B-49AEE262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1D026-18DD-35F0-27F2-7E09E5F77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AF816-3CDF-9042-2BC1-7B484C42C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26C11-E59D-CC3C-5F8F-C96B1D2F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0B9D2-5ED7-41A9-A894-6D7557EA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CFFCD-5E4E-FDCE-DBFD-63ABF41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24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1CC9-BC12-EB0C-33AE-B2F7619E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2F4EF-94C3-7C17-320B-9AD6FAC09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8F96F-F847-2851-06EC-A1C9509AE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E318C-BB5B-785E-2CA1-F89CD6449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75B96-0EFB-515E-1F27-185990C56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5CBA8-7CFD-922B-C70A-5033B7A1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99AB7-0DFE-556B-AFEE-D8A64073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2C3C5-A39C-B06D-DB85-353F12FE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4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B439-7C8D-3C0A-BBDA-20F22534A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2455A-F08A-5A52-EE55-62AEB516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87A69-BD70-E61A-A168-5F9E2348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C7A70-74C9-377A-AC33-2BEE7EA5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08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CA56A-C899-176D-F975-428E2577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4F208-1FA5-4893-1A00-2218162D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684EC-BF26-948A-9ADA-A3AB5B29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37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B356-FB38-49D0-CA0C-FB7164D7F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9F30-0A11-8C9F-AB61-BF4CC9E41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0BF7A-3B5C-86B0-DE93-0B4E9159A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70EA1-95F4-37E3-1E6A-3EA94C99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0F918-CB27-4A26-E2CB-BB6F1B67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F4E9-880A-C9E7-047A-29D7454B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24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9D73-4571-6DE3-89B6-AE678E455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950AC-ABF9-BC9B-7A13-3C1608CB6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46A4E-67E2-4D3E-4BF0-E9A4123B0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16849-456A-BE59-C667-9A7486E8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03E30-2835-6AFA-220E-52B0FF10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0E733-6B6B-ACAA-61CC-C33BBA5F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11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7FE96-3CD9-1658-2C5D-6CBBB7C3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22B20-50BC-86BB-3DB9-610DE91CD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DDF7-0592-127D-7425-360592F6E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C41B-B762-4751-9446-5E9F6BBDEC63}" type="datetimeFigureOut">
              <a:rPr lang="pt-BR" smtClean="0"/>
              <a:t>18/11/2023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8F9F-96C0-D8E8-B83F-026335268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3E10-D449-0CEC-8EE6-DEEB28F0E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AE82-0A8B-4FA1-B9A3-2C7A9D9402F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51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72AA-DDAA-5D00-D15E-32E2939AF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papel da União Europeia no mundo (II)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0B08F-4637-E7ED-952A-C552FB5355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As áreas de </a:t>
            </a:r>
            <a:r>
              <a:rPr lang="pt-BR" dirty="0" err="1"/>
              <a:t>spillover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755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7200" dirty="0"/>
              <a:t>Mais uma vez: agricultura!</a:t>
            </a:r>
          </a:p>
          <a:p>
            <a:r>
              <a:rPr lang="pt-BR" sz="7200" dirty="0"/>
              <a:t>Disputas sobre competências </a:t>
            </a:r>
          </a:p>
          <a:p>
            <a:pPr>
              <a:buFont typeface="Wingdings"/>
              <a:buChar char="Ø"/>
            </a:pPr>
            <a:r>
              <a:rPr lang="pt-BR" sz="7200" dirty="0"/>
              <a:t>Política de desenvolvimento é uma área de competência mista. União Europeia não fala com uma voz só nessa área. </a:t>
            </a:r>
          </a:p>
          <a:p>
            <a:pPr>
              <a:buFont typeface="Wingdings"/>
              <a:buChar char="Ø"/>
            </a:pPr>
            <a:r>
              <a:rPr lang="pt-BR" sz="7200" dirty="0"/>
              <a:t>Quem tem responsabilidade no nível europeu: O Conselho? A Comissão? O Serviço de Ações Externas? </a:t>
            </a:r>
          </a:p>
          <a:p>
            <a:r>
              <a:rPr lang="pt-BR" sz="7200" dirty="0"/>
              <a:t>Disputas ideológicas: a exportação do ‘modelo europeu’, tanto economicamente, quanto politicamente?</a:t>
            </a:r>
          </a:p>
          <a:p>
            <a:r>
              <a:rPr lang="pt-BR" sz="7200" dirty="0"/>
              <a:t>Expansão do envolvimento da União Europeia:</a:t>
            </a:r>
          </a:p>
          <a:p>
            <a:pPr>
              <a:buFont typeface="Wingdings"/>
              <a:buChar char="Ø"/>
            </a:pPr>
            <a:r>
              <a:rPr lang="pt-BR" sz="7200" dirty="0"/>
              <a:t>O que é uma política de desenvolvimento?</a:t>
            </a:r>
          </a:p>
          <a:p>
            <a:r>
              <a:rPr lang="pt-BR" sz="7200" dirty="0"/>
              <a:t>Ambas as áreas sofrem tensões entre os objetivos promovidos pela UE dentro da arena global e a necessidade de proteger os interesses dos estados membros individualmente, assim como os interesses coletivos da UE. </a:t>
            </a:r>
          </a:p>
          <a:p>
            <a:endParaRPr lang="pt-BR" dirty="0"/>
          </a:p>
          <a:p>
            <a:pPr>
              <a:buFont typeface="Wingdings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462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0DBC8-4E7E-4A49-97CC-F238332F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impacto do mercado único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035C4-FCAF-423A-B521-68DC59F8B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o que  a União Europeia tem como ‘vender’ internacionalmente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Acesso ao mercado único é muito importante economicamente para muitos países</a:t>
            </a:r>
          </a:p>
          <a:p>
            <a:r>
              <a:rPr lang="pt-BR" dirty="0"/>
              <a:t>Também dá à União Europeia status de uma ‘potência regulatória’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Veja os Tratados de Livre Comercio </a:t>
            </a:r>
          </a:p>
          <a:p>
            <a:r>
              <a:rPr lang="pt-BR" dirty="0"/>
              <a:t>Exige que a União Europeia tenha uma política externa comum, então age como bloco externamente </a:t>
            </a:r>
          </a:p>
        </p:txBody>
      </p:sp>
    </p:spTree>
    <p:extLst>
      <p:ext uri="{BB962C8B-B14F-4D97-AF65-F5344CB8AC3E}">
        <p14:creationId xmlns:p14="http://schemas.microsoft.com/office/powerpoint/2010/main" val="257211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Políticas comerciais externas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Também uma área sobre a qual os estados membros não têm poder nacional </a:t>
            </a:r>
          </a:p>
          <a:p>
            <a:pPr>
              <a:buFont typeface="Wingdings"/>
              <a:buChar char="Ø"/>
            </a:pPr>
            <a:r>
              <a:rPr lang="pt-BR" dirty="0"/>
              <a:t>A política comercial comum é, de fato, conduzida pela Comissão, sob ‘comando’ do Conselho e com um crescente papel para o parlamento europeu </a:t>
            </a:r>
          </a:p>
          <a:p>
            <a:r>
              <a:rPr lang="pt-BR" dirty="0"/>
              <a:t>Por exemplo, OMC</a:t>
            </a:r>
          </a:p>
          <a:p>
            <a:pPr>
              <a:buFont typeface="Wingdings"/>
              <a:buChar char="Ø"/>
            </a:pPr>
            <a:r>
              <a:rPr lang="pt-BR" dirty="0"/>
              <a:t>As negociações são conduzidas pela Comissão </a:t>
            </a:r>
          </a:p>
          <a:p>
            <a:pPr>
              <a:buFont typeface="Wingdings"/>
              <a:buChar char="Ø"/>
            </a:pPr>
            <a:r>
              <a:rPr lang="pt-BR" dirty="0"/>
              <a:t>O mandato da Comissão é decidido pelo Conselho </a:t>
            </a:r>
          </a:p>
          <a:p>
            <a:pPr>
              <a:buFont typeface="Wingdings"/>
              <a:buChar char="Ø"/>
            </a:pPr>
            <a:r>
              <a:rPr lang="pt-BR" dirty="0"/>
              <a:t>O resultado final das negociações tem que ser aprovado também pelo parlamento europeu, mas o PE não tem a possibilidade de sugerir mudanças no acordo</a:t>
            </a:r>
          </a:p>
        </p:txBody>
      </p:sp>
    </p:spTree>
    <p:extLst>
      <p:ext uri="{BB962C8B-B14F-4D97-AF65-F5344CB8AC3E}">
        <p14:creationId xmlns:p14="http://schemas.microsoft.com/office/powerpoint/2010/main" val="258285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política de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/>
              <a:t>Origens no processo de descolonização </a:t>
            </a:r>
          </a:p>
          <a:p>
            <a:pPr>
              <a:buFont typeface="Wingdings"/>
              <a:buChar char="Ø"/>
            </a:pPr>
            <a:r>
              <a:rPr lang="pt-BR" sz="2000" dirty="0"/>
              <a:t>Artigo 177 do Tratado de Roma exige dos Estados-membros a coordenação das suas políticas de desenvolvimento para complementar as respectivas políticas nacionais</a:t>
            </a:r>
          </a:p>
          <a:p>
            <a:r>
              <a:rPr lang="pt-BR" sz="2000" dirty="0"/>
              <a:t>Convenção de Yaoundé (1969)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Acordo comercial com 18 colônias antigas: Acesso preferencial ao mercado Europeu em troca de acesso limitado (‘Duty </a:t>
            </a:r>
            <a:r>
              <a:rPr lang="pt-BR" sz="2000" dirty="0" err="1"/>
              <a:t>free</a:t>
            </a:r>
            <a:r>
              <a:rPr lang="pt-BR" sz="2000" dirty="0"/>
              <a:t>, Quota </a:t>
            </a:r>
            <a:r>
              <a:rPr lang="pt-BR" sz="2000" dirty="0" err="1"/>
              <a:t>free</a:t>
            </a:r>
            <a:r>
              <a:rPr lang="pt-BR" sz="2000" dirty="0"/>
              <a:t>’)</a:t>
            </a:r>
          </a:p>
          <a:p>
            <a:r>
              <a:rPr lang="pt-BR" sz="2000" dirty="0" err="1"/>
              <a:t>Convencão</a:t>
            </a:r>
            <a:r>
              <a:rPr lang="pt-BR" sz="2000" dirty="0"/>
              <a:t> de Lomé (1975 e adiante)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Exportações sem taxas para o mercado Europeu, inicialmente para 46 estados ex-colônias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Diversificação econômica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Segurança alimentar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Direitos humanos </a:t>
            </a:r>
          </a:p>
        </p:txBody>
      </p:sp>
    </p:spTree>
    <p:extLst>
      <p:ext uri="{BB962C8B-B14F-4D97-AF65-F5344CB8AC3E}">
        <p14:creationId xmlns:p14="http://schemas.microsoft.com/office/powerpoint/2010/main" val="36462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FF32-E34A-9D59-BC40-A6B8A7F5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Política de Desenvolvimento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03D6A-ED74-9579-3470-D02E7D4E4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 Cotonou (2000)</a:t>
            </a:r>
          </a:p>
          <a:p>
            <a:r>
              <a:rPr lang="pt-BR" dirty="0"/>
              <a:t>Pontos principais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Acordo com 79 países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Sistemas de preferencias comercias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Sistemas para preços agrícolas estáveis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Ajuda econômica e financeira ligada à reformas políticas democráticas, envolvimento da sociedade civil e direitos humanos</a:t>
            </a:r>
          </a:p>
          <a:p>
            <a:r>
              <a:rPr lang="pt-BR" dirty="0"/>
              <a:t>79 países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632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504-7EF9-D128-DB0D-24151630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Assistência para desenvolvimento (ODA)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9FA25-4C4D-DC8F-8FFA-840658D78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União Europeia e os seus estados membros representam 44% da assistência para o desenvolvimento desembolsada no mundo pelos 30 membros do ‘</a:t>
            </a:r>
            <a:r>
              <a:rPr lang="pt-BR" dirty="0" err="1"/>
              <a:t>Development</a:t>
            </a:r>
            <a:r>
              <a:rPr lang="pt-BR" dirty="0"/>
              <a:t> </a:t>
            </a:r>
            <a:r>
              <a:rPr lang="pt-BR" dirty="0" err="1"/>
              <a:t>Assistence</a:t>
            </a:r>
            <a:r>
              <a:rPr lang="pt-BR" dirty="0"/>
              <a:t> </a:t>
            </a:r>
            <a:r>
              <a:rPr lang="pt-BR" dirty="0" err="1"/>
              <a:t>Committee</a:t>
            </a:r>
            <a:r>
              <a:rPr lang="pt-BR" dirty="0"/>
              <a:t>’ da OECD. </a:t>
            </a:r>
          </a:p>
          <a:p>
            <a:r>
              <a:rPr lang="pt-BR" dirty="0"/>
              <a:t>Porém, essa assistência sofreu cortes pós-crise 2008</a:t>
            </a:r>
          </a:p>
          <a:p>
            <a:r>
              <a:rPr lang="pt-BR" dirty="0"/>
              <a:t>No nível da União Europeia essa ajuda é administrada através do Fundo Europeu de Desenvolvimento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Assistência Técnica e financeira. Valor de 31bn de euros entre 2014 e 2020.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81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E8D5-E42F-FAAA-9A1C-47FEDFE9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Críticas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D4AA-6898-70F7-1AB6-9F47C280B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estratégia ou uma tentativa de ‘se sentir melhor’?</a:t>
            </a:r>
          </a:p>
          <a:p>
            <a:r>
              <a:rPr lang="pt-BR" dirty="0"/>
              <a:t>Criação de dependência?</a:t>
            </a:r>
          </a:p>
          <a:p>
            <a:r>
              <a:rPr lang="pt-BR" dirty="0"/>
              <a:t>Como os recursos estão sendo usados e por quem?</a:t>
            </a:r>
          </a:p>
          <a:p>
            <a:r>
              <a:rPr lang="pt-BR" dirty="0"/>
              <a:t>Questões de governança </a:t>
            </a:r>
          </a:p>
          <a:p>
            <a:r>
              <a:rPr lang="pt-BR" dirty="0"/>
              <a:t>‘</a:t>
            </a:r>
            <a:r>
              <a:rPr lang="pt-BR" dirty="0" err="1"/>
              <a:t>Aid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trade’?</a:t>
            </a:r>
          </a:p>
        </p:txBody>
      </p:sp>
    </p:spTree>
    <p:extLst>
      <p:ext uri="{BB962C8B-B14F-4D97-AF65-F5344CB8AC3E}">
        <p14:creationId xmlns:p14="http://schemas.microsoft.com/office/powerpoint/2010/main" val="161242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18F8D2-A3B4-4084-9B2D-00FF95FD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Everything</a:t>
            </a:r>
            <a:r>
              <a:rPr lang="pt-BR" dirty="0"/>
              <a:t>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arms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34C994-F253-4AC0-8579-59620AD0F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Acordo de 2001</a:t>
            </a:r>
          </a:p>
          <a:p>
            <a:r>
              <a:rPr lang="pt-BR" dirty="0"/>
              <a:t>Acesso preferencial dos 47 países mais pobres do mundo ao mercado Europeu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"duty-free, quota-free access for all products from all least developed countries into the EU“ (</a:t>
            </a: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Europeia</a:t>
            </a:r>
            <a:r>
              <a:rPr lang="en-US" dirty="0"/>
              <a:t>)</a:t>
            </a:r>
            <a:endParaRPr lang="pt-BR" dirty="0"/>
          </a:p>
          <a:p>
            <a:r>
              <a:rPr lang="pt-BR" dirty="0"/>
              <a:t>Lista atualizada de acordo com dados das Nações Unidas </a:t>
            </a:r>
          </a:p>
          <a:p>
            <a:r>
              <a:rPr lang="pt-BR" dirty="0"/>
              <a:t>Alguns elementos normativos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Suspensão de </a:t>
            </a:r>
            <a:r>
              <a:rPr lang="pt-BR" dirty="0" err="1"/>
              <a:t>Cambôdia</a:t>
            </a:r>
            <a:r>
              <a:rPr lang="pt-BR" dirty="0"/>
              <a:t> por causa de </a:t>
            </a:r>
            <a:r>
              <a:rPr lang="en-US" dirty="0"/>
              <a:t>"serious and systematic violations of the human rights principles enshrined in the International Covenant on Civil and Political Rights“ (</a:t>
            </a: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Europeia</a:t>
            </a:r>
            <a:r>
              <a:rPr lang="en-US" dirty="0"/>
              <a:t>, </a:t>
            </a:r>
            <a:r>
              <a:rPr lang="en-US" dirty="0" err="1"/>
              <a:t>Feveréiro</a:t>
            </a:r>
            <a:r>
              <a:rPr lang="en-US" dirty="0"/>
              <a:t> de 2019)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35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2388E-157F-4D62-BF52-11329E59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 normativo e ator ‘normal’?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334246-B337-4E1C-A2D6-1BE97ED01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poder da União Europeia sobre outros países em relação ao acesso ao mercado único</a:t>
            </a:r>
          </a:p>
          <a:p>
            <a:r>
              <a:rPr lang="pt-BR" dirty="0"/>
              <a:t>A ‘saída’ de países dos sistemas preferenciais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América do Sul e a política do desenvolvimento</a:t>
            </a:r>
          </a:p>
          <a:p>
            <a:r>
              <a:rPr lang="pt-BR" dirty="0"/>
              <a:t>Ao mesmo tempo, o lado normativo dos acordos políticos e comerciais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Colômbia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Acordo com o MERCOSUL </a:t>
            </a:r>
          </a:p>
        </p:txBody>
      </p:sp>
    </p:spTree>
    <p:extLst>
      <p:ext uri="{BB962C8B-B14F-4D97-AF65-F5344CB8AC3E}">
        <p14:creationId xmlns:p14="http://schemas.microsoft.com/office/powerpoint/2010/main" val="240032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666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O papel da União Europeia no mundo (II)</vt:lpstr>
      <vt:lpstr>O impacto do mercado único </vt:lpstr>
      <vt:lpstr>Políticas comerciais externas</vt:lpstr>
      <vt:lpstr>A política de desenvolvimento</vt:lpstr>
      <vt:lpstr>Política de Desenvolvimento (II)</vt:lpstr>
      <vt:lpstr>Assistência para desenvolvimento (ODA)</vt:lpstr>
      <vt:lpstr>Críticas </vt:lpstr>
      <vt:lpstr>Everything but arms </vt:lpstr>
      <vt:lpstr>Ator normativo e ator ‘normal’?</vt:lpstr>
      <vt:lpstr>Problemas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da União Europeia no mundo (II)</dc:title>
  <dc:creator>Kai Lehmann</dc:creator>
  <cp:lastModifiedBy>Kai Lehmann</cp:lastModifiedBy>
  <cp:revision>1</cp:revision>
  <dcterms:created xsi:type="dcterms:W3CDTF">2023-11-18T16:36:29Z</dcterms:created>
  <dcterms:modified xsi:type="dcterms:W3CDTF">2023-11-18T21:45:55Z</dcterms:modified>
</cp:coreProperties>
</file>