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Economica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regular.fntdata"/><Relationship Id="rId42" Type="http://schemas.openxmlformats.org/officeDocument/2006/relationships/font" Target="fonts/Economica-italic.fntdata"/><Relationship Id="rId41" Type="http://schemas.openxmlformats.org/officeDocument/2006/relationships/font" Target="fonts/Economica-bold.fntdata"/><Relationship Id="rId44" Type="http://schemas.openxmlformats.org/officeDocument/2006/relationships/font" Target="fonts/Roboto-regular.fntdata"/><Relationship Id="rId43" Type="http://schemas.openxmlformats.org/officeDocument/2006/relationships/font" Target="fonts/Economica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17527fb85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e17527fb85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e17527fb85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6690a0b59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06690a0b5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17527fb85_0_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e17527fb85_0_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1e17527fb85_0_7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6690a0b59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06690a0b5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6690a0b59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06690a0b5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6690a0b59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06690a0b5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6690a0b59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06690a0b5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6690a0b59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06690a0b5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6690a0b59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06690a0b5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6690a0b59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06690a0b5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6690a0b59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06690a0b5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17527fb85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e17527fb85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6690a0b59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06690a0b5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6690a0b59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06690a0b5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6690a0b59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06690a0b59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306690a0b59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6690a0b59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06690a0b5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6690a0b59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06690a0b5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6690a0b59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06690a0b5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6690a0b59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306690a0b5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6690a0b59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06690a0b5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6690a0b59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06690a0b5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6690a0b59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06690a0b5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6690a0b5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06690a0b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6690a0b59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06690a0b5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6690a0b59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06690a0b5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6690a0b59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06690a0b5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06690a0b59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306690a0b59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306690a0b59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6690a0b59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06690a0b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6690a0b5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06690a0b5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6690a0b59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06690a0b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6690a0b59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06690a0b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6690a0b59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06690a0b5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6690a0b5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06690a0b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744012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044700" y="1444256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" name="Google Shape;68;p16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ctrTitle"/>
          </p:nvPr>
        </p:nvSpPr>
        <p:spPr>
          <a:xfrm>
            <a:off x="2205750" y="792600"/>
            <a:ext cx="4732500" cy="28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Elaborando Testes de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Múltipla Escolha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Confiáveis</a:t>
            </a:r>
            <a:endParaRPr/>
          </a:p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6456900" y="3817329"/>
            <a:ext cx="2687100" cy="1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/>
              <a:t>Prof. Dr, Marcos Marton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/>
              <a:t>Curso de Medicina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/>
              <a:t>USP - Bauru</a:t>
            </a:r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243133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testar?</a:t>
            </a:r>
            <a:endParaRPr/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O conteúdo do exame deve estar alinhado aos </a:t>
            </a:r>
            <a:r>
              <a:rPr b="1" lang="pt-BR" sz="2517"/>
              <a:t>objetivos do curso</a:t>
            </a:r>
            <a:r>
              <a:rPr lang="pt-BR" sz="2517"/>
              <a:t> ou da experiência clínica</a:t>
            </a:r>
            <a:endParaRPr sz="2517"/>
          </a:p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Os tópicos importantes devem ter </a:t>
            </a:r>
            <a:r>
              <a:rPr b="1" lang="pt-BR" sz="2517"/>
              <a:t>mais peso</a:t>
            </a:r>
            <a:r>
              <a:rPr lang="pt-BR" sz="2517"/>
              <a:t> do que os tópicos menos importantes</a:t>
            </a:r>
            <a:endParaRPr sz="2517"/>
          </a:p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O tempo de teste dedicado a cada tópico deve refletir a </a:t>
            </a:r>
            <a:r>
              <a:rPr b="1" lang="pt-BR" sz="2517"/>
              <a:t>importância relativa do tópico</a:t>
            </a:r>
            <a:endParaRPr b="1" sz="2517"/>
          </a:p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A </a:t>
            </a:r>
            <a:r>
              <a:rPr b="1" lang="pt-BR" sz="2517"/>
              <a:t>amostra das questões deve ser representativa</a:t>
            </a:r>
            <a:r>
              <a:rPr lang="pt-BR" sz="2517"/>
              <a:t> dos objetivos instrucionais</a:t>
            </a:r>
            <a:endParaRPr sz="2517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ctrTitle"/>
          </p:nvPr>
        </p:nvSpPr>
        <p:spPr>
          <a:xfrm>
            <a:off x="2795832" y="1241156"/>
            <a:ext cx="3601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Formatos de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Questões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Família Verdadeiro ou Falso</a:t>
            </a:r>
            <a:endParaRPr/>
          </a:p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17"/>
              <a:t>Quais das seguintes condições ligadas ao X são recessivas?</a:t>
            </a:r>
            <a:endParaRPr b="1"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1. Fibrose cística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2. Distrofa muscular de Duchenne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3. Hemoflia A (hemoflia clássica)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4. Doença de Tay-Sachs</a:t>
            </a:r>
            <a:endParaRPr sz="2517"/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300" y="1949025"/>
            <a:ext cx="2545624" cy="25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Família Verdadeiro ou Falso</a:t>
            </a:r>
            <a:endParaRPr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b="1" lang="pt-BR" sz="2517"/>
              <a:t>As declarações verdadeiras sobre fibrose cística</a:t>
            </a:r>
            <a:endParaRPr b="1"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b="1" lang="pt-BR" sz="2517"/>
              <a:t>(FC) incluem:</a:t>
            </a:r>
            <a:endParaRPr b="1"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lang="pt-BR" sz="2517"/>
              <a:t>1. A FC é uma doença autossômica recessiva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lang="pt-BR" sz="2517"/>
              <a:t>2. Crianças com FC geralmente morrem na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lang="pt-BR" sz="2517"/>
              <a:t>adolescência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lang="pt-BR" sz="2517"/>
              <a:t>3. Homens com FC são estéreis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91"/>
              <a:buFont typeface="Arial"/>
              <a:buNone/>
            </a:pPr>
            <a:r>
              <a:rPr lang="pt-BR" sz="2517"/>
              <a:t>4. A incidência de FC é 1: 2000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17"/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475" y="2339850"/>
            <a:ext cx="2110450" cy="2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Regras gerais </a:t>
            </a:r>
            <a:endParaRPr/>
          </a:p>
        </p:txBody>
      </p:sp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O texto do enunciado e das opções deve ser </a:t>
            </a:r>
            <a:r>
              <a:rPr b="1" lang="pt-BR" sz="2517"/>
              <a:t>claro e inequívoco</a:t>
            </a:r>
            <a:r>
              <a:rPr lang="pt-BR" sz="2517"/>
              <a:t>. Evite frases imprecisas, como "está associado com" ou "é útil para" ou "é importante"; palavras que fornecem dicas, como "pode" ou "poderia ser"; e termos vagos, como "geralmente" ou "frequentemente”</a:t>
            </a:r>
            <a:endParaRPr sz="2517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Regras Gerais </a:t>
            </a:r>
            <a:endParaRPr/>
          </a:p>
        </p:txBody>
      </p:sp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 pergunta introdutória deve ser </a:t>
            </a:r>
            <a:r>
              <a:rPr b="1" lang="pt-BR" sz="2517"/>
              <a:t>fechada e focada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As opções devem ser </a:t>
            </a:r>
            <a:r>
              <a:rPr b="1" lang="pt-BR" sz="2517"/>
              <a:t>absolutamente</a:t>
            </a:r>
            <a:r>
              <a:rPr lang="pt-BR" sz="2517"/>
              <a:t> verdadeiras ou falsas; nuances de cinza não são permitidos.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As opções devem ser </a:t>
            </a:r>
            <a:r>
              <a:rPr b="1" lang="pt-BR" sz="2517"/>
              <a:t>homogêneas</a:t>
            </a:r>
            <a:r>
              <a:rPr lang="pt-BR" sz="2517"/>
              <a:t> para que possam ser julgadas como totalmente verdadeiras ou totalmente falsas em uma única dimensão.</a:t>
            </a:r>
            <a:endParaRPr sz="2517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Família Melhor Resposta</a:t>
            </a:r>
            <a:endParaRPr/>
          </a:p>
        </p:txBody>
      </p:sp>
      <p:pic>
        <p:nvPicPr>
          <p:cNvPr id="209" name="Google Shape;2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375" y="2571750"/>
            <a:ext cx="2545624" cy="254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pt-BR" sz="1207"/>
              <a:t>Enunciado:</a:t>
            </a:r>
            <a:endParaRPr b="1"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307"/>
              <a:t>Um homem de 32 anos vem ao consultório devido a um histórico de 4 dias de fraqueza progressiva nas extremidades. Ele é saudável, exceto por uma infecção do trato respiratório superior há 10 dias. Sua temperatura é de 37,8° C, pulso em 94/min., respiração em 42/min., e pressão arterial de 130/80 mmHg. Tem fraqueza simétrica em ambos os lados da face e nos músculos proximais e distais das extremidades. As sensações estão intactas. Nenhum </a:t>
            </a:r>
            <a:r>
              <a:rPr lang="pt-BR" sz="1307"/>
              <a:t>reflexo</a:t>
            </a:r>
            <a:r>
              <a:rPr lang="pt-BR" sz="1307"/>
              <a:t> tendinoso profundo pode ser provocado. Presença de sinal de Babinski.</a:t>
            </a:r>
            <a:endParaRPr sz="13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pt-BR" sz="1207"/>
              <a:t>Questão-problema:</a:t>
            </a:r>
            <a:endParaRPr b="1"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207"/>
              <a:t>Qual das seguintes alternativas é o diagnóstico mais provável?</a:t>
            </a:r>
            <a:endParaRPr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207"/>
              <a:t>A. Encefalomielite disseminada aguda</a:t>
            </a:r>
            <a:endParaRPr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207"/>
              <a:t>B. Síndrome de Guillain-Barré*</a:t>
            </a:r>
            <a:endParaRPr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207"/>
              <a:t>C. Miastenia gravis</a:t>
            </a:r>
            <a:endParaRPr sz="120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pt-BR" sz="1207"/>
              <a:t>D. Poliomielite</a:t>
            </a:r>
            <a:endParaRPr sz="1207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Família Melhor Resposta</a:t>
            </a:r>
            <a:endParaRPr/>
          </a:p>
        </p:txBody>
      </p:sp>
      <p:sp>
        <p:nvSpPr>
          <p:cNvPr id="216" name="Google Shape;216;p42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17"/>
              <a:t>Qual das seguintes alternativas é verdadeira sobre</a:t>
            </a:r>
            <a:endParaRPr b="1"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17"/>
              <a:t>pseudogota?</a:t>
            </a:r>
            <a:endParaRPr b="1"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A. É claramente hereditária na maioria dos casos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B. Raramente está associada à dor aguda em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alguma articulação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C. Pode ser associada à descoberta de uma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condrocalcinose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D. Ocorre frequentemente em mulheres</a:t>
            </a:r>
            <a:endParaRPr sz="2517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17"/>
              <a:t>E. Responde bem ao tratamento com alopurinol</a:t>
            </a:r>
            <a:endParaRPr sz="2517"/>
          </a:p>
        </p:txBody>
      </p:sp>
      <p:pic>
        <p:nvPicPr>
          <p:cNvPr id="217" name="Google Shape;2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475" y="2339850"/>
            <a:ext cx="2110450" cy="2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Família Melhor Resposta</a:t>
            </a:r>
            <a:endParaRPr/>
          </a:p>
        </p:txBody>
      </p:sp>
      <p:pic>
        <p:nvPicPr>
          <p:cNvPr id="223" name="Google Shape;2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663" y="1400608"/>
            <a:ext cx="46386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Regra de “Cobrir as Opções”</a:t>
            </a:r>
            <a:endParaRPr/>
          </a:p>
        </p:txBody>
      </p:sp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Se uma questão-problema estiver devidamente focada, o examinando deverá ser capaz de ler o enunciado e a questão-problema, </a:t>
            </a:r>
            <a:r>
              <a:rPr b="1" lang="pt-BR" sz="2517"/>
              <a:t>cobrir as opções</a:t>
            </a:r>
            <a:r>
              <a:rPr lang="pt-BR" sz="2517"/>
              <a:t> e </a:t>
            </a:r>
            <a:r>
              <a:rPr b="1" lang="pt-BR" sz="2517"/>
              <a:t>supor</a:t>
            </a:r>
            <a:r>
              <a:rPr lang="pt-BR" sz="2517"/>
              <a:t> qual é a resposta certa sem ver o conjunto de opções.</a:t>
            </a:r>
            <a:endParaRPr sz="251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-12" y="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Duas mensagens iniciais…</a:t>
            </a:r>
            <a:endParaRPr/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471500" y="951175"/>
            <a:ext cx="4245000" cy="3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700"/>
              <a:t>“A educação é um ato de amor, por isso, um ato de coragem. Não pode temer o debate, a análise da realidade. Não pode fugir à discussão criadora, sob pena de ser uma farsa.”</a:t>
            </a:r>
            <a:endParaRPr i="1" sz="2700"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903" y="0"/>
            <a:ext cx="42450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Regras Gerais</a:t>
            </a:r>
            <a:endParaRPr/>
          </a:p>
        </p:txBody>
      </p:sp>
      <p:sp>
        <p:nvSpPr>
          <p:cNvPr id="235" name="Google Shape;235;p45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O texto do enunciado e das opções deve ser claro e inequívoco. </a:t>
            </a:r>
            <a:r>
              <a:rPr b="1" lang="pt-BR" sz="2517"/>
              <a:t>Evite frases imprecisas</a:t>
            </a:r>
            <a:r>
              <a:rPr lang="pt-BR" sz="2517"/>
              <a:t>, como "está associado com" ou "é útil para" ou "é importante"; palavras que fornecem dicas, como "pode" ou "poderia ser"; e termos vagos, como "geralmente" ou "frequentemente."</a:t>
            </a:r>
            <a:endParaRPr sz="2517"/>
          </a:p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A </a:t>
            </a:r>
            <a:r>
              <a:rPr b="1" lang="pt-BR" sz="2517"/>
              <a:t>questão-problema</a:t>
            </a:r>
            <a:r>
              <a:rPr lang="pt-BR" sz="2517"/>
              <a:t> deve ser </a:t>
            </a:r>
            <a:r>
              <a:rPr b="1" lang="pt-BR" sz="2517"/>
              <a:t>fechada e focada</a:t>
            </a:r>
            <a:r>
              <a:rPr lang="pt-BR" sz="2517"/>
              <a:t>, e idealmente redigida de forma que o examinando possa cobrir as opções e supor qual é a resposta correta. Isso é conhecido como a regra de "cobrir as opções".</a:t>
            </a:r>
            <a:endParaRPr sz="2517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Regras Gerais</a:t>
            </a:r>
            <a:endParaRPr/>
          </a:p>
        </p:txBody>
      </p:sp>
      <p:sp>
        <p:nvSpPr>
          <p:cNvPr id="241" name="Google Shape;241;p46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Todas as opções devem ser </a:t>
            </a:r>
            <a:r>
              <a:rPr b="1" lang="pt-BR" sz="2517"/>
              <a:t>homogêneas</a:t>
            </a:r>
            <a:r>
              <a:rPr lang="pt-BR" sz="2517"/>
              <a:t> para que possam ser julgadas como totalmente verdadeiras ou totalmente falsas em uma </a:t>
            </a:r>
            <a:r>
              <a:rPr b="1" lang="pt-BR" sz="2517"/>
              <a:t>única dimensão</a:t>
            </a:r>
            <a:r>
              <a:rPr lang="pt-BR" sz="2517"/>
              <a:t>.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As opções incorretas podem estar </a:t>
            </a:r>
            <a:r>
              <a:rPr b="1" lang="pt-BR" sz="2517"/>
              <a:t>parcialmente</a:t>
            </a:r>
            <a:r>
              <a:rPr lang="pt-BR" sz="2517"/>
              <a:t> ou totalmente incorretas.</a:t>
            </a:r>
            <a:endParaRPr sz="2517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type="ctrTitle"/>
          </p:nvPr>
        </p:nvSpPr>
        <p:spPr>
          <a:xfrm>
            <a:off x="2795832" y="1241156"/>
            <a:ext cx="3601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Analisando Questões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/>
          <p:nvPr>
            <p:ph idx="1" type="body"/>
          </p:nvPr>
        </p:nvSpPr>
        <p:spPr>
          <a:xfrm>
            <a:off x="471500" y="307475"/>
            <a:ext cx="81327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teoria ambientalista, proposta por Florence Nightingale na Inglaterra durante a segunda metade do século XIX, destaca o papel fundamental do ambiente no cuidado com a saúde. Nightingale definiu o ambiente como o conjunto de condições e influências externas que impactam a vida e o desenvolvimento dos organismos. Segundo essa teoria, essas influências podem tanto promover a saúde quanto favorecer o surgimento de doenças e até levar à morte. (0,5) A teoria ambientalista de Florence Nightingale, desenvolvida na segunda metade do século XIX, tem como principal enfoque: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influência do ambiente sobre a saúde e recuperação dos pacientes.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papel dos fatores genéticos na prevenção de doenças.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utilização de novos medicamentos para o tratamento de doenças.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uso de ideias sem comprovação científica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>
            <p:ph idx="1" type="body"/>
          </p:nvPr>
        </p:nvSpPr>
        <p:spPr>
          <a:xfrm>
            <a:off x="471500" y="307475"/>
            <a:ext cx="81327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teoria </a:t>
            </a:r>
            <a:r>
              <a:rPr b="1" lang="pt-BR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ambientalista</a:t>
            </a: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Florence Nightingale, desenvolvida na segunda metade do século XIX, tem como principal enfoque: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influência do </a:t>
            </a:r>
            <a:r>
              <a:rPr b="1" lang="pt-BR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ambiente</a:t>
            </a:r>
            <a:r>
              <a:rPr lang="pt-BR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sobre a saúde e recuperação dos pacientes.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papel dos fatores genéticos na prevenção de doenças.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utilização de novos medicamentos para o tratamento de doenças.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Font typeface="Roboto"/>
              <a:buAutoNum type="arabicPeriod"/>
            </a:pPr>
            <a:r>
              <a:rPr lang="pt-BR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uso de ideias sem comprovação científica</a:t>
            </a:r>
            <a:endParaRPr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"/>
          <p:cNvSpPr txBox="1"/>
          <p:nvPr>
            <p:ph idx="1" type="body"/>
          </p:nvPr>
        </p:nvSpPr>
        <p:spPr>
          <a:xfrm>
            <a:off x="471500" y="307475"/>
            <a:ext cx="81327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Paciente adulto, dá entrada em um PS com queimadura em membros superiores e genital. Ao exame apenas o MSE apresenta queimadura de primeiro grau, as demais áreas </a:t>
            </a:r>
            <a:r>
              <a:rPr lang="pt-BR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pt-BR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todas de segundo grau. Assinale a correta:</a:t>
            </a:r>
            <a:endParaRPr sz="2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Roboto"/>
              <a:buAutoNum type="arabicPeriod"/>
            </a:pPr>
            <a:r>
              <a:rPr lang="pt-BR" sz="2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Paciente deve ser internado pois queimou </a:t>
            </a:r>
            <a:r>
              <a:rPr lang="pt-BR" sz="2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área</a:t>
            </a:r>
            <a:r>
              <a:rPr lang="pt-BR" sz="2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genital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100"/>
              <a:buFont typeface="Roboto"/>
              <a:buAutoNum type="arabicPeriod"/>
            </a:pP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Paciente 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não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deve ser internado pois sua superfície 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corpórea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é inferior a </a:t>
            </a:r>
            <a:r>
              <a:rPr b="1" lang="pt-BR" sz="210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20%</a:t>
            </a:r>
            <a:endParaRPr b="1" sz="2100">
              <a:solidFill>
                <a:srgbClr val="C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100"/>
              <a:buFont typeface="Roboto"/>
              <a:buAutoNum type="arabicPeriod"/>
            </a:pP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Paciente deve ser internado pois sua 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área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queimada ultrapassa </a:t>
            </a:r>
            <a:r>
              <a:rPr b="1" lang="pt-BR" sz="210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20%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de sua superfície corpórea</a:t>
            </a:r>
            <a:endParaRPr sz="21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100"/>
              <a:buFont typeface="Roboto"/>
              <a:buAutoNum type="arabicPeriod"/>
            </a:pP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Paciente deve ser internado pois sua 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área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queimada é de </a:t>
            </a:r>
            <a:r>
              <a:rPr b="1" lang="pt-BR" sz="210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19%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muito 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próxima</a:t>
            </a:r>
            <a:r>
              <a:rPr lang="pt-BR" sz="21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b="1" lang="pt-BR" sz="210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20%</a:t>
            </a:r>
            <a:endParaRPr b="1" sz="2100">
              <a:solidFill>
                <a:srgbClr val="C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/>
          <p:nvPr>
            <p:ph idx="1" type="body"/>
          </p:nvPr>
        </p:nvSpPr>
        <p:spPr>
          <a:xfrm>
            <a:off x="471500" y="307475"/>
            <a:ext cx="81327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Quais os benefícios de um bom planejamento nos estudos para a odontologia?</a:t>
            </a:r>
            <a:endParaRPr sz="29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AutoNum type="arabicPeriod"/>
            </a:pPr>
            <a:r>
              <a:rPr lang="pt-BR" sz="2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Foco, Flexibilidade e Adaptação</a:t>
            </a:r>
            <a:endParaRPr sz="2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800"/>
              <a:buFont typeface="Roboto"/>
              <a:buAutoNum type="arabicPeriod"/>
            </a:pPr>
            <a:r>
              <a:rPr lang="pt-BR" sz="28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Desatenção</a:t>
            </a:r>
            <a:endParaRPr sz="28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800"/>
              <a:buFont typeface="Roboto"/>
              <a:buAutoNum type="arabicPeriod"/>
            </a:pPr>
            <a:r>
              <a:rPr lang="pt-BR" sz="28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Dispersão</a:t>
            </a:r>
            <a:endParaRPr sz="28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800"/>
              <a:buFont typeface="Roboto"/>
              <a:buAutoNum type="arabicPeriod"/>
            </a:pPr>
            <a:r>
              <a:rPr lang="pt-BR" sz="28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Inadaptação</a:t>
            </a:r>
            <a:endParaRPr sz="28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>
            <p:ph idx="1" type="body"/>
          </p:nvPr>
        </p:nvSpPr>
        <p:spPr>
          <a:xfrm>
            <a:off x="471500" y="307475"/>
            <a:ext cx="81327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Quando interrompe a prescrição da Ação de Execução de uma Ação Civil Pública?</a:t>
            </a:r>
            <a:endParaRPr sz="30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900"/>
              <a:buFont typeface="Roboto"/>
              <a:buAutoNum type="arabicPeriod"/>
            </a:pPr>
            <a:r>
              <a:rPr b="1" lang="pt-BR" sz="290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pt-BR" sz="2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da ciência do substituído</a:t>
            </a:r>
            <a:endParaRPr sz="29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900"/>
              <a:buFont typeface="Roboto"/>
              <a:buAutoNum type="arabicPeriod"/>
            </a:pPr>
            <a:r>
              <a:rPr lang="pt-BR" sz="29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Distribuição do processo originário</a:t>
            </a:r>
            <a:endParaRPr sz="29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900"/>
              <a:buFont typeface="Roboto"/>
              <a:buAutoNum type="arabicPeriod"/>
            </a:pPr>
            <a:r>
              <a:rPr lang="pt-BR" sz="29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Distribuição da Ação de Liquidação individual</a:t>
            </a:r>
            <a:endParaRPr sz="29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900"/>
              <a:buFont typeface="Roboto"/>
              <a:buAutoNum type="arabicPeriod"/>
            </a:pPr>
            <a:r>
              <a:rPr lang="pt-BR" sz="290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Depende do tema</a:t>
            </a:r>
            <a:endParaRPr sz="29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76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"/>
          <p:cNvSpPr txBox="1"/>
          <p:nvPr>
            <p:ph type="title"/>
          </p:nvPr>
        </p:nvSpPr>
        <p:spPr>
          <a:xfrm>
            <a:off x="471505" y="205375"/>
            <a:ext cx="828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Falhas Relacionadas à </a:t>
            </a:r>
            <a:r>
              <a:rPr b="1" lang="pt-BR"/>
              <a:t>Dificuldade Irrelevante</a:t>
            </a:r>
            <a:endParaRPr b="1"/>
          </a:p>
        </p:txBody>
      </p:sp>
      <p:sp>
        <p:nvSpPr>
          <p:cNvPr id="278" name="Google Shape;278;p53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As opções são </a:t>
            </a:r>
            <a:r>
              <a:rPr b="1" lang="pt-BR" sz="2517"/>
              <a:t>longas ou complicadas</a:t>
            </a:r>
            <a:r>
              <a:rPr lang="pt-BR" sz="2517"/>
              <a:t> demais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Os dados numéricos são expostos de forma </a:t>
            </a:r>
            <a:r>
              <a:rPr b="1" lang="pt-BR" sz="2517"/>
              <a:t>inconsistente</a:t>
            </a:r>
            <a:endParaRPr b="1"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Os termos nas opções ou no enunciado são</a:t>
            </a:r>
            <a:r>
              <a:rPr b="1" lang="pt-BR" sz="2517"/>
              <a:t> vagos</a:t>
            </a:r>
            <a:endParaRPr b="1"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 linguagem ou a estrutura das opções </a:t>
            </a:r>
            <a:r>
              <a:rPr b="1" lang="pt-BR" sz="2517"/>
              <a:t>não é homogênea</a:t>
            </a:r>
            <a:endParaRPr b="1" sz="2517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4"/>
          <p:cNvSpPr txBox="1"/>
          <p:nvPr>
            <p:ph type="title"/>
          </p:nvPr>
        </p:nvSpPr>
        <p:spPr>
          <a:xfrm>
            <a:off x="471505" y="205375"/>
            <a:ext cx="828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Falhas Relacionadas à </a:t>
            </a:r>
            <a:r>
              <a:rPr b="1" lang="pt-BR"/>
              <a:t>Dificuldade Irrelevante</a:t>
            </a:r>
            <a:endParaRPr b="1"/>
          </a:p>
        </p:txBody>
      </p:sp>
      <p:sp>
        <p:nvSpPr>
          <p:cNvPr id="284" name="Google Shape;284;p54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As opções não estão em ordem lógica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"</a:t>
            </a:r>
            <a:r>
              <a:rPr b="1" lang="pt-BR" sz="2517"/>
              <a:t>Nenhuma das anteriores</a:t>
            </a:r>
            <a:r>
              <a:rPr lang="pt-BR" sz="2517"/>
              <a:t>" é usada como uma opção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Os enunciados são desnecessariamente </a:t>
            </a:r>
            <a:r>
              <a:rPr b="1" lang="pt-BR" sz="2517"/>
              <a:t>complicados</a:t>
            </a:r>
            <a:endParaRPr b="1"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Os enunciados têm </a:t>
            </a:r>
            <a:r>
              <a:rPr b="1" lang="pt-BR" sz="2517"/>
              <a:t>frases negativas</a:t>
            </a:r>
            <a:endParaRPr b="1" sz="251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Duas mensagens iniciais…</a:t>
            </a:r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422" y="-2"/>
            <a:ext cx="35335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/>
          <p:nvPr>
            <p:ph type="title"/>
          </p:nvPr>
        </p:nvSpPr>
        <p:spPr>
          <a:xfrm>
            <a:off x="471505" y="205375"/>
            <a:ext cx="828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pt-BR"/>
              <a:t>Falhas Relacionados à </a:t>
            </a:r>
            <a:r>
              <a:rPr b="1" lang="pt-BR"/>
              <a:t>Experiência em Fazer Testes</a:t>
            </a:r>
            <a:endParaRPr b="1"/>
          </a:p>
        </p:txBody>
      </p:sp>
      <p:sp>
        <p:nvSpPr>
          <p:cNvPr id="290" name="Google Shape;290;p55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Há </a:t>
            </a:r>
            <a:r>
              <a:rPr b="1" lang="pt-BR" sz="2517"/>
              <a:t>dicas gramaticais</a:t>
            </a:r>
            <a:r>
              <a:rPr lang="pt-BR" sz="2517"/>
              <a:t> porque um ou mais distratores não acompanha o enunciado gramaticalmente</a:t>
            </a:r>
            <a:endParaRPr sz="2517"/>
          </a:p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As opções têm dicas por estarem em </a:t>
            </a:r>
            <a:r>
              <a:rPr b="1" lang="pt-BR" sz="2517"/>
              <a:t>pares</a:t>
            </a:r>
            <a:r>
              <a:rPr lang="pt-BR" sz="2517"/>
              <a:t> ou </a:t>
            </a:r>
            <a:r>
              <a:rPr b="1" lang="pt-BR" sz="2517"/>
              <a:t>serem exaustivas</a:t>
            </a:r>
            <a:r>
              <a:rPr lang="pt-BR" sz="2517"/>
              <a:t>, onde algumas opções podem ser eliminadas porque outras cobrem todos os resultados possíveis</a:t>
            </a:r>
            <a:endParaRPr sz="2517"/>
          </a:p>
          <a:p>
            <a:pPr indent="-31298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Algumas opções apresentam termos absolutos, como </a:t>
            </a:r>
            <a:r>
              <a:rPr b="1" lang="pt-BR" sz="2517"/>
              <a:t>"sempre" ou "nunca"</a:t>
            </a:r>
            <a:endParaRPr b="1" sz="2517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/>
          <p:nvPr>
            <p:ph type="title"/>
          </p:nvPr>
        </p:nvSpPr>
        <p:spPr>
          <a:xfrm>
            <a:off x="471505" y="205375"/>
            <a:ext cx="828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pt-BR"/>
              <a:t>Falhas Relacionados à </a:t>
            </a:r>
            <a:r>
              <a:rPr b="1" lang="pt-BR"/>
              <a:t>Experiência em Fazer Testes</a:t>
            </a:r>
            <a:endParaRPr b="1"/>
          </a:p>
        </p:txBody>
      </p:sp>
      <p:sp>
        <p:nvSpPr>
          <p:cNvPr id="296" name="Google Shape;296;p56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 resposta correta é mais longa, mais </a:t>
            </a:r>
            <a:r>
              <a:rPr lang="pt-BR" sz="2517"/>
              <a:t>específica</a:t>
            </a:r>
            <a:r>
              <a:rPr lang="pt-BR" sz="2517"/>
              <a:t> ou mais completa do que as outras opções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Uma palavra ou frase está presente tanto no enunciado como na resposta correta</a:t>
            </a:r>
            <a:endParaRPr sz="2517"/>
          </a:p>
          <a:p>
            <a:pPr indent="-32497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18"/>
              <a:buChar char="•"/>
            </a:pPr>
            <a:r>
              <a:rPr lang="pt-BR" sz="2517"/>
              <a:t>Apresenta convergência (a resposta correta inclui a maioria dos elementos em comum com as outras opções)</a:t>
            </a:r>
            <a:endParaRPr sz="2517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7"/>
          <p:cNvSpPr txBox="1"/>
          <p:nvPr>
            <p:ph type="title"/>
          </p:nvPr>
        </p:nvSpPr>
        <p:spPr>
          <a:xfrm>
            <a:off x="471505" y="205375"/>
            <a:ext cx="828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Para não finalizar …</a:t>
            </a:r>
            <a:endParaRPr b="1"/>
          </a:p>
        </p:txBody>
      </p:sp>
      <p:pic>
        <p:nvPicPr>
          <p:cNvPr id="302" name="Google Shape;30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475" y="2651875"/>
            <a:ext cx="5308525" cy="25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1175"/>
            <a:ext cx="4483023" cy="26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8"/>
          <p:cNvSpPr txBox="1"/>
          <p:nvPr>
            <p:ph type="ctrTitle"/>
          </p:nvPr>
        </p:nvSpPr>
        <p:spPr>
          <a:xfrm>
            <a:off x="2795832" y="1241156"/>
            <a:ext cx="3601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310" name="Google Shape;310;p58"/>
          <p:cNvSpPr txBox="1"/>
          <p:nvPr>
            <p:ph idx="1" type="subTitle"/>
          </p:nvPr>
        </p:nvSpPr>
        <p:spPr>
          <a:xfrm>
            <a:off x="6456906" y="4350894"/>
            <a:ext cx="2687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/>
              <a:t>marcos.marton@usp.br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Conceitos iniciais</a:t>
            </a:r>
            <a:endParaRPr/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471500" y="1026925"/>
            <a:ext cx="81327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21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400"/>
              <a:t>A avaliação, também conhecida como teste, é um </a:t>
            </a:r>
            <a:r>
              <a:rPr b="1" lang="pt-BR" sz="2400"/>
              <a:t>componente crítico</a:t>
            </a:r>
            <a:r>
              <a:rPr lang="pt-BR" sz="2400"/>
              <a:t> da instrução</a:t>
            </a:r>
            <a:endParaRPr sz="2400"/>
          </a:p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Quando usada corretamente, ela pode ajudar a satisfazer os principais </a:t>
            </a:r>
            <a:r>
              <a:rPr b="1" lang="pt-BR" sz="2400"/>
              <a:t>objetivos curriculares</a:t>
            </a:r>
            <a:endParaRPr sz="2400"/>
          </a:p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Um dos objetivos principais do teste é comunicar o que você, como instrutor e redator de questão, vê como </a:t>
            </a:r>
            <a:r>
              <a:rPr b="1" lang="pt-BR" sz="2400"/>
              <a:t>importante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Conceitos iniciais</a:t>
            </a:r>
            <a:endParaRPr/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71500" y="1026925"/>
            <a:ext cx="81327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Os testes são um motivador poderoso</a:t>
            </a:r>
            <a:endParaRPr sz="2400"/>
          </a:p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A avaliação também ajuda a preencher </a:t>
            </a:r>
            <a:r>
              <a:rPr b="1" lang="pt-BR" sz="2400"/>
              <a:t>lacunas educacionais</a:t>
            </a:r>
            <a:r>
              <a:rPr lang="pt-BR" sz="2400"/>
              <a:t>, incentivando os estudantes a ler bastante, por conta própria, e a participar mais, à medida que as </a:t>
            </a:r>
            <a:r>
              <a:rPr b="1" lang="pt-BR" sz="2400"/>
              <a:t>oportunidades educacionais</a:t>
            </a:r>
            <a:r>
              <a:rPr lang="pt-BR" sz="2400"/>
              <a:t> surgem.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Conceitos iniciais</a:t>
            </a:r>
            <a:endParaRPr/>
          </a:p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71500" y="1026925"/>
            <a:ext cx="81327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O teste é especialmente importante em ambientes de aprendizagem clínica, onde o </a:t>
            </a:r>
            <a:r>
              <a:rPr b="1" lang="pt-BR" sz="2400"/>
              <a:t>currículo pode variar</a:t>
            </a:r>
            <a:r>
              <a:rPr lang="pt-BR" sz="2400"/>
              <a:t> de estudante para estudante, dependendo de fatores como o cenário e o fluxo de pacientes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Amostragem de conteúdo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471500" y="1401825"/>
            <a:ext cx="81327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A primeira decisão a se tomar envolve o conteúdo a ser amostrado no teste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Desempenho Psicométrico</a:t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471500" y="1401825"/>
            <a:ext cx="81327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pt-BR" sz="2400">
                <a:solidFill>
                  <a:srgbClr val="C00000"/>
                </a:solidFill>
              </a:rPr>
              <a:t>Testes de alto risco</a:t>
            </a:r>
            <a:r>
              <a:rPr lang="pt-BR" sz="2400"/>
              <a:t> - High stakes</a:t>
            </a:r>
            <a:endParaRPr sz="2400"/>
          </a:p>
          <a:p>
            <a:pPr indent="-3175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Provas de residência</a:t>
            </a:r>
            <a:endParaRPr sz="2400"/>
          </a:p>
          <a:p>
            <a:pPr indent="-3175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Provas finais - peso da reprovação</a:t>
            </a:r>
            <a:endParaRPr sz="2400"/>
          </a:p>
          <a:p>
            <a:pPr indent="-3175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•"/>
            </a:pPr>
            <a:r>
              <a:rPr b="1" lang="pt-BR" sz="2400">
                <a:solidFill>
                  <a:srgbClr val="0B5394"/>
                </a:solidFill>
              </a:rPr>
              <a:t>Testes de baixo risco</a:t>
            </a:r>
            <a:endParaRPr b="1" sz="2400">
              <a:solidFill>
                <a:srgbClr val="0B5394"/>
              </a:solidFill>
            </a:endParaRPr>
          </a:p>
          <a:p>
            <a:pPr indent="-3175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Avaliações formativas</a:t>
            </a:r>
            <a:endParaRPr sz="2400"/>
          </a:p>
          <a:p>
            <a:pPr indent="-3175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Questões direcionadoras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Objetivos do teste</a:t>
            </a:r>
            <a:endParaRPr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471500" y="1245500"/>
            <a:ext cx="81327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pt-BR" sz="2517"/>
              <a:t>Comunicar</a:t>
            </a:r>
            <a:r>
              <a:rPr lang="pt-BR" sz="2517"/>
              <a:t> aos estudantes os materiais que são importantes</a:t>
            </a:r>
            <a:endParaRPr sz="2517"/>
          </a:p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pt-BR" sz="2517"/>
              <a:t>Motivar</a:t>
            </a:r>
            <a:r>
              <a:rPr lang="pt-BR" sz="2517"/>
              <a:t> os estudantes a estudar</a:t>
            </a:r>
            <a:endParaRPr sz="2517"/>
          </a:p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Identificar </a:t>
            </a:r>
            <a:r>
              <a:rPr b="1" lang="pt-BR" sz="2517"/>
              <a:t>áreas de deficiência</a:t>
            </a:r>
            <a:r>
              <a:rPr lang="pt-BR" sz="2517"/>
              <a:t>, com necessidade de remediação ou aprendizagem adicional</a:t>
            </a:r>
            <a:endParaRPr sz="2517"/>
          </a:p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Determinar as notas finais ou tomar </a:t>
            </a:r>
            <a:r>
              <a:rPr b="1" lang="pt-BR" sz="2517"/>
              <a:t>decisões de promoção</a:t>
            </a:r>
            <a:endParaRPr b="1" sz="2517"/>
          </a:p>
          <a:p>
            <a:pPr indent="-30099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2517"/>
              <a:t>Identificar áreas onde a </a:t>
            </a:r>
            <a:r>
              <a:rPr b="1" lang="pt-BR" sz="2517"/>
              <a:t>instrução pode ser melhorada</a:t>
            </a:r>
            <a:endParaRPr b="1" sz="251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