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45" r:id="rId3"/>
    <p:sldId id="349" r:id="rId4"/>
    <p:sldId id="353" r:id="rId5"/>
    <p:sldId id="322" r:id="rId6"/>
    <p:sldId id="352" r:id="rId7"/>
    <p:sldId id="357" r:id="rId8"/>
    <p:sldId id="362" r:id="rId9"/>
    <p:sldId id="361" r:id="rId10"/>
    <p:sldId id="364" r:id="rId11"/>
    <p:sldId id="363" r:id="rId12"/>
    <p:sldId id="365" r:id="rId13"/>
    <p:sldId id="366" r:id="rId14"/>
    <p:sldId id="369" r:id="rId15"/>
    <p:sldId id="367" r:id="rId16"/>
    <p:sldId id="368" r:id="rId17"/>
    <p:sldId id="370" r:id="rId18"/>
    <p:sldId id="360" r:id="rId19"/>
    <p:sldId id="372" r:id="rId20"/>
    <p:sldId id="373" r:id="rId21"/>
    <p:sldId id="371" r:id="rId22"/>
    <p:sldId id="374" r:id="rId23"/>
    <p:sldId id="359" r:id="rId24"/>
    <p:sldId id="376" r:id="rId25"/>
    <p:sldId id="257" r:id="rId26"/>
    <p:sldId id="354" r:id="rId27"/>
    <p:sldId id="355" r:id="rId28"/>
    <p:sldId id="356" r:id="rId29"/>
    <p:sldId id="375" r:id="rId30"/>
    <p:sldId id="377" r:id="rId31"/>
    <p:sldId id="358" r:id="rId32"/>
    <p:sldId id="382" r:id="rId33"/>
    <p:sldId id="383" r:id="rId34"/>
    <p:sldId id="378" r:id="rId35"/>
    <p:sldId id="384" r:id="rId36"/>
    <p:sldId id="385" r:id="rId37"/>
    <p:sldId id="379" r:id="rId38"/>
    <p:sldId id="380" r:id="rId39"/>
    <p:sldId id="381" r:id="rId40"/>
    <p:sldId id="387" r:id="rId41"/>
    <p:sldId id="386" r:id="rId42"/>
    <p:sldId id="388" r:id="rId43"/>
    <p:sldId id="389" r:id="rId44"/>
    <p:sldId id="390" r:id="rId45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so\AppData\Local\Temp\Rar$DIa0.958\DemonstrReservas_M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Reservas </a:t>
            </a:r>
            <a:r>
              <a:rPr lang="pt-BR" b="1" dirty="0" smtClean="0"/>
              <a:t>Internacionais - US$ milhões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[DemonstrReservas_M.xls]DemonstrReservas_M!$A$8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[DemonstrReservas_M.xls]DemonstrReservas_M!$B$5:$HR$7</c:f>
              <c:multiLvlStrCache>
                <c:ptCount val="225"/>
                <c:lvl>
                  <c:pt idx="0">
                    <c:v>Jan</c:v>
                  </c:pt>
                  <c:pt idx="1">
                    <c:v>Fev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Out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Set</c:v>
                  </c:pt>
                  <c:pt idx="21">
                    <c:v>Out</c:v>
                  </c:pt>
                  <c:pt idx="22">
                    <c:v>Nov</c:v>
                  </c:pt>
                  <c:pt idx="23">
                    <c:v>Dez</c:v>
                  </c:pt>
                  <c:pt idx="24">
                    <c:v>Jan</c:v>
                  </c:pt>
                  <c:pt idx="25">
                    <c:v>Fev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Mai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Set</c:v>
                  </c:pt>
                  <c:pt idx="33">
                    <c:v>Out</c:v>
                  </c:pt>
                  <c:pt idx="34">
                    <c:v>Nov</c:v>
                  </c:pt>
                  <c:pt idx="35">
                    <c:v>Dez</c:v>
                  </c:pt>
                  <c:pt idx="36">
                    <c:v>Jan</c:v>
                  </c:pt>
                  <c:pt idx="37">
                    <c:v>Fev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Mai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Set</c:v>
                  </c:pt>
                  <c:pt idx="45">
                    <c:v>Out</c:v>
                  </c:pt>
                  <c:pt idx="46">
                    <c:v>Nov</c:v>
                  </c:pt>
                  <c:pt idx="47">
                    <c:v>Dez</c:v>
                  </c:pt>
                  <c:pt idx="48">
                    <c:v>Jan</c:v>
                  </c:pt>
                  <c:pt idx="49">
                    <c:v>Fev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Mai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Set</c:v>
                  </c:pt>
                  <c:pt idx="57">
                    <c:v>Out</c:v>
                  </c:pt>
                  <c:pt idx="58">
                    <c:v>Nov</c:v>
                  </c:pt>
                  <c:pt idx="59">
                    <c:v>Dez</c:v>
                  </c:pt>
                  <c:pt idx="60">
                    <c:v>Jan</c:v>
                  </c:pt>
                  <c:pt idx="61">
                    <c:v>Fev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Mai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Set</c:v>
                  </c:pt>
                  <c:pt idx="69">
                    <c:v>Out</c:v>
                  </c:pt>
                  <c:pt idx="70">
                    <c:v>Nov</c:v>
                  </c:pt>
                  <c:pt idx="71">
                    <c:v>Dez</c:v>
                  </c:pt>
                  <c:pt idx="72">
                    <c:v>Jan</c:v>
                  </c:pt>
                  <c:pt idx="73">
                    <c:v>Fev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Mai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Set</c:v>
                  </c:pt>
                  <c:pt idx="81">
                    <c:v>Out</c:v>
                  </c:pt>
                  <c:pt idx="82">
                    <c:v>Nov</c:v>
                  </c:pt>
                  <c:pt idx="83">
                    <c:v>Dez</c:v>
                  </c:pt>
                  <c:pt idx="84">
                    <c:v>Jan</c:v>
                  </c:pt>
                  <c:pt idx="85">
                    <c:v>Fev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Mai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Set</c:v>
                  </c:pt>
                  <c:pt idx="93">
                    <c:v>Out</c:v>
                  </c:pt>
                  <c:pt idx="94">
                    <c:v>Nov</c:v>
                  </c:pt>
                  <c:pt idx="95">
                    <c:v>Dez</c:v>
                  </c:pt>
                  <c:pt idx="96">
                    <c:v>Jan</c:v>
                  </c:pt>
                  <c:pt idx="97">
                    <c:v>Fev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Mai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Set</c:v>
                  </c:pt>
                  <c:pt idx="105">
                    <c:v>Out</c:v>
                  </c:pt>
                  <c:pt idx="106">
                    <c:v>Nov</c:v>
                  </c:pt>
                  <c:pt idx="107">
                    <c:v>Dez</c:v>
                  </c:pt>
                  <c:pt idx="108">
                    <c:v>Jan</c:v>
                  </c:pt>
                  <c:pt idx="109">
                    <c:v>Fev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Mai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Set</c:v>
                  </c:pt>
                  <c:pt idx="117">
                    <c:v>Out</c:v>
                  </c:pt>
                  <c:pt idx="118">
                    <c:v>Nov</c:v>
                  </c:pt>
                  <c:pt idx="119">
                    <c:v>Dez</c:v>
                  </c:pt>
                  <c:pt idx="120">
                    <c:v>Jan</c:v>
                  </c:pt>
                  <c:pt idx="121">
                    <c:v>Fev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Mai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Set</c:v>
                  </c:pt>
                  <c:pt idx="129">
                    <c:v>Out</c:v>
                  </c:pt>
                  <c:pt idx="130">
                    <c:v>Nov</c:v>
                  </c:pt>
                  <c:pt idx="131">
                    <c:v>Dez</c:v>
                  </c:pt>
                  <c:pt idx="132">
                    <c:v>Jan</c:v>
                  </c:pt>
                  <c:pt idx="133">
                    <c:v>Fev</c:v>
                  </c:pt>
                  <c:pt idx="134">
                    <c:v>Mar</c:v>
                  </c:pt>
                  <c:pt idx="135">
                    <c:v>Abr</c:v>
                  </c:pt>
                  <c:pt idx="136">
                    <c:v>Mai</c:v>
                  </c:pt>
                  <c:pt idx="137">
                    <c:v>Jun</c:v>
                  </c:pt>
                  <c:pt idx="138">
                    <c:v>Jul</c:v>
                  </c:pt>
                  <c:pt idx="139">
                    <c:v>Ago</c:v>
                  </c:pt>
                  <c:pt idx="140">
                    <c:v>Set</c:v>
                  </c:pt>
                  <c:pt idx="141">
                    <c:v>Out</c:v>
                  </c:pt>
                  <c:pt idx="142">
                    <c:v>Nov</c:v>
                  </c:pt>
                  <c:pt idx="143">
                    <c:v>Dez</c:v>
                  </c:pt>
                  <c:pt idx="144">
                    <c:v>Jan</c:v>
                  </c:pt>
                  <c:pt idx="145">
                    <c:v>Fev</c:v>
                  </c:pt>
                  <c:pt idx="146">
                    <c:v>Mar</c:v>
                  </c:pt>
                  <c:pt idx="147">
                    <c:v>Abr</c:v>
                  </c:pt>
                  <c:pt idx="148">
                    <c:v>Mai</c:v>
                  </c:pt>
                  <c:pt idx="149">
                    <c:v>Jun</c:v>
                  </c:pt>
                  <c:pt idx="150">
                    <c:v>Jul</c:v>
                  </c:pt>
                  <c:pt idx="151">
                    <c:v>Ago</c:v>
                  </c:pt>
                  <c:pt idx="152">
                    <c:v>Set</c:v>
                  </c:pt>
                  <c:pt idx="153">
                    <c:v>Out</c:v>
                  </c:pt>
                  <c:pt idx="154">
                    <c:v>Nov</c:v>
                  </c:pt>
                  <c:pt idx="155">
                    <c:v>Dez</c:v>
                  </c:pt>
                  <c:pt idx="156">
                    <c:v>Jan</c:v>
                  </c:pt>
                  <c:pt idx="157">
                    <c:v>Fev</c:v>
                  </c:pt>
                  <c:pt idx="158">
                    <c:v>Mar</c:v>
                  </c:pt>
                  <c:pt idx="159">
                    <c:v>Abr</c:v>
                  </c:pt>
                  <c:pt idx="160">
                    <c:v>Mai</c:v>
                  </c:pt>
                  <c:pt idx="161">
                    <c:v>Jun</c:v>
                  </c:pt>
                  <c:pt idx="162">
                    <c:v>Jul</c:v>
                  </c:pt>
                  <c:pt idx="163">
                    <c:v>Ago</c:v>
                  </c:pt>
                  <c:pt idx="164">
                    <c:v>Set</c:v>
                  </c:pt>
                  <c:pt idx="165">
                    <c:v>Out</c:v>
                  </c:pt>
                  <c:pt idx="166">
                    <c:v>Nov</c:v>
                  </c:pt>
                  <c:pt idx="167">
                    <c:v>Dez</c:v>
                  </c:pt>
                  <c:pt idx="168">
                    <c:v>Jan</c:v>
                  </c:pt>
                  <c:pt idx="169">
                    <c:v>Fev</c:v>
                  </c:pt>
                  <c:pt idx="170">
                    <c:v>Mar</c:v>
                  </c:pt>
                  <c:pt idx="171">
                    <c:v>Abr</c:v>
                  </c:pt>
                  <c:pt idx="172">
                    <c:v>Mai</c:v>
                  </c:pt>
                  <c:pt idx="173">
                    <c:v>Jun</c:v>
                  </c:pt>
                  <c:pt idx="174">
                    <c:v>Jul</c:v>
                  </c:pt>
                  <c:pt idx="175">
                    <c:v>Ago</c:v>
                  </c:pt>
                  <c:pt idx="176">
                    <c:v>Set</c:v>
                  </c:pt>
                  <c:pt idx="177">
                    <c:v>Out</c:v>
                  </c:pt>
                  <c:pt idx="178">
                    <c:v>Nov</c:v>
                  </c:pt>
                  <c:pt idx="179">
                    <c:v>Dez</c:v>
                  </c:pt>
                  <c:pt idx="180">
                    <c:v>Jan</c:v>
                  </c:pt>
                  <c:pt idx="181">
                    <c:v>Fev</c:v>
                  </c:pt>
                  <c:pt idx="182">
                    <c:v>Mar</c:v>
                  </c:pt>
                  <c:pt idx="183">
                    <c:v>Abr</c:v>
                  </c:pt>
                  <c:pt idx="184">
                    <c:v>Mai</c:v>
                  </c:pt>
                  <c:pt idx="185">
                    <c:v>Jun</c:v>
                  </c:pt>
                  <c:pt idx="186">
                    <c:v>Jul</c:v>
                  </c:pt>
                  <c:pt idx="187">
                    <c:v>Ago</c:v>
                  </c:pt>
                  <c:pt idx="188">
                    <c:v>Set</c:v>
                  </c:pt>
                  <c:pt idx="189">
                    <c:v>Out</c:v>
                  </c:pt>
                  <c:pt idx="190">
                    <c:v>Nov</c:v>
                  </c:pt>
                  <c:pt idx="191">
                    <c:v>Dez</c:v>
                  </c:pt>
                  <c:pt idx="192">
                    <c:v>Jan</c:v>
                  </c:pt>
                  <c:pt idx="193">
                    <c:v>Fev</c:v>
                  </c:pt>
                  <c:pt idx="194">
                    <c:v>Mar</c:v>
                  </c:pt>
                  <c:pt idx="195">
                    <c:v>Abr</c:v>
                  </c:pt>
                  <c:pt idx="196">
                    <c:v>Mai</c:v>
                  </c:pt>
                  <c:pt idx="197">
                    <c:v>Jun</c:v>
                  </c:pt>
                  <c:pt idx="198">
                    <c:v>Jul</c:v>
                  </c:pt>
                  <c:pt idx="199">
                    <c:v>Ago</c:v>
                  </c:pt>
                  <c:pt idx="200">
                    <c:v>Set</c:v>
                  </c:pt>
                  <c:pt idx="201">
                    <c:v>Out</c:v>
                  </c:pt>
                  <c:pt idx="202">
                    <c:v>Nov</c:v>
                  </c:pt>
                  <c:pt idx="203">
                    <c:v>Dez</c:v>
                  </c:pt>
                  <c:pt idx="204">
                    <c:v>Jan</c:v>
                  </c:pt>
                  <c:pt idx="205">
                    <c:v>Fev</c:v>
                  </c:pt>
                  <c:pt idx="206">
                    <c:v>Mar</c:v>
                  </c:pt>
                  <c:pt idx="207">
                    <c:v>Abr</c:v>
                  </c:pt>
                  <c:pt idx="208">
                    <c:v>Mai</c:v>
                  </c:pt>
                  <c:pt idx="209">
                    <c:v>Jun</c:v>
                  </c:pt>
                  <c:pt idx="210">
                    <c:v>Jul</c:v>
                  </c:pt>
                  <c:pt idx="211">
                    <c:v>Ago</c:v>
                  </c:pt>
                  <c:pt idx="212">
                    <c:v>Set</c:v>
                  </c:pt>
                  <c:pt idx="213">
                    <c:v>Out</c:v>
                  </c:pt>
                  <c:pt idx="214">
                    <c:v>Nov</c:v>
                  </c:pt>
                  <c:pt idx="215">
                    <c:v>Dez</c:v>
                  </c:pt>
                  <c:pt idx="216">
                    <c:v>Jan</c:v>
                  </c:pt>
                  <c:pt idx="217">
                    <c:v>Fev</c:v>
                  </c:pt>
                  <c:pt idx="218">
                    <c:v>Mar</c:v>
                  </c:pt>
                  <c:pt idx="219">
                    <c:v>Abr</c:v>
                  </c:pt>
                  <c:pt idx="220">
                    <c:v>Mai</c:v>
                  </c:pt>
                  <c:pt idx="221">
                    <c:v>Jun</c:v>
                  </c:pt>
                  <c:pt idx="222">
                    <c:v>Jul</c:v>
                  </c:pt>
                  <c:pt idx="223">
                    <c:v>Ago</c:v>
                  </c:pt>
                  <c:pt idx="224">
                    <c:v>Set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</c:lvl>
              </c:multiLvlStrCache>
            </c:multiLvlStrRef>
          </c:cat>
          <c:val>
            <c:numRef>
              <c:f>[DemonstrReservas_M.xls]DemonstrReservas_M!$B$8:$HR$8</c:f>
              <c:numCache>
                <c:formatCode>General</c:formatCode>
                <c:ptCount val="2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9C-4F4E-983C-A35115CD8612}"/>
            </c:ext>
          </c:extLst>
        </c:ser>
        <c:ser>
          <c:idx val="1"/>
          <c:order val="1"/>
          <c:tx>
            <c:strRef>
              <c:f>[DemonstrReservas_M.xls]DemonstrReservas_M!$A$9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[DemonstrReservas_M.xls]DemonstrReservas_M!$B$5:$HR$7</c:f>
              <c:multiLvlStrCache>
                <c:ptCount val="225"/>
                <c:lvl>
                  <c:pt idx="0">
                    <c:v>Jan</c:v>
                  </c:pt>
                  <c:pt idx="1">
                    <c:v>Fev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Out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Set</c:v>
                  </c:pt>
                  <c:pt idx="21">
                    <c:v>Out</c:v>
                  </c:pt>
                  <c:pt idx="22">
                    <c:v>Nov</c:v>
                  </c:pt>
                  <c:pt idx="23">
                    <c:v>Dez</c:v>
                  </c:pt>
                  <c:pt idx="24">
                    <c:v>Jan</c:v>
                  </c:pt>
                  <c:pt idx="25">
                    <c:v>Fev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Mai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Set</c:v>
                  </c:pt>
                  <c:pt idx="33">
                    <c:v>Out</c:v>
                  </c:pt>
                  <c:pt idx="34">
                    <c:v>Nov</c:v>
                  </c:pt>
                  <c:pt idx="35">
                    <c:v>Dez</c:v>
                  </c:pt>
                  <c:pt idx="36">
                    <c:v>Jan</c:v>
                  </c:pt>
                  <c:pt idx="37">
                    <c:v>Fev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Mai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Set</c:v>
                  </c:pt>
                  <c:pt idx="45">
                    <c:v>Out</c:v>
                  </c:pt>
                  <c:pt idx="46">
                    <c:v>Nov</c:v>
                  </c:pt>
                  <c:pt idx="47">
                    <c:v>Dez</c:v>
                  </c:pt>
                  <c:pt idx="48">
                    <c:v>Jan</c:v>
                  </c:pt>
                  <c:pt idx="49">
                    <c:v>Fev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Mai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Set</c:v>
                  </c:pt>
                  <c:pt idx="57">
                    <c:v>Out</c:v>
                  </c:pt>
                  <c:pt idx="58">
                    <c:v>Nov</c:v>
                  </c:pt>
                  <c:pt idx="59">
                    <c:v>Dez</c:v>
                  </c:pt>
                  <c:pt idx="60">
                    <c:v>Jan</c:v>
                  </c:pt>
                  <c:pt idx="61">
                    <c:v>Fev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Mai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Set</c:v>
                  </c:pt>
                  <c:pt idx="69">
                    <c:v>Out</c:v>
                  </c:pt>
                  <c:pt idx="70">
                    <c:v>Nov</c:v>
                  </c:pt>
                  <c:pt idx="71">
                    <c:v>Dez</c:v>
                  </c:pt>
                  <c:pt idx="72">
                    <c:v>Jan</c:v>
                  </c:pt>
                  <c:pt idx="73">
                    <c:v>Fev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Mai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Set</c:v>
                  </c:pt>
                  <c:pt idx="81">
                    <c:v>Out</c:v>
                  </c:pt>
                  <c:pt idx="82">
                    <c:v>Nov</c:v>
                  </c:pt>
                  <c:pt idx="83">
                    <c:v>Dez</c:v>
                  </c:pt>
                  <c:pt idx="84">
                    <c:v>Jan</c:v>
                  </c:pt>
                  <c:pt idx="85">
                    <c:v>Fev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Mai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Set</c:v>
                  </c:pt>
                  <c:pt idx="93">
                    <c:v>Out</c:v>
                  </c:pt>
                  <c:pt idx="94">
                    <c:v>Nov</c:v>
                  </c:pt>
                  <c:pt idx="95">
                    <c:v>Dez</c:v>
                  </c:pt>
                  <c:pt idx="96">
                    <c:v>Jan</c:v>
                  </c:pt>
                  <c:pt idx="97">
                    <c:v>Fev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Mai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Set</c:v>
                  </c:pt>
                  <c:pt idx="105">
                    <c:v>Out</c:v>
                  </c:pt>
                  <c:pt idx="106">
                    <c:v>Nov</c:v>
                  </c:pt>
                  <c:pt idx="107">
                    <c:v>Dez</c:v>
                  </c:pt>
                  <c:pt idx="108">
                    <c:v>Jan</c:v>
                  </c:pt>
                  <c:pt idx="109">
                    <c:v>Fev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Mai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Set</c:v>
                  </c:pt>
                  <c:pt idx="117">
                    <c:v>Out</c:v>
                  </c:pt>
                  <c:pt idx="118">
                    <c:v>Nov</c:v>
                  </c:pt>
                  <c:pt idx="119">
                    <c:v>Dez</c:v>
                  </c:pt>
                  <c:pt idx="120">
                    <c:v>Jan</c:v>
                  </c:pt>
                  <c:pt idx="121">
                    <c:v>Fev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Mai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Set</c:v>
                  </c:pt>
                  <c:pt idx="129">
                    <c:v>Out</c:v>
                  </c:pt>
                  <c:pt idx="130">
                    <c:v>Nov</c:v>
                  </c:pt>
                  <c:pt idx="131">
                    <c:v>Dez</c:v>
                  </c:pt>
                  <c:pt idx="132">
                    <c:v>Jan</c:v>
                  </c:pt>
                  <c:pt idx="133">
                    <c:v>Fev</c:v>
                  </c:pt>
                  <c:pt idx="134">
                    <c:v>Mar</c:v>
                  </c:pt>
                  <c:pt idx="135">
                    <c:v>Abr</c:v>
                  </c:pt>
                  <c:pt idx="136">
                    <c:v>Mai</c:v>
                  </c:pt>
                  <c:pt idx="137">
                    <c:v>Jun</c:v>
                  </c:pt>
                  <c:pt idx="138">
                    <c:v>Jul</c:v>
                  </c:pt>
                  <c:pt idx="139">
                    <c:v>Ago</c:v>
                  </c:pt>
                  <c:pt idx="140">
                    <c:v>Set</c:v>
                  </c:pt>
                  <c:pt idx="141">
                    <c:v>Out</c:v>
                  </c:pt>
                  <c:pt idx="142">
                    <c:v>Nov</c:v>
                  </c:pt>
                  <c:pt idx="143">
                    <c:v>Dez</c:v>
                  </c:pt>
                  <c:pt idx="144">
                    <c:v>Jan</c:v>
                  </c:pt>
                  <c:pt idx="145">
                    <c:v>Fev</c:v>
                  </c:pt>
                  <c:pt idx="146">
                    <c:v>Mar</c:v>
                  </c:pt>
                  <c:pt idx="147">
                    <c:v>Abr</c:v>
                  </c:pt>
                  <c:pt idx="148">
                    <c:v>Mai</c:v>
                  </c:pt>
                  <c:pt idx="149">
                    <c:v>Jun</c:v>
                  </c:pt>
                  <c:pt idx="150">
                    <c:v>Jul</c:v>
                  </c:pt>
                  <c:pt idx="151">
                    <c:v>Ago</c:v>
                  </c:pt>
                  <c:pt idx="152">
                    <c:v>Set</c:v>
                  </c:pt>
                  <c:pt idx="153">
                    <c:v>Out</c:v>
                  </c:pt>
                  <c:pt idx="154">
                    <c:v>Nov</c:v>
                  </c:pt>
                  <c:pt idx="155">
                    <c:v>Dez</c:v>
                  </c:pt>
                  <c:pt idx="156">
                    <c:v>Jan</c:v>
                  </c:pt>
                  <c:pt idx="157">
                    <c:v>Fev</c:v>
                  </c:pt>
                  <c:pt idx="158">
                    <c:v>Mar</c:v>
                  </c:pt>
                  <c:pt idx="159">
                    <c:v>Abr</c:v>
                  </c:pt>
                  <c:pt idx="160">
                    <c:v>Mai</c:v>
                  </c:pt>
                  <c:pt idx="161">
                    <c:v>Jun</c:v>
                  </c:pt>
                  <c:pt idx="162">
                    <c:v>Jul</c:v>
                  </c:pt>
                  <c:pt idx="163">
                    <c:v>Ago</c:v>
                  </c:pt>
                  <c:pt idx="164">
                    <c:v>Set</c:v>
                  </c:pt>
                  <c:pt idx="165">
                    <c:v>Out</c:v>
                  </c:pt>
                  <c:pt idx="166">
                    <c:v>Nov</c:v>
                  </c:pt>
                  <c:pt idx="167">
                    <c:v>Dez</c:v>
                  </c:pt>
                  <c:pt idx="168">
                    <c:v>Jan</c:v>
                  </c:pt>
                  <c:pt idx="169">
                    <c:v>Fev</c:v>
                  </c:pt>
                  <c:pt idx="170">
                    <c:v>Mar</c:v>
                  </c:pt>
                  <c:pt idx="171">
                    <c:v>Abr</c:v>
                  </c:pt>
                  <c:pt idx="172">
                    <c:v>Mai</c:v>
                  </c:pt>
                  <c:pt idx="173">
                    <c:v>Jun</c:v>
                  </c:pt>
                  <c:pt idx="174">
                    <c:v>Jul</c:v>
                  </c:pt>
                  <c:pt idx="175">
                    <c:v>Ago</c:v>
                  </c:pt>
                  <c:pt idx="176">
                    <c:v>Set</c:v>
                  </c:pt>
                  <c:pt idx="177">
                    <c:v>Out</c:v>
                  </c:pt>
                  <c:pt idx="178">
                    <c:v>Nov</c:v>
                  </c:pt>
                  <c:pt idx="179">
                    <c:v>Dez</c:v>
                  </c:pt>
                  <c:pt idx="180">
                    <c:v>Jan</c:v>
                  </c:pt>
                  <c:pt idx="181">
                    <c:v>Fev</c:v>
                  </c:pt>
                  <c:pt idx="182">
                    <c:v>Mar</c:v>
                  </c:pt>
                  <c:pt idx="183">
                    <c:v>Abr</c:v>
                  </c:pt>
                  <c:pt idx="184">
                    <c:v>Mai</c:v>
                  </c:pt>
                  <c:pt idx="185">
                    <c:v>Jun</c:v>
                  </c:pt>
                  <c:pt idx="186">
                    <c:v>Jul</c:v>
                  </c:pt>
                  <c:pt idx="187">
                    <c:v>Ago</c:v>
                  </c:pt>
                  <c:pt idx="188">
                    <c:v>Set</c:v>
                  </c:pt>
                  <c:pt idx="189">
                    <c:v>Out</c:v>
                  </c:pt>
                  <c:pt idx="190">
                    <c:v>Nov</c:v>
                  </c:pt>
                  <c:pt idx="191">
                    <c:v>Dez</c:v>
                  </c:pt>
                  <c:pt idx="192">
                    <c:v>Jan</c:v>
                  </c:pt>
                  <c:pt idx="193">
                    <c:v>Fev</c:v>
                  </c:pt>
                  <c:pt idx="194">
                    <c:v>Mar</c:v>
                  </c:pt>
                  <c:pt idx="195">
                    <c:v>Abr</c:v>
                  </c:pt>
                  <c:pt idx="196">
                    <c:v>Mai</c:v>
                  </c:pt>
                  <c:pt idx="197">
                    <c:v>Jun</c:v>
                  </c:pt>
                  <c:pt idx="198">
                    <c:v>Jul</c:v>
                  </c:pt>
                  <c:pt idx="199">
                    <c:v>Ago</c:v>
                  </c:pt>
                  <c:pt idx="200">
                    <c:v>Set</c:v>
                  </c:pt>
                  <c:pt idx="201">
                    <c:v>Out</c:v>
                  </c:pt>
                  <c:pt idx="202">
                    <c:v>Nov</c:v>
                  </c:pt>
                  <c:pt idx="203">
                    <c:v>Dez</c:v>
                  </c:pt>
                  <c:pt idx="204">
                    <c:v>Jan</c:v>
                  </c:pt>
                  <c:pt idx="205">
                    <c:v>Fev</c:v>
                  </c:pt>
                  <c:pt idx="206">
                    <c:v>Mar</c:v>
                  </c:pt>
                  <c:pt idx="207">
                    <c:v>Abr</c:v>
                  </c:pt>
                  <c:pt idx="208">
                    <c:v>Mai</c:v>
                  </c:pt>
                  <c:pt idx="209">
                    <c:v>Jun</c:v>
                  </c:pt>
                  <c:pt idx="210">
                    <c:v>Jul</c:v>
                  </c:pt>
                  <c:pt idx="211">
                    <c:v>Ago</c:v>
                  </c:pt>
                  <c:pt idx="212">
                    <c:v>Set</c:v>
                  </c:pt>
                  <c:pt idx="213">
                    <c:v>Out</c:v>
                  </c:pt>
                  <c:pt idx="214">
                    <c:v>Nov</c:v>
                  </c:pt>
                  <c:pt idx="215">
                    <c:v>Dez</c:v>
                  </c:pt>
                  <c:pt idx="216">
                    <c:v>Jan</c:v>
                  </c:pt>
                  <c:pt idx="217">
                    <c:v>Fev</c:v>
                  </c:pt>
                  <c:pt idx="218">
                    <c:v>Mar</c:v>
                  </c:pt>
                  <c:pt idx="219">
                    <c:v>Abr</c:v>
                  </c:pt>
                  <c:pt idx="220">
                    <c:v>Mai</c:v>
                  </c:pt>
                  <c:pt idx="221">
                    <c:v>Jun</c:v>
                  </c:pt>
                  <c:pt idx="222">
                    <c:v>Jul</c:v>
                  </c:pt>
                  <c:pt idx="223">
                    <c:v>Ago</c:v>
                  </c:pt>
                  <c:pt idx="224">
                    <c:v>Set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</c:lvl>
              </c:multiLvlStrCache>
            </c:multiLvlStrRef>
          </c:cat>
          <c:val>
            <c:numRef>
              <c:f>[DemonstrReservas_M.xls]DemonstrReservas_M!$B$9:$HR$9</c:f>
              <c:numCache>
                <c:formatCode>General</c:formatCode>
                <c:ptCount val="2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9C-4F4E-983C-A35115CD8612}"/>
            </c:ext>
          </c:extLst>
        </c:ser>
        <c:ser>
          <c:idx val="2"/>
          <c:order val="2"/>
          <c:tx>
            <c:strRef>
              <c:f>[DemonstrReservas_M.xls]DemonstrReservas_M!$A$10</c:f>
              <c:strCache>
                <c:ptCount val="1"/>
                <c:pt idx="0">
                  <c:v>I - Posição das reservas (final do mês anterior)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[DemonstrReservas_M.xls]DemonstrReservas_M!$B$5:$HR$7</c:f>
              <c:multiLvlStrCache>
                <c:ptCount val="225"/>
                <c:lvl>
                  <c:pt idx="0">
                    <c:v>Jan</c:v>
                  </c:pt>
                  <c:pt idx="1">
                    <c:v>Fev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Out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Set</c:v>
                  </c:pt>
                  <c:pt idx="21">
                    <c:v>Out</c:v>
                  </c:pt>
                  <c:pt idx="22">
                    <c:v>Nov</c:v>
                  </c:pt>
                  <c:pt idx="23">
                    <c:v>Dez</c:v>
                  </c:pt>
                  <c:pt idx="24">
                    <c:v>Jan</c:v>
                  </c:pt>
                  <c:pt idx="25">
                    <c:v>Fev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Mai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Set</c:v>
                  </c:pt>
                  <c:pt idx="33">
                    <c:v>Out</c:v>
                  </c:pt>
                  <c:pt idx="34">
                    <c:v>Nov</c:v>
                  </c:pt>
                  <c:pt idx="35">
                    <c:v>Dez</c:v>
                  </c:pt>
                  <c:pt idx="36">
                    <c:v>Jan</c:v>
                  </c:pt>
                  <c:pt idx="37">
                    <c:v>Fev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Mai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Set</c:v>
                  </c:pt>
                  <c:pt idx="45">
                    <c:v>Out</c:v>
                  </c:pt>
                  <c:pt idx="46">
                    <c:v>Nov</c:v>
                  </c:pt>
                  <c:pt idx="47">
                    <c:v>Dez</c:v>
                  </c:pt>
                  <c:pt idx="48">
                    <c:v>Jan</c:v>
                  </c:pt>
                  <c:pt idx="49">
                    <c:v>Fev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Mai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Set</c:v>
                  </c:pt>
                  <c:pt idx="57">
                    <c:v>Out</c:v>
                  </c:pt>
                  <c:pt idx="58">
                    <c:v>Nov</c:v>
                  </c:pt>
                  <c:pt idx="59">
                    <c:v>Dez</c:v>
                  </c:pt>
                  <c:pt idx="60">
                    <c:v>Jan</c:v>
                  </c:pt>
                  <c:pt idx="61">
                    <c:v>Fev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Mai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Set</c:v>
                  </c:pt>
                  <c:pt idx="69">
                    <c:v>Out</c:v>
                  </c:pt>
                  <c:pt idx="70">
                    <c:v>Nov</c:v>
                  </c:pt>
                  <c:pt idx="71">
                    <c:v>Dez</c:v>
                  </c:pt>
                  <c:pt idx="72">
                    <c:v>Jan</c:v>
                  </c:pt>
                  <c:pt idx="73">
                    <c:v>Fev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Mai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Set</c:v>
                  </c:pt>
                  <c:pt idx="81">
                    <c:v>Out</c:v>
                  </c:pt>
                  <c:pt idx="82">
                    <c:v>Nov</c:v>
                  </c:pt>
                  <c:pt idx="83">
                    <c:v>Dez</c:v>
                  </c:pt>
                  <c:pt idx="84">
                    <c:v>Jan</c:v>
                  </c:pt>
                  <c:pt idx="85">
                    <c:v>Fev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Mai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Set</c:v>
                  </c:pt>
                  <c:pt idx="93">
                    <c:v>Out</c:v>
                  </c:pt>
                  <c:pt idx="94">
                    <c:v>Nov</c:v>
                  </c:pt>
                  <c:pt idx="95">
                    <c:v>Dez</c:v>
                  </c:pt>
                  <c:pt idx="96">
                    <c:v>Jan</c:v>
                  </c:pt>
                  <c:pt idx="97">
                    <c:v>Fev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Mai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Set</c:v>
                  </c:pt>
                  <c:pt idx="105">
                    <c:v>Out</c:v>
                  </c:pt>
                  <c:pt idx="106">
                    <c:v>Nov</c:v>
                  </c:pt>
                  <c:pt idx="107">
                    <c:v>Dez</c:v>
                  </c:pt>
                  <c:pt idx="108">
                    <c:v>Jan</c:v>
                  </c:pt>
                  <c:pt idx="109">
                    <c:v>Fev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Mai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Set</c:v>
                  </c:pt>
                  <c:pt idx="117">
                    <c:v>Out</c:v>
                  </c:pt>
                  <c:pt idx="118">
                    <c:v>Nov</c:v>
                  </c:pt>
                  <c:pt idx="119">
                    <c:v>Dez</c:v>
                  </c:pt>
                  <c:pt idx="120">
                    <c:v>Jan</c:v>
                  </c:pt>
                  <c:pt idx="121">
                    <c:v>Fev</c:v>
                  </c:pt>
                  <c:pt idx="122">
                    <c:v>Mar</c:v>
                  </c:pt>
                  <c:pt idx="123">
                    <c:v>Abr</c:v>
                  </c:pt>
                  <c:pt idx="124">
                    <c:v>Mai</c:v>
                  </c:pt>
                  <c:pt idx="125">
                    <c:v>Jun</c:v>
                  </c:pt>
                  <c:pt idx="126">
                    <c:v>Jul</c:v>
                  </c:pt>
                  <c:pt idx="127">
                    <c:v>Ago</c:v>
                  </c:pt>
                  <c:pt idx="128">
                    <c:v>Set</c:v>
                  </c:pt>
                  <c:pt idx="129">
                    <c:v>Out</c:v>
                  </c:pt>
                  <c:pt idx="130">
                    <c:v>Nov</c:v>
                  </c:pt>
                  <c:pt idx="131">
                    <c:v>Dez</c:v>
                  </c:pt>
                  <c:pt idx="132">
                    <c:v>Jan</c:v>
                  </c:pt>
                  <c:pt idx="133">
                    <c:v>Fev</c:v>
                  </c:pt>
                  <c:pt idx="134">
                    <c:v>Mar</c:v>
                  </c:pt>
                  <c:pt idx="135">
                    <c:v>Abr</c:v>
                  </c:pt>
                  <c:pt idx="136">
                    <c:v>Mai</c:v>
                  </c:pt>
                  <c:pt idx="137">
                    <c:v>Jun</c:v>
                  </c:pt>
                  <c:pt idx="138">
                    <c:v>Jul</c:v>
                  </c:pt>
                  <c:pt idx="139">
                    <c:v>Ago</c:v>
                  </c:pt>
                  <c:pt idx="140">
                    <c:v>Set</c:v>
                  </c:pt>
                  <c:pt idx="141">
                    <c:v>Out</c:v>
                  </c:pt>
                  <c:pt idx="142">
                    <c:v>Nov</c:v>
                  </c:pt>
                  <c:pt idx="143">
                    <c:v>Dez</c:v>
                  </c:pt>
                  <c:pt idx="144">
                    <c:v>Jan</c:v>
                  </c:pt>
                  <c:pt idx="145">
                    <c:v>Fev</c:v>
                  </c:pt>
                  <c:pt idx="146">
                    <c:v>Mar</c:v>
                  </c:pt>
                  <c:pt idx="147">
                    <c:v>Abr</c:v>
                  </c:pt>
                  <c:pt idx="148">
                    <c:v>Mai</c:v>
                  </c:pt>
                  <c:pt idx="149">
                    <c:v>Jun</c:v>
                  </c:pt>
                  <c:pt idx="150">
                    <c:v>Jul</c:v>
                  </c:pt>
                  <c:pt idx="151">
                    <c:v>Ago</c:v>
                  </c:pt>
                  <c:pt idx="152">
                    <c:v>Set</c:v>
                  </c:pt>
                  <c:pt idx="153">
                    <c:v>Out</c:v>
                  </c:pt>
                  <c:pt idx="154">
                    <c:v>Nov</c:v>
                  </c:pt>
                  <c:pt idx="155">
                    <c:v>Dez</c:v>
                  </c:pt>
                  <c:pt idx="156">
                    <c:v>Jan</c:v>
                  </c:pt>
                  <c:pt idx="157">
                    <c:v>Fev</c:v>
                  </c:pt>
                  <c:pt idx="158">
                    <c:v>Mar</c:v>
                  </c:pt>
                  <c:pt idx="159">
                    <c:v>Abr</c:v>
                  </c:pt>
                  <c:pt idx="160">
                    <c:v>Mai</c:v>
                  </c:pt>
                  <c:pt idx="161">
                    <c:v>Jun</c:v>
                  </c:pt>
                  <c:pt idx="162">
                    <c:v>Jul</c:v>
                  </c:pt>
                  <c:pt idx="163">
                    <c:v>Ago</c:v>
                  </c:pt>
                  <c:pt idx="164">
                    <c:v>Set</c:v>
                  </c:pt>
                  <c:pt idx="165">
                    <c:v>Out</c:v>
                  </c:pt>
                  <c:pt idx="166">
                    <c:v>Nov</c:v>
                  </c:pt>
                  <c:pt idx="167">
                    <c:v>Dez</c:v>
                  </c:pt>
                  <c:pt idx="168">
                    <c:v>Jan</c:v>
                  </c:pt>
                  <c:pt idx="169">
                    <c:v>Fev</c:v>
                  </c:pt>
                  <c:pt idx="170">
                    <c:v>Mar</c:v>
                  </c:pt>
                  <c:pt idx="171">
                    <c:v>Abr</c:v>
                  </c:pt>
                  <c:pt idx="172">
                    <c:v>Mai</c:v>
                  </c:pt>
                  <c:pt idx="173">
                    <c:v>Jun</c:v>
                  </c:pt>
                  <c:pt idx="174">
                    <c:v>Jul</c:v>
                  </c:pt>
                  <c:pt idx="175">
                    <c:v>Ago</c:v>
                  </c:pt>
                  <c:pt idx="176">
                    <c:v>Set</c:v>
                  </c:pt>
                  <c:pt idx="177">
                    <c:v>Out</c:v>
                  </c:pt>
                  <c:pt idx="178">
                    <c:v>Nov</c:v>
                  </c:pt>
                  <c:pt idx="179">
                    <c:v>Dez</c:v>
                  </c:pt>
                  <c:pt idx="180">
                    <c:v>Jan</c:v>
                  </c:pt>
                  <c:pt idx="181">
                    <c:v>Fev</c:v>
                  </c:pt>
                  <c:pt idx="182">
                    <c:v>Mar</c:v>
                  </c:pt>
                  <c:pt idx="183">
                    <c:v>Abr</c:v>
                  </c:pt>
                  <c:pt idx="184">
                    <c:v>Mai</c:v>
                  </c:pt>
                  <c:pt idx="185">
                    <c:v>Jun</c:v>
                  </c:pt>
                  <c:pt idx="186">
                    <c:v>Jul</c:v>
                  </c:pt>
                  <c:pt idx="187">
                    <c:v>Ago</c:v>
                  </c:pt>
                  <c:pt idx="188">
                    <c:v>Set</c:v>
                  </c:pt>
                  <c:pt idx="189">
                    <c:v>Out</c:v>
                  </c:pt>
                  <c:pt idx="190">
                    <c:v>Nov</c:v>
                  </c:pt>
                  <c:pt idx="191">
                    <c:v>Dez</c:v>
                  </c:pt>
                  <c:pt idx="192">
                    <c:v>Jan</c:v>
                  </c:pt>
                  <c:pt idx="193">
                    <c:v>Fev</c:v>
                  </c:pt>
                  <c:pt idx="194">
                    <c:v>Mar</c:v>
                  </c:pt>
                  <c:pt idx="195">
                    <c:v>Abr</c:v>
                  </c:pt>
                  <c:pt idx="196">
                    <c:v>Mai</c:v>
                  </c:pt>
                  <c:pt idx="197">
                    <c:v>Jun</c:v>
                  </c:pt>
                  <c:pt idx="198">
                    <c:v>Jul</c:v>
                  </c:pt>
                  <c:pt idx="199">
                    <c:v>Ago</c:v>
                  </c:pt>
                  <c:pt idx="200">
                    <c:v>Set</c:v>
                  </c:pt>
                  <c:pt idx="201">
                    <c:v>Out</c:v>
                  </c:pt>
                  <c:pt idx="202">
                    <c:v>Nov</c:v>
                  </c:pt>
                  <c:pt idx="203">
                    <c:v>Dez</c:v>
                  </c:pt>
                  <c:pt idx="204">
                    <c:v>Jan</c:v>
                  </c:pt>
                  <c:pt idx="205">
                    <c:v>Fev</c:v>
                  </c:pt>
                  <c:pt idx="206">
                    <c:v>Mar</c:v>
                  </c:pt>
                  <c:pt idx="207">
                    <c:v>Abr</c:v>
                  </c:pt>
                  <c:pt idx="208">
                    <c:v>Mai</c:v>
                  </c:pt>
                  <c:pt idx="209">
                    <c:v>Jun</c:v>
                  </c:pt>
                  <c:pt idx="210">
                    <c:v>Jul</c:v>
                  </c:pt>
                  <c:pt idx="211">
                    <c:v>Ago</c:v>
                  </c:pt>
                  <c:pt idx="212">
                    <c:v>Set</c:v>
                  </c:pt>
                  <c:pt idx="213">
                    <c:v>Out</c:v>
                  </c:pt>
                  <c:pt idx="214">
                    <c:v>Nov</c:v>
                  </c:pt>
                  <c:pt idx="215">
                    <c:v>Dez</c:v>
                  </c:pt>
                  <c:pt idx="216">
                    <c:v>Jan</c:v>
                  </c:pt>
                  <c:pt idx="217">
                    <c:v>Fev</c:v>
                  </c:pt>
                  <c:pt idx="218">
                    <c:v>Mar</c:v>
                  </c:pt>
                  <c:pt idx="219">
                    <c:v>Abr</c:v>
                  </c:pt>
                  <c:pt idx="220">
                    <c:v>Mai</c:v>
                  </c:pt>
                  <c:pt idx="221">
                    <c:v>Jun</c:v>
                  </c:pt>
                  <c:pt idx="222">
                    <c:v>Jul</c:v>
                  </c:pt>
                  <c:pt idx="223">
                    <c:v>Ago</c:v>
                  </c:pt>
                  <c:pt idx="224">
                    <c:v>Set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</c:lvl>
              </c:multiLvlStrCache>
            </c:multiLvlStrRef>
          </c:cat>
          <c:val>
            <c:numRef>
              <c:f>[DemonstrReservas_M.xls]DemonstrReservas_M!$B$10:$HR$10</c:f>
              <c:numCache>
                <c:formatCode>##\ ###\ ##0_);\-##\ ###\ ##0_);\-\ \ </c:formatCode>
                <c:ptCount val="225"/>
                <c:pt idx="0" formatCode="#\ ##0_);\-#\ ##0_);&quot;-&quot;_)">
                  <c:v>36342.275266359997</c:v>
                </c:pt>
                <c:pt idx="1">
                  <c:v>37560.38855304</c:v>
                </c:pt>
                <c:pt idx="2">
                  <c:v>38363.958918089993</c:v>
                </c:pt>
                <c:pt idx="3">
                  <c:v>39199.86570912</c:v>
                </c:pt>
                <c:pt idx="4">
                  <c:v>28720.761634789997</c:v>
                </c:pt>
                <c:pt idx="5">
                  <c:v>28570.131214296784</c:v>
                </c:pt>
                <c:pt idx="6">
                  <c:v>28264.75757580674</c:v>
                </c:pt>
                <c:pt idx="7">
                  <c:v>29213.626141894365</c:v>
                </c:pt>
                <c:pt idx="8">
                  <c:v>31384.661327499853</c:v>
                </c:pt>
                <c:pt idx="9">
                  <c:v>31430.688453504867</c:v>
                </c:pt>
                <c:pt idx="10">
                  <c:v>30393.12604996455</c:v>
                </c:pt>
                <c:pt idx="11">
                  <c:v>32533.310527048427</c:v>
                </c:pt>
                <c:pt idx="12">
                  <c:v>33011.497622083953</c:v>
                </c:pt>
                <c:pt idx="13">
                  <c:v>35597.85326288276</c:v>
                </c:pt>
                <c:pt idx="14">
                  <c:v>35413.078753098358</c:v>
                </c:pt>
                <c:pt idx="15">
                  <c:v>34407.125593500386</c:v>
                </c:pt>
                <c:pt idx="16">
                  <c:v>34652.97769681902</c:v>
                </c:pt>
                <c:pt idx="17">
                  <c:v>35458.567972244055</c:v>
                </c:pt>
                <c:pt idx="18">
                  <c:v>37318.248260519693</c:v>
                </c:pt>
                <c:pt idx="19">
                  <c:v>35551.875024407789</c:v>
                </c:pt>
                <c:pt idx="20">
                  <c:v>36298.983942040795</c:v>
                </c:pt>
                <c:pt idx="21">
                  <c:v>40054.178124202364</c:v>
                </c:pt>
                <c:pt idx="22">
                  <c:v>37492.403088172767</c:v>
                </c:pt>
                <c:pt idx="23">
                  <c:v>37233.727428845719</c:v>
                </c:pt>
                <c:pt idx="24">
                  <c:v>35866.41503496834</c:v>
                </c:pt>
                <c:pt idx="25">
                  <c:v>36167.368208637963</c:v>
                </c:pt>
                <c:pt idx="26">
                  <c:v>35906.161192960419</c:v>
                </c:pt>
                <c:pt idx="27">
                  <c:v>36720.957150749229</c:v>
                </c:pt>
                <c:pt idx="28">
                  <c:v>33007.629062095199</c:v>
                </c:pt>
                <c:pt idx="29">
                  <c:v>32888.831552356911</c:v>
                </c:pt>
                <c:pt idx="30">
                  <c:v>41998.595436240925</c:v>
                </c:pt>
                <c:pt idx="31">
                  <c:v>39059.616735969816</c:v>
                </c:pt>
                <c:pt idx="32">
                  <c:v>37642.628072506741</c:v>
                </c:pt>
                <c:pt idx="33">
                  <c:v>38380.948507363937</c:v>
                </c:pt>
                <c:pt idx="34">
                  <c:v>35854.780109503139</c:v>
                </c:pt>
                <c:pt idx="35">
                  <c:v>35592.092344922654</c:v>
                </c:pt>
                <c:pt idx="36">
                  <c:v>37823.456428737154</c:v>
                </c:pt>
                <c:pt idx="37">
                  <c:v>38771.769582544861</c:v>
                </c:pt>
                <c:pt idx="38">
                  <c:v>38530.115670792693</c:v>
                </c:pt>
                <c:pt idx="39">
                  <c:v>42335.212491724174</c:v>
                </c:pt>
                <c:pt idx="40">
                  <c:v>41499.614959734456</c:v>
                </c:pt>
                <c:pt idx="41">
                  <c:v>43373.068799978922</c:v>
                </c:pt>
                <c:pt idx="42">
                  <c:v>47956.169022725684</c:v>
                </c:pt>
                <c:pt idx="43">
                  <c:v>47645.191254476704</c:v>
                </c:pt>
                <c:pt idx="44">
                  <c:v>47793.476891866943</c:v>
                </c:pt>
                <c:pt idx="45">
                  <c:v>52675.373083121798</c:v>
                </c:pt>
                <c:pt idx="46">
                  <c:v>54092.929049656588</c:v>
                </c:pt>
                <c:pt idx="47">
                  <c:v>54426.974372968187</c:v>
                </c:pt>
                <c:pt idx="48">
                  <c:v>49296.202238121579</c:v>
                </c:pt>
                <c:pt idx="49">
                  <c:v>53261.428513965911</c:v>
                </c:pt>
                <c:pt idx="50">
                  <c:v>52959.752922395288</c:v>
                </c:pt>
                <c:pt idx="51">
                  <c:v>51612.257603874314</c:v>
                </c:pt>
                <c:pt idx="52">
                  <c:v>50497.599220863252</c:v>
                </c:pt>
                <c:pt idx="53">
                  <c:v>50539.744509408956</c:v>
                </c:pt>
                <c:pt idx="54">
                  <c:v>49804.818770632985</c:v>
                </c:pt>
                <c:pt idx="55">
                  <c:v>49665.57069040848</c:v>
                </c:pt>
                <c:pt idx="56">
                  <c:v>49594.470588058459</c:v>
                </c:pt>
                <c:pt idx="57">
                  <c:v>49496.192557496557</c:v>
                </c:pt>
                <c:pt idx="58">
                  <c:v>49416.059016801737</c:v>
                </c:pt>
                <c:pt idx="59">
                  <c:v>50133.300805552739</c:v>
                </c:pt>
                <c:pt idx="60">
                  <c:v>52934.843107155844</c:v>
                </c:pt>
                <c:pt idx="61">
                  <c:v>54022.060713056584</c:v>
                </c:pt>
                <c:pt idx="62">
                  <c:v>59017.386386198552</c:v>
                </c:pt>
                <c:pt idx="63">
                  <c:v>61959.54274885873</c:v>
                </c:pt>
                <c:pt idx="64">
                  <c:v>61591.471029316024</c:v>
                </c:pt>
                <c:pt idx="65">
                  <c:v>60709.024323204932</c:v>
                </c:pt>
                <c:pt idx="66">
                  <c:v>59884.713195688506</c:v>
                </c:pt>
                <c:pt idx="67">
                  <c:v>54687.649650604311</c:v>
                </c:pt>
                <c:pt idx="68">
                  <c:v>55075.797366288891</c:v>
                </c:pt>
                <c:pt idx="69">
                  <c:v>57007.659752707055</c:v>
                </c:pt>
                <c:pt idx="70">
                  <c:v>60244.821379430432</c:v>
                </c:pt>
                <c:pt idx="71">
                  <c:v>64276.878771365016</c:v>
                </c:pt>
                <c:pt idx="72">
                  <c:v>53799.285064647571</c:v>
                </c:pt>
                <c:pt idx="73">
                  <c:v>56923.666917497008</c:v>
                </c:pt>
                <c:pt idx="74">
                  <c:v>57414.864125446416</c:v>
                </c:pt>
                <c:pt idx="75">
                  <c:v>59824.476906612974</c:v>
                </c:pt>
                <c:pt idx="76">
                  <c:v>56551.993301604503</c:v>
                </c:pt>
                <c:pt idx="77">
                  <c:v>63380.823970295954</c:v>
                </c:pt>
                <c:pt idx="78">
                  <c:v>62670.464233765924</c:v>
                </c:pt>
                <c:pt idx="79">
                  <c:v>66819.338521187485</c:v>
                </c:pt>
                <c:pt idx="80">
                  <c:v>71477.766196374272</c:v>
                </c:pt>
                <c:pt idx="81">
                  <c:v>73392.930528390032</c:v>
                </c:pt>
                <c:pt idx="82">
                  <c:v>78170.857075299442</c:v>
                </c:pt>
                <c:pt idx="83">
                  <c:v>83113.970659652055</c:v>
                </c:pt>
                <c:pt idx="84">
                  <c:v>85838.864401127823</c:v>
                </c:pt>
                <c:pt idx="85">
                  <c:v>91086.101226070823</c:v>
                </c:pt>
                <c:pt idx="86">
                  <c:v>101069.72534071961</c:v>
                </c:pt>
                <c:pt idx="87">
                  <c:v>109531.36023810918</c:v>
                </c:pt>
                <c:pt idx="88">
                  <c:v>121830.35992515678</c:v>
                </c:pt>
                <c:pt idx="89">
                  <c:v>136418.98893439386</c:v>
                </c:pt>
                <c:pt idx="90">
                  <c:v>147101.02728302905</c:v>
                </c:pt>
                <c:pt idx="91">
                  <c:v>155909.5295745749</c:v>
                </c:pt>
                <c:pt idx="92">
                  <c:v>161096.50998837466</c:v>
                </c:pt>
                <c:pt idx="93">
                  <c:v>162962.20410749433</c:v>
                </c:pt>
                <c:pt idx="94">
                  <c:v>167866.67444433208</c:v>
                </c:pt>
                <c:pt idx="95">
                  <c:v>177059.58984755195</c:v>
                </c:pt>
                <c:pt idx="96">
                  <c:v>180333.60870936123</c:v>
                </c:pt>
                <c:pt idx="97">
                  <c:v>187507.15337783998</c:v>
                </c:pt>
                <c:pt idx="98">
                  <c:v>192901.82021788036</c:v>
                </c:pt>
                <c:pt idx="99">
                  <c:v>195231.61486956032</c:v>
                </c:pt>
                <c:pt idx="100">
                  <c:v>195766.85858139582</c:v>
                </c:pt>
                <c:pt idx="101">
                  <c:v>197906.27405183899</c:v>
                </c:pt>
                <c:pt idx="102">
                  <c:v>200827.06314200288</c:v>
                </c:pt>
                <c:pt idx="103">
                  <c:v>203561.54205104936</c:v>
                </c:pt>
                <c:pt idx="104">
                  <c:v>205116.12503910257</c:v>
                </c:pt>
                <c:pt idx="105">
                  <c:v>206493.89861479713</c:v>
                </c:pt>
                <c:pt idx="106">
                  <c:v>197228.87812469192</c:v>
                </c:pt>
                <c:pt idx="107">
                  <c:v>194668.29251213674</c:v>
                </c:pt>
                <c:pt idx="108">
                  <c:v>193783.38064322982</c:v>
                </c:pt>
                <c:pt idx="109">
                  <c:v>188101.6501743774</c:v>
                </c:pt>
                <c:pt idx="110">
                  <c:v>186880.43135852192</c:v>
                </c:pt>
                <c:pt idx="111">
                  <c:v>190387.84176159074</c:v>
                </c:pt>
                <c:pt idx="112">
                  <c:v>190545.95581950725</c:v>
                </c:pt>
                <c:pt idx="113">
                  <c:v>195263.99126949577</c:v>
                </c:pt>
                <c:pt idx="114">
                  <c:v>201467.41490941797</c:v>
                </c:pt>
                <c:pt idx="115">
                  <c:v>207363.12175295505</c:v>
                </c:pt>
                <c:pt idx="116">
                  <c:v>215744.04136162819</c:v>
                </c:pt>
                <c:pt idx="117">
                  <c:v>221628.69896959307</c:v>
                </c:pt>
                <c:pt idx="118">
                  <c:v>231122.6228161176</c:v>
                </c:pt>
                <c:pt idx="119">
                  <c:v>236660.23230195671</c:v>
                </c:pt>
                <c:pt idx="120">
                  <c:v>238519.54743462551</c:v>
                </c:pt>
                <c:pt idx="121">
                  <c:v>240483.52719201354</c:v>
                </c:pt>
                <c:pt idx="122">
                  <c:v>241082.39341899057</c:v>
                </c:pt>
                <c:pt idx="123">
                  <c:v>243762.34872579857</c:v>
                </c:pt>
                <c:pt idx="124">
                  <c:v>247291.83302284317</c:v>
                </c:pt>
                <c:pt idx="125">
                  <c:v>249845.9559814781</c:v>
                </c:pt>
                <c:pt idx="126">
                  <c:v>253113.55800711905</c:v>
                </c:pt>
                <c:pt idx="127">
                  <c:v>257298.94742225207</c:v>
                </c:pt>
                <c:pt idx="128">
                  <c:v>261319.69809725042</c:v>
                </c:pt>
                <c:pt idx="129">
                  <c:v>275205.53199441056</c:v>
                </c:pt>
                <c:pt idx="130">
                  <c:v>284930.10250222462</c:v>
                </c:pt>
                <c:pt idx="131">
                  <c:v>285461.0647035861</c:v>
                </c:pt>
                <c:pt idx="132">
                  <c:v>288574.60355970898</c:v>
                </c:pt>
                <c:pt idx="133">
                  <c:v>297696.44939764938</c:v>
                </c:pt>
                <c:pt idx="134">
                  <c:v>307516.31124261027</c:v>
                </c:pt>
                <c:pt idx="135">
                  <c:v>317145.57084578829</c:v>
                </c:pt>
                <c:pt idx="136">
                  <c:v>328061.74403968878</c:v>
                </c:pt>
                <c:pt idx="137">
                  <c:v>333016.86451548606</c:v>
                </c:pt>
                <c:pt idx="138">
                  <c:v>335775.4879518518</c:v>
                </c:pt>
                <c:pt idx="139">
                  <c:v>346144.14499299013</c:v>
                </c:pt>
                <c:pt idx="140">
                  <c:v>353397.28046473261</c:v>
                </c:pt>
                <c:pt idx="141">
                  <c:v>349708.28931270563</c:v>
                </c:pt>
                <c:pt idx="142">
                  <c:v>352928.30897910567</c:v>
                </c:pt>
                <c:pt idx="143">
                  <c:v>352072.6891195121</c:v>
                </c:pt>
                <c:pt idx="144">
                  <c:v>352012.07401523803</c:v>
                </c:pt>
                <c:pt idx="145">
                  <c:v>355075.22130684491</c:v>
                </c:pt>
                <c:pt idx="146">
                  <c:v>356329.92500679631</c:v>
                </c:pt>
                <c:pt idx="147">
                  <c:v>365215.56955308048</c:v>
                </c:pt>
                <c:pt idx="148">
                  <c:v>374272.32289848052</c:v>
                </c:pt>
                <c:pt idx="149">
                  <c:v>372408.82074619341</c:v>
                </c:pt>
                <c:pt idx="150">
                  <c:v>373909.89401911694</c:v>
                </c:pt>
                <c:pt idx="151">
                  <c:v>376153.53123433032</c:v>
                </c:pt>
                <c:pt idx="152">
                  <c:v>377221.26204965962</c:v>
                </c:pt>
                <c:pt idx="153">
                  <c:v>378725.66983840073</c:v>
                </c:pt>
                <c:pt idx="154">
                  <c:v>377752.65955898241</c:v>
                </c:pt>
                <c:pt idx="155">
                  <c:v>378559.71487564628</c:v>
                </c:pt>
                <c:pt idx="156">
                  <c:v>373147.49692633026</c:v>
                </c:pt>
                <c:pt idx="157">
                  <c:v>373416.52314770326</c:v>
                </c:pt>
                <c:pt idx="158">
                  <c:v>373741.85784904222</c:v>
                </c:pt>
                <c:pt idx="159">
                  <c:v>376934.39749759989</c:v>
                </c:pt>
                <c:pt idx="160">
                  <c:v>378665.00823739666</c:v>
                </c:pt>
                <c:pt idx="161">
                  <c:v>374416.59653510572</c:v>
                </c:pt>
                <c:pt idx="162">
                  <c:v>369402.362580563</c:v>
                </c:pt>
                <c:pt idx="163">
                  <c:v>371965.54609414801</c:v>
                </c:pt>
                <c:pt idx="164">
                  <c:v>367001.63597411261</c:v>
                </c:pt>
                <c:pt idx="165">
                  <c:v>368653.50873734133</c:v>
                </c:pt>
                <c:pt idx="166">
                  <c:v>364504.80438136583</c:v>
                </c:pt>
                <c:pt idx="167">
                  <c:v>362410.08812264132</c:v>
                </c:pt>
                <c:pt idx="168">
                  <c:v>358807.59809325653</c:v>
                </c:pt>
                <c:pt idx="169">
                  <c:v>360935.69606760767</c:v>
                </c:pt>
                <c:pt idx="170">
                  <c:v>362690.85150992975</c:v>
                </c:pt>
                <c:pt idx="171">
                  <c:v>363913.69946096605</c:v>
                </c:pt>
                <c:pt idx="172">
                  <c:v>366716.79629016935</c:v>
                </c:pt>
                <c:pt idx="173">
                  <c:v>368752.06233737315</c:v>
                </c:pt>
                <c:pt idx="174">
                  <c:v>373515.87433204817</c:v>
                </c:pt>
                <c:pt idx="175">
                  <c:v>376791.95330907597</c:v>
                </c:pt>
                <c:pt idx="176">
                  <c:v>379156.50798874599</c:v>
                </c:pt>
                <c:pt idx="177">
                  <c:v>375513.42813399649</c:v>
                </c:pt>
                <c:pt idx="178">
                  <c:v>375833.09959393722</c:v>
                </c:pt>
                <c:pt idx="179">
                  <c:v>375426.17774479225</c:v>
                </c:pt>
                <c:pt idx="180">
                  <c:v>363550.57526643632</c:v>
                </c:pt>
                <c:pt idx="181">
                  <c:v>361767.12889891298</c:v>
                </c:pt>
                <c:pt idx="182">
                  <c:v>362547.3956744874</c:v>
                </c:pt>
                <c:pt idx="183">
                  <c:v>362744.34429669532</c:v>
                </c:pt>
                <c:pt idx="184">
                  <c:v>364473.21385448397</c:v>
                </c:pt>
                <c:pt idx="185">
                  <c:v>366646.71329848317</c:v>
                </c:pt>
                <c:pt idx="186">
                  <c:v>368668.44027305825</c:v>
                </c:pt>
                <c:pt idx="187">
                  <c:v>368251.89842719666</c:v>
                </c:pt>
                <c:pt idx="188">
                  <c:v>368159.07961552439</c:v>
                </c:pt>
                <c:pt idx="189">
                  <c:v>361370.39514809701</c:v>
                </c:pt>
                <c:pt idx="190">
                  <c:v>361229.96888869564</c:v>
                </c:pt>
                <c:pt idx="191">
                  <c:v>357015.91860492877</c:v>
                </c:pt>
                <c:pt idx="192">
                  <c:v>356463.68017439818</c:v>
                </c:pt>
                <c:pt idx="193">
                  <c:v>357506.62806370208</c:v>
                </c:pt>
                <c:pt idx="194">
                  <c:v>359367.71317006717</c:v>
                </c:pt>
                <c:pt idx="195">
                  <c:v>357698.15078179527</c:v>
                </c:pt>
                <c:pt idx="196">
                  <c:v>362200.62614573725</c:v>
                </c:pt>
                <c:pt idx="197">
                  <c:v>363447.03395154292</c:v>
                </c:pt>
                <c:pt idx="198">
                  <c:v>364151.87089880992</c:v>
                </c:pt>
                <c:pt idx="199">
                  <c:v>369340.42957984773</c:v>
                </c:pt>
                <c:pt idx="200">
                  <c:v>369541.32803895074</c:v>
                </c:pt>
                <c:pt idx="201">
                  <c:v>370417.27464350383</c:v>
                </c:pt>
                <c:pt idx="202">
                  <c:v>367528.37501515477</c:v>
                </c:pt>
                <c:pt idx="203">
                  <c:v>365556.46292747615</c:v>
                </c:pt>
                <c:pt idx="204">
                  <c:v>365016.22127697</c:v>
                </c:pt>
                <c:pt idx="205">
                  <c:v>367708.17430268921</c:v>
                </c:pt>
                <c:pt idx="206">
                  <c:v>368981.07545812416</c:v>
                </c:pt>
                <c:pt idx="207">
                  <c:v>370111.12285440788</c:v>
                </c:pt>
                <c:pt idx="208">
                  <c:v>374945.45082465408</c:v>
                </c:pt>
                <c:pt idx="209">
                  <c:v>376491.47763574374</c:v>
                </c:pt>
                <c:pt idx="210">
                  <c:v>377174.95895116287</c:v>
                </c:pt>
                <c:pt idx="211">
                  <c:v>381028.91164815548</c:v>
                </c:pt>
                <c:pt idx="212">
                  <c:v>381843.43479617703</c:v>
                </c:pt>
                <c:pt idx="213">
                  <c:v>381244.33543183369</c:v>
                </c:pt>
                <c:pt idx="214">
                  <c:v>380350.72460753378</c:v>
                </c:pt>
                <c:pt idx="215">
                  <c:v>381055.70273683447</c:v>
                </c:pt>
                <c:pt idx="216">
                  <c:v>373972.01687754266</c:v>
                </c:pt>
                <c:pt idx="217">
                  <c:v>375700.65471251315</c:v>
                </c:pt>
                <c:pt idx="218">
                  <c:v>377035.09929281438</c:v>
                </c:pt>
                <c:pt idx="219">
                  <c:v>379576.89249747689</c:v>
                </c:pt>
                <c:pt idx="220">
                  <c:v>379979.12041455851</c:v>
                </c:pt>
                <c:pt idx="221">
                  <c:v>382548.96511183988</c:v>
                </c:pt>
                <c:pt idx="222">
                  <c:v>379500.36969322612</c:v>
                </c:pt>
                <c:pt idx="223">
                  <c:v>379444.40218500083</c:v>
                </c:pt>
                <c:pt idx="224">
                  <c:v>381392.77717832586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9C-4F4E-983C-A35115CD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058096"/>
        <c:axId val="1240063920"/>
      </c:lineChart>
      <c:catAx>
        <c:axId val="12400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0063920"/>
        <c:crosses val="autoZero"/>
        <c:auto val="1"/>
        <c:lblAlgn val="ctr"/>
        <c:lblOffset val="100"/>
        <c:noMultiLvlLbl val="0"/>
      </c:catAx>
      <c:valAx>
        <c:axId val="12400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005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FDB58-10AB-4C97-A527-A51ABF47DFCD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B51C1DB-7D09-416B-AE2F-A831054E0AD6}">
      <dgm:prSet phldrT="[Texto]" custT="1"/>
      <dgm:spPr/>
      <dgm:t>
        <a:bodyPr/>
        <a:lstStyle/>
        <a:p>
          <a:r>
            <a:rPr lang="pt-BR" sz="1600" b="1" dirty="0" err="1" smtClean="0"/>
            <a:t>Desvalo-rização</a:t>
          </a:r>
          <a:endParaRPr lang="pt-BR" sz="1600" b="1" dirty="0"/>
        </a:p>
      </dgm:t>
    </dgm:pt>
    <dgm:pt modelId="{23C61434-567D-4100-A121-9A7ED59C79A7}" type="parTrans" cxnId="{3269661A-A88F-4649-869C-6A6F3CA4200C}">
      <dgm:prSet/>
      <dgm:spPr/>
      <dgm:t>
        <a:bodyPr/>
        <a:lstStyle/>
        <a:p>
          <a:endParaRPr lang="pt-BR"/>
        </a:p>
      </dgm:t>
    </dgm:pt>
    <dgm:pt modelId="{25BF5E4C-FBDE-4C25-A228-FD27084DAE69}" type="sibTrans" cxnId="{3269661A-A88F-4649-869C-6A6F3CA4200C}">
      <dgm:prSet/>
      <dgm:spPr/>
      <dgm:t>
        <a:bodyPr/>
        <a:lstStyle/>
        <a:p>
          <a:endParaRPr lang="pt-BR"/>
        </a:p>
      </dgm:t>
    </dgm:pt>
    <dgm:pt modelId="{879E942B-C971-452B-94B5-28C79C23A2ED}">
      <dgm:prSet phldrT="[Texto]"/>
      <dgm:spPr/>
      <dgm:t>
        <a:bodyPr/>
        <a:lstStyle/>
        <a:p>
          <a:r>
            <a:rPr lang="pt-BR" b="1" dirty="0" smtClean="0"/>
            <a:t>Aumento dos Custos de Produção</a:t>
          </a:r>
          <a:endParaRPr lang="pt-BR" b="1" dirty="0"/>
        </a:p>
      </dgm:t>
    </dgm:pt>
    <dgm:pt modelId="{36D45869-9555-42BF-8334-72FE70A40DCB}" type="parTrans" cxnId="{AF80F42C-AC04-40C4-A5B2-8A748D6D876B}">
      <dgm:prSet/>
      <dgm:spPr/>
      <dgm:t>
        <a:bodyPr/>
        <a:lstStyle/>
        <a:p>
          <a:endParaRPr lang="pt-BR"/>
        </a:p>
      </dgm:t>
    </dgm:pt>
    <dgm:pt modelId="{F302386B-0F32-407A-A50A-187248B736D3}" type="sibTrans" cxnId="{AF80F42C-AC04-40C4-A5B2-8A748D6D876B}">
      <dgm:prSet/>
      <dgm:spPr/>
      <dgm:t>
        <a:bodyPr/>
        <a:lstStyle/>
        <a:p>
          <a:endParaRPr lang="pt-BR"/>
        </a:p>
      </dgm:t>
    </dgm:pt>
    <dgm:pt modelId="{D28E50BE-8A75-42D1-878A-D9C32AFE419C}">
      <dgm:prSet phldrT="[Texto]" custT="1"/>
      <dgm:spPr/>
      <dgm:t>
        <a:bodyPr/>
        <a:lstStyle/>
        <a:p>
          <a:r>
            <a:rPr lang="pt-BR" sz="1800" b="1" dirty="0" smtClean="0"/>
            <a:t>Inflação</a:t>
          </a:r>
          <a:endParaRPr lang="pt-BR" sz="1800" b="1" dirty="0"/>
        </a:p>
      </dgm:t>
    </dgm:pt>
    <dgm:pt modelId="{4E07B545-EC0B-49E9-9E9F-B22AE261C3D0}" type="sibTrans" cxnId="{A1A58967-1016-48AE-8701-57E004055418}">
      <dgm:prSet/>
      <dgm:spPr/>
      <dgm:t>
        <a:bodyPr/>
        <a:lstStyle/>
        <a:p>
          <a:endParaRPr lang="pt-BR"/>
        </a:p>
      </dgm:t>
    </dgm:pt>
    <dgm:pt modelId="{7FD8A12C-26E3-4AB0-821D-A8486D8F4039}" type="parTrans" cxnId="{A1A58967-1016-48AE-8701-57E004055418}">
      <dgm:prSet/>
      <dgm:spPr/>
      <dgm:t>
        <a:bodyPr/>
        <a:lstStyle/>
        <a:p>
          <a:endParaRPr lang="pt-BR"/>
        </a:p>
      </dgm:t>
    </dgm:pt>
    <dgm:pt modelId="{81D1BBFA-15B3-49C7-AB8A-700D4173AB01}">
      <dgm:prSet phldrT="[Texto]"/>
      <dgm:spPr/>
      <dgm:t>
        <a:bodyPr/>
        <a:lstStyle/>
        <a:p>
          <a:r>
            <a:rPr lang="pt-BR" b="1" dirty="0" smtClean="0"/>
            <a:t>Queda Exportação</a:t>
          </a:r>
          <a:endParaRPr lang="pt-BR" b="1" dirty="0"/>
        </a:p>
      </dgm:t>
    </dgm:pt>
    <dgm:pt modelId="{64F1063F-7D9B-4B25-BE89-EB0DEE3ADCE8}" type="parTrans" cxnId="{993B9AC5-36E2-428B-8FEF-774D0600F9B3}">
      <dgm:prSet/>
      <dgm:spPr/>
      <dgm:t>
        <a:bodyPr/>
        <a:lstStyle/>
        <a:p>
          <a:endParaRPr lang="pt-BR"/>
        </a:p>
      </dgm:t>
    </dgm:pt>
    <dgm:pt modelId="{E3E0FBDE-489C-4A97-839F-0F0F7454DA94}" type="sibTrans" cxnId="{993B9AC5-36E2-428B-8FEF-774D0600F9B3}">
      <dgm:prSet/>
      <dgm:spPr/>
      <dgm:t>
        <a:bodyPr/>
        <a:lstStyle/>
        <a:p>
          <a:endParaRPr lang="pt-BR"/>
        </a:p>
      </dgm:t>
    </dgm:pt>
    <dgm:pt modelId="{053BF92B-5C86-4A34-9994-43C98214252B}" type="pres">
      <dgm:prSet presAssocID="{834FDB58-10AB-4C97-A527-A51ABF47DFCD}" presName="compositeShape" presStyleCnt="0">
        <dgm:presLayoutVars>
          <dgm:chMax val="7"/>
          <dgm:dir/>
          <dgm:resizeHandles val="exact"/>
        </dgm:presLayoutVars>
      </dgm:prSet>
      <dgm:spPr/>
    </dgm:pt>
    <dgm:pt modelId="{EEDC28D6-C71D-43D0-9A5A-7C854B8814EC}" type="pres">
      <dgm:prSet presAssocID="{834FDB58-10AB-4C97-A527-A51ABF47DFCD}" presName="wedge1" presStyleLbl="node1" presStyleIdx="0" presStyleCnt="4"/>
      <dgm:spPr/>
      <dgm:t>
        <a:bodyPr/>
        <a:lstStyle/>
        <a:p>
          <a:endParaRPr lang="pt-BR"/>
        </a:p>
      </dgm:t>
    </dgm:pt>
    <dgm:pt modelId="{D29ECFED-6D71-48F3-863F-328471940558}" type="pres">
      <dgm:prSet presAssocID="{834FDB58-10AB-4C97-A527-A51ABF47DFCD}" presName="dummy1a" presStyleCnt="0"/>
      <dgm:spPr/>
    </dgm:pt>
    <dgm:pt modelId="{FCE6376A-E9CB-44EB-86BD-17F1A4802CE2}" type="pres">
      <dgm:prSet presAssocID="{834FDB58-10AB-4C97-A527-A51ABF47DFCD}" presName="dummy1b" presStyleCnt="0"/>
      <dgm:spPr/>
    </dgm:pt>
    <dgm:pt modelId="{24EBA1A4-B573-471B-9979-EE7E21A0E0B3}" type="pres">
      <dgm:prSet presAssocID="{834FDB58-10AB-4C97-A527-A51ABF47DFC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88D670-0E44-4D47-AF7D-38D50B0A6EE5}" type="pres">
      <dgm:prSet presAssocID="{834FDB58-10AB-4C97-A527-A51ABF47DFCD}" presName="wedge2" presStyleLbl="node1" presStyleIdx="1" presStyleCnt="4"/>
      <dgm:spPr/>
      <dgm:t>
        <a:bodyPr/>
        <a:lstStyle/>
        <a:p>
          <a:endParaRPr lang="pt-BR"/>
        </a:p>
      </dgm:t>
    </dgm:pt>
    <dgm:pt modelId="{BB3F76AA-1A2E-469D-88B9-5CB730C04D6B}" type="pres">
      <dgm:prSet presAssocID="{834FDB58-10AB-4C97-A527-A51ABF47DFCD}" presName="dummy2a" presStyleCnt="0"/>
      <dgm:spPr/>
    </dgm:pt>
    <dgm:pt modelId="{21FE7FEF-59BE-4C27-9861-B586516316C8}" type="pres">
      <dgm:prSet presAssocID="{834FDB58-10AB-4C97-A527-A51ABF47DFCD}" presName="dummy2b" presStyleCnt="0"/>
      <dgm:spPr/>
    </dgm:pt>
    <dgm:pt modelId="{ADAD7033-D3E6-460B-A625-38A46E176D41}" type="pres">
      <dgm:prSet presAssocID="{834FDB58-10AB-4C97-A527-A51ABF47DFC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0FCED1-B05A-43EA-98D5-200D404C2693}" type="pres">
      <dgm:prSet presAssocID="{834FDB58-10AB-4C97-A527-A51ABF47DFCD}" presName="wedge3" presStyleLbl="node1" presStyleIdx="2" presStyleCnt="4"/>
      <dgm:spPr/>
      <dgm:t>
        <a:bodyPr/>
        <a:lstStyle/>
        <a:p>
          <a:endParaRPr lang="pt-BR"/>
        </a:p>
      </dgm:t>
    </dgm:pt>
    <dgm:pt modelId="{856B2FF2-7C75-4DF1-BE33-653BFB5CAB05}" type="pres">
      <dgm:prSet presAssocID="{834FDB58-10AB-4C97-A527-A51ABF47DFCD}" presName="dummy3a" presStyleCnt="0"/>
      <dgm:spPr/>
    </dgm:pt>
    <dgm:pt modelId="{F9FC0631-B76C-4077-A4F1-45176F40908D}" type="pres">
      <dgm:prSet presAssocID="{834FDB58-10AB-4C97-A527-A51ABF47DFCD}" presName="dummy3b" presStyleCnt="0"/>
      <dgm:spPr/>
    </dgm:pt>
    <dgm:pt modelId="{9716DFA8-01BA-4240-8F0E-C5FF6A2CCA49}" type="pres">
      <dgm:prSet presAssocID="{834FDB58-10AB-4C97-A527-A51ABF47DFC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E7240A-E139-4529-BC5D-7BA73539F533}" type="pres">
      <dgm:prSet presAssocID="{834FDB58-10AB-4C97-A527-A51ABF47DFCD}" presName="wedge4" presStyleLbl="node1" presStyleIdx="3" presStyleCnt="4"/>
      <dgm:spPr/>
    </dgm:pt>
    <dgm:pt modelId="{B9677017-E2AB-46EC-80EA-7BE33D4F89BD}" type="pres">
      <dgm:prSet presAssocID="{834FDB58-10AB-4C97-A527-A51ABF47DFCD}" presName="dummy4a" presStyleCnt="0"/>
      <dgm:spPr/>
    </dgm:pt>
    <dgm:pt modelId="{BA732347-32BD-4F8D-91D4-677938656232}" type="pres">
      <dgm:prSet presAssocID="{834FDB58-10AB-4C97-A527-A51ABF47DFCD}" presName="dummy4b" presStyleCnt="0"/>
      <dgm:spPr/>
    </dgm:pt>
    <dgm:pt modelId="{D8DA38C7-06A9-4481-A2FB-A4CF14A6D5F6}" type="pres">
      <dgm:prSet presAssocID="{834FDB58-10AB-4C97-A527-A51ABF47DFC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A264CAF-7C70-4F73-B809-BC567168B62D}" type="pres">
      <dgm:prSet presAssocID="{25BF5E4C-FBDE-4C25-A228-FD27084DAE69}" presName="arrowWedge1" presStyleLbl="fgSibTrans2D1" presStyleIdx="0" presStyleCnt="4"/>
      <dgm:spPr/>
    </dgm:pt>
    <dgm:pt modelId="{15B019A4-4F95-4D8C-8A4D-18730FCEE722}" type="pres">
      <dgm:prSet presAssocID="{F302386B-0F32-407A-A50A-187248B736D3}" presName="arrowWedge2" presStyleLbl="fgSibTrans2D1" presStyleIdx="1" presStyleCnt="4"/>
      <dgm:spPr/>
    </dgm:pt>
    <dgm:pt modelId="{4910F8B4-B0F9-4A40-8C56-EE7F2CA0D4F9}" type="pres">
      <dgm:prSet presAssocID="{4E07B545-EC0B-49E9-9E9F-B22AE261C3D0}" presName="arrowWedge3" presStyleLbl="fgSibTrans2D1" presStyleIdx="2" presStyleCnt="4"/>
      <dgm:spPr/>
    </dgm:pt>
    <dgm:pt modelId="{723E37BF-78ED-4559-A472-26654DBFD67E}" type="pres">
      <dgm:prSet presAssocID="{E3E0FBDE-489C-4A97-839F-0F0F7454DA94}" presName="arrowWedge4" presStyleLbl="fgSibTrans2D1" presStyleIdx="3" presStyleCnt="4"/>
      <dgm:spPr/>
    </dgm:pt>
  </dgm:ptLst>
  <dgm:cxnLst>
    <dgm:cxn modelId="{AF80F42C-AC04-40C4-A5B2-8A748D6D876B}" srcId="{834FDB58-10AB-4C97-A527-A51ABF47DFCD}" destId="{879E942B-C971-452B-94B5-28C79C23A2ED}" srcOrd="1" destOrd="0" parTransId="{36D45869-9555-42BF-8334-72FE70A40DCB}" sibTransId="{F302386B-0F32-407A-A50A-187248B736D3}"/>
    <dgm:cxn modelId="{3DB8FFDD-CB51-48F7-8BE6-128EC8712A22}" type="presOf" srcId="{EB51C1DB-7D09-416B-AE2F-A831054E0AD6}" destId="{EEDC28D6-C71D-43D0-9A5A-7C854B8814EC}" srcOrd="0" destOrd="0" presId="urn:microsoft.com/office/officeart/2005/8/layout/cycle8"/>
    <dgm:cxn modelId="{2117860D-6DBD-4D1D-A2BA-61319081967E}" type="presOf" srcId="{81D1BBFA-15B3-49C7-AB8A-700D4173AB01}" destId="{0FE7240A-E139-4529-BC5D-7BA73539F533}" srcOrd="0" destOrd="0" presId="urn:microsoft.com/office/officeart/2005/8/layout/cycle8"/>
    <dgm:cxn modelId="{F9DF37B5-028A-4BDD-90D5-FAC04A3BC661}" type="presOf" srcId="{834FDB58-10AB-4C97-A527-A51ABF47DFCD}" destId="{053BF92B-5C86-4A34-9994-43C98214252B}" srcOrd="0" destOrd="0" presId="urn:microsoft.com/office/officeart/2005/8/layout/cycle8"/>
    <dgm:cxn modelId="{E483583F-6BE5-4CEF-B0E2-04B70091A7BD}" type="presOf" srcId="{D28E50BE-8A75-42D1-878A-D9C32AFE419C}" destId="{F10FCED1-B05A-43EA-98D5-200D404C2693}" srcOrd="0" destOrd="0" presId="urn:microsoft.com/office/officeart/2005/8/layout/cycle8"/>
    <dgm:cxn modelId="{8131B833-DCCF-4F98-9DC6-BC2ACE4DCF4D}" type="presOf" srcId="{879E942B-C971-452B-94B5-28C79C23A2ED}" destId="{E088D670-0E44-4D47-AF7D-38D50B0A6EE5}" srcOrd="0" destOrd="0" presId="urn:microsoft.com/office/officeart/2005/8/layout/cycle8"/>
    <dgm:cxn modelId="{3269661A-A88F-4649-869C-6A6F3CA4200C}" srcId="{834FDB58-10AB-4C97-A527-A51ABF47DFCD}" destId="{EB51C1DB-7D09-416B-AE2F-A831054E0AD6}" srcOrd="0" destOrd="0" parTransId="{23C61434-567D-4100-A121-9A7ED59C79A7}" sibTransId="{25BF5E4C-FBDE-4C25-A228-FD27084DAE69}"/>
    <dgm:cxn modelId="{E5CD64C5-845A-4AEA-8420-3733E752C054}" type="presOf" srcId="{D28E50BE-8A75-42D1-878A-D9C32AFE419C}" destId="{9716DFA8-01BA-4240-8F0E-C5FF6A2CCA49}" srcOrd="1" destOrd="0" presId="urn:microsoft.com/office/officeart/2005/8/layout/cycle8"/>
    <dgm:cxn modelId="{A1A58967-1016-48AE-8701-57E004055418}" srcId="{834FDB58-10AB-4C97-A527-A51ABF47DFCD}" destId="{D28E50BE-8A75-42D1-878A-D9C32AFE419C}" srcOrd="2" destOrd="0" parTransId="{7FD8A12C-26E3-4AB0-821D-A8486D8F4039}" sibTransId="{4E07B545-EC0B-49E9-9E9F-B22AE261C3D0}"/>
    <dgm:cxn modelId="{993B9AC5-36E2-428B-8FEF-774D0600F9B3}" srcId="{834FDB58-10AB-4C97-A527-A51ABF47DFCD}" destId="{81D1BBFA-15B3-49C7-AB8A-700D4173AB01}" srcOrd="3" destOrd="0" parTransId="{64F1063F-7D9B-4B25-BE89-EB0DEE3ADCE8}" sibTransId="{E3E0FBDE-489C-4A97-839F-0F0F7454DA94}"/>
    <dgm:cxn modelId="{2EEA6F94-C570-456C-8F6E-A8BB231AC02E}" type="presOf" srcId="{879E942B-C971-452B-94B5-28C79C23A2ED}" destId="{ADAD7033-D3E6-460B-A625-38A46E176D41}" srcOrd="1" destOrd="0" presId="urn:microsoft.com/office/officeart/2005/8/layout/cycle8"/>
    <dgm:cxn modelId="{8456ADE2-F537-4672-B2FE-13A69987868C}" type="presOf" srcId="{81D1BBFA-15B3-49C7-AB8A-700D4173AB01}" destId="{D8DA38C7-06A9-4481-A2FB-A4CF14A6D5F6}" srcOrd="1" destOrd="0" presId="urn:microsoft.com/office/officeart/2005/8/layout/cycle8"/>
    <dgm:cxn modelId="{D54BC94D-4FAE-42A7-8455-F2FE2AA8EFE5}" type="presOf" srcId="{EB51C1DB-7D09-416B-AE2F-A831054E0AD6}" destId="{24EBA1A4-B573-471B-9979-EE7E21A0E0B3}" srcOrd="1" destOrd="0" presId="urn:microsoft.com/office/officeart/2005/8/layout/cycle8"/>
    <dgm:cxn modelId="{1CAA0BD9-164C-4B26-AB34-AB61CDECC508}" type="presParOf" srcId="{053BF92B-5C86-4A34-9994-43C98214252B}" destId="{EEDC28D6-C71D-43D0-9A5A-7C854B8814EC}" srcOrd="0" destOrd="0" presId="urn:microsoft.com/office/officeart/2005/8/layout/cycle8"/>
    <dgm:cxn modelId="{0F73ECE3-5F00-4CAB-ACD2-15EA0E1760C6}" type="presParOf" srcId="{053BF92B-5C86-4A34-9994-43C98214252B}" destId="{D29ECFED-6D71-48F3-863F-328471940558}" srcOrd="1" destOrd="0" presId="urn:microsoft.com/office/officeart/2005/8/layout/cycle8"/>
    <dgm:cxn modelId="{67403038-DE73-433A-BE48-51A9D21B6723}" type="presParOf" srcId="{053BF92B-5C86-4A34-9994-43C98214252B}" destId="{FCE6376A-E9CB-44EB-86BD-17F1A4802CE2}" srcOrd="2" destOrd="0" presId="urn:microsoft.com/office/officeart/2005/8/layout/cycle8"/>
    <dgm:cxn modelId="{AECD3A03-B1C3-4EC9-BB2B-890AA7D4731C}" type="presParOf" srcId="{053BF92B-5C86-4A34-9994-43C98214252B}" destId="{24EBA1A4-B573-471B-9979-EE7E21A0E0B3}" srcOrd="3" destOrd="0" presId="urn:microsoft.com/office/officeart/2005/8/layout/cycle8"/>
    <dgm:cxn modelId="{3765305E-9D94-4F85-912B-DFF2199A7419}" type="presParOf" srcId="{053BF92B-5C86-4A34-9994-43C98214252B}" destId="{E088D670-0E44-4D47-AF7D-38D50B0A6EE5}" srcOrd="4" destOrd="0" presId="urn:microsoft.com/office/officeart/2005/8/layout/cycle8"/>
    <dgm:cxn modelId="{AFDEC1F3-7810-433C-A29A-C34BAFAAFB8F}" type="presParOf" srcId="{053BF92B-5C86-4A34-9994-43C98214252B}" destId="{BB3F76AA-1A2E-469D-88B9-5CB730C04D6B}" srcOrd="5" destOrd="0" presId="urn:microsoft.com/office/officeart/2005/8/layout/cycle8"/>
    <dgm:cxn modelId="{D5CF3178-41E9-4FA4-8182-6B108B6B9488}" type="presParOf" srcId="{053BF92B-5C86-4A34-9994-43C98214252B}" destId="{21FE7FEF-59BE-4C27-9861-B586516316C8}" srcOrd="6" destOrd="0" presId="urn:microsoft.com/office/officeart/2005/8/layout/cycle8"/>
    <dgm:cxn modelId="{1836D2B1-6009-4F55-AD7A-AAD04FE16EFA}" type="presParOf" srcId="{053BF92B-5C86-4A34-9994-43C98214252B}" destId="{ADAD7033-D3E6-460B-A625-38A46E176D41}" srcOrd="7" destOrd="0" presId="urn:microsoft.com/office/officeart/2005/8/layout/cycle8"/>
    <dgm:cxn modelId="{E86D6378-8D08-44BB-B9EA-A3642D0B2AE0}" type="presParOf" srcId="{053BF92B-5C86-4A34-9994-43C98214252B}" destId="{F10FCED1-B05A-43EA-98D5-200D404C2693}" srcOrd="8" destOrd="0" presId="urn:microsoft.com/office/officeart/2005/8/layout/cycle8"/>
    <dgm:cxn modelId="{0109FC38-A2F7-4394-B39F-1C4DFE26288F}" type="presParOf" srcId="{053BF92B-5C86-4A34-9994-43C98214252B}" destId="{856B2FF2-7C75-4DF1-BE33-653BFB5CAB05}" srcOrd="9" destOrd="0" presId="urn:microsoft.com/office/officeart/2005/8/layout/cycle8"/>
    <dgm:cxn modelId="{8132E38F-6504-4A11-9A58-D6ED055522BB}" type="presParOf" srcId="{053BF92B-5C86-4A34-9994-43C98214252B}" destId="{F9FC0631-B76C-4077-A4F1-45176F40908D}" srcOrd="10" destOrd="0" presId="urn:microsoft.com/office/officeart/2005/8/layout/cycle8"/>
    <dgm:cxn modelId="{EFBDE275-6536-4212-A933-421999B18D1E}" type="presParOf" srcId="{053BF92B-5C86-4A34-9994-43C98214252B}" destId="{9716DFA8-01BA-4240-8F0E-C5FF6A2CCA49}" srcOrd="11" destOrd="0" presId="urn:microsoft.com/office/officeart/2005/8/layout/cycle8"/>
    <dgm:cxn modelId="{AE696BF8-C496-4B38-9F82-EF7A3C09D4BF}" type="presParOf" srcId="{053BF92B-5C86-4A34-9994-43C98214252B}" destId="{0FE7240A-E139-4529-BC5D-7BA73539F533}" srcOrd="12" destOrd="0" presId="urn:microsoft.com/office/officeart/2005/8/layout/cycle8"/>
    <dgm:cxn modelId="{9D8A3E45-D354-4C03-B9D1-D682D26448B1}" type="presParOf" srcId="{053BF92B-5C86-4A34-9994-43C98214252B}" destId="{B9677017-E2AB-46EC-80EA-7BE33D4F89BD}" srcOrd="13" destOrd="0" presId="urn:microsoft.com/office/officeart/2005/8/layout/cycle8"/>
    <dgm:cxn modelId="{0A8968D3-6B00-4FF3-A5AE-34F56A84F00E}" type="presParOf" srcId="{053BF92B-5C86-4A34-9994-43C98214252B}" destId="{BA732347-32BD-4F8D-91D4-677938656232}" srcOrd="14" destOrd="0" presId="urn:microsoft.com/office/officeart/2005/8/layout/cycle8"/>
    <dgm:cxn modelId="{B8534D1C-1664-43CE-A33E-36CBC857FFDC}" type="presParOf" srcId="{053BF92B-5C86-4A34-9994-43C98214252B}" destId="{D8DA38C7-06A9-4481-A2FB-A4CF14A6D5F6}" srcOrd="15" destOrd="0" presId="urn:microsoft.com/office/officeart/2005/8/layout/cycle8"/>
    <dgm:cxn modelId="{74B88A23-875A-4EC7-8881-BC909758EB74}" type="presParOf" srcId="{053BF92B-5C86-4A34-9994-43C98214252B}" destId="{4A264CAF-7C70-4F73-B809-BC567168B62D}" srcOrd="16" destOrd="0" presId="urn:microsoft.com/office/officeart/2005/8/layout/cycle8"/>
    <dgm:cxn modelId="{9AD0B349-E8CB-4D89-9C36-5BE117B3C205}" type="presParOf" srcId="{053BF92B-5C86-4A34-9994-43C98214252B}" destId="{15B019A4-4F95-4D8C-8A4D-18730FCEE722}" srcOrd="17" destOrd="0" presId="urn:microsoft.com/office/officeart/2005/8/layout/cycle8"/>
    <dgm:cxn modelId="{90CC5346-A49D-432E-B518-1FD53C4ACC0C}" type="presParOf" srcId="{053BF92B-5C86-4A34-9994-43C98214252B}" destId="{4910F8B4-B0F9-4A40-8C56-EE7F2CA0D4F9}" srcOrd="18" destOrd="0" presId="urn:microsoft.com/office/officeart/2005/8/layout/cycle8"/>
    <dgm:cxn modelId="{33AD18DA-4E46-4B08-92D0-0528BA2CF731}" type="presParOf" srcId="{053BF92B-5C86-4A34-9994-43C98214252B}" destId="{723E37BF-78ED-4559-A472-26654DBFD67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C28D6-C71D-43D0-9A5A-7C854B8814EC}">
      <dsp:nvSpPr>
        <dsp:cNvPr id="0" name=""/>
        <dsp:cNvSpPr/>
      </dsp:nvSpPr>
      <dsp:spPr>
        <a:xfrm>
          <a:off x="1166587" y="255668"/>
          <a:ext cx="3488333" cy="3488333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Desvalo-rização</a:t>
          </a:r>
          <a:endParaRPr lang="pt-BR" sz="1600" b="1" kern="1200" dirty="0"/>
        </a:p>
      </dsp:txBody>
      <dsp:txXfrm>
        <a:off x="3018311" y="978666"/>
        <a:ext cx="1287361" cy="955138"/>
      </dsp:txXfrm>
    </dsp:sp>
    <dsp:sp modelId="{E088D670-0E44-4D47-AF7D-38D50B0A6EE5}">
      <dsp:nvSpPr>
        <dsp:cNvPr id="0" name=""/>
        <dsp:cNvSpPr/>
      </dsp:nvSpPr>
      <dsp:spPr>
        <a:xfrm>
          <a:off x="1166587" y="372776"/>
          <a:ext cx="3488333" cy="3488333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Aumento dos Custos de Produção</a:t>
          </a:r>
          <a:endParaRPr lang="pt-BR" sz="1700" b="1" kern="1200" dirty="0"/>
        </a:p>
      </dsp:txBody>
      <dsp:txXfrm>
        <a:off x="3018311" y="2182972"/>
        <a:ext cx="1287361" cy="955138"/>
      </dsp:txXfrm>
    </dsp:sp>
    <dsp:sp modelId="{F10FCED1-B05A-43EA-98D5-200D404C2693}">
      <dsp:nvSpPr>
        <dsp:cNvPr id="0" name=""/>
        <dsp:cNvSpPr/>
      </dsp:nvSpPr>
      <dsp:spPr>
        <a:xfrm>
          <a:off x="1049479" y="372776"/>
          <a:ext cx="3488333" cy="3488333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Inflação</a:t>
          </a:r>
          <a:endParaRPr lang="pt-BR" sz="1800" b="1" kern="1200" dirty="0"/>
        </a:p>
      </dsp:txBody>
      <dsp:txXfrm>
        <a:off x="1398727" y="2182972"/>
        <a:ext cx="1287361" cy="955138"/>
      </dsp:txXfrm>
    </dsp:sp>
    <dsp:sp modelId="{0FE7240A-E139-4529-BC5D-7BA73539F533}">
      <dsp:nvSpPr>
        <dsp:cNvPr id="0" name=""/>
        <dsp:cNvSpPr/>
      </dsp:nvSpPr>
      <dsp:spPr>
        <a:xfrm>
          <a:off x="1049479" y="255668"/>
          <a:ext cx="3488333" cy="3488333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Queda Exportação</a:t>
          </a:r>
          <a:endParaRPr lang="pt-BR" sz="1700" b="1" kern="1200" dirty="0"/>
        </a:p>
      </dsp:txBody>
      <dsp:txXfrm>
        <a:off x="1398727" y="978666"/>
        <a:ext cx="1287361" cy="955138"/>
      </dsp:txXfrm>
    </dsp:sp>
    <dsp:sp modelId="{4A264CAF-7C70-4F73-B809-BC567168B62D}">
      <dsp:nvSpPr>
        <dsp:cNvPr id="0" name=""/>
        <dsp:cNvSpPr/>
      </dsp:nvSpPr>
      <dsp:spPr>
        <a:xfrm>
          <a:off x="950642" y="39723"/>
          <a:ext cx="3920222" cy="392022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019A4-4F95-4D8C-8A4D-18730FCEE722}">
      <dsp:nvSpPr>
        <dsp:cNvPr id="0" name=""/>
        <dsp:cNvSpPr/>
      </dsp:nvSpPr>
      <dsp:spPr>
        <a:xfrm>
          <a:off x="950642" y="156831"/>
          <a:ext cx="3920222" cy="392022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0F8B4-B0F9-4A40-8C56-EE7F2CA0D4F9}">
      <dsp:nvSpPr>
        <dsp:cNvPr id="0" name=""/>
        <dsp:cNvSpPr/>
      </dsp:nvSpPr>
      <dsp:spPr>
        <a:xfrm>
          <a:off x="833534" y="156831"/>
          <a:ext cx="3920222" cy="392022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E37BF-78ED-4559-A472-26654DBFD67E}">
      <dsp:nvSpPr>
        <dsp:cNvPr id="0" name=""/>
        <dsp:cNvSpPr/>
      </dsp:nvSpPr>
      <dsp:spPr>
        <a:xfrm>
          <a:off x="833534" y="39723"/>
          <a:ext cx="3920222" cy="392022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opiniao/2018/11/o-governo-deveria-reduzir-o-volume-de-reservas-internacionais-do-pais-sim.shtml?loggedpaywall#_=_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br.sputniknews.com/russia/2018101612453224-putin-economia-russia/" TargetMode="Externa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acapital.com.br/economia/a-estrategia-chines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carta.fee.tche.br/article/a-china-no-comercio-externo-brasileiro/" TargetMode="Externa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Prof. Gerson Nassor Cardoso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000000"/>
                </a:solidFill>
                <a:latin typeface="Calibri"/>
              </a:rPr>
              <a:t>gersonnassor@usp.br</a:t>
            </a:r>
            <a:endParaRPr dirty="0"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46057" y="1317123"/>
            <a:ext cx="11338560" cy="488037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Valorização </a:t>
            </a:r>
            <a:r>
              <a:rPr lang="pt-BR" sz="2400" b="1" dirty="0">
                <a:solidFill>
                  <a:srgbClr val="002060"/>
                </a:solidFill>
              </a:rPr>
              <a:t>Cambial e </a:t>
            </a:r>
            <a:r>
              <a:rPr lang="pt-BR" sz="2400" b="1" dirty="0">
                <a:solidFill>
                  <a:srgbClr val="002060"/>
                </a:solidFill>
              </a:rPr>
              <a:t>Inflação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Com uma </a:t>
            </a:r>
            <a:r>
              <a:rPr lang="pt-BR" sz="2400" dirty="0">
                <a:solidFill>
                  <a:srgbClr val="002060"/>
                </a:solidFill>
              </a:rPr>
              <a:t>valorização (apreciação) </a:t>
            </a:r>
            <a:r>
              <a:rPr lang="pt-BR" sz="2400" dirty="0">
                <a:solidFill>
                  <a:srgbClr val="002060"/>
                </a:solidFill>
              </a:rPr>
              <a:t>cambial, a moeda nacional (real) fica mais forte </a:t>
            </a:r>
            <a:r>
              <a:rPr lang="pt-BR" sz="2400" dirty="0">
                <a:solidFill>
                  <a:srgbClr val="002060"/>
                </a:solidFill>
              </a:rPr>
              <a:t>relativamente </a:t>
            </a:r>
            <a:r>
              <a:rPr lang="pt-BR" sz="2400" dirty="0">
                <a:solidFill>
                  <a:srgbClr val="002060"/>
                </a:solidFill>
              </a:rPr>
              <a:t>à</a:t>
            </a:r>
            <a:r>
              <a:rPr lang="pt-BR" sz="2400" dirty="0">
                <a:solidFill>
                  <a:srgbClr val="002060"/>
                </a:solidFill>
              </a:rPr>
              <a:t>s </a:t>
            </a:r>
            <a:r>
              <a:rPr lang="pt-BR" sz="2400" dirty="0" smtClean="0">
                <a:solidFill>
                  <a:srgbClr val="002060"/>
                </a:solidFill>
              </a:rPr>
              <a:t>moedas estrangeiras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Os </a:t>
            </a:r>
            <a:r>
              <a:rPr lang="pt-BR" sz="2400" dirty="0">
                <a:solidFill>
                  <a:srgbClr val="002060"/>
                </a:solidFill>
              </a:rPr>
              <a:t>brasileiros passam a importar mais, e aumenta a </a:t>
            </a:r>
            <a:r>
              <a:rPr lang="pt-BR" sz="2400" dirty="0">
                <a:solidFill>
                  <a:srgbClr val="002060"/>
                </a:solidFill>
              </a:rPr>
              <a:t>competição </a:t>
            </a:r>
            <a:r>
              <a:rPr lang="pt-BR" sz="2400" dirty="0">
                <a:solidFill>
                  <a:srgbClr val="002060"/>
                </a:solidFill>
              </a:rPr>
              <a:t>do produto importado com </a:t>
            </a:r>
            <a:r>
              <a:rPr lang="pt-BR" sz="2400" dirty="0" smtClean="0">
                <a:solidFill>
                  <a:srgbClr val="002060"/>
                </a:solidFill>
              </a:rPr>
              <a:t>os produtos </a:t>
            </a:r>
            <a:r>
              <a:rPr lang="pt-BR" sz="2400" dirty="0">
                <a:solidFill>
                  <a:srgbClr val="002060"/>
                </a:solidFill>
              </a:rPr>
              <a:t>nacionais. </a:t>
            </a:r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Os empresários </a:t>
            </a:r>
            <a:r>
              <a:rPr lang="pt-BR" sz="2400" dirty="0">
                <a:solidFill>
                  <a:srgbClr val="002060"/>
                </a:solidFill>
              </a:rPr>
              <a:t>brasileiros </a:t>
            </a:r>
            <a:r>
              <a:rPr lang="pt-BR" sz="2400" dirty="0">
                <a:solidFill>
                  <a:srgbClr val="002060"/>
                </a:solidFill>
              </a:rPr>
              <a:t>são desestimulados </a:t>
            </a:r>
            <a:r>
              <a:rPr lang="pt-BR" sz="2400" dirty="0">
                <a:solidFill>
                  <a:srgbClr val="002060"/>
                </a:solidFill>
              </a:rPr>
              <a:t>a elevar o </a:t>
            </a:r>
            <a:r>
              <a:rPr lang="pt-BR" sz="2400" dirty="0">
                <a:solidFill>
                  <a:srgbClr val="002060"/>
                </a:solidFill>
              </a:rPr>
              <a:t>preço </a:t>
            </a:r>
            <a:r>
              <a:rPr lang="pt-BR" sz="2400" dirty="0">
                <a:solidFill>
                  <a:srgbClr val="002060"/>
                </a:solidFill>
              </a:rPr>
              <a:t>de seus produtos e obrigados </a:t>
            </a:r>
            <a:r>
              <a:rPr lang="pt-BR" sz="2400" dirty="0">
                <a:solidFill>
                  <a:srgbClr val="002060"/>
                </a:solidFill>
              </a:rPr>
              <a:t>a manter </a:t>
            </a:r>
            <a:r>
              <a:rPr lang="pt-BR" sz="2400" dirty="0">
                <a:solidFill>
                  <a:srgbClr val="002060"/>
                </a:solidFill>
              </a:rPr>
              <a:t>os </a:t>
            </a:r>
            <a:r>
              <a:rPr lang="pt-BR" sz="2400" dirty="0">
                <a:solidFill>
                  <a:srgbClr val="002060"/>
                </a:solidFill>
              </a:rPr>
              <a:t>preços </a:t>
            </a:r>
            <a:r>
              <a:rPr lang="pt-BR" sz="2400" dirty="0">
                <a:solidFill>
                  <a:srgbClr val="002060"/>
                </a:solidFill>
              </a:rPr>
              <a:t>em </a:t>
            </a:r>
            <a:r>
              <a:rPr lang="pt-BR" sz="2400" dirty="0">
                <a:solidFill>
                  <a:srgbClr val="002060"/>
                </a:solidFill>
              </a:rPr>
              <a:t>níveis competitivos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  <a:r>
              <a:rPr lang="pt-BR" sz="2400" dirty="0">
                <a:solidFill>
                  <a:srgbClr val="002060"/>
                </a:solidFill>
              </a:rPr>
              <a:t>Ou seja, a </a:t>
            </a:r>
            <a:r>
              <a:rPr lang="pt-BR" sz="2400" dirty="0">
                <a:solidFill>
                  <a:srgbClr val="002060"/>
                </a:solidFill>
              </a:rPr>
              <a:t>valorização </a:t>
            </a:r>
            <a:r>
              <a:rPr lang="pt-BR" sz="2400" dirty="0">
                <a:solidFill>
                  <a:srgbClr val="002060"/>
                </a:solidFill>
              </a:rPr>
              <a:t>cambial permite “ancorar” os </a:t>
            </a:r>
            <a:r>
              <a:rPr lang="pt-BR" sz="2400" dirty="0">
                <a:solidFill>
                  <a:srgbClr val="002060"/>
                </a:solidFill>
              </a:rPr>
              <a:t>preços </a:t>
            </a:r>
            <a:r>
              <a:rPr lang="pt-BR" sz="2400" dirty="0">
                <a:solidFill>
                  <a:srgbClr val="002060"/>
                </a:solidFill>
              </a:rPr>
              <a:t>internos </a:t>
            </a:r>
            <a:r>
              <a:rPr lang="pt-BR" sz="2400" dirty="0" smtClean="0">
                <a:solidFill>
                  <a:srgbClr val="002060"/>
                </a:solidFill>
              </a:rPr>
              <a:t>e reduzir </a:t>
            </a:r>
            <a:r>
              <a:rPr lang="pt-BR" sz="2400" dirty="0">
                <a:solidFill>
                  <a:srgbClr val="002060"/>
                </a:solidFill>
              </a:rPr>
              <a:t>a taxa de </a:t>
            </a:r>
            <a:r>
              <a:rPr lang="pt-BR" sz="2400" dirty="0">
                <a:solidFill>
                  <a:srgbClr val="002060"/>
                </a:solidFill>
              </a:rPr>
              <a:t>inflação </a:t>
            </a:r>
            <a:r>
              <a:rPr lang="pt-BR" sz="2400" dirty="0">
                <a:solidFill>
                  <a:srgbClr val="002060"/>
                </a:solidFill>
              </a:rPr>
              <a:t>(dai deriva o termo </a:t>
            </a:r>
            <a:r>
              <a:rPr lang="pt-BR" sz="2400" dirty="0">
                <a:solidFill>
                  <a:srgbClr val="002060"/>
                </a:solidFill>
              </a:rPr>
              <a:t>âncora </a:t>
            </a:r>
            <a:r>
              <a:rPr lang="pt-BR" sz="2400" dirty="0">
                <a:solidFill>
                  <a:srgbClr val="002060"/>
                </a:solidFill>
              </a:rPr>
              <a:t>cambial).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26843" y="324467"/>
            <a:ext cx="4025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Taxa de Câmbio e Inflação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3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53015" y="662383"/>
            <a:ext cx="11738688" cy="582061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dirty="0" smtClean="0">
                <a:solidFill>
                  <a:srgbClr val="002060"/>
                </a:solidFill>
              </a:rPr>
              <a:t>Desvantagens: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Os setores nacionais que </a:t>
            </a:r>
            <a:r>
              <a:rPr lang="pt-BR" sz="2400" dirty="0">
                <a:solidFill>
                  <a:srgbClr val="002060"/>
                </a:solidFill>
              </a:rPr>
              <a:t>estiverem </a:t>
            </a:r>
            <a:r>
              <a:rPr lang="pt-BR" sz="2400" dirty="0">
                <a:solidFill>
                  <a:srgbClr val="002060"/>
                </a:solidFill>
              </a:rPr>
              <a:t>despreparados para a </a:t>
            </a:r>
            <a:r>
              <a:rPr lang="pt-BR" sz="2400" dirty="0">
                <a:solidFill>
                  <a:srgbClr val="002060"/>
                </a:solidFill>
              </a:rPr>
              <a:t>competição </a:t>
            </a:r>
            <a:r>
              <a:rPr lang="pt-BR" sz="2400" dirty="0">
                <a:solidFill>
                  <a:srgbClr val="002060"/>
                </a:solidFill>
              </a:rPr>
              <a:t>externa podem sofrer grande queda em </a:t>
            </a:r>
            <a:r>
              <a:rPr lang="pt-BR" sz="2400" dirty="0">
                <a:solidFill>
                  <a:srgbClr val="002060"/>
                </a:solidFill>
              </a:rPr>
              <a:t>suas vendas</a:t>
            </a:r>
            <a:r>
              <a:rPr lang="pt-BR" sz="2400" dirty="0">
                <a:solidFill>
                  <a:srgbClr val="002060"/>
                </a:solidFill>
              </a:rPr>
              <a:t>, com o consequente aumento do desemprego nesses setores.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Os </a:t>
            </a:r>
            <a:r>
              <a:rPr lang="pt-BR" sz="2400" dirty="0">
                <a:solidFill>
                  <a:srgbClr val="002060"/>
                </a:solidFill>
              </a:rPr>
              <a:t>exportadores </a:t>
            </a:r>
            <a:r>
              <a:rPr lang="pt-BR" sz="2400" dirty="0">
                <a:solidFill>
                  <a:srgbClr val="002060"/>
                </a:solidFill>
              </a:rPr>
              <a:t>também são </a:t>
            </a:r>
            <a:r>
              <a:rPr lang="pt-BR" sz="2400" dirty="0">
                <a:solidFill>
                  <a:srgbClr val="002060"/>
                </a:solidFill>
              </a:rPr>
              <a:t>prejudicados</a:t>
            </a:r>
            <a:r>
              <a:rPr lang="pt-BR" sz="2400" dirty="0">
                <a:solidFill>
                  <a:srgbClr val="002060"/>
                </a:solidFill>
              </a:rPr>
              <a:t>, porque</a:t>
            </a:r>
            <a:r>
              <a:rPr lang="pt-BR" sz="2400" dirty="0">
                <a:solidFill>
                  <a:srgbClr val="002060"/>
                </a:solidFill>
              </a:rPr>
              <a:t>, com a moeda nacional valorizada, nossos produtos ficam relativamente mais caros para o </a:t>
            </a:r>
            <a:r>
              <a:rPr lang="pt-BR" sz="2400" dirty="0">
                <a:solidFill>
                  <a:srgbClr val="002060"/>
                </a:solidFill>
              </a:rPr>
              <a:t>comprador estrangeiro</a:t>
            </a:r>
            <a:r>
              <a:rPr lang="pt-BR" sz="2400" dirty="0">
                <a:solidFill>
                  <a:srgbClr val="002060"/>
                </a:solidFill>
              </a:rPr>
              <a:t>.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Com importações </a:t>
            </a:r>
            <a:r>
              <a:rPr lang="pt-BR" sz="2400" dirty="0">
                <a:solidFill>
                  <a:srgbClr val="002060"/>
                </a:solidFill>
              </a:rPr>
              <a:t>tendendo a crescer mais que as </a:t>
            </a:r>
            <a:r>
              <a:rPr lang="pt-BR" sz="2400" dirty="0">
                <a:solidFill>
                  <a:srgbClr val="002060"/>
                </a:solidFill>
              </a:rPr>
              <a:t>exportações, </a:t>
            </a:r>
            <a:r>
              <a:rPr lang="pt-BR" sz="2400" dirty="0">
                <a:solidFill>
                  <a:srgbClr val="002060"/>
                </a:solidFill>
              </a:rPr>
              <a:t>pode ocorrer um </a:t>
            </a:r>
            <a:r>
              <a:rPr lang="pt-BR" sz="2400" dirty="0">
                <a:solidFill>
                  <a:srgbClr val="002060"/>
                </a:solidFill>
              </a:rPr>
              <a:t>déficit </a:t>
            </a:r>
            <a:r>
              <a:rPr lang="pt-BR" sz="2400" dirty="0">
                <a:solidFill>
                  <a:srgbClr val="002060"/>
                </a:solidFill>
              </a:rPr>
              <a:t>na </a:t>
            </a:r>
            <a:r>
              <a:rPr lang="pt-BR" sz="2400" dirty="0">
                <a:solidFill>
                  <a:srgbClr val="002060"/>
                </a:solidFill>
              </a:rPr>
              <a:t>balança comercial</a:t>
            </a:r>
            <a:r>
              <a:rPr lang="pt-BR" sz="2400" dirty="0">
                <a:solidFill>
                  <a:srgbClr val="002060"/>
                </a:solidFill>
              </a:rPr>
              <a:t>, com a consequente </a:t>
            </a:r>
            <a:r>
              <a:rPr lang="pt-BR" sz="2400" dirty="0">
                <a:solidFill>
                  <a:srgbClr val="002060"/>
                </a:solidFill>
              </a:rPr>
              <a:t>saída </a:t>
            </a:r>
            <a:r>
              <a:rPr lang="pt-BR" sz="2400" dirty="0">
                <a:solidFill>
                  <a:srgbClr val="002060"/>
                </a:solidFill>
              </a:rPr>
              <a:t>de divisas do pais.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Para </a:t>
            </a:r>
            <a:r>
              <a:rPr lang="pt-BR" sz="2400" dirty="0">
                <a:solidFill>
                  <a:srgbClr val="002060"/>
                </a:solidFill>
              </a:rPr>
              <a:t>manter suas reservas cambiais, o pais se </a:t>
            </a:r>
            <a:r>
              <a:rPr lang="pt-BR" sz="2400" dirty="0" smtClean="0">
                <a:solidFill>
                  <a:srgbClr val="002060"/>
                </a:solidFill>
              </a:rPr>
              <a:t>vê </a:t>
            </a:r>
            <a:r>
              <a:rPr lang="pt-BR" sz="2400" dirty="0">
                <a:solidFill>
                  <a:srgbClr val="002060"/>
                </a:solidFill>
              </a:rPr>
              <a:t>na contingência </a:t>
            </a:r>
            <a:r>
              <a:rPr lang="pt-BR" sz="2400" dirty="0">
                <a:solidFill>
                  <a:srgbClr val="002060"/>
                </a:solidFill>
              </a:rPr>
              <a:t>de buscar recursos no exterior, aumentando sua </a:t>
            </a:r>
            <a:r>
              <a:rPr lang="pt-BR" sz="2400" dirty="0">
                <a:solidFill>
                  <a:srgbClr val="002060"/>
                </a:solidFill>
              </a:rPr>
              <a:t>dependência </a:t>
            </a:r>
            <a:r>
              <a:rPr lang="pt-BR" sz="2400" dirty="0">
                <a:solidFill>
                  <a:srgbClr val="002060"/>
                </a:solidFill>
              </a:rPr>
              <a:t>ou vulnerabilidade </a:t>
            </a:r>
            <a:r>
              <a:rPr lang="pt-BR" sz="2400" dirty="0">
                <a:solidFill>
                  <a:srgbClr val="002060"/>
                </a:solidFill>
              </a:rPr>
              <a:t>externa.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93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39874" y="1533488"/>
            <a:ext cx="11852126" cy="433173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dirty="0" smtClean="0">
                <a:solidFill>
                  <a:srgbClr val="002060"/>
                </a:solidFill>
              </a:rPr>
              <a:t>Uma crítica </a:t>
            </a:r>
            <a:r>
              <a:rPr lang="pt-BR" sz="2400" dirty="0">
                <a:solidFill>
                  <a:srgbClr val="002060"/>
                </a:solidFill>
              </a:rPr>
              <a:t>frequente à </a:t>
            </a:r>
            <a:r>
              <a:rPr lang="pt-BR" sz="2400" dirty="0" smtClean="0">
                <a:solidFill>
                  <a:srgbClr val="002060"/>
                </a:solidFill>
              </a:rPr>
              <a:t>política </a:t>
            </a:r>
            <a:r>
              <a:rPr lang="pt-BR" sz="2400" dirty="0">
                <a:solidFill>
                  <a:srgbClr val="002060"/>
                </a:solidFill>
              </a:rPr>
              <a:t>de valorização cambial é a tendência à chamada </a:t>
            </a:r>
            <a:r>
              <a:rPr lang="pt-BR" sz="2400" b="1" dirty="0">
                <a:solidFill>
                  <a:srgbClr val="002060"/>
                </a:solidFill>
              </a:rPr>
              <a:t>“armadilha cambial”.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Quando </a:t>
            </a:r>
            <a:r>
              <a:rPr lang="pt-BR" sz="2400" dirty="0">
                <a:solidFill>
                  <a:srgbClr val="002060"/>
                </a:solidFill>
              </a:rPr>
              <a:t>o país</a:t>
            </a:r>
            <a:r>
              <a:rPr lang="pt-BR" sz="2400" b="1" dirty="0">
                <a:solidFill>
                  <a:srgbClr val="002060"/>
                </a:solidFill>
              </a:rPr>
              <a:t> cresce, </a:t>
            </a:r>
            <a:r>
              <a:rPr lang="pt-BR" sz="2400" b="1" dirty="0" smtClean="0">
                <a:solidFill>
                  <a:srgbClr val="002060"/>
                </a:solidFill>
              </a:rPr>
              <a:t>as importações </a:t>
            </a:r>
            <a:r>
              <a:rPr lang="pt-BR" sz="2400" b="1" dirty="0">
                <a:solidFill>
                  <a:srgbClr val="002060"/>
                </a:solidFill>
              </a:rPr>
              <a:t>tendem a aumentar. </a:t>
            </a:r>
            <a:r>
              <a:rPr lang="pt-BR" sz="2400" dirty="0">
                <a:solidFill>
                  <a:srgbClr val="002060"/>
                </a:solidFill>
              </a:rPr>
              <a:t>Entretanto, o mesmo não ocorre necessariamente com as </a:t>
            </a:r>
            <a:r>
              <a:rPr lang="pt-BR" sz="2400" b="1" dirty="0">
                <a:solidFill>
                  <a:srgbClr val="002060"/>
                </a:solidFill>
              </a:rPr>
              <a:t>exportações, </a:t>
            </a:r>
            <a:r>
              <a:rPr lang="pt-BR" sz="2400" dirty="0">
                <a:solidFill>
                  <a:srgbClr val="002060"/>
                </a:solidFill>
              </a:rPr>
              <a:t>que dependem mais </a:t>
            </a:r>
            <a:r>
              <a:rPr lang="pt-BR" sz="2400" dirty="0" smtClean="0">
                <a:solidFill>
                  <a:srgbClr val="002060"/>
                </a:solidFill>
              </a:rPr>
              <a:t>do </a:t>
            </a:r>
            <a:r>
              <a:rPr lang="pt-BR" sz="2400" b="1" dirty="0" smtClean="0">
                <a:solidFill>
                  <a:srgbClr val="002060"/>
                </a:solidFill>
              </a:rPr>
              <a:t>aumento </a:t>
            </a:r>
            <a:r>
              <a:rPr lang="pt-BR" sz="2400" b="1" dirty="0">
                <a:solidFill>
                  <a:srgbClr val="002060"/>
                </a:solidFill>
              </a:rPr>
              <a:t>da demanda externa </a:t>
            </a:r>
            <a:r>
              <a:rPr lang="pt-BR" sz="2400" dirty="0">
                <a:solidFill>
                  <a:srgbClr val="002060"/>
                </a:solidFill>
              </a:rPr>
              <a:t>e não do crescimento da renda interna. </a:t>
            </a:r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Portanto</a:t>
            </a:r>
            <a:r>
              <a:rPr lang="pt-BR" sz="2400" dirty="0">
                <a:solidFill>
                  <a:srgbClr val="002060"/>
                </a:solidFill>
              </a:rPr>
              <a:t>, quanto mais o país cresce, maior sua </a:t>
            </a:r>
            <a:r>
              <a:rPr lang="pt-BR" sz="2400" dirty="0" smtClean="0">
                <a:solidFill>
                  <a:srgbClr val="002060"/>
                </a:solidFill>
              </a:rPr>
              <a:t>vulnerabilidade em </a:t>
            </a:r>
            <a:r>
              <a:rPr lang="pt-BR" sz="2400" dirty="0">
                <a:solidFill>
                  <a:srgbClr val="002060"/>
                </a:solidFill>
              </a:rPr>
              <a:t>relação às economias dos outros países, o que </a:t>
            </a:r>
            <a:r>
              <a:rPr lang="pt-BR" sz="2400" dirty="0" smtClean="0">
                <a:solidFill>
                  <a:srgbClr val="002060"/>
                </a:solidFill>
              </a:rPr>
              <a:t>constitui </a:t>
            </a:r>
            <a:r>
              <a:rPr lang="pt-BR" sz="2400" dirty="0">
                <a:solidFill>
                  <a:srgbClr val="002060"/>
                </a:solidFill>
              </a:rPr>
              <a:t>uma restrição externa ao crescimento do país, gerando uma </a:t>
            </a:r>
            <a:r>
              <a:rPr lang="pt-BR" sz="2400" dirty="0" smtClean="0">
                <a:solidFill>
                  <a:srgbClr val="002060"/>
                </a:solidFill>
              </a:rPr>
              <a:t>verdadeira </a:t>
            </a:r>
            <a:r>
              <a:rPr lang="pt-BR" sz="2400" b="1" dirty="0" smtClean="0">
                <a:solidFill>
                  <a:srgbClr val="002060"/>
                </a:solidFill>
              </a:rPr>
              <a:t>“</a:t>
            </a:r>
            <a:r>
              <a:rPr lang="pt-BR" sz="2400" b="1" dirty="0">
                <a:solidFill>
                  <a:srgbClr val="002060"/>
                </a:solidFill>
              </a:rPr>
              <a:t>armadilha</a:t>
            </a:r>
            <a:r>
              <a:rPr lang="pt-BR" sz="2400" b="1" dirty="0" smtClean="0">
                <a:solidFill>
                  <a:srgbClr val="002060"/>
                </a:solidFill>
              </a:rPr>
              <a:t>”.</a:t>
            </a: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5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24434" y="1188720"/>
            <a:ext cx="11775886" cy="5303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Desvalorização </a:t>
            </a:r>
            <a:r>
              <a:rPr lang="pt-BR" sz="2400" b="1" dirty="0">
                <a:solidFill>
                  <a:srgbClr val="002060"/>
                </a:solidFill>
              </a:rPr>
              <a:t>Cambial e </a:t>
            </a:r>
            <a:r>
              <a:rPr lang="pt-BR" sz="2400" b="1" dirty="0">
                <a:solidFill>
                  <a:srgbClr val="002060"/>
                </a:solidFill>
              </a:rPr>
              <a:t>Inflação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A </a:t>
            </a:r>
            <a:r>
              <a:rPr lang="pt-BR" sz="2400" dirty="0">
                <a:solidFill>
                  <a:srgbClr val="002060"/>
                </a:solidFill>
              </a:rPr>
              <a:t>desvalorização </a:t>
            </a:r>
            <a:r>
              <a:rPr lang="pt-BR" sz="2400" b="1" dirty="0">
                <a:solidFill>
                  <a:srgbClr val="002060"/>
                </a:solidFill>
              </a:rPr>
              <a:t>cambial </a:t>
            </a:r>
            <a:r>
              <a:rPr lang="pt-BR" sz="2400" dirty="0">
                <a:solidFill>
                  <a:srgbClr val="002060"/>
                </a:solidFill>
              </a:rPr>
              <a:t>tem efeito </a:t>
            </a:r>
            <a:r>
              <a:rPr lang="pt-BR" sz="2400" dirty="0">
                <a:solidFill>
                  <a:srgbClr val="002060"/>
                </a:solidFill>
              </a:rPr>
              <a:t>contrário </a:t>
            </a:r>
            <a:r>
              <a:rPr lang="pt-BR" sz="2400" dirty="0">
                <a:solidFill>
                  <a:srgbClr val="002060"/>
                </a:solidFill>
              </a:rPr>
              <a:t>ao descrito anteriormente: os produtos importados </a:t>
            </a:r>
            <a:r>
              <a:rPr lang="pt-BR" sz="2400" dirty="0" smtClean="0">
                <a:solidFill>
                  <a:srgbClr val="002060"/>
                </a:solidFill>
              </a:rPr>
              <a:t>ficam mais </a:t>
            </a:r>
            <a:r>
              <a:rPr lang="pt-BR" sz="2400" dirty="0">
                <a:solidFill>
                  <a:srgbClr val="002060"/>
                </a:solidFill>
              </a:rPr>
              <a:t>caros, em termos de reais.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Diminuirão </a:t>
            </a:r>
            <a:r>
              <a:rPr lang="pt-BR" sz="2400" dirty="0">
                <a:solidFill>
                  <a:srgbClr val="002060"/>
                </a:solidFill>
              </a:rPr>
              <a:t>as </a:t>
            </a:r>
            <a:r>
              <a:rPr lang="pt-BR" sz="2400" dirty="0">
                <a:solidFill>
                  <a:srgbClr val="002060"/>
                </a:solidFill>
              </a:rPr>
              <a:t>importações </a:t>
            </a:r>
            <a:r>
              <a:rPr lang="pt-BR" sz="2400" dirty="0">
                <a:solidFill>
                  <a:srgbClr val="002060"/>
                </a:solidFill>
              </a:rPr>
              <a:t>de muitos produtos, mas os </a:t>
            </a:r>
            <a:r>
              <a:rPr lang="pt-BR" sz="2400" dirty="0">
                <a:solidFill>
                  <a:srgbClr val="002060"/>
                </a:solidFill>
              </a:rPr>
              <a:t>produtos </a:t>
            </a:r>
            <a:r>
              <a:rPr lang="pt-BR" sz="2400" dirty="0" smtClean="0">
                <a:solidFill>
                  <a:srgbClr val="002060"/>
                </a:solidFill>
              </a:rPr>
              <a:t>como </a:t>
            </a:r>
            <a:r>
              <a:rPr lang="pt-BR" sz="2400" dirty="0">
                <a:solidFill>
                  <a:srgbClr val="002060"/>
                </a:solidFill>
              </a:rPr>
              <a:t>petróleo</a:t>
            </a:r>
            <a:r>
              <a:rPr lang="pt-BR" sz="2400" dirty="0">
                <a:solidFill>
                  <a:srgbClr val="002060"/>
                </a:solidFill>
              </a:rPr>
              <a:t>, trigo, </a:t>
            </a:r>
            <a:r>
              <a:rPr lang="pt-BR" sz="2400" dirty="0">
                <a:solidFill>
                  <a:srgbClr val="002060"/>
                </a:solidFill>
              </a:rPr>
              <a:t>bens de capital que </a:t>
            </a:r>
            <a:r>
              <a:rPr lang="pt-BR" sz="2400" dirty="0">
                <a:solidFill>
                  <a:srgbClr val="002060"/>
                </a:solidFill>
              </a:rPr>
              <a:t>o Brasil importa muito, </a:t>
            </a:r>
            <a:r>
              <a:rPr lang="pt-BR" sz="2400" dirty="0">
                <a:solidFill>
                  <a:srgbClr val="002060"/>
                </a:solidFill>
              </a:rPr>
              <a:t>terão </a:t>
            </a:r>
            <a:r>
              <a:rPr lang="pt-BR" sz="2400" dirty="0">
                <a:solidFill>
                  <a:srgbClr val="002060"/>
                </a:solidFill>
              </a:rPr>
              <a:t>seu </a:t>
            </a:r>
            <a:r>
              <a:rPr lang="pt-BR" sz="2400" dirty="0">
                <a:solidFill>
                  <a:srgbClr val="002060"/>
                </a:solidFill>
              </a:rPr>
              <a:t>preço </a:t>
            </a:r>
            <a:r>
              <a:rPr lang="pt-BR" sz="2400" dirty="0">
                <a:solidFill>
                  <a:srgbClr val="002060"/>
                </a:solidFill>
              </a:rPr>
              <a:t>aumentado (em reais, </a:t>
            </a:r>
            <a:r>
              <a:rPr lang="pt-BR" sz="2400" dirty="0">
                <a:solidFill>
                  <a:srgbClr val="002060"/>
                </a:solidFill>
              </a:rPr>
              <a:t>não </a:t>
            </a:r>
            <a:r>
              <a:rPr lang="pt-BR" sz="2400" dirty="0">
                <a:solidFill>
                  <a:srgbClr val="002060"/>
                </a:solidFill>
              </a:rPr>
              <a:t>em </a:t>
            </a:r>
            <a:r>
              <a:rPr lang="pt-BR" sz="2400" dirty="0">
                <a:solidFill>
                  <a:srgbClr val="002060"/>
                </a:solidFill>
              </a:rPr>
              <a:t>dólar), provocando </a:t>
            </a:r>
            <a:r>
              <a:rPr lang="pt-BR" sz="2400" dirty="0">
                <a:solidFill>
                  <a:srgbClr val="002060"/>
                </a:solidFill>
              </a:rPr>
              <a:t>aumento dos custos de </a:t>
            </a:r>
            <a:r>
              <a:rPr lang="pt-BR" sz="2400" dirty="0">
                <a:solidFill>
                  <a:srgbClr val="002060"/>
                </a:solidFill>
              </a:rPr>
              <a:t>produção, </a:t>
            </a:r>
            <a:r>
              <a:rPr lang="pt-BR" sz="2400" dirty="0">
                <a:solidFill>
                  <a:srgbClr val="002060"/>
                </a:solidFill>
              </a:rPr>
              <a:t>que </a:t>
            </a:r>
            <a:r>
              <a:rPr lang="pt-BR" sz="2400" dirty="0">
                <a:solidFill>
                  <a:srgbClr val="002060"/>
                </a:solidFill>
              </a:rPr>
              <a:t>serão </a:t>
            </a:r>
            <a:r>
              <a:rPr lang="pt-BR" sz="2400" dirty="0">
                <a:solidFill>
                  <a:srgbClr val="002060"/>
                </a:solidFill>
              </a:rPr>
              <a:t>repassados aos </a:t>
            </a:r>
            <a:r>
              <a:rPr lang="pt-BR" sz="2400" dirty="0">
                <a:solidFill>
                  <a:srgbClr val="002060"/>
                </a:solidFill>
              </a:rPr>
              <a:t>preços </a:t>
            </a:r>
            <a:r>
              <a:rPr lang="pt-BR" sz="2400" dirty="0">
                <a:solidFill>
                  <a:srgbClr val="002060"/>
                </a:solidFill>
              </a:rPr>
              <a:t>dos produtos finais, </a:t>
            </a:r>
            <a:r>
              <a:rPr lang="pt-BR" sz="2400" dirty="0">
                <a:solidFill>
                  <a:srgbClr val="002060"/>
                </a:solidFill>
              </a:rPr>
              <a:t>gerando </a:t>
            </a:r>
            <a:r>
              <a:rPr lang="pt-BR" sz="2400" dirty="0" smtClean="0">
                <a:solidFill>
                  <a:srgbClr val="002060"/>
                </a:solidFill>
              </a:rPr>
              <a:t>a </a:t>
            </a:r>
            <a:r>
              <a:rPr lang="pt-BR" sz="2400" dirty="0">
                <a:solidFill>
                  <a:srgbClr val="002060"/>
                </a:solidFill>
              </a:rPr>
              <a:t>chamada </a:t>
            </a:r>
            <a:r>
              <a:rPr lang="pt-BR" sz="2400" dirty="0">
                <a:solidFill>
                  <a:srgbClr val="002060"/>
                </a:solidFill>
              </a:rPr>
              <a:t>inflação </a:t>
            </a:r>
            <a:r>
              <a:rPr lang="pt-BR" sz="2400" dirty="0">
                <a:solidFill>
                  <a:srgbClr val="002060"/>
                </a:solidFill>
              </a:rPr>
              <a:t>de custos</a:t>
            </a:r>
            <a:r>
              <a:rPr lang="pt-BR" sz="2400" dirty="0">
                <a:solidFill>
                  <a:srgbClr val="002060"/>
                </a:solidFill>
              </a:rPr>
              <a:t>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 efeito da </a:t>
            </a:r>
            <a:r>
              <a:rPr lang="pt-BR" sz="2400" dirty="0">
                <a:solidFill>
                  <a:srgbClr val="002060"/>
                </a:solidFill>
              </a:rPr>
              <a:t>desvalorização </a:t>
            </a:r>
            <a:r>
              <a:rPr lang="pt-BR" sz="2400" dirty="0">
                <a:solidFill>
                  <a:srgbClr val="002060"/>
                </a:solidFill>
              </a:rPr>
              <a:t>cambial sobre a taxa de </a:t>
            </a:r>
            <a:r>
              <a:rPr lang="pt-BR" sz="2400" dirty="0">
                <a:solidFill>
                  <a:srgbClr val="002060"/>
                </a:solidFill>
              </a:rPr>
              <a:t>inflação </a:t>
            </a:r>
            <a:r>
              <a:rPr lang="pt-BR" sz="2400" dirty="0">
                <a:solidFill>
                  <a:srgbClr val="002060"/>
                </a:solidFill>
              </a:rPr>
              <a:t>e denominado </a:t>
            </a:r>
            <a:r>
              <a:rPr lang="pt-BR" sz="2400" i="1" dirty="0" err="1">
                <a:solidFill>
                  <a:srgbClr val="002060"/>
                </a:solidFill>
              </a:rPr>
              <a:t>pass-through</a:t>
            </a:r>
            <a:r>
              <a:rPr lang="pt-BR" sz="2400" i="1" dirty="0">
                <a:solidFill>
                  <a:srgbClr val="002060"/>
                </a:solidFill>
              </a:rPr>
              <a:t>.</a:t>
            </a:r>
            <a:endParaRPr lang="pt-BR" sz="2400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29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167680" y="1317123"/>
            <a:ext cx="11775886" cy="514134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Efeito </a:t>
            </a:r>
            <a:r>
              <a:rPr lang="pt-BR" sz="2400" b="1" dirty="0">
                <a:solidFill>
                  <a:srgbClr val="002060"/>
                </a:solidFill>
              </a:rPr>
              <a:t>da </a:t>
            </a:r>
            <a:r>
              <a:rPr lang="pt-BR" sz="2400" b="1" dirty="0" smtClean="0">
                <a:solidFill>
                  <a:srgbClr val="002060"/>
                </a:solidFill>
              </a:rPr>
              <a:t>Elevação </a:t>
            </a:r>
            <a:r>
              <a:rPr lang="pt-BR" sz="2400" b="1" dirty="0">
                <a:solidFill>
                  <a:srgbClr val="002060"/>
                </a:solidFill>
              </a:rPr>
              <a:t>da </a:t>
            </a:r>
            <a:r>
              <a:rPr lang="pt-BR" sz="2400" b="1" dirty="0" smtClean="0">
                <a:solidFill>
                  <a:srgbClr val="002060"/>
                </a:solidFill>
              </a:rPr>
              <a:t>Inflação </a:t>
            </a:r>
            <a:r>
              <a:rPr lang="pt-BR" sz="2400" b="1" dirty="0">
                <a:solidFill>
                  <a:srgbClr val="002060"/>
                </a:solidFill>
              </a:rPr>
              <a:t>Interna sobre a Taxa de </a:t>
            </a:r>
            <a:r>
              <a:rPr lang="pt-BR" sz="2400" b="1" dirty="0" smtClean="0">
                <a:solidFill>
                  <a:srgbClr val="002060"/>
                </a:solidFill>
              </a:rPr>
              <a:t>Câmbio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O aumento da inflação interna em relação a externa, encarece os produtos nacionais relativamente aos estrangeiros, piorando o saldo comercial do país.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Para recuperar as exportações e inibir as importações, o governo desvaloriza o câmbio nominal. 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Embora desestimule, no geral, a compra de produtos importados, alguns produtos essenciais não terão sua importação diminuída, mas apenas elevação de seu preço, em moeda nacional. </a:t>
            </a:r>
          </a:p>
          <a:p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12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167680" y="1212620"/>
            <a:ext cx="11775886" cy="514134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dirty="0" smtClean="0">
                <a:solidFill>
                  <a:srgbClr val="002060"/>
                </a:solidFill>
              </a:rPr>
              <a:t>Elevação dos custos de produção, que serão repassados aos preços finais, e tem-se, então, caracterizada uma inflação de custos. 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A relação entre preços internos e preços externos se eleva novamente, e o circulo vicioso se inicia.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49406251"/>
              </p:ext>
            </p:extLst>
          </p:nvPr>
        </p:nvGraphicFramePr>
        <p:xfrm>
          <a:off x="2907212" y="2705222"/>
          <a:ext cx="5740400" cy="415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030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24434" y="1324767"/>
            <a:ext cx="11775886" cy="514134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Valorização </a:t>
            </a:r>
            <a:r>
              <a:rPr lang="pt-BR" sz="2400" b="1" dirty="0">
                <a:solidFill>
                  <a:srgbClr val="002060"/>
                </a:solidFill>
              </a:rPr>
              <a:t>Real e </a:t>
            </a:r>
            <a:r>
              <a:rPr lang="pt-BR" sz="2400" b="1" dirty="0" smtClean="0">
                <a:solidFill>
                  <a:srgbClr val="002060"/>
                </a:solidFill>
              </a:rPr>
              <a:t>Valorização </a:t>
            </a:r>
            <a:r>
              <a:rPr lang="pt-BR" sz="2400" b="1" dirty="0">
                <a:solidFill>
                  <a:srgbClr val="002060"/>
                </a:solidFill>
              </a:rPr>
              <a:t>Nominal do </a:t>
            </a:r>
            <a:r>
              <a:rPr lang="pt-BR" sz="2400" b="1" dirty="0" smtClean="0">
                <a:solidFill>
                  <a:srgbClr val="002060"/>
                </a:solidFill>
              </a:rPr>
              <a:t>Cambio</a:t>
            </a: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A </a:t>
            </a:r>
            <a:r>
              <a:rPr lang="pt-BR" sz="2400" dirty="0">
                <a:solidFill>
                  <a:srgbClr val="002060"/>
                </a:solidFill>
              </a:rPr>
              <a:t>valorização </a:t>
            </a:r>
            <a:r>
              <a:rPr lang="pt-BR" sz="2400" dirty="0">
                <a:solidFill>
                  <a:srgbClr val="002060"/>
                </a:solidFill>
              </a:rPr>
              <a:t>real é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igual a </a:t>
            </a:r>
            <a:r>
              <a:rPr lang="pt-BR" sz="2400" dirty="0">
                <a:solidFill>
                  <a:srgbClr val="002060"/>
                </a:solidFill>
              </a:rPr>
              <a:t>valorização </a:t>
            </a:r>
            <a:r>
              <a:rPr lang="pt-BR" sz="2400" dirty="0">
                <a:solidFill>
                  <a:srgbClr val="002060"/>
                </a:solidFill>
              </a:rPr>
              <a:t>nominal, menos a taxa de </a:t>
            </a:r>
            <a:r>
              <a:rPr lang="pt-BR" sz="2400" dirty="0">
                <a:solidFill>
                  <a:srgbClr val="002060"/>
                </a:solidFill>
              </a:rPr>
              <a:t>inflação </a:t>
            </a:r>
            <a:r>
              <a:rPr lang="pt-BR" sz="2400" dirty="0">
                <a:solidFill>
                  <a:srgbClr val="002060"/>
                </a:solidFill>
              </a:rPr>
              <a:t>do </a:t>
            </a:r>
            <a:r>
              <a:rPr lang="pt-BR" sz="2400" dirty="0">
                <a:solidFill>
                  <a:srgbClr val="002060"/>
                </a:solidFill>
              </a:rPr>
              <a:t>período. </a:t>
            </a:r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VR = 1+ VN / 1 + </a:t>
            </a:r>
            <a:r>
              <a:rPr lang="pt-BR" sz="2400" b="1" dirty="0" smtClean="0">
                <a:solidFill>
                  <a:srgbClr val="002060"/>
                </a:solidFill>
              </a:rPr>
              <a:t>Inflação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537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24434" y="1324767"/>
            <a:ext cx="11775886" cy="5141348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Assim</a:t>
            </a:r>
            <a:r>
              <a:rPr lang="pt-BR" sz="2400" dirty="0">
                <a:solidFill>
                  <a:srgbClr val="002060"/>
                </a:solidFill>
              </a:rPr>
              <a:t>, se a taxa </a:t>
            </a:r>
            <a:r>
              <a:rPr lang="pt-BR" sz="2400" dirty="0">
                <a:solidFill>
                  <a:srgbClr val="002060"/>
                </a:solidFill>
              </a:rPr>
              <a:t>de cambio </a:t>
            </a:r>
            <a:r>
              <a:rPr lang="pt-BR" sz="2400" dirty="0">
                <a:solidFill>
                  <a:srgbClr val="002060"/>
                </a:solidFill>
              </a:rPr>
              <a:t>variar 20% no </a:t>
            </a:r>
            <a:r>
              <a:rPr lang="pt-BR" sz="2400" dirty="0">
                <a:solidFill>
                  <a:srgbClr val="002060"/>
                </a:solidFill>
              </a:rPr>
              <a:t>mês</a:t>
            </a:r>
            <a:r>
              <a:rPr lang="pt-BR" sz="2400" dirty="0">
                <a:solidFill>
                  <a:srgbClr val="002060"/>
                </a:solidFill>
              </a:rPr>
              <a:t>, mas a </a:t>
            </a:r>
            <a:r>
              <a:rPr lang="pt-BR" sz="2400" dirty="0">
                <a:solidFill>
                  <a:srgbClr val="002060"/>
                </a:solidFill>
              </a:rPr>
              <a:t>inflação alcançar também </a:t>
            </a:r>
            <a:r>
              <a:rPr lang="pt-BR" sz="2400" dirty="0">
                <a:solidFill>
                  <a:srgbClr val="002060"/>
                </a:solidFill>
              </a:rPr>
              <a:t>20%, teremos apenas uma </a:t>
            </a:r>
            <a:r>
              <a:rPr lang="pt-BR" sz="2400" dirty="0">
                <a:solidFill>
                  <a:srgbClr val="002060"/>
                </a:solidFill>
              </a:rPr>
              <a:t>desvalorização </a:t>
            </a:r>
            <a:r>
              <a:rPr lang="pt-BR" sz="2400" dirty="0">
                <a:solidFill>
                  <a:srgbClr val="002060"/>
                </a:solidFill>
              </a:rPr>
              <a:t>nominal (</a:t>
            </a:r>
            <a:r>
              <a:rPr lang="pt-BR" sz="2400" dirty="0">
                <a:solidFill>
                  <a:srgbClr val="002060"/>
                </a:solidFill>
              </a:rPr>
              <a:t>de 20</a:t>
            </a:r>
            <a:r>
              <a:rPr lang="pt-BR" sz="2400" dirty="0">
                <a:solidFill>
                  <a:srgbClr val="002060"/>
                </a:solidFill>
              </a:rPr>
              <a:t>%), mas </a:t>
            </a:r>
            <a:r>
              <a:rPr lang="pt-BR" sz="2400" dirty="0">
                <a:solidFill>
                  <a:srgbClr val="002060"/>
                </a:solidFill>
              </a:rPr>
              <a:t>não desvalorização </a:t>
            </a:r>
            <a:r>
              <a:rPr lang="pt-BR" sz="2400" dirty="0">
                <a:solidFill>
                  <a:srgbClr val="002060"/>
                </a:solidFill>
              </a:rPr>
              <a:t>real. </a:t>
            </a: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Só ocorrerá desvalorização </a:t>
            </a:r>
            <a:r>
              <a:rPr lang="pt-BR" sz="2400" dirty="0">
                <a:solidFill>
                  <a:srgbClr val="002060"/>
                </a:solidFill>
              </a:rPr>
              <a:t>real se a </a:t>
            </a:r>
            <a:r>
              <a:rPr lang="pt-BR" sz="2400" dirty="0">
                <a:solidFill>
                  <a:srgbClr val="002060"/>
                </a:solidFill>
              </a:rPr>
              <a:t>desvalorização </a:t>
            </a:r>
            <a:r>
              <a:rPr lang="pt-BR" sz="2400" dirty="0">
                <a:solidFill>
                  <a:srgbClr val="002060"/>
                </a:solidFill>
              </a:rPr>
              <a:t>nominal superar a taxa </a:t>
            </a:r>
            <a:r>
              <a:rPr lang="pt-BR" sz="2400" dirty="0">
                <a:solidFill>
                  <a:srgbClr val="002060"/>
                </a:solidFill>
              </a:rPr>
              <a:t>de inflação. 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Se </a:t>
            </a:r>
            <a:r>
              <a:rPr lang="pt-BR" sz="2400" dirty="0">
                <a:solidFill>
                  <a:srgbClr val="002060"/>
                </a:solidFill>
              </a:rPr>
              <a:t>o </a:t>
            </a:r>
            <a:r>
              <a:rPr lang="pt-BR" sz="2400" dirty="0">
                <a:solidFill>
                  <a:srgbClr val="002060"/>
                </a:solidFill>
              </a:rPr>
              <a:t>objetivo da política econômica </a:t>
            </a:r>
            <a:r>
              <a:rPr lang="pt-BR" sz="2400" dirty="0">
                <a:solidFill>
                  <a:srgbClr val="002060"/>
                </a:solidFill>
              </a:rPr>
              <a:t>é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melhorar o saldo da </a:t>
            </a:r>
            <a:r>
              <a:rPr lang="pt-BR" sz="2400" dirty="0">
                <a:solidFill>
                  <a:srgbClr val="002060"/>
                </a:solidFill>
              </a:rPr>
              <a:t>balança </a:t>
            </a:r>
            <a:r>
              <a:rPr lang="pt-BR" sz="2400" dirty="0">
                <a:solidFill>
                  <a:srgbClr val="002060"/>
                </a:solidFill>
              </a:rPr>
              <a:t>comercial, aumentando </a:t>
            </a:r>
            <a:r>
              <a:rPr lang="pt-BR" sz="2400" dirty="0">
                <a:solidFill>
                  <a:srgbClr val="002060"/>
                </a:solidFill>
              </a:rPr>
              <a:t>a competitividade </a:t>
            </a:r>
            <a:r>
              <a:rPr lang="pt-BR" sz="2400" dirty="0">
                <a:solidFill>
                  <a:srgbClr val="002060"/>
                </a:solidFill>
              </a:rPr>
              <a:t>das </a:t>
            </a:r>
            <a:r>
              <a:rPr lang="pt-BR" sz="2400" dirty="0">
                <a:solidFill>
                  <a:srgbClr val="002060"/>
                </a:solidFill>
              </a:rPr>
              <a:t>exportações, </a:t>
            </a:r>
            <a:r>
              <a:rPr lang="pt-BR" sz="2400" dirty="0">
                <a:solidFill>
                  <a:srgbClr val="002060"/>
                </a:solidFill>
              </a:rPr>
              <a:t>e inibir a compra de produtos importados, o efeito seria nulo: o </a:t>
            </a:r>
            <a:r>
              <a:rPr lang="pt-BR" sz="2400" dirty="0">
                <a:solidFill>
                  <a:srgbClr val="002060"/>
                </a:solidFill>
              </a:rPr>
              <a:t>estímulo representado </a:t>
            </a:r>
            <a:r>
              <a:rPr lang="pt-BR" sz="2400" dirty="0">
                <a:solidFill>
                  <a:srgbClr val="002060"/>
                </a:solidFill>
              </a:rPr>
              <a:t>pela </a:t>
            </a:r>
            <a:r>
              <a:rPr lang="pt-BR" sz="2400" dirty="0">
                <a:solidFill>
                  <a:srgbClr val="002060"/>
                </a:solidFill>
              </a:rPr>
              <a:t>desvalorização </a:t>
            </a:r>
            <a:r>
              <a:rPr lang="pt-BR" sz="2400" dirty="0">
                <a:solidFill>
                  <a:srgbClr val="002060"/>
                </a:solidFill>
              </a:rPr>
              <a:t>nominal foi anulado pelo aumento dos </a:t>
            </a:r>
            <a:r>
              <a:rPr lang="pt-BR" sz="2400" dirty="0">
                <a:solidFill>
                  <a:srgbClr val="002060"/>
                </a:solidFill>
              </a:rPr>
              <a:t>preços internos.</a:t>
            </a:r>
          </a:p>
          <a:p>
            <a:endParaRPr lang="pt-BR" dirty="0"/>
          </a:p>
          <a:p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Resultado de imagem para taxa de cambio e infl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554" cy="1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63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41660" y="807891"/>
            <a:ext cx="10959737" cy="561903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Política Cambial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b="1" dirty="0">
                <a:solidFill>
                  <a:srgbClr val="002060"/>
                </a:solidFill>
              </a:rPr>
              <a:t>Taxas </a:t>
            </a:r>
            <a:r>
              <a:rPr lang="pt-BR" sz="2000" b="1" dirty="0">
                <a:solidFill>
                  <a:srgbClr val="002060"/>
                </a:solidFill>
              </a:rPr>
              <a:t>F</a:t>
            </a:r>
            <a:r>
              <a:rPr lang="pt-BR" sz="2000" b="1" dirty="0">
                <a:solidFill>
                  <a:srgbClr val="002060"/>
                </a:solidFill>
              </a:rPr>
              <a:t>ixas </a:t>
            </a:r>
            <a:r>
              <a:rPr lang="pt-BR" sz="2000" b="1" dirty="0">
                <a:solidFill>
                  <a:srgbClr val="002060"/>
                </a:solidFill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</a:rPr>
              <a:t>Cambio: </a:t>
            </a:r>
            <a:r>
              <a:rPr lang="pt-BR" sz="2000" dirty="0" smtClean="0">
                <a:solidFill>
                  <a:srgbClr val="002060"/>
                </a:solidFill>
              </a:rPr>
              <a:t>taxa fixada pelo governo; o governo intervém no mercado para manter o câmbio fixo.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Banco Central fixa antecipadamente a taxa de cambio com a qual o mercado deve operar. </a:t>
            </a:r>
            <a:r>
              <a:rPr lang="pt-BR" sz="2000" dirty="0">
                <a:solidFill>
                  <a:srgbClr val="002060"/>
                </a:solidFill>
              </a:rPr>
              <a:t>Pelas </a:t>
            </a:r>
            <a:r>
              <a:rPr lang="pt-BR" sz="2000" dirty="0" smtClean="0">
                <a:solidFill>
                  <a:srgbClr val="002060"/>
                </a:solidFill>
              </a:rPr>
              <a:t>regras fixadas </a:t>
            </a:r>
            <a:r>
              <a:rPr lang="pt-BR" sz="2000" dirty="0">
                <a:solidFill>
                  <a:srgbClr val="002060"/>
                </a:solidFill>
              </a:rPr>
              <a:t>pelo sistema financeiro internacional, se um pais fixa sua taxa de cambio, ele se obriga a disponibilizar </a:t>
            </a:r>
            <a:r>
              <a:rPr lang="pt-BR" sz="2000" dirty="0">
                <a:solidFill>
                  <a:srgbClr val="002060"/>
                </a:solidFill>
              </a:rPr>
              <a:t>as reservas </a:t>
            </a:r>
            <a:r>
              <a:rPr lang="pt-BR" sz="2000" dirty="0">
                <a:solidFill>
                  <a:srgbClr val="002060"/>
                </a:solidFill>
              </a:rPr>
              <a:t>para o mercado quando requisitadas (seja pelos exportadores, turistas ou </a:t>
            </a:r>
            <a:r>
              <a:rPr lang="pt-BR" sz="2000" dirty="0">
                <a:solidFill>
                  <a:srgbClr val="002060"/>
                </a:solidFill>
              </a:rPr>
              <a:t>saídas </a:t>
            </a:r>
            <a:r>
              <a:rPr lang="pt-BR" sz="2000" dirty="0">
                <a:solidFill>
                  <a:srgbClr val="002060"/>
                </a:solidFill>
              </a:rPr>
              <a:t>de capital financeiro</a:t>
            </a:r>
            <a:r>
              <a:rPr lang="pt-BR" sz="2000" dirty="0">
                <a:solidFill>
                  <a:srgbClr val="002060"/>
                </a:solidFill>
              </a:rPr>
              <a:t>).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 regime de cambio fixo foi adotado por </a:t>
            </a:r>
            <a:r>
              <a:rPr lang="pt-BR" sz="2000" dirty="0">
                <a:solidFill>
                  <a:srgbClr val="002060"/>
                </a:solidFill>
              </a:rPr>
              <a:t>países </a:t>
            </a:r>
            <a:r>
              <a:rPr lang="pt-BR" sz="2000" dirty="0">
                <a:solidFill>
                  <a:srgbClr val="002060"/>
                </a:solidFill>
              </a:rPr>
              <a:t>com elevadas taxas de </a:t>
            </a:r>
            <a:r>
              <a:rPr lang="pt-BR" sz="2000" dirty="0">
                <a:solidFill>
                  <a:srgbClr val="002060"/>
                </a:solidFill>
              </a:rPr>
              <a:t>inflação </a:t>
            </a:r>
            <a:r>
              <a:rPr lang="pt-BR" sz="2000" dirty="0">
                <a:solidFill>
                  <a:srgbClr val="002060"/>
                </a:solidFill>
              </a:rPr>
              <a:t>(</a:t>
            </a:r>
            <a:r>
              <a:rPr lang="pt-BR" sz="2000" dirty="0">
                <a:solidFill>
                  <a:srgbClr val="002060"/>
                </a:solidFill>
              </a:rPr>
              <a:t>Argentina</a:t>
            </a:r>
            <a:r>
              <a:rPr lang="pt-BR" sz="2000" dirty="0">
                <a:solidFill>
                  <a:srgbClr val="002060"/>
                </a:solidFill>
              </a:rPr>
              <a:t>, Brasil</a:t>
            </a:r>
            <a:r>
              <a:rPr lang="pt-BR" sz="2000" dirty="0" smtClean="0">
                <a:solidFill>
                  <a:srgbClr val="002060"/>
                </a:solidFill>
              </a:rPr>
              <a:t>) principalmente </a:t>
            </a:r>
            <a:r>
              <a:rPr lang="pt-BR" sz="2000" dirty="0">
                <a:solidFill>
                  <a:srgbClr val="002060"/>
                </a:solidFill>
              </a:rPr>
              <a:t>nos anos 1980 e 1990, uma vez que, fixado o valor da moeda estrangeira, em termos da moeda </a:t>
            </a:r>
            <a:r>
              <a:rPr lang="pt-BR" sz="2000" dirty="0">
                <a:solidFill>
                  <a:srgbClr val="002060"/>
                </a:solidFill>
              </a:rPr>
              <a:t>do pais</a:t>
            </a:r>
            <a:r>
              <a:rPr lang="pt-BR" sz="2000" dirty="0">
                <a:solidFill>
                  <a:srgbClr val="002060"/>
                </a:solidFill>
              </a:rPr>
              <a:t>, o </a:t>
            </a:r>
            <a:r>
              <a:rPr lang="pt-BR" sz="2000" dirty="0">
                <a:solidFill>
                  <a:srgbClr val="002060"/>
                </a:solidFill>
              </a:rPr>
              <a:t>preço </a:t>
            </a:r>
            <a:r>
              <a:rPr lang="pt-BR" sz="2000" dirty="0">
                <a:solidFill>
                  <a:srgbClr val="002060"/>
                </a:solidFill>
              </a:rPr>
              <a:t>dos produtos importados </a:t>
            </a:r>
            <a:r>
              <a:rPr lang="pt-BR" sz="2000" dirty="0">
                <a:solidFill>
                  <a:srgbClr val="002060"/>
                </a:solidFill>
              </a:rPr>
              <a:t>não </a:t>
            </a:r>
            <a:r>
              <a:rPr lang="pt-BR" sz="2000" dirty="0">
                <a:solidFill>
                  <a:srgbClr val="002060"/>
                </a:solidFill>
              </a:rPr>
              <a:t>se eleva com as </a:t>
            </a:r>
            <a:r>
              <a:rPr lang="pt-BR" sz="2000" dirty="0">
                <a:solidFill>
                  <a:srgbClr val="002060"/>
                </a:solidFill>
              </a:rPr>
              <a:t>variações </a:t>
            </a:r>
            <a:r>
              <a:rPr lang="pt-BR" sz="2000" dirty="0">
                <a:solidFill>
                  <a:srgbClr val="002060"/>
                </a:solidFill>
              </a:rPr>
              <a:t>cambiais.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dirty="0"/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8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0"/>
            <a:ext cx="1676166" cy="12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30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41660" y="807891"/>
            <a:ext cx="10959737" cy="5619035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Desvantagem</a:t>
            </a:r>
            <a:r>
              <a:rPr lang="pt-BR" sz="2000" dirty="0" smtClean="0">
                <a:solidFill>
                  <a:srgbClr val="002060"/>
                </a:solidFill>
              </a:rPr>
              <a:t>: no </a:t>
            </a:r>
            <a:r>
              <a:rPr lang="pt-BR" sz="2000" dirty="0">
                <a:solidFill>
                  <a:srgbClr val="002060"/>
                </a:solidFill>
              </a:rPr>
              <a:t>regime de cambio fixo </a:t>
            </a:r>
            <a:r>
              <a:rPr lang="pt-BR" sz="2000" dirty="0" smtClean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país </a:t>
            </a:r>
            <a:r>
              <a:rPr lang="pt-BR" sz="2000" dirty="0" smtClean="0">
                <a:solidFill>
                  <a:srgbClr val="002060"/>
                </a:solidFill>
              </a:rPr>
              <a:t>é </a:t>
            </a:r>
            <a:r>
              <a:rPr lang="pt-BR" sz="2000" dirty="0">
                <a:solidFill>
                  <a:srgbClr val="002060"/>
                </a:solidFill>
              </a:rPr>
              <a:t>obrigado, pelas regras internacionais, a disponibilizar suas reservas </a:t>
            </a:r>
            <a:r>
              <a:rPr lang="pt-BR" sz="2000" dirty="0" smtClean="0">
                <a:solidFill>
                  <a:srgbClr val="002060"/>
                </a:solidFill>
              </a:rPr>
              <a:t>cambiais.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Essas </a:t>
            </a:r>
            <a:r>
              <a:rPr lang="pt-BR" sz="2000" dirty="0">
                <a:solidFill>
                  <a:srgbClr val="002060"/>
                </a:solidFill>
              </a:rPr>
              <a:t>ficam mais </a:t>
            </a:r>
            <a:r>
              <a:rPr lang="pt-BR" sz="2000" dirty="0">
                <a:solidFill>
                  <a:srgbClr val="002060"/>
                </a:solidFill>
              </a:rPr>
              <a:t>vulneráveis a elevações </a:t>
            </a:r>
            <a:r>
              <a:rPr lang="pt-BR" sz="2000" dirty="0">
                <a:solidFill>
                  <a:srgbClr val="002060"/>
                </a:solidFill>
              </a:rPr>
              <a:t>na demanda por moeda estrangeira, que pode ser ocasionada por ataques </a:t>
            </a:r>
            <a:r>
              <a:rPr lang="pt-BR" sz="2000" dirty="0">
                <a:solidFill>
                  <a:srgbClr val="002060"/>
                </a:solidFill>
              </a:rPr>
              <a:t>especulativos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>
                <a:solidFill>
                  <a:srgbClr val="002060"/>
                </a:solidFill>
              </a:rPr>
              <a:t>pagamentos elevados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>
                <a:solidFill>
                  <a:srgbClr val="002060"/>
                </a:solidFill>
              </a:rPr>
              <a:t>dívidas </a:t>
            </a:r>
            <a:r>
              <a:rPr lang="pt-BR" sz="2000" dirty="0">
                <a:solidFill>
                  <a:srgbClr val="002060"/>
                </a:solidFill>
              </a:rPr>
              <a:t>externas (</a:t>
            </a:r>
            <a:r>
              <a:rPr lang="pt-BR" sz="2000" dirty="0">
                <a:solidFill>
                  <a:srgbClr val="002060"/>
                </a:solidFill>
              </a:rPr>
              <a:t>públicas </a:t>
            </a:r>
            <a:r>
              <a:rPr lang="pt-BR" sz="2000" dirty="0">
                <a:solidFill>
                  <a:srgbClr val="002060"/>
                </a:solidFill>
              </a:rPr>
              <a:t>e privadas).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Nessa situação o país eleva as </a:t>
            </a:r>
            <a:r>
              <a:rPr lang="pt-BR" sz="2000" dirty="0">
                <a:solidFill>
                  <a:srgbClr val="002060"/>
                </a:solidFill>
              </a:rPr>
              <a:t>taxas de juros, para evitar a </a:t>
            </a:r>
            <a:r>
              <a:rPr lang="pt-BR" sz="2000" dirty="0">
                <a:solidFill>
                  <a:srgbClr val="002060"/>
                </a:solidFill>
              </a:rPr>
              <a:t>saída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 smtClean="0">
                <a:solidFill>
                  <a:srgbClr val="002060"/>
                </a:solidFill>
              </a:rPr>
              <a:t>reservas e atrair capital </a:t>
            </a:r>
            <a:r>
              <a:rPr lang="pt-BR" sz="2000" dirty="0">
                <a:solidFill>
                  <a:srgbClr val="002060"/>
                </a:solidFill>
              </a:rPr>
              <a:t>financeiro </a:t>
            </a:r>
            <a:r>
              <a:rPr lang="pt-BR" sz="2000" dirty="0">
                <a:solidFill>
                  <a:srgbClr val="002060"/>
                </a:solidFill>
              </a:rPr>
              <a:t>internacional e </a:t>
            </a:r>
            <a:r>
              <a:rPr lang="pt-BR" sz="2000" dirty="0">
                <a:solidFill>
                  <a:srgbClr val="002060"/>
                </a:solidFill>
              </a:rPr>
              <a:t>desestimulando aplicações </a:t>
            </a:r>
            <a:r>
              <a:rPr lang="pt-BR" sz="2000" dirty="0">
                <a:solidFill>
                  <a:srgbClr val="002060"/>
                </a:solidFill>
              </a:rPr>
              <a:t>de residentes do </a:t>
            </a:r>
            <a:r>
              <a:rPr lang="pt-BR" sz="2000" dirty="0">
                <a:solidFill>
                  <a:srgbClr val="002060"/>
                </a:solidFill>
              </a:rPr>
              <a:t>país </a:t>
            </a:r>
            <a:r>
              <a:rPr lang="pt-BR" sz="2000" dirty="0">
                <a:solidFill>
                  <a:srgbClr val="002060"/>
                </a:solidFill>
              </a:rPr>
              <a:t>em moeda estrangeira. 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Ou seja, a política monetária fica completamente amarrada a questão cambial, em vez de ser direcionada a outros objetivos de politica econômica (por exemplo, uma redução da taxa de juros para estimular o crescimento e o emprego). 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8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0"/>
            <a:ext cx="1676166" cy="12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657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940526" y="3285916"/>
            <a:ext cx="9535885" cy="2671227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Resultado de imagem para Conceito macroec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254726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40526" y="3852088"/>
            <a:ext cx="10206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ECONOMIA ABERTA COM GOVERNO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91563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241660" y="807891"/>
            <a:ext cx="10959737" cy="5619035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Isso explica por que houve a grande elevação das taxas de juros no Brasil apos a crise asiática de 1997, quando a taxa de juros nominal chegou a atingir os 45% anuais, a maior taxa do mundo.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Dentro do regime de cambio fixo, tem-se o sistema de </a:t>
            </a:r>
            <a:r>
              <a:rPr lang="pt-BR" sz="2000" b="1" dirty="0" smtClean="0">
                <a:solidFill>
                  <a:srgbClr val="002060"/>
                </a:solidFill>
              </a:rPr>
              <a:t>bandas cambiais. 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O Banco Central fixa os limites superior e inferior (uma banda) dentro dos quais a taxa de cambio pode flutuar. 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E considerado cambio fixo, pois o limite de variação da taxa de câmbio e fixado. Nesse caso, o Banco Central e obrigado a disponibilizar suas reservas cambiais, quando requeridas.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8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0"/>
            <a:ext cx="1676166" cy="12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75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195943" y="1228861"/>
            <a:ext cx="11904377" cy="520499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Taxas Flutuantes </a:t>
            </a:r>
            <a:r>
              <a:rPr lang="pt-BR" sz="2000" b="1" dirty="0">
                <a:solidFill>
                  <a:srgbClr val="002060"/>
                </a:solidFill>
              </a:rPr>
              <a:t>ou </a:t>
            </a:r>
            <a:r>
              <a:rPr lang="pt-BR" sz="2000" b="1" dirty="0" smtClean="0">
                <a:solidFill>
                  <a:srgbClr val="002060"/>
                </a:solidFill>
              </a:rPr>
              <a:t>Flexíveis: </a:t>
            </a:r>
            <a:r>
              <a:rPr lang="pt-BR" sz="2000" dirty="0" smtClean="0">
                <a:solidFill>
                  <a:srgbClr val="002060"/>
                </a:solidFill>
              </a:rPr>
              <a:t>determinada pela funcionamento </a:t>
            </a:r>
            <a:r>
              <a:rPr lang="pt-BR" sz="2000" dirty="0">
                <a:solidFill>
                  <a:srgbClr val="002060"/>
                </a:solidFill>
              </a:rPr>
              <a:t>do mercado</a:t>
            </a:r>
            <a:r>
              <a:rPr lang="pt-BR" sz="2000" dirty="0">
                <a:solidFill>
                  <a:srgbClr val="002060"/>
                </a:solidFill>
              </a:rPr>
              <a:t>, no qual as taxas flutuam </a:t>
            </a:r>
            <a:r>
              <a:rPr lang="pt-BR" sz="2000" dirty="0" smtClean="0">
                <a:solidFill>
                  <a:srgbClr val="002060"/>
                </a:solidFill>
              </a:rPr>
              <a:t>automaticamente </a:t>
            </a:r>
            <a:r>
              <a:rPr lang="pt-BR" sz="2000" dirty="0">
                <a:solidFill>
                  <a:srgbClr val="002060"/>
                </a:solidFill>
              </a:rPr>
              <a:t>em </a:t>
            </a:r>
            <a:r>
              <a:rPr lang="pt-BR" sz="2000" dirty="0" smtClean="0">
                <a:solidFill>
                  <a:srgbClr val="002060"/>
                </a:solidFill>
              </a:rPr>
              <a:t>decorrência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 smtClean="0">
                <a:solidFill>
                  <a:srgbClr val="002060"/>
                </a:solidFill>
              </a:rPr>
              <a:t>pressões </a:t>
            </a:r>
            <a:r>
              <a:rPr lang="pt-BR" sz="2000" dirty="0">
                <a:solidFill>
                  <a:srgbClr val="002060"/>
                </a:solidFill>
              </a:rPr>
              <a:t>de oferta e demanda de </a:t>
            </a:r>
            <a:r>
              <a:rPr lang="pt-BR" sz="2000" dirty="0">
                <a:solidFill>
                  <a:srgbClr val="002060"/>
                </a:solidFill>
              </a:rPr>
              <a:t>divisas </a:t>
            </a:r>
            <a:r>
              <a:rPr lang="pt-BR" sz="2000" dirty="0" smtClean="0">
                <a:solidFill>
                  <a:srgbClr val="002060"/>
                </a:solidFill>
              </a:rPr>
              <a:t>estrangeiras.</a:t>
            </a:r>
          </a:p>
          <a:p>
            <a:endParaRPr lang="pt-BR" dirty="0" smtClean="0"/>
          </a:p>
          <a:p>
            <a:r>
              <a:rPr lang="pt-BR" sz="2000" b="1" dirty="0">
                <a:solidFill>
                  <a:srgbClr val="002060"/>
                </a:solidFill>
              </a:rPr>
              <a:t>Vantagem: 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defesa das reservas </a:t>
            </a:r>
            <a:r>
              <a:rPr lang="pt-BR" sz="2000" dirty="0">
                <a:solidFill>
                  <a:srgbClr val="002060"/>
                </a:solidFill>
              </a:rPr>
              <a:t>cambiais - </a:t>
            </a:r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mercado fixa </a:t>
            </a:r>
            <a:r>
              <a:rPr lang="pt-BR" sz="2000" dirty="0">
                <a:solidFill>
                  <a:srgbClr val="002060"/>
                </a:solidFill>
              </a:rPr>
              <a:t>a taxa de </a:t>
            </a:r>
            <a:r>
              <a:rPr lang="pt-BR" sz="2000" dirty="0">
                <a:solidFill>
                  <a:srgbClr val="002060"/>
                </a:solidFill>
              </a:rPr>
              <a:t>câmbio </a:t>
            </a:r>
            <a:r>
              <a:rPr lang="pt-BR" sz="2000" dirty="0">
                <a:solidFill>
                  <a:srgbClr val="002060"/>
                </a:solidFill>
              </a:rPr>
              <a:t>que desejar, pelo movimento da oferta e da demanda de divisas, e o Banco Central </a:t>
            </a:r>
            <a:r>
              <a:rPr lang="pt-BR" sz="2000" dirty="0">
                <a:solidFill>
                  <a:srgbClr val="002060"/>
                </a:solidFill>
              </a:rPr>
              <a:t>não se obriga </a:t>
            </a:r>
            <a:r>
              <a:rPr lang="pt-BR" sz="2000" dirty="0">
                <a:solidFill>
                  <a:srgbClr val="002060"/>
                </a:solidFill>
              </a:rPr>
              <a:t>a mexer em suas reservas.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Com </a:t>
            </a:r>
            <a:r>
              <a:rPr lang="pt-BR" sz="2000" dirty="0">
                <a:solidFill>
                  <a:srgbClr val="002060"/>
                </a:solidFill>
              </a:rPr>
              <a:t>isso, as autoridades podem direcionar os instrumentos de </a:t>
            </a:r>
            <a:r>
              <a:rPr lang="pt-BR" sz="2000" dirty="0">
                <a:solidFill>
                  <a:srgbClr val="002060"/>
                </a:solidFill>
              </a:rPr>
              <a:t>política monetária</a:t>
            </a:r>
            <a:r>
              <a:rPr lang="pt-BR" sz="2000" dirty="0">
                <a:solidFill>
                  <a:srgbClr val="002060"/>
                </a:solidFill>
              </a:rPr>
              <a:t>, principalmente a taxa de juros, para outros </a:t>
            </a:r>
            <a:r>
              <a:rPr lang="pt-BR" sz="2000" dirty="0">
                <a:solidFill>
                  <a:srgbClr val="002060"/>
                </a:solidFill>
              </a:rPr>
              <a:t>objetivos</a:t>
            </a:r>
            <a:r>
              <a:rPr lang="pt-BR" sz="2000" dirty="0">
                <a:solidFill>
                  <a:srgbClr val="002060"/>
                </a:solidFill>
              </a:rPr>
              <a:t>, como </a:t>
            </a:r>
            <a:r>
              <a:rPr lang="pt-BR" sz="2000" dirty="0">
                <a:solidFill>
                  <a:srgbClr val="002060"/>
                </a:solidFill>
              </a:rPr>
              <a:t>estimular </a:t>
            </a:r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nível </a:t>
            </a:r>
            <a:r>
              <a:rPr lang="pt-BR" sz="2000" dirty="0">
                <a:solidFill>
                  <a:srgbClr val="002060"/>
                </a:solidFill>
              </a:rPr>
              <a:t>de atividades e </a:t>
            </a:r>
            <a:r>
              <a:rPr lang="pt-BR" sz="2000" dirty="0">
                <a:solidFill>
                  <a:srgbClr val="002060"/>
                </a:solidFill>
              </a:rPr>
              <a:t>do emprego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principal problema desse sistema e que a taxa de </a:t>
            </a:r>
            <a:r>
              <a:rPr lang="pt-BR" sz="2000" dirty="0">
                <a:solidFill>
                  <a:srgbClr val="002060"/>
                </a:solidFill>
              </a:rPr>
              <a:t>câmbio </a:t>
            </a:r>
            <a:r>
              <a:rPr lang="pt-BR" sz="2000" dirty="0">
                <a:solidFill>
                  <a:srgbClr val="002060"/>
                </a:solidFill>
              </a:rPr>
              <a:t>pode tornar-se muito </a:t>
            </a:r>
            <a:r>
              <a:rPr lang="pt-BR" sz="2000" dirty="0">
                <a:solidFill>
                  <a:srgbClr val="002060"/>
                </a:solidFill>
              </a:rPr>
              <a:t>volátil, </a:t>
            </a:r>
            <a:r>
              <a:rPr lang="pt-BR" sz="2000" dirty="0">
                <a:solidFill>
                  <a:srgbClr val="002060"/>
                </a:solidFill>
              </a:rPr>
              <a:t>sujeita as</a:t>
            </a:r>
          </a:p>
          <a:p>
            <a:r>
              <a:rPr lang="pt-BR" sz="2000" dirty="0">
                <a:solidFill>
                  <a:srgbClr val="002060"/>
                </a:solidFill>
              </a:rPr>
              <a:t>alterações </a:t>
            </a:r>
            <a:r>
              <a:rPr lang="pt-BR" sz="2000" dirty="0">
                <a:solidFill>
                  <a:srgbClr val="002060"/>
                </a:solidFill>
              </a:rPr>
              <a:t>do mercado financeiro nacional e internacional, inclusive </a:t>
            </a:r>
            <a:r>
              <a:rPr lang="pt-BR" sz="2000" dirty="0">
                <a:solidFill>
                  <a:srgbClr val="002060"/>
                </a:solidFill>
              </a:rPr>
              <a:t>especulativas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Podem </a:t>
            </a:r>
            <a:r>
              <a:rPr lang="pt-BR" sz="2000" dirty="0">
                <a:solidFill>
                  <a:srgbClr val="002060"/>
                </a:solidFill>
              </a:rPr>
              <a:t>ocorrer </a:t>
            </a:r>
            <a:r>
              <a:rPr lang="pt-BR" sz="2000" dirty="0">
                <a:solidFill>
                  <a:srgbClr val="002060"/>
                </a:solidFill>
              </a:rPr>
              <a:t>rapidamente grandes desvalorizações </a:t>
            </a:r>
            <a:r>
              <a:rPr lang="pt-BR" sz="2000" dirty="0">
                <a:solidFill>
                  <a:srgbClr val="002060"/>
                </a:solidFill>
              </a:rPr>
              <a:t>cambiais, que elevam os </a:t>
            </a:r>
            <a:r>
              <a:rPr lang="pt-BR" sz="2000" dirty="0">
                <a:solidFill>
                  <a:srgbClr val="002060"/>
                </a:solidFill>
              </a:rPr>
              <a:t>preços </a:t>
            </a:r>
            <a:r>
              <a:rPr lang="pt-BR" sz="2000" dirty="0">
                <a:solidFill>
                  <a:srgbClr val="002060"/>
                </a:solidFill>
              </a:rPr>
              <a:t>dos produtos importados, e </a:t>
            </a:r>
            <a:r>
              <a:rPr lang="pt-BR" sz="2000" dirty="0">
                <a:solidFill>
                  <a:srgbClr val="002060"/>
                </a:solidFill>
              </a:rPr>
              <a:t>consequentemente impactando </a:t>
            </a:r>
            <a:r>
              <a:rPr lang="pt-BR" sz="2000" dirty="0">
                <a:solidFill>
                  <a:srgbClr val="002060"/>
                </a:solidFill>
              </a:rPr>
              <a:t>sobre a taxa de </a:t>
            </a:r>
            <a:r>
              <a:rPr lang="pt-BR" sz="2000" dirty="0">
                <a:solidFill>
                  <a:srgbClr val="002060"/>
                </a:solidFill>
              </a:rPr>
              <a:t>inflação </a:t>
            </a:r>
            <a:r>
              <a:rPr lang="pt-BR" sz="2000" dirty="0">
                <a:solidFill>
                  <a:srgbClr val="002060"/>
                </a:solidFill>
              </a:rPr>
              <a:t>do </a:t>
            </a:r>
            <a:r>
              <a:rPr lang="pt-BR" sz="2000" dirty="0" smtClean="0">
                <a:solidFill>
                  <a:srgbClr val="002060"/>
                </a:solidFill>
              </a:rPr>
              <a:t>país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5" name="Picture 8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0"/>
            <a:ext cx="1676166" cy="12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14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00446" y="738609"/>
            <a:ext cx="11678193" cy="5740567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r>
              <a:rPr lang="pt-BR" sz="2000" dirty="0">
                <a:solidFill>
                  <a:srgbClr val="002060"/>
                </a:solidFill>
              </a:rPr>
              <a:t>Dentro do </a:t>
            </a:r>
            <a:r>
              <a:rPr lang="pt-BR" sz="2000" dirty="0">
                <a:solidFill>
                  <a:srgbClr val="002060"/>
                </a:solidFill>
              </a:rPr>
              <a:t>regime de </a:t>
            </a:r>
            <a:r>
              <a:rPr lang="pt-BR" sz="2000" dirty="0" smtClean="0">
                <a:solidFill>
                  <a:srgbClr val="002060"/>
                </a:solidFill>
              </a:rPr>
              <a:t>câmbio </a:t>
            </a:r>
            <a:r>
              <a:rPr lang="pt-BR" sz="2000" dirty="0">
                <a:solidFill>
                  <a:srgbClr val="002060"/>
                </a:solidFill>
              </a:rPr>
              <a:t>flutuante, o Banco Central interfere indiretamente </a:t>
            </a:r>
            <a:r>
              <a:rPr lang="pt-BR" sz="2000" dirty="0">
                <a:solidFill>
                  <a:srgbClr val="002060"/>
                </a:solidFill>
              </a:rPr>
              <a:t>na determinação </a:t>
            </a:r>
            <a:r>
              <a:rPr lang="pt-BR" sz="2000" dirty="0">
                <a:solidFill>
                  <a:srgbClr val="002060"/>
                </a:solidFill>
              </a:rPr>
              <a:t>da taxa de cambio, por meio da compra e venda de divisas no mercado, mantendo-a dentro de </a:t>
            </a:r>
            <a:r>
              <a:rPr lang="pt-BR" sz="2000" dirty="0">
                <a:solidFill>
                  <a:srgbClr val="002060"/>
                </a:solidFill>
              </a:rPr>
              <a:t>níveis que </a:t>
            </a:r>
            <a:r>
              <a:rPr lang="pt-BR" sz="2000" dirty="0">
                <a:solidFill>
                  <a:srgbClr val="002060"/>
                </a:solidFill>
              </a:rPr>
              <a:t>julga adequados, dependendo dos </a:t>
            </a:r>
            <a:r>
              <a:rPr lang="pt-BR" sz="2000" dirty="0">
                <a:solidFill>
                  <a:srgbClr val="002060"/>
                </a:solidFill>
              </a:rPr>
              <a:t>objetivos </a:t>
            </a:r>
            <a:r>
              <a:rPr lang="pt-BR" sz="2000" dirty="0">
                <a:solidFill>
                  <a:srgbClr val="002060"/>
                </a:solidFill>
              </a:rPr>
              <a:t>gerais de </a:t>
            </a:r>
            <a:r>
              <a:rPr lang="pt-BR" sz="2000" dirty="0">
                <a:solidFill>
                  <a:srgbClr val="002060"/>
                </a:solidFill>
              </a:rPr>
              <a:t>política econômica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Por exemplo: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Se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>
                <a:solidFill>
                  <a:srgbClr val="002060"/>
                </a:solidFill>
              </a:rPr>
              <a:t>autoridades econômicas </a:t>
            </a:r>
            <a:r>
              <a:rPr lang="pt-BR" sz="2000" dirty="0">
                <a:solidFill>
                  <a:srgbClr val="002060"/>
                </a:solidFill>
              </a:rPr>
              <a:t>julgarem que a taxa de cambio </a:t>
            </a:r>
            <a:r>
              <a:rPr lang="pt-BR" sz="2000" dirty="0">
                <a:solidFill>
                  <a:srgbClr val="002060"/>
                </a:solidFill>
              </a:rPr>
              <a:t>está </a:t>
            </a:r>
            <a:r>
              <a:rPr lang="pt-BR" sz="2000" dirty="0">
                <a:solidFill>
                  <a:srgbClr val="002060"/>
                </a:solidFill>
              </a:rPr>
              <a:t>muito elevada e pressionando as taxas de </a:t>
            </a:r>
            <a:r>
              <a:rPr lang="pt-BR" sz="2000" dirty="0">
                <a:solidFill>
                  <a:srgbClr val="002060"/>
                </a:solidFill>
              </a:rPr>
              <a:t>inflação, </a:t>
            </a:r>
            <a:r>
              <a:rPr lang="pt-BR" sz="2000" dirty="0">
                <a:solidFill>
                  <a:srgbClr val="002060"/>
                </a:solidFill>
              </a:rPr>
              <a:t>o Banco </a:t>
            </a:r>
            <a:r>
              <a:rPr lang="pt-BR" sz="2000" dirty="0">
                <a:solidFill>
                  <a:srgbClr val="002060"/>
                </a:solidFill>
              </a:rPr>
              <a:t>Central injeta dólares </a:t>
            </a:r>
            <a:r>
              <a:rPr lang="pt-BR" sz="2000" dirty="0">
                <a:solidFill>
                  <a:srgbClr val="002060"/>
                </a:solidFill>
              </a:rPr>
              <a:t>no mercado (aumenta a oferta de </a:t>
            </a:r>
            <a:r>
              <a:rPr lang="pt-BR" sz="2000" dirty="0">
                <a:solidFill>
                  <a:srgbClr val="002060"/>
                </a:solidFill>
              </a:rPr>
              <a:t>dólares, </a:t>
            </a:r>
            <a:r>
              <a:rPr lang="pt-BR" sz="2000" dirty="0">
                <a:solidFill>
                  <a:srgbClr val="002060"/>
                </a:solidFill>
              </a:rPr>
              <a:t>diminuindo sua </a:t>
            </a:r>
            <a:r>
              <a:rPr lang="pt-BR" sz="2000" dirty="0">
                <a:solidFill>
                  <a:srgbClr val="002060"/>
                </a:solidFill>
              </a:rPr>
              <a:t>cotação); </a:t>
            </a:r>
          </a:p>
          <a:p>
            <a:pPr marL="285750" indent="-28575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Se </a:t>
            </a:r>
            <a:r>
              <a:rPr lang="pt-BR" sz="2000" dirty="0">
                <a:solidFill>
                  <a:srgbClr val="002060"/>
                </a:solidFill>
              </a:rPr>
              <a:t>considerarem que a taxa </a:t>
            </a:r>
            <a:r>
              <a:rPr lang="pt-BR" sz="2000" dirty="0">
                <a:solidFill>
                  <a:srgbClr val="002060"/>
                </a:solidFill>
              </a:rPr>
              <a:t>esta muito </a:t>
            </a:r>
            <a:r>
              <a:rPr lang="pt-BR" sz="2000" dirty="0">
                <a:solidFill>
                  <a:srgbClr val="002060"/>
                </a:solidFill>
              </a:rPr>
              <a:t>baixa, e o </a:t>
            </a:r>
            <a:r>
              <a:rPr lang="pt-BR" sz="2000" dirty="0">
                <a:solidFill>
                  <a:srgbClr val="002060"/>
                </a:solidFill>
              </a:rPr>
              <a:t>objetivo </a:t>
            </a:r>
            <a:r>
              <a:rPr lang="pt-BR" sz="2000" dirty="0">
                <a:solidFill>
                  <a:srgbClr val="002060"/>
                </a:solidFill>
              </a:rPr>
              <a:t>for </a:t>
            </a:r>
            <a:r>
              <a:rPr lang="pt-BR" sz="2000" dirty="0">
                <a:solidFill>
                  <a:srgbClr val="002060"/>
                </a:solidFill>
              </a:rPr>
              <a:t>estimular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>
                <a:solidFill>
                  <a:srgbClr val="002060"/>
                </a:solidFill>
              </a:rPr>
              <a:t>exportações, </a:t>
            </a:r>
            <a:r>
              <a:rPr lang="pt-BR" sz="2000" dirty="0">
                <a:solidFill>
                  <a:srgbClr val="002060"/>
                </a:solidFill>
              </a:rPr>
              <a:t>o Banco Central compra </a:t>
            </a:r>
            <a:r>
              <a:rPr lang="pt-BR" sz="2000" dirty="0">
                <a:solidFill>
                  <a:srgbClr val="002060"/>
                </a:solidFill>
              </a:rPr>
              <a:t>dólares </a:t>
            </a:r>
            <a:r>
              <a:rPr lang="pt-BR" sz="2000" dirty="0">
                <a:solidFill>
                  <a:srgbClr val="002060"/>
                </a:solidFill>
              </a:rPr>
              <a:t>no mercado, elevando </a:t>
            </a:r>
            <a:r>
              <a:rPr lang="pt-BR" sz="2000" dirty="0">
                <a:solidFill>
                  <a:srgbClr val="002060"/>
                </a:solidFill>
              </a:rPr>
              <a:t>sua cotação. </a:t>
            </a:r>
          </a:p>
          <a:p>
            <a:pPr marL="285750" indent="-28575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Esse </a:t>
            </a:r>
            <a:r>
              <a:rPr lang="pt-BR" sz="2000" dirty="0">
                <a:solidFill>
                  <a:srgbClr val="002060"/>
                </a:solidFill>
              </a:rPr>
              <a:t>fato e chamado de </a:t>
            </a:r>
            <a:r>
              <a:rPr lang="pt-BR" sz="2000" dirty="0">
                <a:solidFill>
                  <a:srgbClr val="002060"/>
                </a:solidFill>
              </a:rPr>
              <a:t>flutuação </a:t>
            </a:r>
            <a:r>
              <a:rPr lang="pt-BR" sz="2000" dirty="0">
                <a:solidFill>
                  <a:srgbClr val="002060"/>
                </a:solidFill>
              </a:rPr>
              <a:t>suja, ou </a:t>
            </a:r>
            <a:r>
              <a:rPr lang="pt-BR" sz="2000" b="1" i="1" dirty="0" err="1">
                <a:solidFill>
                  <a:srgbClr val="002060"/>
                </a:solidFill>
              </a:rPr>
              <a:t>dirty</a:t>
            </a:r>
            <a:r>
              <a:rPr lang="pt-BR" sz="2000" b="1" i="1" dirty="0">
                <a:solidFill>
                  <a:srgbClr val="002060"/>
                </a:solidFill>
              </a:rPr>
              <a:t> </a:t>
            </a:r>
            <a:r>
              <a:rPr lang="pt-BR" sz="2000" b="1" i="1" dirty="0" smtClean="0">
                <a:solidFill>
                  <a:srgbClr val="002060"/>
                </a:solidFill>
              </a:rPr>
              <a:t>floating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É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o regime cambial adotado pela maioria </a:t>
            </a:r>
            <a:r>
              <a:rPr lang="pt-BR" sz="2000" dirty="0">
                <a:solidFill>
                  <a:srgbClr val="002060"/>
                </a:solidFill>
              </a:rPr>
              <a:t>dos </a:t>
            </a:r>
            <a:r>
              <a:rPr lang="pt-BR" sz="2000" dirty="0" smtClean="0">
                <a:solidFill>
                  <a:srgbClr val="002060"/>
                </a:solidFill>
              </a:rPr>
              <a:t>países.</a:t>
            </a:r>
            <a:endParaRPr lang="pt-BR" sz="2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8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0"/>
            <a:ext cx="1676166" cy="12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79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94357" y="1143559"/>
            <a:ext cx="10959737" cy="466941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7" y="80640"/>
            <a:ext cx="6725003" cy="63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6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634344" y="80640"/>
            <a:ext cx="3814354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Balanço de </a:t>
            </a:r>
            <a:r>
              <a:rPr lang="pt-BR" sz="2400" b="1" dirty="0" smtClean="0">
                <a:solidFill>
                  <a:srgbClr val="002060"/>
                </a:solidFill>
              </a:rPr>
              <a:t>Pagamentos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5131" y="1147525"/>
            <a:ext cx="11286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dirty="0">
                <a:solidFill>
                  <a:srgbClr val="002060"/>
                </a:solidFill>
              </a:rPr>
              <a:t>Balanço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>
                <a:solidFill>
                  <a:srgbClr val="002060"/>
                </a:solidFill>
              </a:rPr>
              <a:t>Pagamentos </a:t>
            </a:r>
            <a:r>
              <a:rPr lang="pt-BR" sz="2000" dirty="0">
                <a:solidFill>
                  <a:srgbClr val="002060"/>
                </a:solidFill>
              </a:rPr>
              <a:t>e o registro </a:t>
            </a:r>
            <a:r>
              <a:rPr lang="pt-BR" sz="2000" dirty="0">
                <a:solidFill>
                  <a:srgbClr val="002060"/>
                </a:solidFill>
              </a:rPr>
              <a:t>estatístico-contábil </a:t>
            </a:r>
            <a:r>
              <a:rPr lang="pt-BR" sz="2000" dirty="0">
                <a:solidFill>
                  <a:srgbClr val="002060"/>
                </a:solidFill>
              </a:rPr>
              <a:t>de todas as </a:t>
            </a:r>
            <a:r>
              <a:rPr lang="pt-BR" sz="2000" dirty="0">
                <a:solidFill>
                  <a:srgbClr val="002060"/>
                </a:solidFill>
              </a:rPr>
              <a:t>transações econômicas realizadas entre </a:t>
            </a:r>
            <a:r>
              <a:rPr lang="pt-BR" sz="2000" dirty="0">
                <a:solidFill>
                  <a:srgbClr val="002060"/>
                </a:solidFill>
              </a:rPr>
              <a:t>os residentes de um </a:t>
            </a:r>
            <a:r>
              <a:rPr lang="pt-BR" sz="2000" dirty="0" smtClean="0">
                <a:solidFill>
                  <a:srgbClr val="002060"/>
                </a:solidFill>
              </a:rPr>
              <a:t>país </a:t>
            </a:r>
            <a:r>
              <a:rPr lang="pt-BR" sz="2000" dirty="0">
                <a:solidFill>
                  <a:srgbClr val="002060"/>
                </a:solidFill>
              </a:rPr>
              <a:t>com os residentes dos demais </a:t>
            </a:r>
            <a:r>
              <a:rPr lang="pt-BR" sz="2000" dirty="0">
                <a:solidFill>
                  <a:srgbClr val="002060"/>
                </a:solidFill>
              </a:rPr>
              <a:t>países.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Desse modo, </a:t>
            </a:r>
            <a:r>
              <a:rPr lang="pt-BR" sz="2000" dirty="0">
                <a:solidFill>
                  <a:srgbClr val="002060"/>
                </a:solidFill>
              </a:rPr>
              <a:t>estão </a:t>
            </a:r>
            <a:r>
              <a:rPr lang="pt-BR" sz="2000" dirty="0">
                <a:solidFill>
                  <a:srgbClr val="002060"/>
                </a:solidFill>
              </a:rPr>
              <a:t>registradas no </a:t>
            </a:r>
            <a:r>
              <a:rPr lang="pt-BR" sz="2000" dirty="0">
                <a:solidFill>
                  <a:srgbClr val="002060"/>
                </a:solidFill>
              </a:rPr>
              <a:t>balanço </a:t>
            </a:r>
            <a:r>
              <a:rPr lang="pt-BR" sz="2000" dirty="0">
                <a:solidFill>
                  <a:srgbClr val="002060"/>
                </a:solidFill>
              </a:rPr>
              <a:t>de pagamentos, por exemplo, todas as </a:t>
            </a:r>
            <a:r>
              <a:rPr lang="pt-BR" sz="2000" dirty="0">
                <a:solidFill>
                  <a:srgbClr val="002060"/>
                </a:solidFill>
              </a:rPr>
              <a:t>exportações e importações </a:t>
            </a:r>
            <a:r>
              <a:rPr lang="pt-BR" sz="2000" dirty="0">
                <a:solidFill>
                  <a:srgbClr val="002060"/>
                </a:solidFill>
              </a:rPr>
              <a:t>do </a:t>
            </a:r>
            <a:r>
              <a:rPr lang="pt-BR" sz="2000" dirty="0">
                <a:solidFill>
                  <a:srgbClr val="002060"/>
                </a:solidFill>
              </a:rPr>
              <a:t>período </a:t>
            </a:r>
            <a:r>
              <a:rPr lang="pt-BR" sz="2000" dirty="0">
                <a:solidFill>
                  <a:srgbClr val="002060"/>
                </a:solidFill>
              </a:rPr>
              <a:t>considerado: os fretes, os seguros, os </a:t>
            </a:r>
            <a:r>
              <a:rPr lang="pt-BR" sz="2000" dirty="0">
                <a:solidFill>
                  <a:srgbClr val="002060"/>
                </a:solidFill>
              </a:rPr>
              <a:t>empréstimos obtidos </a:t>
            </a:r>
            <a:r>
              <a:rPr lang="pt-BR" sz="2000" dirty="0">
                <a:solidFill>
                  <a:srgbClr val="002060"/>
                </a:solidFill>
              </a:rPr>
              <a:t>no exterior.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Ou </a:t>
            </a:r>
            <a:r>
              <a:rPr lang="pt-BR" sz="2000" dirty="0">
                <a:solidFill>
                  <a:srgbClr val="002060"/>
                </a:solidFill>
              </a:rPr>
              <a:t>seja, todas </a:t>
            </a:r>
            <a:r>
              <a:rPr lang="pt-BR" sz="2000" dirty="0">
                <a:solidFill>
                  <a:srgbClr val="002060"/>
                </a:solidFill>
              </a:rPr>
              <a:t>as transações </a:t>
            </a:r>
            <a:r>
              <a:rPr lang="pt-BR" sz="2000" dirty="0">
                <a:solidFill>
                  <a:srgbClr val="002060"/>
                </a:solidFill>
              </a:rPr>
              <a:t>com mercadorias, </a:t>
            </a:r>
            <a:r>
              <a:rPr lang="pt-BR" sz="2000" dirty="0">
                <a:solidFill>
                  <a:srgbClr val="002060"/>
                </a:solidFill>
              </a:rPr>
              <a:t>serviços </a:t>
            </a:r>
            <a:r>
              <a:rPr lang="pt-BR" sz="2000" dirty="0">
                <a:solidFill>
                  <a:srgbClr val="002060"/>
                </a:solidFill>
              </a:rPr>
              <a:t>e capitais </a:t>
            </a:r>
            <a:r>
              <a:rPr lang="pt-BR" sz="2000" dirty="0">
                <a:solidFill>
                  <a:srgbClr val="002060"/>
                </a:solidFill>
              </a:rPr>
              <a:t>físicos </a:t>
            </a:r>
            <a:r>
              <a:rPr lang="pt-BR" sz="2000" dirty="0">
                <a:solidFill>
                  <a:srgbClr val="002060"/>
                </a:solidFill>
              </a:rPr>
              <a:t>e financeiros entre o </a:t>
            </a:r>
            <a:r>
              <a:rPr lang="pt-BR" sz="2000" dirty="0">
                <a:solidFill>
                  <a:srgbClr val="002060"/>
                </a:solidFill>
              </a:rPr>
              <a:t>país </a:t>
            </a:r>
            <a:r>
              <a:rPr lang="pt-BR" sz="2000" dirty="0">
                <a:solidFill>
                  <a:srgbClr val="002060"/>
                </a:solidFill>
              </a:rPr>
              <a:t>e o resto do mundo.</a:t>
            </a:r>
          </a:p>
        </p:txBody>
      </p:sp>
      <p:pic>
        <p:nvPicPr>
          <p:cNvPr id="7170" name="Picture 2" descr="Resultado de imagem para balancopaga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3819635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25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010864" y="80640"/>
            <a:ext cx="5891348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Estrutura do Balanço </a:t>
            </a:r>
            <a:r>
              <a:rPr lang="pt-BR" sz="2400" b="1" dirty="0">
                <a:solidFill>
                  <a:srgbClr val="002060"/>
                </a:solidFill>
              </a:rPr>
              <a:t>de </a:t>
            </a:r>
            <a:r>
              <a:rPr lang="pt-BR" sz="2400" b="1" dirty="0" smtClean="0">
                <a:solidFill>
                  <a:srgbClr val="002060"/>
                </a:solidFill>
              </a:rPr>
              <a:t>Pagamentos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4" y="731520"/>
            <a:ext cx="550545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634344" y="80640"/>
            <a:ext cx="3814354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Balanço de </a:t>
            </a:r>
            <a:r>
              <a:rPr lang="pt-BR" sz="2400" b="1" dirty="0" smtClean="0">
                <a:solidFill>
                  <a:srgbClr val="002060"/>
                </a:solidFill>
              </a:rPr>
              <a:t>Pagamentos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8" y="1029960"/>
            <a:ext cx="4730653" cy="51235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17509" y="1676791"/>
            <a:ext cx="592989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Saldo Balanço de Pagamentos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=</a:t>
            </a: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Saldo de Transações Correntes (em Conta Corrente)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Saldo da Conta de Capital e Financeira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Erros e Omissões</a:t>
            </a: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Saldo de Balanço de Pagamentos 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(-)Variações de Reservas </a:t>
            </a:r>
          </a:p>
          <a:p>
            <a:pPr algn="ctr">
              <a:lnSpc>
                <a:spcPct val="100000"/>
              </a:lnSpc>
            </a:pPr>
            <a:endParaRPr lang="pt-BR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46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738847" y="525642"/>
            <a:ext cx="4537165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Saldo em Conta Corrente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4"/>
          <a:stretch/>
        </p:blipFill>
        <p:spPr>
          <a:xfrm>
            <a:off x="2634344" y="2544386"/>
            <a:ext cx="5969090" cy="334849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82696" y="1602507"/>
            <a:ext cx="898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Balança Comercial + Balança de Rendas e Serviços + Transferências Unilaterais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84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287488" y="303141"/>
            <a:ext cx="3100250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Balança Comercial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4"/>
          <a:stretch/>
        </p:blipFill>
        <p:spPr>
          <a:xfrm>
            <a:off x="418648" y="3184467"/>
            <a:ext cx="5969090" cy="334849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10127" y="1171432"/>
            <a:ext cx="7637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Exportações X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(FOB) – Importações M – (FOB)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2060"/>
                </a:solidFill>
              </a:rPr>
              <a:t>Superávit ou Déficit</a:t>
            </a:r>
          </a:p>
          <a:p>
            <a:pPr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2060"/>
                </a:solidFill>
              </a:rPr>
              <a:t>FOB – </a:t>
            </a:r>
            <a:r>
              <a:rPr lang="pt-BR" dirty="0" err="1" smtClean="0">
                <a:solidFill>
                  <a:srgbClr val="002060"/>
                </a:solidFill>
              </a:rPr>
              <a:t>Free</a:t>
            </a:r>
            <a:r>
              <a:rPr lang="pt-BR" dirty="0" smtClean="0">
                <a:solidFill>
                  <a:srgbClr val="002060"/>
                </a:solidFill>
              </a:rPr>
              <a:t> On </a:t>
            </a:r>
            <a:r>
              <a:rPr lang="pt-BR" dirty="0" err="1" smtClean="0">
                <a:solidFill>
                  <a:srgbClr val="002060"/>
                </a:solidFill>
              </a:rPr>
              <a:t>Board</a:t>
            </a:r>
            <a:r>
              <a:rPr lang="pt-BR" dirty="0" smtClean="0">
                <a:solidFill>
                  <a:srgbClr val="002060"/>
                </a:solidFill>
              </a:rPr>
              <a:t> : não inclui frete e seguros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2060"/>
                </a:solidFill>
              </a:rPr>
              <a:t>CIF – </a:t>
            </a:r>
            <a:r>
              <a:rPr lang="pt-BR" dirty="0" err="1" smtClean="0">
                <a:solidFill>
                  <a:srgbClr val="002060"/>
                </a:solidFill>
              </a:rPr>
              <a:t>Cost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dirty="0" err="1" smtClean="0">
                <a:solidFill>
                  <a:srgbClr val="002060"/>
                </a:solidFill>
              </a:rPr>
              <a:t>Insurance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and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Freight</a:t>
            </a:r>
            <a:r>
              <a:rPr lang="pt-BR" dirty="0" smtClean="0">
                <a:solidFill>
                  <a:srgbClr val="002060"/>
                </a:solidFill>
              </a:rPr>
              <a:t> : inclui frete e seguros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88925" y="2584302"/>
            <a:ext cx="435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2060"/>
                </a:solidFill>
              </a:rPr>
              <a:t>FOB – </a:t>
            </a:r>
            <a:r>
              <a:rPr lang="pt-BR" dirty="0" err="1">
                <a:solidFill>
                  <a:srgbClr val="002060"/>
                </a:solidFill>
              </a:rPr>
              <a:t>Free</a:t>
            </a:r>
            <a:r>
              <a:rPr lang="pt-BR" dirty="0">
                <a:solidFill>
                  <a:srgbClr val="002060"/>
                </a:solidFill>
              </a:rPr>
              <a:t> On </a:t>
            </a:r>
            <a:r>
              <a:rPr lang="pt-BR" dirty="0" err="1">
                <a:solidFill>
                  <a:srgbClr val="002060"/>
                </a:solidFill>
              </a:rPr>
              <a:t>Board</a:t>
            </a:r>
            <a:r>
              <a:rPr lang="pt-BR" dirty="0">
                <a:solidFill>
                  <a:srgbClr val="002060"/>
                </a:solidFill>
              </a:rPr>
              <a:t> : não inclui frete e seguros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2060"/>
                </a:solidFill>
              </a:rPr>
              <a:t>CIF – </a:t>
            </a:r>
            <a:r>
              <a:rPr lang="pt-BR" dirty="0" err="1">
                <a:solidFill>
                  <a:srgbClr val="002060"/>
                </a:solidFill>
              </a:rPr>
              <a:t>Cost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 err="1">
                <a:solidFill>
                  <a:srgbClr val="002060"/>
                </a:solidFill>
              </a:rPr>
              <a:t>Insurance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Freight</a:t>
            </a:r>
            <a:r>
              <a:rPr lang="pt-BR" dirty="0">
                <a:solidFill>
                  <a:srgbClr val="002060"/>
                </a:solidFill>
              </a:rPr>
              <a:t> : inclui frete e seguros </a:t>
            </a:r>
          </a:p>
        </p:txBody>
      </p:sp>
    </p:spTree>
    <p:extLst>
      <p:ext uri="{BB962C8B-B14F-4D97-AF65-F5344CB8AC3E}">
        <p14:creationId xmlns:p14="http://schemas.microsoft.com/office/powerpoint/2010/main" val="3063995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287487" y="303141"/>
            <a:ext cx="3701141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A - Balança </a:t>
            </a:r>
            <a:r>
              <a:rPr lang="pt-BR" sz="2400" b="1" dirty="0" smtClean="0">
                <a:solidFill>
                  <a:srgbClr val="002060"/>
                </a:solidFill>
              </a:rPr>
              <a:t>Comercial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195" y="1029960"/>
            <a:ext cx="11852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Política </a:t>
            </a:r>
            <a:r>
              <a:rPr lang="pt-BR" sz="2000" b="1" dirty="0" smtClean="0">
                <a:solidFill>
                  <a:srgbClr val="002060"/>
                </a:solidFill>
              </a:rPr>
              <a:t>Comercial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Dentre as </a:t>
            </a:r>
            <a:r>
              <a:rPr lang="pt-BR" sz="2000" dirty="0">
                <a:solidFill>
                  <a:srgbClr val="002060"/>
                </a:solidFill>
              </a:rPr>
              <a:t>políticas </a:t>
            </a:r>
            <a:r>
              <a:rPr lang="pt-BR" sz="2000" dirty="0">
                <a:solidFill>
                  <a:srgbClr val="002060"/>
                </a:solidFill>
              </a:rPr>
              <a:t>comerciais externas, podemos destacar as seguintes</a:t>
            </a:r>
            <a:r>
              <a:rPr lang="pt-BR" sz="2000" dirty="0" smtClean="0">
                <a:solidFill>
                  <a:srgbClr val="002060"/>
                </a:solidFill>
              </a:rPr>
              <a:t>: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alterações </a:t>
            </a:r>
            <a:r>
              <a:rPr lang="pt-BR" sz="2000" b="1" dirty="0">
                <a:solidFill>
                  <a:srgbClr val="002060"/>
                </a:solidFill>
              </a:rPr>
              <a:t>das tarifas sobre </a:t>
            </a:r>
            <a:r>
              <a:rPr lang="pt-BR" sz="2000" b="1" dirty="0">
                <a:solidFill>
                  <a:srgbClr val="002060"/>
                </a:solidFill>
              </a:rPr>
              <a:t>importações</a:t>
            </a:r>
            <a:r>
              <a:rPr lang="pt-BR" sz="2000" dirty="0">
                <a:solidFill>
                  <a:srgbClr val="002060"/>
                </a:solidFill>
              </a:rPr>
              <a:t>: </a:t>
            </a:r>
            <a:r>
              <a:rPr lang="pt-BR" sz="2000" dirty="0">
                <a:solidFill>
                  <a:srgbClr val="002060"/>
                </a:solidFill>
              </a:rPr>
              <a:t>se a </a:t>
            </a:r>
            <a:r>
              <a:rPr lang="pt-BR" sz="2000" dirty="0">
                <a:solidFill>
                  <a:srgbClr val="002060"/>
                </a:solidFill>
              </a:rPr>
              <a:t>política </a:t>
            </a:r>
            <a:r>
              <a:rPr lang="pt-BR" sz="2000" dirty="0">
                <a:solidFill>
                  <a:srgbClr val="002060"/>
                </a:solidFill>
              </a:rPr>
              <a:t>adotada visar proteger a </a:t>
            </a:r>
            <a:r>
              <a:rPr lang="pt-BR" sz="2000" dirty="0">
                <a:solidFill>
                  <a:srgbClr val="002060"/>
                </a:solidFill>
              </a:rPr>
              <a:t>produção </a:t>
            </a:r>
            <a:r>
              <a:rPr lang="pt-BR" sz="2000" dirty="0" smtClean="0">
                <a:solidFill>
                  <a:srgbClr val="002060"/>
                </a:solidFill>
              </a:rPr>
              <a:t>interna isso </a:t>
            </a:r>
            <a:r>
              <a:rPr lang="pt-BR" sz="2000" dirty="0">
                <a:solidFill>
                  <a:srgbClr val="002060"/>
                </a:solidFill>
              </a:rPr>
              <a:t>normalmente </a:t>
            </a:r>
            <a:r>
              <a:rPr lang="pt-BR" sz="2000" dirty="0">
                <a:solidFill>
                  <a:srgbClr val="002060"/>
                </a:solidFill>
              </a:rPr>
              <a:t>é </a:t>
            </a:r>
            <a:r>
              <a:rPr lang="pt-BR" sz="2000" dirty="0">
                <a:solidFill>
                  <a:srgbClr val="002060"/>
                </a:solidFill>
              </a:rPr>
              <a:t>feito com a </a:t>
            </a:r>
            <a:r>
              <a:rPr lang="pt-BR" sz="2000" dirty="0">
                <a:solidFill>
                  <a:srgbClr val="002060"/>
                </a:solidFill>
              </a:rPr>
              <a:t>elevação </a:t>
            </a:r>
            <a:r>
              <a:rPr lang="pt-BR" sz="2000" dirty="0">
                <a:solidFill>
                  <a:srgbClr val="002060"/>
                </a:solidFill>
              </a:rPr>
              <a:t>do imposto </a:t>
            </a:r>
            <a:r>
              <a:rPr lang="pt-BR" sz="2000" dirty="0" smtClean="0">
                <a:solidFill>
                  <a:srgbClr val="002060"/>
                </a:solidFill>
              </a:rPr>
              <a:t>de importação </a:t>
            </a:r>
            <a:r>
              <a:rPr lang="pt-BR" sz="2000" dirty="0">
                <a:solidFill>
                  <a:srgbClr val="002060"/>
                </a:solidFill>
              </a:rPr>
              <a:t>e de outros tributos e taxas sobre os produtos importados. No caso oposto, com </a:t>
            </a:r>
            <a:r>
              <a:rPr lang="pt-BR" sz="2000" dirty="0" smtClean="0">
                <a:solidFill>
                  <a:srgbClr val="002060"/>
                </a:solidFill>
              </a:rPr>
              <a:t>a abertura </a:t>
            </a:r>
            <a:r>
              <a:rPr lang="pt-BR" sz="2000" dirty="0">
                <a:solidFill>
                  <a:srgbClr val="002060"/>
                </a:solidFill>
              </a:rPr>
              <a:t>comercial, ou </a:t>
            </a:r>
            <a:r>
              <a:rPr lang="pt-BR" sz="2000" dirty="0">
                <a:solidFill>
                  <a:srgbClr val="002060"/>
                </a:solidFill>
              </a:rPr>
              <a:t>liberalização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>
                <a:solidFill>
                  <a:srgbClr val="002060"/>
                </a:solidFill>
              </a:rPr>
              <a:t>importações, </a:t>
            </a:r>
            <a:r>
              <a:rPr lang="pt-BR" sz="2000" dirty="0">
                <a:solidFill>
                  <a:srgbClr val="002060"/>
                </a:solidFill>
              </a:rPr>
              <a:t>as tarifas sobre produtos importados </a:t>
            </a:r>
            <a:r>
              <a:rPr lang="pt-BR" sz="2000" dirty="0" smtClean="0">
                <a:solidFill>
                  <a:srgbClr val="002060"/>
                </a:solidFill>
              </a:rPr>
              <a:t>são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diminuídas;</a:t>
            </a:r>
          </a:p>
          <a:p>
            <a:pPr marL="285750" indent="-28575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regulamentação </a:t>
            </a:r>
            <a:r>
              <a:rPr lang="pt-BR" sz="2000" b="1" dirty="0">
                <a:solidFill>
                  <a:srgbClr val="002060"/>
                </a:solidFill>
              </a:rPr>
              <a:t>do comercio exterior</a:t>
            </a:r>
            <a:r>
              <a:rPr lang="pt-BR" sz="2000" dirty="0">
                <a:solidFill>
                  <a:srgbClr val="002060"/>
                </a:solidFill>
              </a:rPr>
              <a:t>: entraves </a:t>
            </a:r>
            <a:r>
              <a:rPr lang="pt-BR" sz="2000" dirty="0">
                <a:solidFill>
                  <a:srgbClr val="002060"/>
                </a:solidFill>
              </a:rPr>
              <a:t>burocráticos </a:t>
            </a:r>
            <a:r>
              <a:rPr lang="pt-BR" sz="2000" dirty="0">
                <a:solidFill>
                  <a:srgbClr val="002060"/>
                </a:solidFill>
              </a:rPr>
              <a:t>que dificultam as </a:t>
            </a:r>
            <a:r>
              <a:rPr lang="pt-BR" sz="2000" dirty="0">
                <a:solidFill>
                  <a:srgbClr val="002060"/>
                </a:solidFill>
              </a:rPr>
              <a:t>transações </a:t>
            </a:r>
            <a:r>
              <a:rPr lang="pt-BR" sz="2000" dirty="0">
                <a:solidFill>
                  <a:srgbClr val="002060"/>
                </a:solidFill>
              </a:rPr>
              <a:t>com </a:t>
            </a:r>
            <a:r>
              <a:rPr lang="pt-BR" sz="2000" dirty="0">
                <a:solidFill>
                  <a:srgbClr val="002060"/>
                </a:solidFill>
              </a:rPr>
              <a:t>o exterior</a:t>
            </a:r>
            <a:r>
              <a:rPr lang="pt-BR" sz="2000" dirty="0">
                <a:solidFill>
                  <a:srgbClr val="002060"/>
                </a:solidFill>
              </a:rPr>
              <a:t>, bem como o estabelecimento de cotas ou </a:t>
            </a:r>
            <a:r>
              <a:rPr lang="pt-BR" sz="2000" dirty="0">
                <a:solidFill>
                  <a:srgbClr val="002060"/>
                </a:solidFill>
              </a:rPr>
              <a:t>proibições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>
                <a:solidFill>
                  <a:srgbClr val="002060"/>
                </a:solidFill>
              </a:rPr>
              <a:t>importações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>
                <a:solidFill>
                  <a:srgbClr val="002060"/>
                </a:solidFill>
              </a:rPr>
              <a:t>determinados produtos</a:t>
            </a:r>
            <a:r>
              <a:rPr lang="pt-BR" sz="2000" dirty="0">
                <a:solidFill>
                  <a:srgbClr val="002060"/>
                </a:solidFill>
              </a:rPr>
              <a:t>, representam barreiras qualitativas </a:t>
            </a:r>
            <a:r>
              <a:rPr lang="pt-BR" sz="2000" dirty="0">
                <a:solidFill>
                  <a:srgbClr val="002060"/>
                </a:solidFill>
              </a:rPr>
              <a:t>às importações.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*</a:t>
            </a:r>
            <a:r>
              <a:rPr lang="pt-BR" sz="1400" dirty="0" smtClean="0">
                <a:solidFill>
                  <a:srgbClr val="002060"/>
                </a:solidFill>
              </a:rPr>
              <a:t>As </a:t>
            </a:r>
            <a:r>
              <a:rPr lang="pt-BR" sz="1400" dirty="0">
                <a:solidFill>
                  <a:srgbClr val="002060"/>
                </a:solidFill>
              </a:rPr>
              <a:t>políticas </a:t>
            </a:r>
            <a:r>
              <a:rPr lang="pt-BR" sz="1400" dirty="0">
                <a:solidFill>
                  <a:srgbClr val="002060"/>
                </a:solidFill>
              </a:rPr>
              <a:t>comerciais </a:t>
            </a:r>
            <a:r>
              <a:rPr lang="pt-BR" sz="1400" dirty="0">
                <a:solidFill>
                  <a:srgbClr val="002060"/>
                </a:solidFill>
              </a:rPr>
              <a:t>estão </a:t>
            </a:r>
            <a:r>
              <a:rPr lang="pt-BR" sz="1400" dirty="0">
                <a:solidFill>
                  <a:srgbClr val="002060"/>
                </a:solidFill>
              </a:rPr>
              <a:t>sujeitas as normas estabelecidas pela </a:t>
            </a:r>
            <a:r>
              <a:rPr lang="pt-BR" sz="1400" dirty="0">
                <a:solidFill>
                  <a:srgbClr val="002060"/>
                </a:solidFill>
              </a:rPr>
              <a:t>Organização </a:t>
            </a:r>
            <a:r>
              <a:rPr lang="pt-BR" sz="1400" dirty="0">
                <a:solidFill>
                  <a:srgbClr val="002060"/>
                </a:solidFill>
              </a:rPr>
              <a:t>Mundial do </a:t>
            </a:r>
            <a:r>
              <a:rPr lang="pt-BR" sz="1400" dirty="0">
                <a:solidFill>
                  <a:srgbClr val="002060"/>
                </a:solidFill>
              </a:rPr>
              <a:t>Comercio (</a:t>
            </a:r>
            <a:r>
              <a:rPr lang="pt-BR" sz="1400" dirty="0">
                <a:solidFill>
                  <a:srgbClr val="002060"/>
                </a:solidFill>
              </a:rPr>
              <a:t>OMC), </a:t>
            </a:r>
            <a:r>
              <a:rPr lang="pt-BR" sz="1400" dirty="0">
                <a:solidFill>
                  <a:srgbClr val="002060"/>
                </a:solidFill>
              </a:rPr>
              <a:t>cuja principal função é tentar </a:t>
            </a:r>
            <a:r>
              <a:rPr lang="pt-BR" sz="1400" dirty="0">
                <a:solidFill>
                  <a:srgbClr val="002060"/>
                </a:solidFill>
              </a:rPr>
              <a:t>coibir </a:t>
            </a:r>
            <a:r>
              <a:rPr lang="pt-BR" sz="1400" dirty="0">
                <a:solidFill>
                  <a:srgbClr val="002060"/>
                </a:solidFill>
              </a:rPr>
              <a:t>políticas </a:t>
            </a:r>
            <a:r>
              <a:rPr lang="pt-BR" sz="1400" dirty="0">
                <a:solidFill>
                  <a:srgbClr val="002060"/>
                </a:solidFill>
              </a:rPr>
              <a:t>protecionistas e </a:t>
            </a:r>
            <a:r>
              <a:rPr lang="pt-BR" sz="1400" dirty="0">
                <a:solidFill>
                  <a:srgbClr val="002060"/>
                </a:solidFill>
              </a:rPr>
              <a:t>práticas </a:t>
            </a:r>
            <a:r>
              <a:rPr lang="pt-BR" sz="1400" dirty="0">
                <a:solidFill>
                  <a:srgbClr val="002060"/>
                </a:solidFill>
              </a:rPr>
              <a:t>de </a:t>
            </a:r>
            <a:r>
              <a:rPr lang="pt-BR" sz="1400" b="1" i="1" dirty="0">
                <a:solidFill>
                  <a:srgbClr val="002060"/>
                </a:solidFill>
              </a:rPr>
              <a:t>dumping</a:t>
            </a:r>
            <a:r>
              <a:rPr lang="pt-BR" sz="1400" dirty="0">
                <a:solidFill>
                  <a:srgbClr val="002060"/>
                </a:solidFill>
              </a:rPr>
              <a:t>, ou seja, que um </a:t>
            </a:r>
            <a:r>
              <a:rPr lang="pt-BR" sz="1400" dirty="0">
                <a:solidFill>
                  <a:srgbClr val="002060"/>
                </a:solidFill>
              </a:rPr>
              <a:t>país venda </a:t>
            </a:r>
            <a:r>
              <a:rPr lang="pt-BR" sz="1400" dirty="0">
                <a:solidFill>
                  <a:srgbClr val="002060"/>
                </a:solidFill>
              </a:rPr>
              <a:t>a </a:t>
            </a:r>
            <a:r>
              <a:rPr lang="pt-BR" sz="1400" dirty="0">
                <a:solidFill>
                  <a:srgbClr val="002060"/>
                </a:solidFill>
              </a:rPr>
              <a:t>preços </a:t>
            </a:r>
            <a:r>
              <a:rPr lang="pt-BR" sz="1400" dirty="0">
                <a:solidFill>
                  <a:srgbClr val="002060"/>
                </a:solidFill>
              </a:rPr>
              <a:t>de mercado inferiores a seus custos de </a:t>
            </a:r>
            <a:r>
              <a:rPr lang="pt-BR" sz="1400" dirty="0">
                <a:solidFill>
                  <a:srgbClr val="002060"/>
                </a:solidFill>
              </a:rPr>
              <a:t>produção, </a:t>
            </a:r>
            <a:r>
              <a:rPr lang="pt-BR" sz="1400" dirty="0">
                <a:solidFill>
                  <a:srgbClr val="002060"/>
                </a:solidFill>
              </a:rPr>
              <a:t>que </a:t>
            </a:r>
            <a:r>
              <a:rPr lang="pt-BR" sz="1400" dirty="0">
                <a:solidFill>
                  <a:srgbClr val="002060"/>
                </a:solidFill>
              </a:rPr>
              <a:t>é </a:t>
            </a:r>
            <a:r>
              <a:rPr lang="pt-BR" sz="1400" dirty="0">
                <a:solidFill>
                  <a:srgbClr val="002060"/>
                </a:solidFill>
              </a:rPr>
              <a:t>uma forma de aumentar a </a:t>
            </a:r>
            <a:r>
              <a:rPr lang="pt-BR" sz="1400" dirty="0">
                <a:solidFill>
                  <a:srgbClr val="002060"/>
                </a:solidFill>
              </a:rPr>
              <a:t>participação nos mercados mundiais</a:t>
            </a:r>
            <a:r>
              <a:rPr lang="pt-BR" sz="1400" dirty="0">
                <a:solidFill>
                  <a:srgbClr val="002060"/>
                </a:solidFill>
              </a:rPr>
              <a:t>.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2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6263640" y="1273609"/>
            <a:ext cx="55321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DA = C + </a:t>
            </a:r>
            <a:r>
              <a:rPr lang="pt-BR" sz="2000" dirty="0" err="1" smtClean="0">
                <a:solidFill>
                  <a:srgbClr val="002060"/>
                </a:solidFill>
              </a:rPr>
              <a:t>ii</a:t>
            </a:r>
            <a:r>
              <a:rPr lang="pt-BR" sz="2000" dirty="0" smtClean="0">
                <a:solidFill>
                  <a:srgbClr val="002060"/>
                </a:solidFill>
              </a:rPr>
              <a:t> + G + (X – M)</a:t>
            </a: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RLEE + T + S + C = Y =C + I + G + (X – M)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RLEE </a:t>
            </a:r>
            <a:r>
              <a:rPr lang="pt-BR" sz="2000" dirty="0">
                <a:solidFill>
                  <a:srgbClr val="002060"/>
                </a:solidFill>
              </a:rPr>
              <a:t>+ (M –X)</a:t>
            </a:r>
            <a:r>
              <a:rPr lang="pt-BR" sz="2000" dirty="0" smtClean="0">
                <a:solidFill>
                  <a:srgbClr val="002060"/>
                </a:solidFill>
              </a:rPr>
              <a:t> + T – G + S = I</a:t>
            </a:r>
          </a:p>
          <a:p>
            <a:pPr algn="ctr"/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           </a:t>
            </a:r>
            <a:r>
              <a:rPr lang="pt-BR" sz="2000" dirty="0" err="1" smtClean="0">
                <a:solidFill>
                  <a:srgbClr val="002060"/>
                </a:solidFill>
              </a:rPr>
              <a:t>Sext</a:t>
            </a:r>
            <a:r>
              <a:rPr lang="pt-BR" sz="2000" dirty="0" smtClean="0">
                <a:solidFill>
                  <a:srgbClr val="002060"/>
                </a:solidFill>
              </a:rPr>
              <a:t>    +       </a:t>
            </a:r>
            <a:r>
              <a:rPr lang="pt-BR" sz="2000" dirty="0" err="1" smtClean="0">
                <a:solidFill>
                  <a:srgbClr val="002060"/>
                </a:solidFill>
              </a:rPr>
              <a:t>Sg</a:t>
            </a:r>
            <a:r>
              <a:rPr lang="pt-BR" sz="2000" dirty="0" smtClean="0">
                <a:solidFill>
                  <a:srgbClr val="002060"/>
                </a:solidFill>
              </a:rPr>
              <a:t>   + S = I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É transformado em: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I = </a:t>
            </a:r>
            <a:r>
              <a:rPr lang="pt-BR" sz="2000" dirty="0" err="1" smtClean="0">
                <a:solidFill>
                  <a:srgbClr val="002060"/>
                </a:solidFill>
              </a:rPr>
              <a:t>Ip</a:t>
            </a:r>
            <a:r>
              <a:rPr lang="pt-BR" sz="2000" dirty="0" smtClean="0">
                <a:solidFill>
                  <a:srgbClr val="002060"/>
                </a:solidFill>
              </a:rPr>
              <a:t> + </a:t>
            </a:r>
            <a:r>
              <a:rPr lang="pt-BR" sz="2000" dirty="0" err="1" smtClean="0">
                <a:solidFill>
                  <a:srgbClr val="002060"/>
                </a:solidFill>
              </a:rPr>
              <a:t>Ig</a:t>
            </a:r>
            <a:endParaRPr lang="pt-BR" sz="2000" dirty="0" smtClean="0">
              <a:solidFill>
                <a:srgbClr val="002060"/>
              </a:solidFill>
            </a:endParaRP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PIB = PNB – Renda Enviada ao Exterior</a:t>
            </a:r>
          </a:p>
          <a:p>
            <a:pPr algn="ctr"/>
            <a:endParaRPr lang="pt-BR" sz="2000" dirty="0">
              <a:solidFill>
                <a:srgbClr val="00206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PNB = PIB + Renda Recebida do Exterior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5" y="745661"/>
            <a:ext cx="6279989" cy="5764876"/>
          </a:xfrm>
          <a:prstGeom prst="rect">
            <a:avLst/>
          </a:prstGeom>
        </p:spPr>
      </p:pic>
      <p:sp>
        <p:nvSpPr>
          <p:cNvPr id="5" name="Chave Direita 4"/>
          <p:cNvSpPr/>
          <p:nvPr/>
        </p:nvSpPr>
        <p:spPr>
          <a:xfrm rot="5400000">
            <a:off x="8125703" y="1786953"/>
            <a:ext cx="122858" cy="168513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5400000">
            <a:off x="9496663" y="2274171"/>
            <a:ext cx="156756" cy="66621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 rot="5400000">
            <a:off x="9196355" y="2074662"/>
            <a:ext cx="91154" cy="236549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05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862253" y="80640"/>
            <a:ext cx="2068283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Exportações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9576" y="807459"/>
            <a:ext cx="11930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Wingdings" panose="05000000000000000000" pitchFamily="2" charset="2"/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Fatores que afetam as exportações: 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Preços </a:t>
            </a:r>
            <a:r>
              <a:rPr lang="pt-BR" sz="2000" b="1" dirty="0">
                <a:solidFill>
                  <a:srgbClr val="002060"/>
                </a:solidFill>
              </a:rPr>
              <a:t>externos em </a:t>
            </a:r>
            <a:r>
              <a:rPr lang="pt-BR" sz="2000" b="1" dirty="0" smtClean="0">
                <a:solidFill>
                  <a:srgbClr val="002060"/>
                </a:solidFill>
              </a:rPr>
              <a:t>dólares</a:t>
            </a:r>
            <a:r>
              <a:rPr lang="pt-BR" sz="2000" dirty="0">
                <a:solidFill>
                  <a:srgbClr val="002060"/>
                </a:solidFill>
              </a:rPr>
              <a:t>: se os </a:t>
            </a:r>
            <a:r>
              <a:rPr lang="pt-BR" sz="2000" dirty="0" smtClean="0">
                <a:solidFill>
                  <a:srgbClr val="002060"/>
                </a:solidFill>
              </a:rPr>
              <a:t>preços </a:t>
            </a:r>
            <a:r>
              <a:rPr lang="pt-BR" sz="2000" dirty="0">
                <a:solidFill>
                  <a:srgbClr val="002060"/>
                </a:solidFill>
              </a:rPr>
              <a:t>dos produtos brasileiros se elevarem no exterior, </a:t>
            </a:r>
            <a:r>
              <a:rPr lang="pt-BR" sz="2000" dirty="0" smtClean="0">
                <a:solidFill>
                  <a:srgbClr val="002060"/>
                </a:solidFill>
              </a:rPr>
              <a:t>as exportações </a:t>
            </a:r>
            <a:r>
              <a:rPr lang="pt-BR" sz="2000" dirty="0">
                <a:solidFill>
                  <a:srgbClr val="002060"/>
                </a:solidFill>
              </a:rPr>
              <a:t>nacionais </a:t>
            </a:r>
            <a:r>
              <a:rPr lang="pt-BR" sz="2000" dirty="0" smtClean="0">
                <a:solidFill>
                  <a:srgbClr val="002060"/>
                </a:solidFill>
              </a:rPr>
              <a:t>deverão </a:t>
            </a:r>
            <a:r>
              <a:rPr lang="pt-BR" sz="2000" dirty="0">
                <a:solidFill>
                  <a:srgbClr val="002060"/>
                </a:solidFill>
              </a:rPr>
              <a:t>se elevar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</a:rPr>
              <a:t>Preços </a:t>
            </a:r>
            <a:r>
              <a:rPr lang="pt-BR" sz="2000" b="1" dirty="0">
                <a:solidFill>
                  <a:srgbClr val="002060"/>
                </a:solidFill>
              </a:rPr>
              <a:t>internos em reais</a:t>
            </a:r>
            <a:r>
              <a:rPr lang="pt-BR" sz="2000" dirty="0" smtClean="0">
                <a:solidFill>
                  <a:srgbClr val="002060"/>
                </a:solidFill>
              </a:rPr>
              <a:t>:  </a:t>
            </a:r>
            <a:r>
              <a:rPr lang="pt-BR" sz="2000" dirty="0">
                <a:solidFill>
                  <a:srgbClr val="002060"/>
                </a:solidFill>
              </a:rPr>
              <a:t>uma </a:t>
            </a:r>
            <a:r>
              <a:rPr lang="pt-BR" sz="2000" dirty="0" smtClean="0">
                <a:solidFill>
                  <a:srgbClr val="002060"/>
                </a:solidFill>
              </a:rPr>
              <a:t>elevação </a:t>
            </a:r>
            <a:r>
              <a:rPr lang="pt-BR" sz="2000" dirty="0">
                <a:solidFill>
                  <a:srgbClr val="002060"/>
                </a:solidFill>
              </a:rPr>
              <a:t>dos </a:t>
            </a:r>
            <a:r>
              <a:rPr lang="pt-BR" sz="2000" dirty="0" smtClean="0">
                <a:solidFill>
                  <a:srgbClr val="002060"/>
                </a:solidFill>
              </a:rPr>
              <a:t>preços </a:t>
            </a:r>
            <a:r>
              <a:rPr lang="pt-BR" sz="2000" dirty="0">
                <a:solidFill>
                  <a:srgbClr val="002060"/>
                </a:solidFill>
              </a:rPr>
              <a:t>internos de produtos </a:t>
            </a:r>
            <a:r>
              <a:rPr lang="pt-BR" sz="2000" dirty="0" smtClean="0">
                <a:solidFill>
                  <a:srgbClr val="002060"/>
                </a:solidFill>
              </a:rPr>
              <a:t>exportáveis pode desestimular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exportações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 smtClean="0">
                <a:solidFill>
                  <a:srgbClr val="002060"/>
                </a:solidFill>
              </a:rPr>
              <a:t>incentivar </a:t>
            </a:r>
            <a:r>
              <a:rPr lang="pt-BR" sz="2000" dirty="0">
                <a:solidFill>
                  <a:srgbClr val="002060"/>
                </a:solidFill>
              </a:rPr>
              <a:t>a venda no mercado interno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 </a:t>
            </a:r>
            <a:r>
              <a:rPr lang="pt-BR" sz="2000" b="1" dirty="0" smtClean="0">
                <a:solidFill>
                  <a:srgbClr val="002060"/>
                </a:solidFill>
              </a:rPr>
              <a:t>Taxa </a:t>
            </a:r>
            <a:r>
              <a:rPr lang="pt-BR" sz="2000" b="1" dirty="0">
                <a:solidFill>
                  <a:srgbClr val="002060"/>
                </a:solidFill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</a:rPr>
              <a:t>câmbio: </a:t>
            </a:r>
            <a:r>
              <a:rPr lang="pt-BR" sz="2000" dirty="0" smtClean="0">
                <a:solidFill>
                  <a:srgbClr val="002060"/>
                </a:solidFill>
              </a:rPr>
              <a:t>uma desvalorização cambial </a:t>
            </a:r>
            <a:r>
              <a:rPr lang="pt-BR" sz="2000" dirty="0">
                <a:solidFill>
                  <a:srgbClr val="002060"/>
                </a:solidFill>
              </a:rPr>
              <a:t>deve </a:t>
            </a:r>
            <a:r>
              <a:rPr lang="pt-BR" sz="2000" dirty="0" smtClean="0">
                <a:solidFill>
                  <a:srgbClr val="002060"/>
                </a:solidFill>
              </a:rPr>
              <a:t>estimular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exportações, </a:t>
            </a:r>
            <a:r>
              <a:rPr lang="pt-BR" sz="2000" dirty="0">
                <a:solidFill>
                  <a:srgbClr val="002060"/>
                </a:solidFill>
              </a:rPr>
              <a:t>seja porque os exportadores brasileiros </a:t>
            </a:r>
            <a:r>
              <a:rPr lang="pt-BR" sz="2000" dirty="0" smtClean="0">
                <a:solidFill>
                  <a:srgbClr val="002060"/>
                </a:solidFill>
              </a:rPr>
              <a:t>receberão mais reais </a:t>
            </a:r>
            <a:r>
              <a:rPr lang="pt-BR" sz="2000" dirty="0">
                <a:solidFill>
                  <a:srgbClr val="002060"/>
                </a:solidFill>
              </a:rPr>
              <a:t>pelos mesmos </a:t>
            </a:r>
            <a:r>
              <a:rPr lang="pt-BR" sz="2000" dirty="0" smtClean="0">
                <a:solidFill>
                  <a:srgbClr val="002060"/>
                </a:solidFill>
              </a:rPr>
              <a:t>dólares </a:t>
            </a:r>
            <a:r>
              <a:rPr lang="pt-BR" sz="2000" dirty="0">
                <a:solidFill>
                  <a:srgbClr val="002060"/>
                </a:solidFill>
              </a:rPr>
              <a:t>anteriores, seja porque os compradores externos, com os </a:t>
            </a:r>
            <a:r>
              <a:rPr lang="pt-BR" sz="2000" dirty="0" smtClean="0">
                <a:solidFill>
                  <a:srgbClr val="002060"/>
                </a:solidFill>
              </a:rPr>
              <a:t>mesmos dólares </a:t>
            </a:r>
            <a:r>
              <a:rPr lang="pt-BR" sz="2000" dirty="0">
                <a:solidFill>
                  <a:srgbClr val="002060"/>
                </a:solidFill>
              </a:rPr>
              <a:t>anteriores, </a:t>
            </a:r>
            <a:r>
              <a:rPr lang="pt-BR" sz="2000" dirty="0" smtClean="0">
                <a:solidFill>
                  <a:srgbClr val="002060"/>
                </a:solidFill>
              </a:rPr>
              <a:t>poderão </a:t>
            </a:r>
            <a:r>
              <a:rPr lang="pt-BR" sz="2000" dirty="0">
                <a:solidFill>
                  <a:srgbClr val="002060"/>
                </a:solidFill>
              </a:rPr>
              <a:t>comprar mais produtos do Brasil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</a:rPr>
              <a:t>Renda </a:t>
            </a:r>
            <a:r>
              <a:rPr lang="pt-BR" sz="2000" b="1" dirty="0">
                <a:solidFill>
                  <a:srgbClr val="002060"/>
                </a:solidFill>
              </a:rPr>
              <a:t>mundial</a:t>
            </a:r>
            <a:r>
              <a:rPr lang="pt-BR" sz="2000" dirty="0">
                <a:solidFill>
                  <a:srgbClr val="002060"/>
                </a:solidFill>
              </a:rPr>
              <a:t>: um aumento da renda mundial certamente </a:t>
            </a:r>
            <a:r>
              <a:rPr lang="pt-BR" sz="2000" dirty="0" smtClean="0">
                <a:solidFill>
                  <a:srgbClr val="002060"/>
                </a:solidFill>
              </a:rPr>
              <a:t>estimulará o comércio </a:t>
            </a:r>
            <a:r>
              <a:rPr lang="pt-BR" sz="2000" dirty="0">
                <a:solidFill>
                  <a:srgbClr val="002060"/>
                </a:solidFill>
              </a:rPr>
              <a:t>internacional e</a:t>
            </a:r>
            <a:r>
              <a:rPr lang="pt-BR" sz="2000" dirty="0" smtClean="0">
                <a:solidFill>
                  <a:srgbClr val="002060"/>
                </a:solidFill>
              </a:rPr>
              <a:t>, em consequência,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exportações </a:t>
            </a:r>
            <a:r>
              <a:rPr lang="pt-BR" sz="2000" dirty="0">
                <a:solidFill>
                  <a:srgbClr val="002060"/>
                </a:solidFill>
              </a:rPr>
              <a:t>brasileiras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 </a:t>
            </a:r>
            <a:r>
              <a:rPr lang="pt-BR" sz="2000" b="1" dirty="0" smtClean="0">
                <a:solidFill>
                  <a:srgbClr val="002060"/>
                </a:solidFill>
              </a:rPr>
              <a:t>Subsídios </a:t>
            </a:r>
            <a:r>
              <a:rPr lang="pt-BR" sz="2000" b="1" dirty="0">
                <a:solidFill>
                  <a:srgbClr val="002060"/>
                </a:solidFill>
              </a:rPr>
              <a:t>e </a:t>
            </a:r>
            <a:r>
              <a:rPr lang="pt-BR" sz="2000" b="1" dirty="0">
                <a:solidFill>
                  <a:srgbClr val="002060"/>
                </a:solidFill>
              </a:rPr>
              <a:t>incentivos </a:t>
            </a:r>
            <a:r>
              <a:rPr lang="pt-BR" sz="2000" b="1" dirty="0">
                <a:solidFill>
                  <a:srgbClr val="002060"/>
                </a:solidFill>
              </a:rPr>
              <a:t>as </a:t>
            </a:r>
            <a:r>
              <a:rPr lang="pt-BR" sz="2000" b="1" dirty="0">
                <a:solidFill>
                  <a:srgbClr val="002060"/>
                </a:solidFill>
              </a:rPr>
              <a:t>exportações</a:t>
            </a:r>
            <a:r>
              <a:rPr lang="pt-BR" sz="2000" dirty="0" smtClean="0">
                <a:solidFill>
                  <a:srgbClr val="002060"/>
                </a:solidFill>
              </a:rPr>
              <a:t>: subsídios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dirty="0" smtClean="0">
                <a:solidFill>
                  <a:srgbClr val="002060"/>
                </a:solidFill>
              </a:rPr>
              <a:t>incentivos de </a:t>
            </a:r>
            <a:r>
              <a:rPr lang="pt-BR" sz="2000" dirty="0">
                <a:solidFill>
                  <a:srgbClr val="002060"/>
                </a:solidFill>
              </a:rPr>
              <a:t>ordem </a:t>
            </a:r>
            <a:r>
              <a:rPr lang="pt-BR" sz="2000" dirty="0" smtClean="0">
                <a:solidFill>
                  <a:srgbClr val="002060"/>
                </a:solidFill>
              </a:rPr>
              <a:t>fiscal (isenções </a:t>
            </a:r>
            <a:r>
              <a:rPr lang="pt-BR" sz="2000" dirty="0">
                <a:solidFill>
                  <a:srgbClr val="002060"/>
                </a:solidFill>
              </a:rPr>
              <a:t>de impostos), sejam de ordem financeira (taxas de juros subsidiadas, disponibilidade </a:t>
            </a:r>
            <a:r>
              <a:rPr lang="pt-BR" sz="2000" dirty="0" smtClean="0">
                <a:solidFill>
                  <a:srgbClr val="002060"/>
                </a:solidFill>
              </a:rPr>
              <a:t>de financiamentos</a:t>
            </a:r>
            <a:r>
              <a:rPr lang="pt-BR" sz="2000" dirty="0">
                <a:solidFill>
                  <a:srgbClr val="002060"/>
                </a:solidFill>
              </a:rPr>
              <a:t>), sempre representam um fator de </a:t>
            </a:r>
            <a:r>
              <a:rPr lang="pt-BR" sz="2000" dirty="0" smtClean="0">
                <a:solidFill>
                  <a:srgbClr val="002060"/>
                </a:solidFill>
              </a:rPr>
              <a:t>estímulo </a:t>
            </a:r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exportações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28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3849191" y="304800"/>
            <a:ext cx="2068283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Importações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6691" y="1451214"/>
            <a:ext cx="115386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Preços </a:t>
            </a:r>
            <a:r>
              <a:rPr lang="pt-BR" sz="2000" b="1" dirty="0">
                <a:solidFill>
                  <a:srgbClr val="002060"/>
                </a:solidFill>
              </a:rPr>
              <a:t>externos </a:t>
            </a:r>
            <a:r>
              <a:rPr lang="pt-BR" sz="2000" dirty="0" smtClean="0">
                <a:solidFill>
                  <a:srgbClr val="002060"/>
                </a:solidFill>
              </a:rPr>
              <a:t>: </a:t>
            </a:r>
            <a:r>
              <a:rPr lang="pt-BR" sz="2000" dirty="0">
                <a:solidFill>
                  <a:srgbClr val="002060"/>
                </a:solidFill>
              </a:rPr>
              <a:t>se os </a:t>
            </a:r>
            <a:r>
              <a:rPr lang="pt-BR" sz="2000" dirty="0" smtClean="0">
                <a:solidFill>
                  <a:srgbClr val="002060"/>
                </a:solidFill>
              </a:rPr>
              <a:t>preços </a:t>
            </a:r>
            <a:r>
              <a:rPr lang="pt-BR" sz="2000" dirty="0">
                <a:solidFill>
                  <a:srgbClr val="002060"/>
                </a:solidFill>
              </a:rPr>
              <a:t>dos produtos importados se elevarem no exterior </a:t>
            </a:r>
            <a:r>
              <a:rPr lang="pt-BR" sz="2000" dirty="0">
                <a:solidFill>
                  <a:srgbClr val="002060"/>
                </a:solidFill>
              </a:rPr>
              <a:t>em </a:t>
            </a:r>
            <a:r>
              <a:rPr lang="pt-BR" sz="2000" dirty="0" smtClean="0">
                <a:solidFill>
                  <a:srgbClr val="002060"/>
                </a:solidFill>
              </a:rPr>
              <a:t>dólares, haverá </a:t>
            </a:r>
            <a:r>
              <a:rPr lang="pt-BR" sz="2000" dirty="0">
                <a:solidFill>
                  <a:srgbClr val="002060"/>
                </a:solidFill>
              </a:rPr>
              <a:t>uma </a:t>
            </a:r>
            <a:r>
              <a:rPr lang="pt-BR" sz="2000" dirty="0" smtClean="0">
                <a:solidFill>
                  <a:srgbClr val="002060"/>
                </a:solidFill>
              </a:rPr>
              <a:t>retração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 smtClean="0">
                <a:solidFill>
                  <a:srgbClr val="002060"/>
                </a:solidFill>
              </a:rPr>
              <a:t>importações </a:t>
            </a:r>
            <a:r>
              <a:rPr lang="pt-BR" sz="2000" dirty="0">
                <a:solidFill>
                  <a:srgbClr val="002060"/>
                </a:solidFill>
              </a:rPr>
              <a:t>brasileiras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Preços internos: </a:t>
            </a:r>
            <a:r>
              <a:rPr lang="pt-BR" sz="2000" dirty="0">
                <a:solidFill>
                  <a:srgbClr val="002060"/>
                </a:solidFill>
              </a:rPr>
              <a:t>um aumento dos </a:t>
            </a:r>
            <a:r>
              <a:rPr lang="pt-BR" sz="2000" dirty="0" smtClean="0">
                <a:solidFill>
                  <a:srgbClr val="002060"/>
                </a:solidFill>
              </a:rPr>
              <a:t>preços </a:t>
            </a:r>
            <a:r>
              <a:rPr lang="pt-BR" sz="2000" dirty="0">
                <a:solidFill>
                  <a:srgbClr val="002060"/>
                </a:solidFill>
              </a:rPr>
              <a:t>dos produtos </a:t>
            </a:r>
            <a:r>
              <a:rPr lang="pt-BR" sz="2000" dirty="0" smtClean="0">
                <a:solidFill>
                  <a:srgbClr val="002060"/>
                </a:solidFill>
              </a:rPr>
              <a:t>produzidos internamente incentivará </a:t>
            </a:r>
            <a:r>
              <a:rPr lang="pt-BR" sz="2000" dirty="0">
                <a:solidFill>
                  <a:srgbClr val="002060"/>
                </a:solidFill>
              </a:rPr>
              <a:t>a compra dos similares no mercado externo, elevando as </a:t>
            </a:r>
            <a:r>
              <a:rPr lang="pt-BR" sz="2000" dirty="0" smtClean="0">
                <a:solidFill>
                  <a:srgbClr val="002060"/>
                </a:solidFill>
              </a:rPr>
              <a:t>importações;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Taxa </a:t>
            </a:r>
            <a:r>
              <a:rPr lang="pt-BR" sz="2000" b="1" dirty="0">
                <a:solidFill>
                  <a:srgbClr val="002060"/>
                </a:solidFill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</a:rPr>
              <a:t>câmbio: </a:t>
            </a:r>
            <a:r>
              <a:rPr lang="pt-BR" sz="2000" dirty="0" smtClean="0">
                <a:solidFill>
                  <a:srgbClr val="002060"/>
                </a:solidFill>
              </a:rPr>
              <a:t>uma e desvalorização cambial acarretará </a:t>
            </a:r>
            <a:r>
              <a:rPr lang="pt-BR" sz="2000" dirty="0">
                <a:solidFill>
                  <a:srgbClr val="002060"/>
                </a:solidFill>
              </a:rPr>
              <a:t>maior despesa aos </a:t>
            </a:r>
            <a:r>
              <a:rPr lang="pt-BR" sz="2000" dirty="0" smtClean="0">
                <a:solidFill>
                  <a:srgbClr val="002060"/>
                </a:solidFill>
              </a:rPr>
              <a:t>importadores.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Renda </a:t>
            </a:r>
            <a:r>
              <a:rPr lang="pt-BR" sz="2000" b="1" dirty="0">
                <a:solidFill>
                  <a:srgbClr val="002060"/>
                </a:solidFill>
              </a:rPr>
              <a:t>e produto nacional: </a:t>
            </a:r>
            <a:r>
              <a:rPr lang="pt-BR" sz="2000" dirty="0" smtClean="0">
                <a:solidFill>
                  <a:srgbClr val="002060"/>
                </a:solidFill>
              </a:rPr>
              <a:t>um </a:t>
            </a:r>
            <a:r>
              <a:rPr lang="pt-BR" sz="2000" dirty="0">
                <a:solidFill>
                  <a:srgbClr val="002060"/>
                </a:solidFill>
              </a:rPr>
              <a:t>aumento da </a:t>
            </a:r>
            <a:r>
              <a:rPr lang="pt-BR" sz="2000" dirty="0">
                <a:solidFill>
                  <a:srgbClr val="002060"/>
                </a:solidFill>
              </a:rPr>
              <a:t>produção e </a:t>
            </a:r>
            <a:r>
              <a:rPr lang="pt-BR" sz="2000" dirty="0">
                <a:solidFill>
                  <a:srgbClr val="002060"/>
                </a:solidFill>
              </a:rPr>
              <a:t>da renda nacional significa que o pais esta crescendo e que </a:t>
            </a:r>
            <a:r>
              <a:rPr lang="pt-BR" sz="2000" dirty="0" smtClean="0">
                <a:solidFill>
                  <a:srgbClr val="002060"/>
                </a:solidFill>
              </a:rPr>
              <a:t>demandará </a:t>
            </a:r>
            <a:r>
              <a:rPr lang="pt-BR" sz="2000" dirty="0">
                <a:solidFill>
                  <a:srgbClr val="002060"/>
                </a:solidFill>
              </a:rPr>
              <a:t>mais </a:t>
            </a:r>
            <a:r>
              <a:rPr lang="pt-BR" sz="2000" dirty="0">
                <a:solidFill>
                  <a:srgbClr val="002060"/>
                </a:solidFill>
              </a:rPr>
              <a:t>produtos importados</a:t>
            </a:r>
            <a:r>
              <a:rPr lang="pt-BR" sz="2000" dirty="0">
                <a:solidFill>
                  <a:srgbClr val="002060"/>
                </a:solidFill>
              </a:rPr>
              <a:t>, seja na forma de </a:t>
            </a:r>
            <a:r>
              <a:rPr lang="pt-BR" sz="2000" dirty="0" smtClean="0">
                <a:solidFill>
                  <a:srgbClr val="002060"/>
                </a:solidFill>
              </a:rPr>
              <a:t>matérias-primas, </a:t>
            </a:r>
            <a:r>
              <a:rPr lang="pt-BR" sz="2000" dirty="0">
                <a:solidFill>
                  <a:srgbClr val="002060"/>
                </a:solidFill>
              </a:rPr>
              <a:t>bens de capital, sejam bens de consumo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Tarifas </a:t>
            </a:r>
            <a:r>
              <a:rPr lang="pt-BR" sz="2000" b="1" dirty="0">
                <a:solidFill>
                  <a:srgbClr val="002060"/>
                </a:solidFill>
              </a:rPr>
              <a:t>e barreiras as </a:t>
            </a:r>
            <a:r>
              <a:rPr lang="pt-BR" sz="2000" b="1" dirty="0" smtClean="0">
                <a:solidFill>
                  <a:srgbClr val="002060"/>
                </a:solidFill>
              </a:rPr>
              <a:t>importações: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 smtClean="0">
                <a:solidFill>
                  <a:srgbClr val="002060"/>
                </a:solidFill>
              </a:rPr>
              <a:t>imposição </a:t>
            </a:r>
            <a:r>
              <a:rPr lang="pt-BR" sz="2000" dirty="0">
                <a:solidFill>
                  <a:srgbClr val="002060"/>
                </a:solidFill>
              </a:rPr>
              <a:t>de barreiras </a:t>
            </a:r>
            <a:r>
              <a:rPr lang="pt-BR" sz="2000" dirty="0" smtClean="0">
                <a:solidFill>
                  <a:srgbClr val="002060"/>
                </a:solidFill>
              </a:rPr>
              <a:t>quantitativas (elevação </a:t>
            </a:r>
            <a:r>
              <a:rPr lang="pt-BR" sz="2000" dirty="0">
                <a:solidFill>
                  <a:srgbClr val="002060"/>
                </a:solidFill>
              </a:rPr>
              <a:t>das </a:t>
            </a:r>
            <a:r>
              <a:rPr lang="pt-BR" sz="2000" dirty="0">
                <a:solidFill>
                  <a:srgbClr val="002060"/>
                </a:solidFill>
              </a:rPr>
              <a:t>tarifas sobre </a:t>
            </a:r>
            <a:r>
              <a:rPr lang="pt-BR" sz="2000" dirty="0" smtClean="0">
                <a:solidFill>
                  <a:srgbClr val="002060"/>
                </a:solidFill>
              </a:rPr>
              <a:t>importações) </a:t>
            </a:r>
            <a:r>
              <a:rPr lang="pt-BR" sz="2000" dirty="0">
                <a:solidFill>
                  <a:srgbClr val="002060"/>
                </a:solidFill>
              </a:rPr>
              <a:t>ou </a:t>
            </a:r>
            <a:r>
              <a:rPr lang="pt-BR" sz="2000" dirty="0" smtClean="0">
                <a:solidFill>
                  <a:srgbClr val="002060"/>
                </a:solidFill>
              </a:rPr>
              <a:t>qualitativas (proibição </a:t>
            </a:r>
            <a:r>
              <a:rPr lang="pt-BR" sz="2000" dirty="0">
                <a:solidFill>
                  <a:srgbClr val="002060"/>
                </a:solidFill>
              </a:rPr>
              <a:t>da </a:t>
            </a:r>
            <a:r>
              <a:rPr lang="pt-BR" sz="2000" dirty="0" smtClean="0">
                <a:solidFill>
                  <a:srgbClr val="002060"/>
                </a:solidFill>
              </a:rPr>
              <a:t>importação </a:t>
            </a:r>
            <a:r>
              <a:rPr lang="pt-BR" sz="2000" dirty="0">
                <a:solidFill>
                  <a:srgbClr val="002060"/>
                </a:solidFill>
              </a:rPr>
              <a:t>de certos produtos, </a:t>
            </a:r>
            <a:r>
              <a:rPr lang="pt-BR" sz="2000" dirty="0">
                <a:solidFill>
                  <a:srgbClr val="002060"/>
                </a:solidFill>
              </a:rPr>
              <a:t>estabelecimento de </a:t>
            </a:r>
            <a:r>
              <a:rPr lang="pt-BR" sz="2000" dirty="0">
                <a:solidFill>
                  <a:srgbClr val="002060"/>
                </a:solidFill>
              </a:rPr>
              <a:t>cotas ou entraves </a:t>
            </a:r>
            <a:r>
              <a:rPr lang="pt-BR" sz="2000" dirty="0" smtClean="0">
                <a:solidFill>
                  <a:srgbClr val="002060"/>
                </a:solidFill>
              </a:rPr>
              <a:t>burocráticos</a:t>
            </a:r>
            <a:r>
              <a:rPr lang="pt-BR" sz="2000" dirty="0">
                <a:solidFill>
                  <a:srgbClr val="002060"/>
                </a:solidFill>
              </a:rPr>
              <a:t>) ocasiona uma </a:t>
            </a:r>
            <a:r>
              <a:rPr lang="pt-BR" sz="2000" dirty="0" smtClean="0">
                <a:solidFill>
                  <a:srgbClr val="002060"/>
                </a:solidFill>
              </a:rPr>
              <a:t>inibição </a:t>
            </a:r>
            <a:r>
              <a:rPr lang="pt-BR" sz="2000" dirty="0">
                <a:solidFill>
                  <a:srgbClr val="002060"/>
                </a:solidFill>
              </a:rPr>
              <a:t>nas compras de produtos importados.</a:t>
            </a:r>
          </a:p>
        </p:txBody>
      </p:sp>
    </p:spTree>
    <p:extLst>
      <p:ext uri="{BB962C8B-B14F-4D97-AF65-F5344CB8AC3E}">
        <p14:creationId xmlns:p14="http://schemas.microsoft.com/office/powerpoint/2010/main" val="2795807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0456" t="37201" r="28682" b="10647"/>
          <a:stretch/>
        </p:blipFill>
        <p:spPr>
          <a:xfrm>
            <a:off x="631500" y="474617"/>
            <a:ext cx="7947724" cy="57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88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9942" t="31066" r="25927" b="24265"/>
          <a:stretch/>
        </p:blipFill>
        <p:spPr>
          <a:xfrm>
            <a:off x="685800" y="1110599"/>
            <a:ext cx="8794900" cy="50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1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1841863" y="335280"/>
            <a:ext cx="5264332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B - Balança de Serviços e Renda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79178" y="1029960"/>
            <a:ext cx="5460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Fretes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Seguros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Transportes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err="1" smtClean="0">
                <a:solidFill>
                  <a:srgbClr val="002060"/>
                </a:solidFill>
              </a:rPr>
              <a:t>Royalities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Juros (serviço da dívida externa)</a:t>
            </a:r>
          </a:p>
          <a:p>
            <a:pPr marL="342900" indent="-34290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Lucros</a:t>
            </a:r>
          </a:p>
          <a:p>
            <a:pPr marL="342900" indent="-34290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Dividendos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1942011" y="5369366"/>
            <a:ext cx="5264332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C</a:t>
            </a:r>
            <a:r>
              <a:rPr lang="pt-BR" sz="2400" b="1" dirty="0" smtClean="0">
                <a:solidFill>
                  <a:srgbClr val="002060"/>
                </a:solidFill>
              </a:rPr>
              <a:t> – Transferências Unilaterais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19457" y="609179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</a:rPr>
              <a:t>Doações  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14018" y="6028714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</a:rPr>
              <a:t>Remessas de rendas de residentes no exterior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6"/>
          <a:stretch/>
        </p:blipFill>
        <p:spPr>
          <a:xfrm>
            <a:off x="590550" y="1174877"/>
            <a:ext cx="5505450" cy="35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77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9216" t="23775" r="27067" b="34606"/>
          <a:stretch/>
        </p:blipFill>
        <p:spPr>
          <a:xfrm>
            <a:off x="817235" y="1514055"/>
            <a:ext cx="9054648" cy="48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4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8186" t="26286" r="29854" b="26763"/>
          <a:stretch/>
        </p:blipFill>
        <p:spPr>
          <a:xfrm>
            <a:off x="676836" y="1110599"/>
            <a:ext cx="8685686" cy="54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48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470263" y="407826"/>
            <a:ext cx="8125097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E – Conta Capital e Financeira; Capitais Autônomos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79178" y="1029960"/>
            <a:ext cx="5460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Investimentos Diretos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sz="2000" b="1" dirty="0" smtClean="0">
                <a:solidFill>
                  <a:srgbClr val="002060"/>
                </a:solidFill>
              </a:rPr>
              <a:t>Investimentos em Carteira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Transferência de Capital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 - </a:t>
            </a:r>
            <a:r>
              <a:rPr lang="pt-BR" sz="2000" b="1" dirty="0" smtClean="0">
                <a:solidFill>
                  <a:srgbClr val="002060"/>
                </a:solidFill>
              </a:rPr>
              <a:t> Derivativos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Empréstimos e amortizações</a:t>
            </a:r>
          </a:p>
          <a:p>
            <a:pPr marL="342900" indent="-34290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Financiamentos</a:t>
            </a:r>
          </a:p>
          <a:p>
            <a:pPr marL="342900" indent="-34290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Reinvestimentos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627016" y="5598249"/>
            <a:ext cx="10228217" cy="50431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SALDO DO BP = STC + SBRS + CONTA CAPITAL + EO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9"/>
          <a:stretch/>
        </p:blipFill>
        <p:spPr>
          <a:xfrm>
            <a:off x="775847" y="1531377"/>
            <a:ext cx="5505450" cy="24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442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6426927" y="1737892"/>
            <a:ext cx="5042262" cy="3879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SALDO DO BP</a:t>
            </a: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= </a:t>
            </a: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STC + SBRS + CONTA CAPITAL</a:t>
            </a:r>
          </a:p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SALDO BP = VARIAÇÃO DAS RESERVAS INTERNACIONAIS</a:t>
            </a: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6" y="255802"/>
            <a:ext cx="55054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95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163783"/>
              </p:ext>
            </p:extLst>
          </p:nvPr>
        </p:nvGraphicFramePr>
        <p:xfrm>
          <a:off x="304800" y="836023"/>
          <a:ext cx="11164389" cy="55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7330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04800" y="73589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O </a:t>
            </a:r>
            <a:r>
              <a:rPr lang="pt-BR" sz="2000" b="1" dirty="0">
                <a:solidFill>
                  <a:srgbClr val="002060"/>
                </a:solidFill>
              </a:rPr>
              <a:t>PIB</a:t>
            </a:r>
            <a:r>
              <a:rPr lang="pt-BR" sz="2000" dirty="0">
                <a:solidFill>
                  <a:srgbClr val="002060"/>
                </a:solidFill>
              </a:rPr>
              <a:t> compreende tudo o que é produzido dentro das fronteiras do Brasil, seja por empresas nacionais, seja pelas multinacionais. 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Produto Nacional Bruto (PNB) </a:t>
            </a:r>
            <a:r>
              <a:rPr lang="pt-BR" sz="2000" dirty="0">
                <a:solidFill>
                  <a:srgbClr val="002060"/>
                </a:solidFill>
              </a:rPr>
              <a:t>consiste no somatório de todos os bens e serviços finais produzidos por empresas que são de propriedade de residentes no país.</a:t>
            </a:r>
          </a:p>
        </p:txBody>
      </p:sp>
      <p:pic>
        <p:nvPicPr>
          <p:cNvPr id="6146" name="Picture 2" descr="Resultado de imagem para PIB e PN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16558" b="33918"/>
          <a:stretch/>
        </p:blipFill>
        <p:spPr bwMode="auto">
          <a:xfrm>
            <a:off x="4076149" y="3290438"/>
            <a:ext cx="7287895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749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6483" t="21540" r="37009" b="13313"/>
          <a:stretch/>
        </p:blipFill>
        <p:spPr>
          <a:xfrm>
            <a:off x="304800" y="304800"/>
            <a:ext cx="7906870" cy="62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2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1697488"/>
            <a:ext cx="8262895" cy="44110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99487" y="803323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Exercício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164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" y="2754044"/>
            <a:ext cx="93747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hlinkClick r:id="rId3"/>
              </a:rPr>
              <a:t>https://www1.folha.uol.com.br/opiniao/2018/11/o-governo-deveria-reduzir-o-volume-de-reservas-internacionais-do-pais-sim.shtml?loggedpaywall</a:t>
            </a:r>
            <a:r>
              <a:rPr lang="pt-BR" sz="1000" dirty="0" smtClean="0">
                <a:hlinkClick r:id="rId3"/>
              </a:rPr>
              <a:t>#_=_</a:t>
            </a:r>
            <a:r>
              <a:rPr lang="pt-BR" sz="1000" dirty="0" smtClean="0"/>
              <a:t> </a:t>
            </a:r>
            <a:endParaRPr lang="pt-BR" sz="1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2725" t="37053" r="32598" b="21876"/>
          <a:stretch/>
        </p:blipFill>
        <p:spPr>
          <a:xfrm>
            <a:off x="992777" y="152400"/>
            <a:ext cx="4976949" cy="257235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04800" y="63976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hlinkClick r:id="rId5"/>
              </a:rPr>
              <a:t>https://br.sputniknews.com/russia/2018101612453224-putin-economia-russia</a:t>
            </a:r>
            <a:r>
              <a:rPr lang="pt-BR" sz="1000" dirty="0">
                <a:hlinkClick r:id="rId5"/>
              </a:rPr>
              <a:t>/</a:t>
            </a:r>
            <a:r>
              <a:rPr lang="pt-BR" sz="1000" dirty="0"/>
              <a:t> </a:t>
            </a:r>
            <a:endParaRPr lang="pt-BR" sz="1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13991" t="25445" r="37819" b="15626"/>
          <a:stretch/>
        </p:blipFill>
        <p:spPr>
          <a:xfrm>
            <a:off x="603068" y="3140832"/>
            <a:ext cx="4595949" cy="31597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0143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29426" y="279748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hlinkClick r:id="rId3"/>
              </a:rPr>
              <a:t>https://</a:t>
            </a:r>
            <a:r>
              <a:rPr lang="pt-BR" sz="1000" dirty="0" smtClean="0">
                <a:hlinkClick r:id="rId3"/>
              </a:rPr>
              <a:t>www.cartacapital.com.br/economia/a-estrategia-chinesa</a:t>
            </a:r>
            <a:r>
              <a:rPr lang="pt-BR" sz="1000" dirty="0" smtClean="0"/>
              <a:t> </a:t>
            </a:r>
            <a:endParaRPr lang="pt-BR" sz="1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2863" t="19976" r="42697" b="44287"/>
          <a:stretch/>
        </p:blipFill>
        <p:spPr>
          <a:xfrm>
            <a:off x="681826" y="160454"/>
            <a:ext cx="5459507" cy="246829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29426" y="645415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hlinkClick r:id="rId5"/>
              </a:rPr>
              <a:t>http://carta.fee.tche.br/article/a-china-no-comercio-externo-brasileiro</a:t>
            </a:r>
            <a:r>
              <a:rPr lang="pt-BR" sz="1000" dirty="0">
                <a:hlinkClick r:id="rId5"/>
              </a:rPr>
              <a:t>/</a:t>
            </a:r>
            <a:r>
              <a:rPr lang="pt-BR" sz="1000" dirty="0"/>
              <a:t> </a:t>
            </a:r>
            <a:endParaRPr lang="pt-BR" sz="1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13969" t="17680" r="35906" b="27808"/>
          <a:stretch/>
        </p:blipFill>
        <p:spPr>
          <a:xfrm>
            <a:off x="529426" y="3212435"/>
            <a:ext cx="5015669" cy="30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38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AutoShape 1" descr="The Ipeadata - http://www.ipeadata.gov.br chart showing Transações correntes - Saldo (BPM6) series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16045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20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7229" y="1367808"/>
            <a:ext cx="10559301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PIB  </a:t>
            </a:r>
            <a:r>
              <a:rPr lang="pt-BR" b="1" dirty="0" smtClean="0">
                <a:solidFill>
                  <a:srgbClr val="002060"/>
                </a:solidFill>
              </a:rPr>
              <a:t>nominal (PQ)</a:t>
            </a:r>
            <a:r>
              <a:rPr lang="pt-BR" dirty="0" smtClean="0">
                <a:solidFill>
                  <a:srgbClr val="002060"/>
                </a:solidFill>
              </a:rPr>
              <a:t> representa o valor monetário total dos bens e serviços finais produzidos num país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 num dado ano, em que os valores são expressos em termos de preços de mercado de cada ano.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PIB real </a:t>
            </a:r>
            <a:r>
              <a:rPr lang="pt-BR" dirty="0" smtClean="0">
                <a:solidFill>
                  <a:srgbClr val="002060"/>
                </a:solidFill>
              </a:rPr>
              <a:t>(Q) retira a variação dos preços do PIB nominal e calcula o PIB em termos das quantidades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de bens e serviços.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PIB  nominal = preço atual (P) x produção (Q)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produção x preço do ano base ou 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pt-BR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2060"/>
                </a:solidFill>
              </a:rPr>
              <a:t>PIB real = PIB  nominal / Índice de Preços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8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94357" y="1143560"/>
            <a:ext cx="10959737" cy="246179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002060"/>
                </a:solidFill>
              </a:rPr>
              <a:t>Deflator do PIB</a:t>
            </a:r>
            <a:r>
              <a:rPr lang="pt-BR" sz="2000" dirty="0">
                <a:solidFill>
                  <a:srgbClr val="002060"/>
                </a:solidFill>
              </a:rPr>
              <a:t> (deflator implícito de preços) é uma medida do nível de preços de todos os bens e serviços novos, produzidos internamente, em uma economia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Deflator do PIB =  PIB Nominal / PIB real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96124"/>
              </p:ext>
            </p:extLst>
          </p:nvPr>
        </p:nvGraphicFramePr>
        <p:xfrm>
          <a:off x="274317" y="3765648"/>
          <a:ext cx="11599819" cy="242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30">
                  <a:extLst>
                    <a:ext uri="{9D8B030D-6E8A-4147-A177-3AD203B41FA5}">
                      <a16:colId xmlns:a16="http://schemas.microsoft.com/office/drawing/2014/main" val="1904770921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263731898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596733475"/>
                    </a:ext>
                  </a:extLst>
                </a:gridCol>
                <a:gridCol w="1167220">
                  <a:extLst>
                    <a:ext uri="{9D8B030D-6E8A-4147-A177-3AD203B41FA5}">
                      <a16:colId xmlns:a16="http://schemas.microsoft.com/office/drawing/2014/main" val="649124971"/>
                    </a:ext>
                  </a:extLst>
                </a:gridCol>
                <a:gridCol w="1316516">
                  <a:extLst>
                    <a:ext uri="{9D8B030D-6E8A-4147-A177-3AD203B41FA5}">
                      <a16:colId xmlns:a16="http://schemas.microsoft.com/office/drawing/2014/main" val="3478977623"/>
                    </a:ext>
                  </a:extLst>
                </a:gridCol>
                <a:gridCol w="1153647">
                  <a:extLst>
                    <a:ext uri="{9D8B030D-6E8A-4147-A177-3AD203B41FA5}">
                      <a16:colId xmlns:a16="http://schemas.microsoft.com/office/drawing/2014/main" val="354866273"/>
                    </a:ext>
                  </a:extLst>
                </a:gridCol>
                <a:gridCol w="1235082">
                  <a:extLst>
                    <a:ext uri="{9D8B030D-6E8A-4147-A177-3AD203B41FA5}">
                      <a16:colId xmlns:a16="http://schemas.microsoft.com/office/drawing/2014/main" val="4208610174"/>
                    </a:ext>
                  </a:extLst>
                </a:gridCol>
                <a:gridCol w="1343661">
                  <a:extLst>
                    <a:ext uri="{9D8B030D-6E8A-4147-A177-3AD203B41FA5}">
                      <a16:colId xmlns:a16="http://schemas.microsoft.com/office/drawing/2014/main" val="3615303688"/>
                    </a:ext>
                  </a:extLst>
                </a:gridCol>
                <a:gridCol w="1067690">
                  <a:extLst>
                    <a:ext uri="{9D8B030D-6E8A-4147-A177-3AD203B41FA5}">
                      <a16:colId xmlns:a16="http://schemas.microsoft.com/office/drawing/2014/main" val="463015675"/>
                    </a:ext>
                  </a:extLst>
                </a:gridCol>
                <a:gridCol w="868630">
                  <a:extLst>
                    <a:ext uri="{9D8B030D-6E8A-4147-A177-3AD203B41FA5}">
                      <a16:colId xmlns:a16="http://schemas.microsoft.com/office/drawing/2014/main" val="1845498723"/>
                    </a:ext>
                  </a:extLst>
                </a:gridCol>
              </a:tblGrid>
              <a:tr h="326534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Indústria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Serviços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Agricultura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538715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Ano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Quantidade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Preço médio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Nominal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PIB real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Deflator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702304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80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0,50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330,00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330,00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016643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60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90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0,70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453,00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405,00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1,118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771106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2018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 </a:t>
                      </a:r>
                      <a:r>
                        <a:rPr lang="pt-BR" sz="1400" b="1" u="none" strike="noStrike" dirty="0">
                          <a:effectLst/>
                        </a:rPr>
                        <a:t>3,00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 </a:t>
                      </a:r>
                      <a:r>
                        <a:rPr lang="pt-BR" sz="1400" b="1" u="none" strike="noStrike" dirty="0">
                          <a:effectLst/>
                        </a:rPr>
                        <a:t>1,50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120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1,00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</a:t>
                      </a:r>
                      <a:r>
                        <a:rPr lang="pt-BR" sz="1400" b="1" u="none" strike="noStrike" dirty="0" smtClean="0">
                          <a:effectLst/>
                        </a:rPr>
                        <a:t>$  </a:t>
                      </a:r>
                      <a:r>
                        <a:rPr lang="pt-BR" sz="1400" b="1" u="none" strike="noStrike" dirty="0">
                          <a:effectLst/>
                        </a:rPr>
                        <a:t>870,00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R$    560,00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1,554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96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95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154616" y="555300"/>
            <a:ext cx="11338560" cy="418564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BR" sz="2000" b="1" dirty="0">
                <a:solidFill>
                  <a:srgbClr val="002060"/>
                </a:solidFill>
              </a:rPr>
              <a:t>Taxa de </a:t>
            </a:r>
            <a:r>
              <a:rPr lang="pt-BR" sz="2000" b="1" dirty="0" smtClean="0">
                <a:solidFill>
                  <a:srgbClr val="002060"/>
                </a:solidFill>
              </a:rPr>
              <a:t>Câmbio</a:t>
            </a:r>
            <a:r>
              <a:rPr lang="pt-BR" sz="2000" dirty="0">
                <a:solidFill>
                  <a:srgbClr val="002060"/>
                </a:solidFill>
              </a:rPr>
              <a:t> </a:t>
            </a:r>
            <a:r>
              <a:rPr lang="pt-BR" sz="2000" dirty="0" smtClean="0">
                <a:solidFill>
                  <a:srgbClr val="002060"/>
                </a:solidFill>
              </a:rPr>
              <a:t>é a medida da conversão da moeda nacional em moeda de outros países.</a:t>
            </a:r>
          </a:p>
          <a:p>
            <a:pPr algn="ctr">
              <a:lnSpc>
                <a:spcPct val="100000"/>
              </a:lnSpc>
            </a:pPr>
            <a:endParaRPr lang="pt-BR" sz="20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000" dirty="0" smtClean="0">
                <a:solidFill>
                  <a:srgbClr val="002060"/>
                </a:solidFill>
              </a:rPr>
              <a:t>O preço da moeda estrangeira em termos da moeda nacional.</a:t>
            </a:r>
          </a:p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Ԑ =  U$/ R$ </a:t>
            </a:r>
          </a:p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Valorização: queda da taxa </a:t>
            </a:r>
            <a:r>
              <a:rPr lang="pt-BR" sz="2400" b="1" dirty="0">
                <a:solidFill>
                  <a:srgbClr val="002060"/>
                </a:solidFill>
              </a:rPr>
              <a:t>de câmbio: Ԑ </a:t>
            </a:r>
            <a:r>
              <a:rPr lang="pt-BR" sz="2400" b="1" dirty="0" smtClean="0">
                <a:solidFill>
                  <a:srgbClr val="002060"/>
                </a:solidFill>
              </a:rPr>
              <a:t>=    </a:t>
            </a:r>
            <a:r>
              <a:rPr lang="pt-BR" sz="2400" b="1" dirty="0">
                <a:solidFill>
                  <a:srgbClr val="002060"/>
                </a:solidFill>
              </a:rPr>
              <a:t>R$</a:t>
            </a:r>
            <a:r>
              <a:rPr lang="pt-BR" sz="2400" b="1" dirty="0" smtClean="0">
                <a:solidFill>
                  <a:srgbClr val="002060"/>
                </a:solidFill>
              </a:rPr>
              <a:t> /  US$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Desvalorização</a:t>
            </a:r>
            <a:r>
              <a:rPr lang="pt-BR" sz="2400" b="1" dirty="0">
                <a:solidFill>
                  <a:srgbClr val="002060"/>
                </a:solidFill>
              </a:rPr>
              <a:t>: </a:t>
            </a:r>
            <a:r>
              <a:rPr lang="pt-BR" sz="2400" b="1" dirty="0" smtClean="0">
                <a:solidFill>
                  <a:srgbClr val="002060"/>
                </a:solidFill>
              </a:rPr>
              <a:t>aumento </a:t>
            </a:r>
            <a:r>
              <a:rPr lang="pt-BR" sz="2400" b="1" dirty="0">
                <a:solidFill>
                  <a:srgbClr val="002060"/>
                </a:solidFill>
              </a:rPr>
              <a:t>da taxa de câmbio: Ԑ =  </a:t>
            </a:r>
            <a:r>
              <a:rPr lang="pt-BR" sz="2400" b="1" dirty="0" smtClean="0">
                <a:solidFill>
                  <a:srgbClr val="002060"/>
                </a:solidFill>
              </a:rPr>
              <a:t>  R</a:t>
            </a:r>
            <a:r>
              <a:rPr lang="pt-BR" sz="2400" b="1" dirty="0" smtClean="0">
                <a:solidFill>
                  <a:srgbClr val="002060"/>
                </a:solidFill>
              </a:rPr>
              <a:t>$/ US$ </a:t>
            </a:r>
            <a:endParaRPr lang="pt-BR" sz="2400" b="1" dirty="0">
              <a:solidFill>
                <a:srgbClr val="002060"/>
              </a:solidFill>
            </a:endParaRP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8183777" y="2877372"/>
            <a:ext cx="117565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8765178" y="3530515"/>
            <a:ext cx="117565" cy="5617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axa de camb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6" y="4564339"/>
            <a:ext cx="3210416" cy="21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83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594357" y="738610"/>
            <a:ext cx="10959737" cy="5557687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taxa de </a:t>
            </a:r>
            <a:r>
              <a:rPr lang="pt-BR" sz="2000" dirty="0" smtClean="0">
                <a:solidFill>
                  <a:srgbClr val="002060"/>
                </a:solidFill>
              </a:rPr>
              <a:t>câmbio </a:t>
            </a:r>
            <a:r>
              <a:rPr lang="pt-BR" sz="2000" dirty="0">
                <a:solidFill>
                  <a:srgbClr val="002060"/>
                </a:solidFill>
              </a:rPr>
              <a:t>esta </a:t>
            </a:r>
            <a:r>
              <a:rPr lang="pt-BR" sz="2000" dirty="0" smtClean="0">
                <a:solidFill>
                  <a:srgbClr val="002060"/>
                </a:solidFill>
              </a:rPr>
              <a:t>intimamente </a:t>
            </a:r>
            <a:r>
              <a:rPr lang="pt-BR" sz="2000" dirty="0">
                <a:solidFill>
                  <a:srgbClr val="002060"/>
                </a:solidFill>
              </a:rPr>
              <a:t>relacionada com os </a:t>
            </a:r>
            <a:r>
              <a:rPr lang="pt-BR" sz="2000" b="1" dirty="0" smtClean="0">
                <a:solidFill>
                  <a:srgbClr val="002060"/>
                </a:solidFill>
              </a:rPr>
              <a:t>preços </a:t>
            </a:r>
            <a:r>
              <a:rPr lang="pt-BR" sz="2000" b="1" dirty="0">
                <a:solidFill>
                  <a:srgbClr val="002060"/>
                </a:solidFill>
              </a:rPr>
              <a:t>dos produtos exportados e importados </a:t>
            </a:r>
            <a:r>
              <a:rPr lang="pt-BR" sz="2000" dirty="0">
                <a:solidFill>
                  <a:srgbClr val="002060"/>
                </a:solidFill>
              </a:rPr>
              <a:t>e</a:t>
            </a:r>
            <a:r>
              <a:rPr lang="pt-BR" sz="2000" dirty="0" smtClean="0">
                <a:solidFill>
                  <a:srgbClr val="002060"/>
                </a:solidFill>
              </a:rPr>
              <a:t>, consequentemente</a:t>
            </a:r>
            <a:r>
              <a:rPr lang="pt-BR" sz="2000" dirty="0">
                <a:solidFill>
                  <a:srgbClr val="002060"/>
                </a:solidFill>
              </a:rPr>
              <a:t>, com o resultado da </a:t>
            </a:r>
            <a:r>
              <a:rPr lang="pt-BR" sz="2000" dirty="0" smtClean="0">
                <a:solidFill>
                  <a:srgbClr val="002060"/>
                </a:solidFill>
              </a:rPr>
              <a:t>balança </a:t>
            </a:r>
            <a:r>
              <a:rPr lang="pt-BR" sz="2000" dirty="0">
                <a:solidFill>
                  <a:srgbClr val="002060"/>
                </a:solidFill>
              </a:rPr>
              <a:t>comercial do pais.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Se </a:t>
            </a:r>
            <a:r>
              <a:rPr lang="pt-BR" sz="2000" dirty="0">
                <a:solidFill>
                  <a:srgbClr val="002060"/>
                </a:solidFill>
              </a:rPr>
              <a:t>a taxa de cambio se encontrar em </a:t>
            </a:r>
            <a:r>
              <a:rPr lang="pt-BR" sz="2000" dirty="0">
                <a:solidFill>
                  <a:srgbClr val="002060"/>
                </a:solidFill>
              </a:rPr>
              <a:t>patamares elevados</a:t>
            </a:r>
            <a:r>
              <a:rPr lang="pt-BR" sz="2000" dirty="0" smtClean="0">
                <a:solidFill>
                  <a:srgbClr val="002060"/>
                </a:solidFill>
              </a:rPr>
              <a:t>, desvalorizada, </a:t>
            </a:r>
            <a:r>
              <a:rPr lang="pt-BR" sz="2000" b="1" dirty="0" smtClean="0">
                <a:solidFill>
                  <a:srgbClr val="002060"/>
                </a:solidFill>
              </a:rPr>
              <a:t>estimulará </a:t>
            </a:r>
            <a:r>
              <a:rPr lang="pt-BR" sz="2000" b="1" dirty="0">
                <a:solidFill>
                  <a:srgbClr val="002060"/>
                </a:solidFill>
              </a:rPr>
              <a:t>as </a:t>
            </a:r>
            <a:r>
              <a:rPr lang="pt-BR" sz="2000" b="1" dirty="0" smtClean="0">
                <a:solidFill>
                  <a:srgbClr val="002060"/>
                </a:solidFill>
              </a:rPr>
              <a:t>exportações</a:t>
            </a:r>
            <a:r>
              <a:rPr lang="pt-BR" sz="2000" dirty="0">
                <a:solidFill>
                  <a:srgbClr val="002060"/>
                </a:solidFill>
              </a:rPr>
              <a:t>, pois os exportadores </a:t>
            </a:r>
            <a:r>
              <a:rPr lang="pt-BR" sz="2000" dirty="0" smtClean="0">
                <a:solidFill>
                  <a:srgbClr val="002060"/>
                </a:solidFill>
              </a:rPr>
              <a:t>passarão </a:t>
            </a:r>
            <a:r>
              <a:rPr lang="pt-BR" sz="2000" dirty="0">
                <a:solidFill>
                  <a:srgbClr val="002060"/>
                </a:solidFill>
              </a:rPr>
              <a:t>a receber mais reais pela mesma </a:t>
            </a:r>
            <a:r>
              <a:rPr lang="pt-BR" sz="2000" dirty="0" smtClean="0">
                <a:solidFill>
                  <a:srgbClr val="002060"/>
                </a:solidFill>
              </a:rPr>
              <a:t>quantidade </a:t>
            </a:r>
            <a:r>
              <a:rPr lang="pt-BR" sz="2000" dirty="0">
                <a:solidFill>
                  <a:srgbClr val="002060"/>
                </a:solidFill>
              </a:rPr>
              <a:t>de divisas </a:t>
            </a:r>
            <a:r>
              <a:rPr lang="pt-BR" sz="2000" dirty="0">
                <a:solidFill>
                  <a:srgbClr val="002060"/>
                </a:solidFill>
              </a:rPr>
              <a:t>derivadas da </a:t>
            </a:r>
            <a:r>
              <a:rPr lang="pt-BR" sz="2000" dirty="0" smtClean="0">
                <a:solidFill>
                  <a:srgbClr val="002060"/>
                </a:solidFill>
              </a:rPr>
              <a:t>exportação; </a:t>
            </a:r>
            <a:r>
              <a:rPr lang="pt-BR" sz="2000" dirty="0">
                <a:solidFill>
                  <a:srgbClr val="002060"/>
                </a:solidFill>
              </a:rPr>
              <a:t>em </a:t>
            </a:r>
            <a:r>
              <a:rPr lang="pt-BR" sz="2000" dirty="0" smtClean="0">
                <a:solidFill>
                  <a:srgbClr val="002060"/>
                </a:solidFill>
              </a:rPr>
              <a:t>consequência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 smtClean="0">
                <a:solidFill>
                  <a:srgbClr val="002060"/>
                </a:solidFill>
              </a:rPr>
              <a:t>haverá </a:t>
            </a:r>
            <a:r>
              <a:rPr lang="pt-BR" sz="2000" dirty="0">
                <a:solidFill>
                  <a:srgbClr val="002060"/>
                </a:solidFill>
              </a:rPr>
              <a:t>maior oferta de divisas.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Do lado das </a:t>
            </a:r>
            <a:r>
              <a:rPr lang="pt-BR" sz="2000" b="1" dirty="0" smtClean="0">
                <a:solidFill>
                  <a:srgbClr val="002060"/>
                </a:solidFill>
              </a:rPr>
              <a:t>importações, </a:t>
            </a:r>
            <a:r>
              <a:rPr lang="pt-BR" sz="2000" dirty="0" smtClean="0">
                <a:solidFill>
                  <a:srgbClr val="002060"/>
                </a:solidFill>
              </a:rPr>
              <a:t>a situação se inverte: os preços dos produtos importados se elevam, em moeda nacional (os importadores pagarão mais reais pelos mesmos dólares pagos antes nas importações), haverá um desestímulo </a:t>
            </a:r>
            <a:r>
              <a:rPr lang="pt-BR" sz="2000" dirty="0">
                <a:solidFill>
                  <a:srgbClr val="002060"/>
                </a:solidFill>
              </a:rPr>
              <a:t>à</a:t>
            </a:r>
            <a:r>
              <a:rPr lang="pt-BR" sz="2000" dirty="0" smtClean="0">
                <a:solidFill>
                  <a:srgbClr val="002060"/>
                </a:solidFill>
              </a:rPr>
              <a:t>s importações e, consequentemente, uma queda na demanda por divisas.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Uma </a:t>
            </a:r>
            <a:r>
              <a:rPr lang="pt-BR" sz="2000" dirty="0">
                <a:solidFill>
                  <a:srgbClr val="002060"/>
                </a:solidFill>
              </a:rPr>
              <a:t>taxa de cambio </a:t>
            </a:r>
            <a:r>
              <a:rPr lang="pt-BR" sz="2000" b="1" dirty="0">
                <a:solidFill>
                  <a:srgbClr val="002060"/>
                </a:solidFill>
              </a:rPr>
              <a:t>sobrevalorizada </a:t>
            </a:r>
            <a:r>
              <a:rPr lang="pt-BR" sz="2000" dirty="0">
                <a:solidFill>
                  <a:srgbClr val="002060"/>
                </a:solidFill>
              </a:rPr>
              <a:t>(isto e, a moeda nacional encontra-se valorizada) surte efeito </a:t>
            </a:r>
            <a:r>
              <a:rPr lang="pt-BR" sz="2000" dirty="0" smtClean="0">
                <a:solidFill>
                  <a:srgbClr val="002060"/>
                </a:solidFill>
              </a:rPr>
              <a:t>contrário tanto nas exportações como nas importações. Há um desestímulo </a:t>
            </a:r>
            <a:r>
              <a:rPr lang="pt-BR" sz="2000" dirty="0">
                <a:solidFill>
                  <a:srgbClr val="002060"/>
                </a:solidFill>
              </a:rPr>
              <a:t>à</a:t>
            </a:r>
            <a:r>
              <a:rPr lang="pt-BR" sz="2000" dirty="0" smtClean="0">
                <a:solidFill>
                  <a:srgbClr val="002060"/>
                </a:solidFill>
              </a:rPr>
              <a:t>s exportações e um estímulo as importações.  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TextShape 1"/>
          <p:cNvSpPr txBox="1"/>
          <p:nvPr/>
        </p:nvSpPr>
        <p:spPr>
          <a:xfrm>
            <a:off x="300447" y="1959429"/>
            <a:ext cx="11665130" cy="385354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 </a:t>
            </a:r>
            <a:r>
              <a:rPr lang="pt-BR" sz="2000" b="1" dirty="0">
                <a:solidFill>
                  <a:srgbClr val="002060"/>
                </a:solidFill>
              </a:rPr>
              <a:t>demanda de divisas </a:t>
            </a:r>
            <a:r>
              <a:rPr lang="pt-BR" sz="2000" dirty="0" smtClean="0">
                <a:solidFill>
                  <a:srgbClr val="002060"/>
                </a:solidFill>
              </a:rPr>
              <a:t>é constituída </a:t>
            </a:r>
            <a:r>
              <a:rPr lang="pt-BR" sz="2000" dirty="0">
                <a:solidFill>
                  <a:srgbClr val="002060"/>
                </a:solidFill>
              </a:rPr>
              <a:t>pelos importadores, que precisam delas para pagar suas compras </a:t>
            </a:r>
            <a:r>
              <a:rPr lang="pt-BR" sz="2000" dirty="0">
                <a:solidFill>
                  <a:srgbClr val="002060"/>
                </a:solidFill>
              </a:rPr>
              <a:t>no exterior</a:t>
            </a:r>
            <a:r>
              <a:rPr lang="pt-BR" sz="2000" dirty="0">
                <a:solidFill>
                  <a:srgbClr val="002060"/>
                </a:solidFill>
              </a:rPr>
              <a:t>, uma vez que a moeda nacional </a:t>
            </a:r>
            <a:r>
              <a:rPr lang="pt-BR" sz="2000" dirty="0" smtClean="0">
                <a:solidFill>
                  <a:srgbClr val="002060"/>
                </a:solidFill>
              </a:rPr>
              <a:t>não </a:t>
            </a:r>
            <a:r>
              <a:rPr lang="pt-BR" sz="2000" dirty="0">
                <a:solidFill>
                  <a:srgbClr val="002060"/>
                </a:solidFill>
              </a:rPr>
              <a:t>e aceita fora do pais, e </a:t>
            </a:r>
            <a:r>
              <a:rPr lang="pt-BR" sz="2000" dirty="0" smtClean="0">
                <a:solidFill>
                  <a:srgbClr val="002060"/>
                </a:solidFill>
              </a:rPr>
              <a:t>também </a:t>
            </a:r>
            <a:r>
              <a:rPr lang="pt-BR" sz="2000" dirty="0">
                <a:solidFill>
                  <a:srgbClr val="002060"/>
                </a:solidFill>
              </a:rPr>
              <a:t>pela </a:t>
            </a:r>
            <a:r>
              <a:rPr lang="pt-BR" sz="2000" dirty="0" smtClean="0">
                <a:solidFill>
                  <a:srgbClr val="002060"/>
                </a:solidFill>
              </a:rPr>
              <a:t>saída </a:t>
            </a:r>
            <a:r>
              <a:rPr lang="pt-BR" sz="2000" dirty="0">
                <a:solidFill>
                  <a:srgbClr val="002060"/>
                </a:solidFill>
              </a:rPr>
              <a:t>de capitais financeiros</a:t>
            </a:r>
            <a:r>
              <a:rPr lang="pt-BR" sz="2000" dirty="0">
                <a:solidFill>
                  <a:srgbClr val="002060"/>
                </a:solidFill>
              </a:rPr>
              <a:t>, pagamentos </a:t>
            </a:r>
            <a:r>
              <a:rPr lang="pt-BR" sz="2000" dirty="0">
                <a:solidFill>
                  <a:srgbClr val="002060"/>
                </a:solidFill>
              </a:rPr>
              <a:t>de juros, remessas de lucros, </a:t>
            </a:r>
            <a:r>
              <a:rPr lang="pt-BR" sz="2000" dirty="0" err="1">
                <a:solidFill>
                  <a:srgbClr val="002060"/>
                </a:solidFill>
              </a:rPr>
              <a:t>saida</a:t>
            </a:r>
            <a:r>
              <a:rPr lang="pt-BR" sz="2000" dirty="0">
                <a:solidFill>
                  <a:srgbClr val="002060"/>
                </a:solidFill>
              </a:rPr>
              <a:t> de turistas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A oferta de divisas </a:t>
            </a:r>
            <a:r>
              <a:rPr lang="pt-BR" sz="2000" dirty="0" smtClean="0">
                <a:solidFill>
                  <a:srgbClr val="002060"/>
                </a:solidFill>
              </a:rPr>
              <a:t>é </a:t>
            </a:r>
            <a:r>
              <a:rPr lang="pt-BR" sz="2000" dirty="0">
                <a:solidFill>
                  <a:srgbClr val="002060"/>
                </a:solidFill>
              </a:rPr>
              <a:t>realizada tanto pelos exportadores, que recebem moeda estrangeira em </a:t>
            </a:r>
            <a:r>
              <a:rPr lang="pt-BR" sz="2000" dirty="0" smtClean="0">
                <a:solidFill>
                  <a:srgbClr val="002060"/>
                </a:solidFill>
              </a:rPr>
              <a:t>contrapartida </a:t>
            </a:r>
            <a:r>
              <a:rPr lang="pt-BR" sz="2000" dirty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suas vendas, como pela entrada de capitais financeiros </a:t>
            </a:r>
            <a:r>
              <a:rPr lang="pt-BR" sz="2000" dirty="0" smtClean="0">
                <a:solidFill>
                  <a:srgbClr val="002060"/>
                </a:solidFill>
              </a:rPr>
              <a:t> internacionais</a:t>
            </a:r>
            <a:r>
              <a:rPr lang="pt-BR" sz="2000" dirty="0">
                <a:solidFill>
                  <a:srgbClr val="002060"/>
                </a:solidFill>
              </a:rPr>
              <a:t>, turistas etc. </a:t>
            </a:r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Como </a:t>
            </a:r>
            <a:r>
              <a:rPr lang="pt-BR" sz="2000" b="1" dirty="0">
                <a:solidFill>
                  <a:srgbClr val="002060"/>
                </a:solidFill>
              </a:rPr>
              <a:t>a divisa </a:t>
            </a:r>
            <a:r>
              <a:rPr lang="pt-BR" sz="2000" b="1" dirty="0" smtClean="0">
                <a:solidFill>
                  <a:srgbClr val="002060"/>
                </a:solidFill>
              </a:rPr>
              <a:t>não </a:t>
            </a:r>
            <a:r>
              <a:rPr lang="pt-BR" sz="2000" b="1" dirty="0">
                <a:solidFill>
                  <a:srgbClr val="002060"/>
                </a:solidFill>
              </a:rPr>
              <a:t>pode </a:t>
            </a:r>
            <a:r>
              <a:rPr lang="pt-BR" sz="2000" b="1" dirty="0">
                <a:solidFill>
                  <a:srgbClr val="002060"/>
                </a:solidFill>
              </a:rPr>
              <a:t>ser utilizada </a:t>
            </a:r>
            <a:r>
              <a:rPr lang="pt-BR" sz="2000" b="1" dirty="0">
                <a:solidFill>
                  <a:srgbClr val="002060"/>
                </a:solidFill>
              </a:rPr>
              <a:t>internamente, precisa ser convertida em moeda nacional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Resultado de imagem para divisas internaciona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0" y="0"/>
            <a:ext cx="3339978" cy="14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96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2721</Words>
  <Application>Microsoft Office PowerPoint</Application>
  <PresentationFormat>Widescreen</PresentationFormat>
  <Paragraphs>358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DejaVu Sans</vt:lpstr>
      <vt:lpstr>StarSymbol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282</cp:revision>
  <dcterms:modified xsi:type="dcterms:W3CDTF">2018-11-06T18:48:01Z</dcterms:modified>
</cp:coreProperties>
</file>